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6"/>
  </p:notesMasterIdLst>
  <p:handoutMasterIdLst>
    <p:handoutMasterId r:id="rId37"/>
  </p:handoutMasterIdLst>
  <p:sldIdLst>
    <p:sldId id="506" r:id="rId2"/>
    <p:sldId id="325" r:id="rId3"/>
    <p:sldId id="257" r:id="rId4"/>
    <p:sldId id="258" r:id="rId5"/>
    <p:sldId id="259" r:id="rId6"/>
    <p:sldId id="510" r:id="rId7"/>
    <p:sldId id="511" r:id="rId8"/>
    <p:sldId id="512" r:id="rId9"/>
    <p:sldId id="513" r:id="rId10"/>
    <p:sldId id="517" r:id="rId11"/>
    <p:sldId id="514" r:id="rId12"/>
    <p:sldId id="515" r:id="rId13"/>
    <p:sldId id="326" r:id="rId14"/>
    <p:sldId id="516" r:id="rId15"/>
    <p:sldId id="327" r:id="rId16"/>
    <p:sldId id="328" r:id="rId17"/>
    <p:sldId id="329" r:id="rId18"/>
    <p:sldId id="330" r:id="rId19"/>
    <p:sldId id="336" r:id="rId20"/>
    <p:sldId id="337" r:id="rId21"/>
    <p:sldId id="338" r:id="rId22"/>
    <p:sldId id="339" r:id="rId23"/>
    <p:sldId id="340" r:id="rId24"/>
    <p:sldId id="341" r:id="rId25"/>
    <p:sldId id="507" r:id="rId26"/>
    <p:sldId id="342" r:id="rId27"/>
    <p:sldId id="343" r:id="rId28"/>
    <p:sldId id="344" r:id="rId29"/>
    <p:sldId id="345" r:id="rId30"/>
    <p:sldId id="346" r:id="rId31"/>
    <p:sldId id="347" r:id="rId32"/>
    <p:sldId id="508" r:id="rId33"/>
    <p:sldId id="509" r:id="rId34"/>
    <p:sldId id="348" r:id="rId35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9696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5" autoAdjust="0"/>
    <p:restoredTop sz="90929"/>
  </p:normalViewPr>
  <p:slideViewPr>
    <p:cSldViewPr showGuides="1">
      <p:cViewPr varScale="1">
        <p:scale>
          <a:sx n="67" d="100"/>
          <a:sy n="67" d="100"/>
        </p:scale>
        <p:origin x="-17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841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00455E0D-DC6F-46C6-8640-3EB5AD63350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3143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D9BC1-B774-43C7-92B6-F7247C2BA240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mtClean="0"/>
              <a:t>Notas: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pPr algn="ctr"/>
            <a:endParaRPr lang="es-ES" smtClean="0"/>
          </a:p>
        </p:txBody>
      </p:sp>
      <p:sp>
        <p:nvSpPr>
          <p:cNvPr id="1935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9F716-FB37-4F20-88CC-0EF2E56D7557}" type="slidenum">
              <a:rPr lang="es-ES" smtClean="0"/>
              <a:pPr/>
              <a:t>26</a:t>
            </a:fld>
            <a:endParaRPr lang="es-ES" smtClean="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mtClean="0"/>
              <a:t>Notas: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pPr algn="ctr"/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91ABA7-6827-499B-B964-AD79261578B5}" type="slidenum">
              <a:rPr lang="es-ES" smtClean="0"/>
              <a:pPr/>
              <a:t>28</a:t>
            </a:fld>
            <a:endParaRPr lang="es-ES" smtClean="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mtClean="0"/>
              <a:t>Notas: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pPr algn="ctr"/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944F3-AB90-46B9-80B7-5F5CE455A879}" type="slidenum">
              <a:rPr lang="es-ES" smtClean="0"/>
              <a:pPr/>
              <a:t>29</a:t>
            </a:fld>
            <a:endParaRPr lang="es-ES" smtClean="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mtClean="0"/>
              <a:t>Notas: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pPr algn="ctr"/>
            <a:endParaRPr 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80D23-2C8E-48D9-AB0A-B7CE223CB9A6}" type="slidenum">
              <a:rPr lang="es-ES" smtClean="0"/>
              <a:pPr/>
              <a:t>30</a:t>
            </a:fld>
            <a:endParaRPr lang="es-ES" smtClean="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mtClean="0"/>
              <a:t>Notas: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pPr algn="ctr"/>
            <a:endParaRPr 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02216-EC48-4A58-B1FD-87106DBDE308}" type="slidenum">
              <a:rPr lang="es-ES" smtClean="0"/>
              <a:pPr/>
              <a:t>31</a:t>
            </a:fld>
            <a:endParaRPr lang="es-ES" smtClean="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mtClean="0"/>
              <a:t>Notas: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pPr algn="ctr"/>
            <a:endParaRPr 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2C6259-759C-401A-B405-D84801ED6404}" type="slidenum">
              <a:rPr lang="es-ES" smtClean="0"/>
              <a:pPr/>
              <a:t>34</a:t>
            </a:fld>
            <a:endParaRPr lang="es-ES" smtClean="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mtClean="0"/>
              <a:t>Notas: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pPr algn="ctr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FA8A6-4CAE-4006-A2EA-DE4DC1BB2A26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mtClean="0"/>
              <a:t>Notas: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pPr algn="ctr"/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F24E7-3704-4E7B-A550-DBAF80DCA67F}" type="slidenum">
              <a:rPr lang="es-ES" smtClean="0"/>
              <a:pPr/>
              <a:t>4</a:t>
            </a:fld>
            <a:endParaRPr lang="es-ES" smtClean="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mtClean="0"/>
              <a:t>Notas: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pPr algn="ctr"/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0FA116-6AA2-4677-B8AC-6B14D1C92E10}" type="slidenum">
              <a:rPr lang="es-ES" smtClean="0"/>
              <a:pPr/>
              <a:t>5</a:t>
            </a:fld>
            <a:endParaRPr lang="es-ES" smtClean="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mtClean="0"/>
              <a:t>Notas: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pPr algn="ctr"/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BA375-3CFA-4E78-A9AB-A14F9C604BC2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mtClean="0"/>
              <a:t>Notas: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pPr algn="ctr"/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EA9393-1EB3-4E46-9CDF-92B7E5F769B4}" type="slidenum">
              <a:rPr lang="es-ES" smtClean="0"/>
              <a:pPr/>
              <a:t>17</a:t>
            </a:fld>
            <a:endParaRPr lang="es-ES" smtClean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mtClean="0"/>
              <a:t>Notas: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pPr algn="ctr"/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12A19-742E-40CD-A775-FDC8CE940B3A}" type="slidenum">
              <a:rPr lang="es-ES" smtClean="0"/>
              <a:pPr/>
              <a:t>19</a:t>
            </a:fld>
            <a:endParaRPr lang="es-ES" smtClean="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201733" name="Rectangle 4"/>
          <p:cNvSpPr>
            <a:spLocks noChangeArrowheads="1"/>
          </p:cNvSpPr>
          <p:nvPr/>
        </p:nvSpPr>
        <p:spPr bwMode="auto">
          <a:xfrm>
            <a:off x="857250" y="4286250"/>
            <a:ext cx="4991100" cy="40767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30000"/>
              </a:spcBef>
            </a:pPr>
            <a:r>
              <a:rPr lang="es-ES" sz="1200">
                <a:latin typeface="Arial" pitchFamily="34" charset="0"/>
              </a:rPr>
              <a:t>Notas:</a:t>
            </a:r>
          </a:p>
          <a:p>
            <a:pPr>
              <a:spcBef>
                <a:spcPct val="30000"/>
              </a:spcBef>
            </a:pPr>
            <a:endParaRPr lang="es-ES" sz="1200">
              <a:latin typeface="Arial" pitchFamily="34" charset="0"/>
            </a:endParaRPr>
          </a:p>
          <a:p>
            <a:pPr>
              <a:spcBef>
                <a:spcPct val="30000"/>
              </a:spcBef>
            </a:pPr>
            <a:endParaRPr lang="es-ES" sz="1200">
              <a:latin typeface="Arial" pitchFamily="34" charset="0"/>
            </a:endParaRPr>
          </a:p>
          <a:p>
            <a:pPr>
              <a:spcBef>
                <a:spcPct val="30000"/>
              </a:spcBef>
            </a:pPr>
            <a:endParaRPr lang="es-ES" sz="1200">
              <a:latin typeface="Arial" pitchFamily="34" charset="0"/>
            </a:endParaRPr>
          </a:p>
          <a:p>
            <a:pPr>
              <a:spcBef>
                <a:spcPct val="30000"/>
              </a:spcBef>
            </a:pPr>
            <a:endParaRPr lang="es-ES" sz="1200">
              <a:latin typeface="Arial" pitchFamily="34" charset="0"/>
            </a:endParaRPr>
          </a:p>
          <a:p>
            <a:pPr>
              <a:spcBef>
                <a:spcPct val="30000"/>
              </a:spcBef>
            </a:pPr>
            <a:endParaRPr lang="es-ES" sz="1200">
              <a:latin typeface="Arial" pitchFamily="34" charset="0"/>
            </a:endParaRPr>
          </a:p>
          <a:p>
            <a:pPr>
              <a:spcBef>
                <a:spcPct val="30000"/>
              </a:spcBef>
            </a:pPr>
            <a:endParaRPr lang="es-ES" sz="1200">
              <a:latin typeface="Arial" pitchFamily="34" charset="0"/>
            </a:endParaRPr>
          </a:p>
          <a:p>
            <a:pPr>
              <a:spcBef>
                <a:spcPct val="30000"/>
              </a:spcBef>
            </a:pPr>
            <a:endParaRPr lang="es-ES" sz="1200">
              <a:latin typeface="Arial" pitchFamily="34" charset="0"/>
            </a:endParaRPr>
          </a:p>
          <a:p>
            <a:pPr>
              <a:spcBef>
                <a:spcPct val="30000"/>
              </a:spcBef>
            </a:pPr>
            <a:endParaRPr lang="es-ES" sz="1200">
              <a:latin typeface="Arial" pitchFamily="34" charset="0"/>
            </a:endParaRPr>
          </a:p>
          <a:p>
            <a:pPr>
              <a:spcBef>
                <a:spcPct val="30000"/>
              </a:spcBef>
            </a:pPr>
            <a:endParaRPr lang="es-ES" sz="1200">
              <a:latin typeface="Arial" pitchFamily="34" charset="0"/>
            </a:endParaRPr>
          </a:p>
          <a:p>
            <a:pPr>
              <a:spcBef>
                <a:spcPct val="30000"/>
              </a:spcBef>
            </a:pPr>
            <a:endParaRPr lang="es-ES" sz="1200">
              <a:latin typeface="Arial" pitchFamily="34" charset="0"/>
            </a:endParaRPr>
          </a:p>
          <a:p>
            <a:pPr>
              <a:spcBef>
                <a:spcPct val="30000"/>
              </a:spcBef>
            </a:pPr>
            <a:endParaRPr lang="es-ES" sz="1200">
              <a:latin typeface="Arial" pitchFamily="34" charset="0"/>
            </a:endParaRPr>
          </a:p>
          <a:p>
            <a:pPr>
              <a:spcBef>
                <a:spcPct val="30000"/>
              </a:spcBef>
            </a:pPr>
            <a:endParaRPr lang="es-ES" sz="1200">
              <a:latin typeface="Arial" pitchFamily="34" charset="0"/>
            </a:endParaRPr>
          </a:p>
          <a:p>
            <a:pPr>
              <a:spcBef>
                <a:spcPct val="30000"/>
              </a:spcBef>
            </a:pPr>
            <a:endParaRPr lang="es-ES" sz="1200">
              <a:latin typeface="Arial" pitchFamily="34" charset="0"/>
            </a:endParaRPr>
          </a:p>
          <a:p>
            <a:pPr>
              <a:spcBef>
                <a:spcPct val="30000"/>
              </a:spcBef>
            </a:pPr>
            <a:endParaRPr lang="es-ES" sz="1200">
              <a:latin typeface="Arial" pitchFamily="34" charset="0"/>
            </a:endParaRPr>
          </a:p>
          <a:p>
            <a:pPr>
              <a:spcBef>
                <a:spcPct val="30000"/>
              </a:spcBef>
            </a:pPr>
            <a:endParaRPr lang="es-ES" sz="1200">
              <a:latin typeface="Arial" pitchFamily="34" charset="0"/>
            </a:endParaRPr>
          </a:p>
          <a:p>
            <a:pPr algn="ctr">
              <a:spcBef>
                <a:spcPct val="30000"/>
              </a:spcBef>
            </a:pPr>
            <a:endParaRPr lang="es-ES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0AEE11-EE93-4E43-BFFC-179AFB523C41}" type="slidenum">
              <a:rPr lang="es-ES" smtClean="0"/>
              <a:pPr/>
              <a:t>23</a:t>
            </a:fld>
            <a:endParaRPr lang="es-ES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mtClean="0"/>
              <a:t>Notas: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pPr algn="ctr"/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EBF70E-C5D7-4DC1-9E34-E85F9BF75D7B}" type="slidenum">
              <a:rPr lang="es-ES" smtClean="0"/>
              <a:pPr/>
              <a:t>24</a:t>
            </a:fld>
            <a:endParaRPr lang="es-ES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mtClean="0"/>
              <a:t>Notas: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pPr algn="ctr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8BC55C3B-2374-4607-BCAA-9ED80427FA6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CB5B2AD-EB03-4BAE-A899-4E6626B0CDA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155AB20-BFDB-4433-BF1D-053B2D70B62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BB3E3A9-C358-4FAC-8232-D89AF64033B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1B270123-22DE-4E6C-ACD7-C1C55282E00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pPr>
              <a:defRPr/>
            </a:pPr>
            <a:fld id="{9F39EB79-AEE5-490C-8C96-73F4D3A6B73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pPr>
              <a:defRPr/>
            </a:pPr>
            <a:fld id="{1774B128-7896-4305-B0AA-18D8EA2C730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C2A1A0F-76F1-46D1-A579-76F87848141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FE392A-2AF4-40B9-9E12-06168944184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1DABE4DF-AB1D-43ED-8A23-3244FC6E025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B0C84400-2B6B-422B-B6E0-909DA002B79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3E842B8-93EF-4FC6-B4BA-0CDE0D634CC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s-ES" sz="4000" dirty="0" smtClean="0"/>
              <a:t>DISEÑO DE SISTEMAS DIGITALES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/>
              <a:t>2</a:t>
            </a:r>
            <a:r>
              <a:rPr lang="es-ES" dirty="0" smtClean="0"/>
              <a:t>° </a:t>
            </a:r>
            <a:r>
              <a:rPr lang="es-ES" dirty="0" smtClean="0"/>
              <a:t>semestre 2018</a:t>
            </a:r>
          </a:p>
          <a:p>
            <a:pPr>
              <a:lnSpc>
                <a:spcPct val="90000"/>
              </a:lnSpc>
            </a:pPr>
            <a:r>
              <a:rPr lang="es-ES" dirty="0" smtClean="0"/>
              <a:t>I    Introducción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señales cuantizad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912768" cy="507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 smtClean="0"/>
              <a:t>Señales </a:t>
            </a:r>
            <a:r>
              <a:rPr lang="es-MX" dirty="0" err="1" smtClean="0"/>
              <a:t>cuantizadas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4630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Imagen </a:t>
            </a:r>
            <a:r>
              <a:rPr lang="es-MX" dirty="0" err="1" smtClean="0"/>
              <a:t>Cuantizada</a:t>
            </a:r>
            <a:endParaRPr lang="es-CL" dirty="0"/>
          </a:p>
        </p:txBody>
      </p:sp>
      <p:pic>
        <p:nvPicPr>
          <p:cNvPr id="385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" y="1469866"/>
            <a:ext cx="7940619" cy="469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6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Imagen original</a:t>
            </a:r>
            <a:endParaRPr lang="es-CL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5679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93675" y="1404938"/>
            <a:ext cx="871696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s-ES" sz="28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	En forma general:</a:t>
            </a:r>
          </a:p>
          <a:p>
            <a:pPr>
              <a:defRPr/>
            </a:pPr>
            <a:endParaRPr lang="es-ES" sz="2800" dirty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lang="es-ES" sz="2800" dirty="0"/>
              <a:t>S = </a:t>
            </a:r>
            <a:r>
              <a:rPr lang="es-ES" sz="2800" dirty="0" err="1"/>
              <a:t>a</a:t>
            </a:r>
            <a:r>
              <a:rPr lang="es-ES" sz="2800" baseline="-25000" dirty="0" err="1"/>
              <a:t>n</a:t>
            </a:r>
            <a:r>
              <a:rPr lang="es-ES" sz="2800" dirty="0" err="1"/>
              <a:t>r</a:t>
            </a:r>
            <a:r>
              <a:rPr lang="es-ES" sz="2800" baseline="30000" dirty="0" err="1"/>
              <a:t>n</a:t>
            </a:r>
            <a:r>
              <a:rPr lang="es-ES" sz="2800" dirty="0"/>
              <a:t> + a</a:t>
            </a:r>
            <a:r>
              <a:rPr lang="es-ES" sz="2800" baseline="-25000" dirty="0"/>
              <a:t>n-1</a:t>
            </a:r>
            <a:r>
              <a:rPr lang="es-ES" sz="2800" dirty="0"/>
              <a:t>r</a:t>
            </a:r>
            <a:r>
              <a:rPr lang="es-ES" sz="2800" baseline="30000" dirty="0"/>
              <a:t>n-1</a:t>
            </a:r>
            <a:r>
              <a:rPr lang="es-ES" sz="2800" dirty="0"/>
              <a:t> +…+ a</a:t>
            </a:r>
            <a:r>
              <a:rPr lang="es-ES" sz="2800" baseline="-25000" dirty="0"/>
              <a:t>0</a:t>
            </a:r>
            <a:r>
              <a:rPr lang="es-ES" sz="2800" dirty="0"/>
              <a:t>r</a:t>
            </a:r>
            <a:r>
              <a:rPr lang="es-ES" sz="2800" baseline="30000" dirty="0"/>
              <a:t>0</a:t>
            </a:r>
            <a:r>
              <a:rPr lang="es-ES" sz="2800" dirty="0"/>
              <a:t> + a</a:t>
            </a:r>
            <a:r>
              <a:rPr lang="es-ES" sz="2800" baseline="-25000" dirty="0"/>
              <a:t>-1</a:t>
            </a:r>
            <a:r>
              <a:rPr lang="es-ES" sz="2800" dirty="0"/>
              <a:t>r</a:t>
            </a:r>
            <a:r>
              <a:rPr lang="es-ES" sz="2800" baseline="30000" dirty="0"/>
              <a:t>-1</a:t>
            </a:r>
            <a:r>
              <a:rPr lang="es-ES" sz="2800" dirty="0"/>
              <a:t> +…+ a</a:t>
            </a:r>
            <a:r>
              <a:rPr lang="es-ES" sz="2800" baseline="-25000" dirty="0"/>
              <a:t>-</a:t>
            </a:r>
            <a:r>
              <a:rPr lang="es-ES" sz="2800" baseline="-25000" dirty="0" err="1"/>
              <a:t>m</a:t>
            </a:r>
            <a:r>
              <a:rPr lang="es-ES" sz="2800" dirty="0" err="1"/>
              <a:t>r</a:t>
            </a:r>
            <a:r>
              <a:rPr lang="es-ES" sz="2800" baseline="30000" dirty="0"/>
              <a:t>-m</a:t>
            </a:r>
          </a:p>
          <a:p>
            <a:pPr>
              <a:spcBef>
                <a:spcPct val="20000"/>
              </a:spcBef>
              <a:defRPr/>
            </a:pPr>
            <a:endParaRPr lang="es-ES" sz="2800" dirty="0">
              <a:solidFill>
                <a:schemeClr val="hlink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s-ES" sz="2800" dirty="0">
                <a:solidFill>
                  <a:schemeClr val="hlink"/>
                </a:solidFill>
              </a:rPr>
              <a:t>		</a:t>
            </a:r>
            <a:r>
              <a:rPr lang="es-ES" sz="2800" dirty="0"/>
              <a:t>donde:</a:t>
            </a:r>
          </a:p>
          <a:p>
            <a:pPr>
              <a:spcBef>
                <a:spcPct val="20000"/>
              </a:spcBef>
              <a:defRPr/>
            </a:pPr>
            <a:r>
              <a:rPr lang="es-ES" sz="2800" dirty="0"/>
              <a:t>				S = cantidad</a:t>
            </a:r>
          </a:p>
          <a:p>
            <a:pPr>
              <a:spcBef>
                <a:spcPct val="20000"/>
              </a:spcBef>
              <a:defRPr/>
            </a:pPr>
            <a:r>
              <a:rPr lang="es-ES" sz="2800" dirty="0"/>
              <a:t>				a = dígito</a:t>
            </a:r>
          </a:p>
          <a:p>
            <a:pPr>
              <a:spcBef>
                <a:spcPct val="20000"/>
              </a:spcBef>
              <a:defRPr/>
            </a:pPr>
            <a:r>
              <a:rPr lang="es-ES" sz="2800" dirty="0"/>
              <a:t>				m, n = posición</a:t>
            </a:r>
          </a:p>
          <a:p>
            <a:pPr>
              <a:spcBef>
                <a:spcPct val="20000"/>
              </a:spcBef>
              <a:defRPr/>
            </a:pPr>
            <a:r>
              <a:rPr lang="es-ES" sz="2800" dirty="0"/>
              <a:t>				r = base</a:t>
            </a:r>
          </a:p>
          <a:p>
            <a:pPr>
              <a:defRPr/>
            </a:pPr>
            <a:endParaRPr lang="es-ES" sz="2800" dirty="0">
              <a:solidFill>
                <a:schemeClr val="hlink"/>
              </a:solidFill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133600" y="457200"/>
            <a:ext cx="662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Sistemas numéricos y conversiones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Asociación con enteros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Las representaciones del tipo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Siempre se pueden asociar a enteros. Basta con multiplicar por </a:t>
            </a:r>
            <a:r>
              <a:rPr lang="es-MX" dirty="0" err="1" smtClean="0"/>
              <a:t>r</a:t>
            </a:r>
            <a:r>
              <a:rPr lang="es-MX" baseline="30000" dirty="0" err="1" smtClean="0"/>
              <a:t>m</a:t>
            </a:r>
            <a:r>
              <a:rPr lang="es-MX" dirty="0" smtClean="0"/>
              <a:t> </a:t>
            </a:r>
            <a:endParaRPr lang="es-CL" dirty="0"/>
          </a:p>
        </p:txBody>
      </p:sp>
      <p:sp>
        <p:nvSpPr>
          <p:cNvPr id="4" name="3 Rectángulo"/>
          <p:cNvSpPr/>
          <p:nvPr/>
        </p:nvSpPr>
        <p:spPr>
          <a:xfrm>
            <a:off x="899592" y="2951947"/>
            <a:ext cx="7056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prstClr val="white"/>
                </a:solidFill>
              </a:rPr>
              <a:t>S = </a:t>
            </a:r>
            <a:r>
              <a:rPr lang="es-ES" sz="2800" dirty="0" err="1">
                <a:solidFill>
                  <a:prstClr val="white"/>
                </a:solidFill>
              </a:rPr>
              <a:t>a</a:t>
            </a:r>
            <a:r>
              <a:rPr lang="es-ES" sz="2800" baseline="-25000" dirty="0" err="1">
                <a:solidFill>
                  <a:prstClr val="white"/>
                </a:solidFill>
              </a:rPr>
              <a:t>n</a:t>
            </a:r>
            <a:r>
              <a:rPr lang="es-ES" sz="2800" dirty="0" err="1">
                <a:solidFill>
                  <a:prstClr val="white"/>
                </a:solidFill>
              </a:rPr>
              <a:t>r</a:t>
            </a:r>
            <a:r>
              <a:rPr lang="es-ES" sz="2800" baseline="30000" dirty="0" err="1">
                <a:solidFill>
                  <a:prstClr val="white"/>
                </a:solidFill>
              </a:rPr>
              <a:t>n</a:t>
            </a:r>
            <a:r>
              <a:rPr lang="es-ES" sz="2800" dirty="0">
                <a:solidFill>
                  <a:prstClr val="white"/>
                </a:solidFill>
              </a:rPr>
              <a:t> + a</a:t>
            </a:r>
            <a:r>
              <a:rPr lang="es-ES" sz="2800" baseline="-25000" dirty="0">
                <a:solidFill>
                  <a:prstClr val="white"/>
                </a:solidFill>
              </a:rPr>
              <a:t>n-1</a:t>
            </a:r>
            <a:r>
              <a:rPr lang="es-ES" sz="2800" dirty="0">
                <a:solidFill>
                  <a:prstClr val="white"/>
                </a:solidFill>
              </a:rPr>
              <a:t>r</a:t>
            </a:r>
            <a:r>
              <a:rPr lang="es-ES" sz="2800" baseline="30000" dirty="0">
                <a:solidFill>
                  <a:prstClr val="white"/>
                </a:solidFill>
              </a:rPr>
              <a:t>n-1</a:t>
            </a:r>
            <a:r>
              <a:rPr lang="es-ES" sz="2800" dirty="0">
                <a:solidFill>
                  <a:prstClr val="white"/>
                </a:solidFill>
              </a:rPr>
              <a:t> +…+ a</a:t>
            </a:r>
            <a:r>
              <a:rPr lang="es-ES" sz="2800" baseline="-25000" dirty="0">
                <a:solidFill>
                  <a:prstClr val="white"/>
                </a:solidFill>
              </a:rPr>
              <a:t>0</a:t>
            </a:r>
            <a:r>
              <a:rPr lang="es-ES" sz="2800" dirty="0">
                <a:solidFill>
                  <a:prstClr val="white"/>
                </a:solidFill>
              </a:rPr>
              <a:t>r</a:t>
            </a:r>
            <a:r>
              <a:rPr lang="es-ES" sz="2800" baseline="30000" dirty="0">
                <a:solidFill>
                  <a:prstClr val="white"/>
                </a:solidFill>
              </a:rPr>
              <a:t>0</a:t>
            </a:r>
            <a:r>
              <a:rPr lang="es-ES" sz="2800" dirty="0">
                <a:solidFill>
                  <a:prstClr val="white"/>
                </a:solidFill>
              </a:rPr>
              <a:t> + a</a:t>
            </a:r>
            <a:r>
              <a:rPr lang="es-ES" sz="2800" baseline="-25000" dirty="0">
                <a:solidFill>
                  <a:prstClr val="white"/>
                </a:solidFill>
              </a:rPr>
              <a:t>-1</a:t>
            </a:r>
            <a:r>
              <a:rPr lang="es-ES" sz="2800" dirty="0">
                <a:solidFill>
                  <a:prstClr val="white"/>
                </a:solidFill>
              </a:rPr>
              <a:t>r</a:t>
            </a:r>
            <a:r>
              <a:rPr lang="es-ES" sz="2800" baseline="30000" dirty="0">
                <a:solidFill>
                  <a:prstClr val="white"/>
                </a:solidFill>
              </a:rPr>
              <a:t>-1</a:t>
            </a:r>
            <a:r>
              <a:rPr lang="es-ES" sz="2800" dirty="0">
                <a:solidFill>
                  <a:prstClr val="white"/>
                </a:solidFill>
              </a:rPr>
              <a:t> +…+ </a:t>
            </a:r>
            <a:r>
              <a:rPr lang="es-ES" sz="2800" dirty="0" smtClean="0">
                <a:solidFill>
                  <a:prstClr val="white"/>
                </a:solidFill>
              </a:rPr>
              <a:t>a</a:t>
            </a:r>
            <a:r>
              <a:rPr lang="es-ES" sz="2800" baseline="-25000" dirty="0" smtClean="0">
                <a:solidFill>
                  <a:prstClr val="white"/>
                </a:solidFill>
              </a:rPr>
              <a:t>-</a:t>
            </a:r>
            <a:r>
              <a:rPr lang="es-ES" sz="2800" baseline="-25000" dirty="0" err="1" smtClean="0">
                <a:solidFill>
                  <a:prstClr val="white"/>
                </a:solidFill>
              </a:rPr>
              <a:t>m</a:t>
            </a:r>
            <a:r>
              <a:rPr lang="es-ES" sz="2800" dirty="0" err="1" smtClean="0">
                <a:solidFill>
                  <a:prstClr val="white"/>
                </a:solidFill>
              </a:rPr>
              <a:t>r</a:t>
            </a:r>
            <a:r>
              <a:rPr lang="es-ES" sz="2800" baseline="30000" dirty="0" smtClean="0">
                <a:solidFill>
                  <a:prstClr val="white"/>
                </a:solidFill>
              </a:rPr>
              <a:t>-m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777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600200" y="1454150"/>
            <a:ext cx="3962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</a:pPr>
            <a:r>
              <a:rPr lang="es-ES" sz="3200" dirty="0">
                <a:solidFill>
                  <a:srgbClr val="FFFF00"/>
                </a:solidFill>
              </a:rPr>
              <a:t>Sistema binario:  (0, 1)</a:t>
            </a:r>
          </a:p>
        </p:txBody>
      </p:sp>
      <p:graphicFrame>
        <p:nvGraphicFramePr>
          <p:cNvPr id="1026" name="Object 3"/>
          <p:cNvGraphicFramePr>
            <a:graphicFrameLocks/>
          </p:cNvGraphicFramePr>
          <p:nvPr/>
        </p:nvGraphicFramePr>
        <p:xfrm>
          <a:off x="1524000" y="2844800"/>
          <a:ext cx="9604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cuación" r:id="rId4" imgW="969840" imgH="760320" progId="Equation.2">
                  <p:embed/>
                </p:oleObj>
              </mc:Choice>
              <mc:Fallback>
                <p:oleObj name="Ecuación" r:id="rId4" imgW="969840" imgH="760320" progId="Equation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44800"/>
                        <a:ext cx="960438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38113" y="2528888"/>
            <a:ext cx="8893175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800">
                <a:solidFill>
                  <a:schemeClr val="accent1"/>
                </a:solidFill>
              </a:rPr>
              <a:t>(110110)</a:t>
            </a:r>
            <a:r>
              <a:rPr lang="es-ES" sz="2800" baseline="-25000">
                <a:solidFill>
                  <a:schemeClr val="accent1"/>
                </a:solidFill>
              </a:rPr>
              <a:t>2</a:t>
            </a:r>
            <a:r>
              <a:rPr lang="es-ES" sz="2800"/>
              <a:t>	1 x 2</a:t>
            </a:r>
            <a:r>
              <a:rPr lang="es-ES" sz="2800" baseline="30000"/>
              <a:t>5</a:t>
            </a:r>
            <a:r>
              <a:rPr lang="es-ES" sz="2800"/>
              <a:t> + 1 x 2</a:t>
            </a:r>
            <a:r>
              <a:rPr lang="es-ES" sz="2800" baseline="30000"/>
              <a:t>4</a:t>
            </a:r>
            <a:r>
              <a:rPr lang="es-ES" sz="2800"/>
              <a:t> + 0 x 2</a:t>
            </a:r>
            <a:r>
              <a:rPr lang="es-ES" sz="2800" baseline="30000"/>
              <a:t>3</a:t>
            </a:r>
            <a:r>
              <a:rPr lang="es-ES" sz="2800"/>
              <a:t> + 1 x 2</a:t>
            </a:r>
            <a:r>
              <a:rPr lang="es-ES" sz="2800" baseline="30000"/>
              <a:t>2</a:t>
            </a:r>
            <a:r>
              <a:rPr lang="es-ES" sz="2800"/>
              <a:t> + 1 x 2</a:t>
            </a:r>
            <a:r>
              <a:rPr lang="es-ES" sz="2800" baseline="30000"/>
              <a:t>1</a:t>
            </a:r>
            <a:r>
              <a:rPr lang="es-ES" sz="2800"/>
              <a:t> + 0 x 2</a:t>
            </a:r>
            <a:r>
              <a:rPr lang="es-ES" sz="2800" baseline="30000"/>
              <a:t>0</a:t>
            </a:r>
          </a:p>
          <a:p>
            <a:r>
              <a:rPr lang="es-ES" sz="2800"/>
              <a:t>		= 32 + 16 + 0 + 4 + 2</a:t>
            </a:r>
          </a:p>
          <a:p>
            <a:r>
              <a:rPr lang="es-ES" sz="2800"/>
              <a:t>		= (54)</a:t>
            </a:r>
            <a:r>
              <a:rPr lang="es-ES" sz="2800" baseline="-25000"/>
              <a:t>10</a:t>
            </a:r>
            <a:r>
              <a:rPr lang="es-ES" sz="2800"/>
              <a:t> </a:t>
            </a:r>
          </a:p>
          <a:p>
            <a:endParaRPr lang="es-ES" sz="2800"/>
          </a:p>
          <a:p>
            <a:endParaRPr lang="es-ES" sz="2800"/>
          </a:p>
          <a:p>
            <a:r>
              <a:rPr lang="es-ES" sz="2800">
                <a:solidFill>
                  <a:schemeClr val="accent1"/>
                </a:solidFill>
              </a:rPr>
              <a:t>(0.1101)</a:t>
            </a:r>
            <a:r>
              <a:rPr lang="es-ES" sz="2800" baseline="-25000">
                <a:solidFill>
                  <a:schemeClr val="accent1"/>
                </a:solidFill>
              </a:rPr>
              <a:t>2</a:t>
            </a:r>
            <a:r>
              <a:rPr lang="es-ES" sz="2800" baseline="-25000"/>
              <a:t>	</a:t>
            </a:r>
            <a:r>
              <a:rPr lang="es-ES" sz="2800"/>
              <a:t>1 x 2</a:t>
            </a:r>
            <a:r>
              <a:rPr lang="es-ES" sz="2800" baseline="30000"/>
              <a:t>-1</a:t>
            </a:r>
            <a:r>
              <a:rPr lang="es-ES" sz="2800"/>
              <a:t> + 1 x 2</a:t>
            </a:r>
            <a:r>
              <a:rPr lang="es-ES" sz="2800" baseline="30000"/>
              <a:t>-2</a:t>
            </a:r>
            <a:r>
              <a:rPr lang="es-ES" sz="2800"/>
              <a:t> + 0 x 2</a:t>
            </a:r>
            <a:r>
              <a:rPr lang="es-ES" sz="2800" baseline="30000"/>
              <a:t>-3</a:t>
            </a:r>
            <a:r>
              <a:rPr lang="es-ES" sz="2800"/>
              <a:t> + 1 x 2</a:t>
            </a:r>
            <a:r>
              <a:rPr lang="es-ES" sz="2800" baseline="30000"/>
              <a:t>-4</a:t>
            </a:r>
            <a:endParaRPr lang="es-ES" sz="2800"/>
          </a:p>
          <a:p>
            <a:r>
              <a:rPr lang="es-ES" sz="2800"/>
              <a:t>		= 0.5 + 0.25 + 0 + 0.0625</a:t>
            </a:r>
          </a:p>
          <a:p>
            <a:r>
              <a:rPr lang="es-ES" sz="2800"/>
              <a:t>		</a:t>
            </a:r>
            <a:r>
              <a:rPr lang="es-ES" sz="2800" b="1"/>
              <a:t>=</a:t>
            </a:r>
            <a:r>
              <a:rPr lang="es-ES" sz="2800"/>
              <a:t> (0.8125)</a:t>
            </a:r>
            <a:r>
              <a:rPr lang="es-ES" sz="2800" baseline="-25000"/>
              <a:t>10</a:t>
            </a:r>
            <a:r>
              <a:rPr lang="es-ES" sz="2800"/>
              <a:t> </a:t>
            </a: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1682750" y="4730750"/>
            <a:ext cx="215900" cy="2921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1758950" y="2597150"/>
            <a:ext cx="215900" cy="2921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33600" y="457200"/>
            <a:ext cx="662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Sistemas numéricos y conversiones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974850" y="1568450"/>
            <a:ext cx="6056145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3200">
                <a:solidFill>
                  <a:srgbClr val="FFFF00"/>
                </a:solidFill>
              </a:rPr>
              <a:t>Sistema octal:  (0, 1, 2, 3, 4, 5, 6, 7)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954213" y="2482850"/>
            <a:ext cx="5264150" cy="1373188"/>
            <a:chOff x="1231" y="1564"/>
            <a:chExt cx="3316" cy="865"/>
          </a:xfrm>
        </p:grpSpPr>
        <p:sp>
          <p:nvSpPr>
            <p:cNvPr id="11273" name="Rectangle 4"/>
            <p:cNvSpPr>
              <a:spLocks noChangeArrowheads="1"/>
            </p:cNvSpPr>
            <p:nvPr/>
          </p:nvSpPr>
          <p:spPr bwMode="auto">
            <a:xfrm>
              <a:off x="1231" y="1564"/>
              <a:ext cx="3316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2800">
                  <a:solidFill>
                    <a:schemeClr val="accent1"/>
                  </a:solidFill>
                </a:rPr>
                <a:t>(756)</a:t>
              </a:r>
              <a:r>
                <a:rPr lang="es-ES" sz="2800" baseline="-25000">
                  <a:solidFill>
                    <a:schemeClr val="accent1"/>
                  </a:solidFill>
                </a:rPr>
                <a:t>8	</a:t>
              </a:r>
              <a:r>
                <a:rPr lang="es-ES" sz="2800"/>
                <a:t>	7 x 8</a:t>
              </a:r>
              <a:r>
                <a:rPr lang="es-ES" sz="2800" baseline="30000"/>
                <a:t>2</a:t>
              </a:r>
              <a:r>
                <a:rPr lang="es-ES" sz="2800"/>
                <a:t> + 5 x 8</a:t>
              </a:r>
              <a:r>
                <a:rPr lang="es-ES" sz="2800" baseline="30000"/>
                <a:t>1</a:t>
              </a:r>
              <a:r>
                <a:rPr lang="es-ES" sz="2800"/>
                <a:t> + 6 x 8</a:t>
              </a:r>
              <a:r>
                <a:rPr lang="es-ES" sz="2800" baseline="30000"/>
                <a:t>0</a:t>
              </a:r>
              <a:endParaRPr lang="es-ES" sz="2800"/>
            </a:p>
            <a:p>
              <a:r>
                <a:rPr lang="es-ES" sz="2800"/>
                <a:t>		= 448 + 40 + 6</a:t>
              </a:r>
            </a:p>
            <a:p>
              <a:r>
                <a:rPr lang="es-ES" sz="2800"/>
                <a:t>		= (494)</a:t>
              </a:r>
              <a:r>
                <a:rPr lang="es-ES" sz="2800" baseline="-25000"/>
                <a:t>10</a:t>
              </a:r>
              <a:r>
                <a:rPr lang="es-ES" sz="2800"/>
                <a:t> </a:t>
              </a:r>
            </a:p>
          </p:txBody>
        </p:sp>
        <p:sp>
          <p:nvSpPr>
            <p:cNvPr id="11274" name="AutoShape 5"/>
            <p:cNvSpPr>
              <a:spLocks noChangeArrowheads="1"/>
            </p:cNvSpPr>
            <p:nvPr/>
          </p:nvSpPr>
          <p:spPr bwMode="auto">
            <a:xfrm>
              <a:off x="2068" y="1636"/>
              <a:ext cx="136" cy="184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223838" y="4083050"/>
            <a:ext cx="8751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800" dirty="0">
                <a:solidFill>
                  <a:srgbClr val="FFFF00"/>
                </a:solidFill>
              </a:rPr>
              <a:t>Sistema hexadecimal:  (0, 1, 2, 3, … , 8, 9, A, B, C, D, E, F)</a:t>
            </a: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304800" y="4845050"/>
            <a:ext cx="84613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800">
                <a:solidFill>
                  <a:schemeClr val="accent1"/>
                </a:solidFill>
              </a:rPr>
              <a:t>(C54B.FE)</a:t>
            </a:r>
            <a:r>
              <a:rPr lang="es-ES" sz="2800" baseline="-25000">
                <a:solidFill>
                  <a:schemeClr val="accent1"/>
                </a:solidFill>
              </a:rPr>
              <a:t>H	</a:t>
            </a:r>
            <a:r>
              <a:rPr lang="es-ES" sz="2800"/>
              <a:t>	12 x 16</a:t>
            </a:r>
            <a:r>
              <a:rPr lang="es-ES" sz="2800" baseline="30000"/>
              <a:t>3</a:t>
            </a:r>
            <a:r>
              <a:rPr lang="es-ES" sz="2800"/>
              <a:t> + 5 x 16</a:t>
            </a:r>
            <a:r>
              <a:rPr lang="es-ES" sz="2800" baseline="30000"/>
              <a:t>2</a:t>
            </a:r>
            <a:r>
              <a:rPr lang="es-ES" sz="2800"/>
              <a:t> + 4 x 16</a:t>
            </a:r>
            <a:r>
              <a:rPr lang="es-ES" sz="2800" baseline="30000"/>
              <a:t>1</a:t>
            </a:r>
            <a:r>
              <a:rPr lang="es-ES" sz="2800"/>
              <a:t> + 11 x 16</a:t>
            </a:r>
            <a:r>
              <a:rPr lang="es-ES" sz="2800" baseline="30000"/>
              <a:t>0</a:t>
            </a:r>
            <a:endParaRPr lang="es-ES" sz="2800"/>
          </a:p>
          <a:p>
            <a:r>
              <a:rPr lang="es-ES" sz="2800"/>
              <a:t>			+ 15 x 16</a:t>
            </a:r>
            <a:r>
              <a:rPr lang="es-ES" sz="2800" baseline="30000"/>
              <a:t>-1</a:t>
            </a:r>
            <a:r>
              <a:rPr lang="es-ES" sz="2800"/>
              <a:t> + 14 x 16</a:t>
            </a:r>
            <a:r>
              <a:rPr lang="es-ES" sz="2800" baseline="30000"/>
              <a:t>-2</a:t>
            </a:r>
            <a:endParaRPr lang="es-ES" sz="2800"/>
          </a:p>
          <a:p>
            <a:r>
              <a:rPr lang="es-ES" sz="2800"/>
              <a:t>		= 49152 + 1280 + 64 + 11 + 0.9375 + 0.0547</a:t>
            </a:r>
          </a:p>
          <a:p>
            <a:r>
              <a:rPr lang="es-ES" sz="2800"/>
              <a:t>		= (50507.992)</a:t>
            </a:r>
            <a:r>
              <a:rPr lang="es-ES" sz="2800" baseline="-25000"/>
              <a:t>10</a:t>
            </a:r>
            <a:r>
              <a:rPr lang="es-ES" sz="2800"/>
              <a:t> </a:t>
            </a:r>
          </a:p>
        </p:txBody>
      </p:sp>
      <p:sp>
        <p:nvSpPr>
          <p:cNvPr id="11270" name="AutoShape 8"/>
          <p:cNvSpPr>
            <a:spLocks noChangeArrowheads="1"/>
          </p:cNvSpPr>
          <p:nvPr/>
        </p:nvSpPr>
        <p:spPr bwMode="auto">
          <a:xfrm>
            <a:off x="2471738" y="4959350"/>
            <a:ext cx="215900" cy="2921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133600" y="457200"/>
            <a:ext cx="662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Sistemas numéricos y conversiones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65175" y="1484313"/>
            <a:ext cx="7464425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s-ES" sz="2800" dirty="0">
                <a:solidFill>
                  <a:srgbClr val="FFFF00"/>
                </a:solidFill>
              </a:rPr>
              <a:t>En general, para cualquier base </a:t>
            </a:r>
            <a:r>
              <a:rPr lang="es-ES" sz="2800" dirty="0" smtClean="0">
                <a:solidFill>
                  <a:srgbClr val="FFFF00"/>
                </a:solidFill>
              </a:rPr>
              <a:t>b tenemos</a:t>
            </a:r>
            <a:r>
              <a:rPr lang="es-ES" sz="2800" dirty="0">
                <a:solidFill>
                  <a:schemeClr val="hlink"/>
                </a:solidFill>
              </a:rPr>
              <a:t>:</a:t>
            </a:r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 smtClean="0">
                <a:solidFill>
                  <a:schemeClr val="tx2"/>
                </a:solidFill>
              </a:rPr>
              <a:t>Los dígitos x de la base son 0≤x&lt;b</a:t>
            </a:r>
            <a:endParaRPr lang="es-ES" sz="2800" dirty="0">
              <a:solidFill>
                <a:schemeClr val="tx2"/>
              </a:solidFill>
            </a:endParaRPr>
          </a:p>
          <a:p>
            <a:endParaRPr lang="es-ES" sz="2800" dirty="0">
              <a:solidFill>
                <a:schemeClr val="tx2"/>
              </a:solidFill>
            </a:endParaRPr>
          </a:p>
          <a:p>
            <a:pPr algn="just"/>
            <a:r>
              <a:rPr lang="es-ES" sz="2800" dirty="0">
                <a:solidFill>
                  <a:schemeClr val="tx2"/>
                </a:solidFill>
              </a:rPr>
              <a:t>		2</a:t>
            </a:r>
            <a:r>
              <a:rPr lang="es-ES" sz="2800" dirty="0"/>
              <a:t>	0, 1</a:t>
            </a:r>
          </a:p>
          <a:p>
            <a:pPr algn="just"/>
            <a:r>
              <a:rPr lang="es-ES" sz="2800" dirty="0">
                <a:solidFill>
                  <a:schemeClr val="tx2"/>
                </a:solidFill>
              </a:rPr>
              <a:t>		3</a:t>
            </a:r>
            <a:r>
              <a:rPr lang="es-ES" sz="2800" dirty="0"/>
              <a:t>	0, 1, 2</a:t>
            </a:r>
          </a:p>
          <a:p>
            <a:pPr algn="just"/>
            <a:r>
              <a:rPr lang="es-ES" sz="2800" dirty="0">
                <a:solidFill>
                  <a:schemeClr val="tx2"/>
                </a:solidFill>
              </a:rPr>
              <a:t>		4</a:t>
            </a:r>
            <a:r>
              <a:rPr lang="es-ES" sz="2800" dirty="0"/>
              <a:t>	0, 1, 2, 3</a:t>
            </a:r>
          </a:p>
          <a:p>
            <a:pPr algn="just"/>
            <a:r>
              <a:rPr lang="es-ES" sz="2800" dirty="0">
                <a:solidFill>
                  <a:schemeClr val="tx2"/>
                </a:solidFill>
              </a:rPr>
              <a:t>		5</a:t>
            </a:r>
            <a:r>
              <a:rPr lang="es-ES" sz="2800" dirty="0"/>
              <a:t>	0, 1, 2, 3, 4</a:t>
            </a:r>
          </a:p>
          <a:p>
            <a:pPr algn="just"/>
            <a:r>
              <a:rPr lang="es-ES" sz="2800" dirty="0">
                <a:solidFill>
                  <a:schemeClr val="tx2"/>
                </a:solidFill>
              </a:rPr>
              <a:t>		6</a:t>
            </a:r>
            <a:r>
              <a:rPr lang="es-ES" sz="2800" dirty="0"/>
              <a:t>	0, 1, 2, 3, 4, 5</a:t>
            </a:r>
          </a:p>
          <a:p>
            <a:pPr algn="just"/>
            <a:r>
              <a:rPr lang="es-ES" sz="2800" dirty="0">
                <a:solidFill>
                  <a:schemeClr val="tx2"/>
                </a:solidFill>
              </a:rPr>
              <a:t>		7</a:t>
            </a:r>
            <a:r>
              <a:rPr lang="es-ES" sz="2800" dirty="0"/>
              <a:t>	0, 1, 2, 3, 4, 5, 6</a:t>
            </a:r>
          </a:p>
          <a:p>
            <a:pPr algn="just"/>
            <a:r>
              <a:rPr lang="es-ES" sz="2800" dirty="0">
                <a:solidFill>
                  <a:schemeClr val="tx2"/>
                </a:solidFill>
              </a:rPr>
              <a:t>		8</a:t>
            </a:r>
            <a:r>
              <a:rPr lang="es-ES" sz="2800" dirty="0"/>
              <a:t>	0, 1, 2, 3, 4, 5, 6, 7</a:t>
            </a:r>
          </a:p>
          <a:p>
            <a:pPr algn="just"/>
            <a:r>
              <a:rPr lang="es-ES" sz="2800" dirty="0">
                <a:solidFill>
                  <a:schemeClr val="tx2"/>
                </a:solidFill>
              </a:rPr>
              <a:t>		9</a:t>
            </a:r>
            <a:r>
              <a:rPr lang="es-ES" sz="2800" dirty="0"/>
              <a:t>	0, 1, 2, 3, 4, 5, 6, 7, 8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603375" y="288925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133600" y="457200"/>
            <a:ext cx="662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s-ES" sz="36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Sistemas numéricos y conversiones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098550" y="3030538"/>
            <a:ext cx="69469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800">
                <a:solidFill>
                  <a:schemeClr val="tx2"/>
                </a:solidFill>
              </a:rPr>
              <a:t>10</a:t>
            </a:r>
            <a:r>
              <a:rPr lang="es-ES" sz="2800"/>
              <a:t>	0, 1, 2, 3, 4, 5, 6, 7, 8, 9, </a:t>
            </a:r>
          </a:p>
          <a:p>
            <a:r>
              <a:rPr lang="es-ES" sz="2800">
                <a:solidFill>
                  <a:schemeClr val="tx2"/>
                </a:solidFill>
              </a:rPr>
              <a:t>11</a:t>
            </a:r>
            <a:r>
              <a:rPr lang="es-ES" sz="2800"/>
              <a:t>	0, 1, 2, 3, 4, 5, 6, 7, 8, 9, A</a:t>
            </a:r>
          </a:p>
          <a:p>
            <a:r>
              <a:rPr lang="es-ES" sz="2800">
                <a:solidFill>
                  <a:schemeClr val="tx2"/>
                </a:solidFill>
              </a:rPr>
              <a:t>12</a:t>
            </a:r>
            <a:r>
              <a:rPr lang="es-ES" sz="2800"/>
              <a:t>	0, 1, 2, 3, 4, 5, 6, 7, 8, 9, A, B</a:t>
            </a:r>
          </a:p>
          <a:p>
            <a:r>
              <a:rPr lang="es-ES" sz="2800">
                <a:solidFill>
                  <a:schemeClr val="tx2"/>
                </a:solidFill>
              </a:rPr>
              <a:t>13</a:t>
            </a:r>
            <a:r>
              <a:rPr lang="es-ES" sz="2800"/>
              <a:t>	0, 1, 2, 3, 4, 5, 6, 7, 8, 9, A, B, C</a:t>
            </a:r>
          </a:p>
          <a:p>
            <a:r>
              <a:rPr lang="es-ES" sz="2800">
                <a:solidFill>
                  <a:schemeClr val="tx2"/>
                </a:solidFill>
              </a:rPr>
              <a:t>14</a:t>
            </a:r>
            <a:r>
              <a:rPr lang="es-ES" sz="2800"/>
              <a:t>	0, 1, 2, 3, 4, 5, 6, 7, 8, 9, A, B, C, D </a:t>
            </a:r>
          </a:p>
          <a:p>
            <a:r>
              <a:rPr lang="es-ES" sz="2800">
                <a:solidFill>
                  <a:schemeClr val="tx2"/>
                </a:solidFill>
              </a:rPr>
              <a:t>15	</a:t>
            </a:r>
            <a:r>
              <a:rPr lang="es-ES" sz="2800"/>
              <a:t>0, 1, 2, 3, 4, 5, 6, 7, 8, 9, A, B, C, D, E </a:t>
            </a:r>
          </a:p>
          <a:p>
            <a:r>
              <a:rPr lang="es-ES" sz="2800">
                <a:solidFill>
                  <a:schemeClr val="tx2"/>
                </a:solidFill>
              </a:rPr>
              <a:t>16</a:t>
            </a:r>
            <a:r>
              <a:rPr lang="es-ES" sz="2800"/>
              <a:t>	0, 1, 2, 3, 4, 5, 6, 7, 8, 9, A, B, C, D, E, F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60725" y="1766888"/>
            <a:ext cx="2198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800" dirty="0">
                <a:solidFill>
                  <a:srgbClr val="FFFF00"/>
                </a:solidFill>
              </a:rPr>
              <a:t>Continuación: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133600" y="457200"/>
            <a:ext cx="662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Sistemas numéricos y conversiones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828800" y="1835150"/>
            <a:ext cx="56388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</a:pPr>
            <a:r>
              <a:rPr lang="es-ES" sz="2800" dirty="0">
                <a:solidFill>
                  <a:srgbClr val="FFFF00"/>
                </a:solidFill>
              </a:rPr>
              <a:t>1. Convierta (15A75.AF)</a:t>
            </a:r>
            <a:r>
              <a:rPr lang="es-ES" sz="2800" baseline="-25000" dirty="0">
                <a:solidFill>
                  <a:srgbClr val="FFFF00"/>
                </a:solidFill>
              </a:rPr>
              <a:t>16</a:t>
            </a:r>
            <a:r>
              <a:rPr lang="es-ES" sz="2800" dirty="0">
                <a:solidFill>
                  <a:srgbClr val="FFFF00"/>
                </a:solidFill>
              </a:rPr>
              <a:t> a base 10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06413" y="3168650"/>
            <a:ext cx="827722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800" dirty="0">
                <a:solidFill>
                  <a:schemeClr val="accent1"/>
                </a:solidFill>
              </a:rPr>
              <a:t>(15A75.AF)</a:t>
            </a:r>
            <a:r>
              <a:rPr lang="es-ES" sz="2800" baseline="-25000" dirty="0">
                <a:solidFill>
                  <a:schemeClr val="accent1"/>
                </a:solidFill>
              </a:rPr>
              <a:t>16	</a:t>
            </a:r>
            <a:r>
              <a:rPr lang="es-ES" sz="2800" dirty="0"/>
              <a:t>1 x 16</a:t>
            </a:r>
            <a:r>
              <a:rPr lang="es-ES" sz="2800" baseline="30000" dirty="0"/>
              <a:t>4</a:t>
            </a:r>
            <a:r>
              <a:rPr lang="es-ES" sz="2800" dirty="0"/>
              <a:t> + 5 x 16</a:t>
            </a:r>
            <a:r>
              <a:rPr lang="es-ES" sz="2800" baseline="30000" dirty="0"/>
              <a:t>3</a:t>
            </a:r>
            <a:r>
              <a:rPr lang="es-ES" sz="2800" dirty="0"/>
              <a:t> + 10 x 16</a:t>
            </a:r>
            <a:r>
              <a:rPr lang="es-ES" sz="2800" baseline="30000" dirty="0"/>
              <a:t>2</a:t>
            </a:r>
            <a:r>
              <a:rPr lang="es-ES" sz="2800" dirty="0"/>
              <a:t> + 7 x 16</a:t>
            </a:r>
            <a:r>
              <a:rPr lang="es-ES" sz="2800" baseline="30000" dirty="0"/>
              <a:t>1</a:t>
            </a:r>
            <a:endParaRPr lang="es-ES" sz="2800" dirty="0"/>
          </a:p>
          <a:p>
            <a:r>
              <a:rPr lang="es-ES" sz="2800" dirty="0"/>
              <a:t>			+ 5 x 16</a:t>
            </a:r>
            <a:r>
              <a:rPr lang="es-ES" sz="2800" baseline="30000" dirty="0"/>
              <a:t>0</a:t>
            </a:r>
            <a:r>
              <a:rPr lang="es-ES" sz="2800" dirty="0"/>
              <a:t> + 10 x 16</a:t>
            </a:r>
            <a:r>
              <a:rPr lang="es-ES" sz="2800" baseline="30000" dirty="0"/>
              <a:t>-1</a:t>
            </a:r>
            <a:r>
              <a:rPr lang="es-ES" sz="2800" dirty="0"/>
              <a:t> + 15 x 16</a:t>
            </a:r>
            <a:r>
              <a:rPr lang="es-ES" sz="2800" baseline="30000" dirty="0"/>
              <a:t>-2</a:t>
            </a:r>
            <a:endParaRPr lang="es-ES" sz="2800" dirty="0"/>
          </a:p>
          <a:p>
            <a:r>
              <a:rPr lang="es-ES" sz="2800" dirty="0"/>
              <a:t>			= 65536 + 20480 + 2560 + 112 + 5 </a:t>
            </a:r>
          </a:p>
          <a:p>
            <a:r>
              <a:rPr lang="es-ES" sz="2800" dirty="0"/>
              <a:t>			+ 0.625 + 0.0586</a:t>
            </a:r>
          </a:p>
          <a:p>
            <a:r>
              <a:rPr lang="es-ES" sz="2800" dirty="0"/>
              <a:t>			= (88693.683)</a:t>
            </a:r>
            <a:r>
              <a:rPr lang="es-ES" sz="2800" baseline="-25000" dirty="0"/>
              <a:t>10</a:t>
            </a:r>
            <a:r>
              <a:rPr lang="es-ES" sz="2800" dirty="0"/>
              <a:t> 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2825750" y="3282950"/>
            <a:ext cx="215900" cy="2921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133600" y="457200"/>
            <a:ext cx="662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Sistemas numéricos y conversiones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163855" y="2357430"/>
            <a:ext cx="6816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El procedimiento de conversión consiste en evaluar el</a:t>
            </a:r>
          </a:p>
          <a:p>
            <a:r>
              <a:rPr lang="es-MX" dirty="0"/>
              <a:t>p</a:t>
            </a:r>
            <a:r>
              <a:rPr lang="es-MX" dirty="0" smtClean="0"/>
              <a:t>olinomio con aritmética de base 10</a:t>
            </a:r>
            <a:endParaRPr lang="es-E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946525" y="1219200"/>
            <a:ext cx="6254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s-ES" sz="8000"/>
              <a:t>{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5791200" y="4876800"/>
            <a:ext cx="0" cy="1676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5334000" y="5943600"/>
            <a:ext cx="325755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s-E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613775" y="5653088"/>
            <a:ext cx="282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800"/>
              <a:t>t</a:t>
            </a:r>
          </a:p>
        </p:txBody>
      </p:sp>
      <p:sp>
        <p:nvSpPr>
          <p:cNvPr id="6150" name="Arc 6"/>
          <p:cNvSpPr>
            <a:spLocks/>
          </p:cNvSpPr>
          <p:nvPr/>
        </p:nvSpPr>
        <p:spPr bwMode="auto">
          <a:xfrm>
            <a:off x="5792788" y="5183188"/>
            <a:ext cx="1219200" cy="762000"/>
          </a:xfrm>
          <a:custGeom>
            <a:avLst/>
            <a:gdLst>
              <a:gd name="T0" fmla="*/ 0 w 43196"/>
              <a:gd name="T1" fmla="*/ 26377652 h 21600"/>
              <a:gd name="T2" fmla="*/ 34411721 w 43196"/>
              <a:gd name="T3" fmla="*/ 26881666 h 21600"/>
              <a:gd name="T4" fmla="*/ 17204280 w 43196"/>
              <a:gd name="T5" fmla="*/ 26881666 h 21600"/>
              <a:gd name="T6" fmla="*/ 0 60000 65536"/>
              <a:gd name="T7" fmla="*/ 0 60000 65536"/>
              <a:gd name="T8" fmla="*/ 0 60000 65536"/>
              <a:gd name="T9" fmla="*/ 0 w 43196"/>
              <a:gd name="T10" fmla="*/ 0 h 21600"/>
              <a:gd name="T11" fmla="*/ 43196 w 4319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6" h="21600" fill="none" extrusionOk="0">
                <a:moveTo>
                  <a:pt x="-1" y="21194"/>
                </a:moveTo>
                <a:cubicBezTo>
                  <a:pt x="220" y="9425"/>
                  <a:pt x="9824" y="-1"/>
                  <a:pt x="21596" y="0"/>
                </a:cubicBezTo>
                <a:cubicBezTo>
                  <a:pt x="33525" y="0"/>
                  <a:pt x="43196" y="9670"/>
                  <a:pt x="43196" y="21600"/>
                </a:cubicBezTo>
              </a:path>
              <a:path w="43196" h="21600" stroke="0" extrusionOk="0">
                <a:moveTo>
                  <a:pt x="-1" y="21194"/>
                </a:moveTo>
                <a:cubicBezTo>
                  <a:pt x="220" y="9425"/>
                  <a:pt x="9824" y="-1"/>
                  <a:pt x="21596" y="0"/>
                </a:cubicBezTo>
                <a:cubicBezTo>
                  <a:pt x="33525" y="0"/>
                  <a:pt x="43196" y="9670"/>
                  <a:pt x="43196" y="21600"/>
                </a:cubicBezTo>
                <a:lnTo>
                  <a:pt x="21596" y="21600"/>
                </a:lnTo>
                <a:close/>
              </a:path>
            </a:pathLst>
          </a:custGeom>
          <a:noFill/>
          <a:ln w="25400" cap="rnd">
            <a:solidFill>
              <a:srgbClr val="F8FE0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6151" name="Arc 7"/>
          <p:cNvSpPr>
            <a:spLocks/>
          </p:cNvSpPr>
          <p:nvPr/>
        </p:nvSpPr>
        <p:spPr bwMode="auto">
          <a:xfrm rot="10800000">
            <a:off x="7010400" y="5943600"/>
            <a:ext cx="1219200" cy="762000"/>
          </a:xfrm>
          <a:custGeom>
            <a:avLst/>
            <a:gdLst>
              <a:gd name="T0" fmla="*/ 0 w 43196"/>
              <a:gd name="T1" fmla="*/ 26881666 h 21600"/>
              <a:gd name="T2" fmla="*/ 34411721 w 43196"/>
              <a:gd name="T3" fmla="*/ 26376382 h 21600"/>
              <a:gd name="T4" fmla="*/ 17207441 w 43196"/>
              <a:gd name="T5" fmla="*/ 26881666 h 21600"/>
              <a:gd name="T6" fmla="*/ 0 60000 65536"/>
              <a:gd name="T7" fmla="*/ 0 60000 65536"/>
              <a:gd name="T8" fmla="*/ 0 60000 65536"/>
              <a:gd name="T9" fmla="*/ 0 w 43196"/>
              <a:gd name="T10" fmla="*/ 0 h 21600"/>
              <a:gd name="T11" fmla="*/ 43196 w 4319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6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371" y="0"/>
                  <a:pt x="42974" y="9424"/>
                  <a:pt x="43196" y="21193"/>
                </a:cubicBezTo>
              </a:path>
              <a:path w="43196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371" y="0"/>
                  <a:pt x="42974" y="9424"/>
                  <a:pt x="43196" y="21193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rgbClr val="F8FE0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612775" y="2743200"/>
            <a:ext cx="79978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</a:pPr>
            <a:r>
              <a:rPr lang="es-ES" sz="2800"/>
              <a:t>Una </a:t>
            </a:r>
            <a:r>
              <a:rPr lang="es-ES" sz="2800" b="1" i="1">
                <a:solidFill>
                  <a:schemeClr val="hlink"/>
                </a:solidFill>
              </a:rPr>
              <a:t>señal analógica</a:t>
            </a:r>
            <a:r>
              <a:rPr lang="es-ES" sz="2800"/>
              <a:t> es la representación de alguna cantidad que puede variar continuamente </a:t>
            </a:r>
          </a:p>
          <a:p>
            <a:pPr marL="342900" indent="-342900" algn="ctr">
              <a:spcBef>
                <a:spcPct val="20000"/>
              </a:spcBef>
            </a:pPr>
            <a:r>
              <a:rPr lang="es-ES" sz="2800"/>
              <a:t>en el tiempo.  Por ejemplo: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2719388" y="1690688"/>
            <a:ext cx="127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" sz="2800"/>
              <a:t>Señales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4556125" y="1385888"/>
            <a:ext cx="1784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800"/>
              <a:t>Analógicas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4556125" y="1919288"/>
            <a:ext cx="1468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800"/>
              <a:t>Digitales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5546725" y="43576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800"/>
              <a:t>v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746125" y="5043488"/>
            <a:ext cx="2613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800"/>
              <a:t>1) Onda senoidal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1676400" y="3810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Introducción a los Sistemas Digitales</a:t>
            </a:r>
          </a:p>
        </p:txBody>
      </p:sp>
    </p:spTree>
  </p:cSld>
  <p:clrMapOvr>
    <a:masterClrMapping/>
  </p:clrMapOvr>
  <p:transition spd="slow" advTm="1000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828800" y="1835150"/>
            <a:ext cx="60198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</a:pPr>
            <a:r>
              <a:rPr lang="es-ES" sz="2800" dirty="0">
                <a:solidFill>
                  <a:srgbClr val="FFFF00"/>
                </a:solidFill>
              </a:rPr>
              <a:t>2. Convierta (11011001.101)</a:t>
            </a:r>
            <a:r>
              <a:rPr lang="es-ES" sz="2800" baseline="-25000" dirty="0">
                <a:solidFill>
                  <a:srgbClr val="FFFF00"/>
                </a:solidFill>
              </a:rPr>
              <a:t>2</a:t>
            </a:r>
            <a:r>
              <a:rPr lang="es-ES" sz="2800" dirty="0">
                <a:solidFill>
                  <a:srgbClr val="FFFF00"/>
                </a:solidFill>
              </a:rPr>
              <a:t> a base 10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06413" y="3397250"/>
            <a:ext cx="841375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800" dirty="0">
                <a:solidFill>
                  <a:schemeClr val="accent1"/>
                </a:solidFill>
              </a:rPr>
              <a:t>(11011001.101)</a:t>
            </a:r>
            <a:r>
              <a:rPr lang="es-ES" sz="2800" baseline="-25000" dirty="0">
                <a:solidFill>
                  <a:schemeClr val="accent1"/>
                </a:solidFill>
              </a:rPr>
              <a:t>2	</a:t>
            </a:r>
            <a:r>
              <a:rPr lang="es-ES" sz="2800" dirty="0"/>
              <a:t>1 x 2</a:t>
            </a:r>
            <a:r>
              <a:rPr lang="es-ES" sz="2800" baseline="30000" dirty="0"/>
              <a:t>7</a:t>
            </a:r>
            <a:r>
              <a:rPr lang="es-ES" sz="2800" dirty="0"/>
              <a:t> +  1x 2</a:t>
            </a:r>
            <a:r>
              <a:rPr lang="es-ES" sz="2800" baseline="30000" dirty="0"/>
              <a:t>6</a:t>
            </a:r>
            <a:r>
              <a:rPr lang="es-ES" sz="2800" dirty="0"/>
              <a:t> + 0 x 2</a:t>
            </a:r>
            <a:r>
              <a:rPr lang="es-ES" sz="2800" baseline="30000" dirty="0"/>
              <a:t>5</a:t>
            </a:r>
            <a:r>
              <a:rPr lang="es-ES" sz="2800" dirty="0"/>
              <a:t> + 1 x 2</a:t>
            </a:r>
            <a:r>
              <a:rPr lang="es-ES" sz="2800" baseline="30000" dirty="0"/>
              <a:t>4</a:t>
            </a:r>
            <a:endParaRPr lang="es-ES" sz="2800" dirty="0"/>
          </a:p>
          <a:p>
            <a:r>
              <a:rPr lang="es-ES" sz="2800" dirty="0"/>
              <a:t>			+ 1 x 2</a:t>
            </a:r>
            <a:r>
              <a:rPr lang="es-ES" sz="2800" baseline="30000" dirty="0"/>
              <a:t>3</a:t>
            </a:r>
            <a:r>
              <a:rPr lang="es-ES" sz="2800" dirty="0"/>
              <a:t> + 0 x 2</a:t>
            </a:r>
            <a:r>
              <a:rPr lang="es-ES" sz="2800" baseline="30000" dirty="0"/>
              <a:t>2</a:t>
            </a:r>
            <a:r>
              <a:rPr lang="es-ES" sz="2800" dirty="0"/>
              <a:t> + 0 x 2</a:t>
            </a:r>
            <a:r>
              <a:rPr lang="es-ES" sz="2800" baseline="30000" dirty="0" smtClean="0"/>
              <a:t>1</a:t>
            </a:r>
            <a:r>
              <a:rPr lang="es-ES" sz="2800" dirty="0" smtClean="0"/>
              <a:t> </a:t>
            </a:r>
            <a:r>
              <a:rPr lang="es-ES" sz="2800" dirty="0"/>
              <a:t>+  1x </a:t>
            </a:r>
            <a:r>
              <a:rPr lang="es-ES" sz="2800" dirty="0" smtClean="0"/>
              <a:t>2</a:t>
            </a:r>
            <a:r>
              <a:rPr lang="es-ES" sz="2800" baseline="30000" dirty="0" smtClean="0"/>
              <a:t>0</a:t>
            </a:r>
            <a:endParaRPr lang="es-ES" sz="2800" dirty="0"/>
          </a:p>
          <a:p>
            <a:r>
              <a:rPr lang="es-ES" sz="2800" dirty="0"/>
              <a:t>			+ 1 x 2</a:t>
            </a:r>
            <a:r>
              <a:rPr lang="es-ES" sz="2800" baseline="30000" dirty="0"/>
              <a:t>-1</a:t>
            </a:r>
            <a:r>
              <a:rPr lang="es-ES" sz="2800" dirty="0"/>
              <a:t> + 0 x 2</a:t>
            </a:r>
            <a:r>
              <a:rPr lang="es-ES" sz="2800" baseline="30000" dirty="0"/>
              <a:t>-2</a:t>
            </a:r>
            <a:r>
              <a:rPr lang="es-ES" sz="2800" dirty="0"/>
              <a:t> + 1 x 2</a:t>
            </a:r>
            <a:r>
              <a:rPr lang="es-ES" sz="2800" baseline="30000" dirty="0"/>
              <a:t>-3</a:t>
            </a:r>
            <a:endParaRPr lang="es-ES" sz="2800" dirty="0"/>
          </a:p>
          <a:p>
            <a:r>
              <a:rPr lang="es-ES" sz="2800" dirty="0"/>
              <a:t>			= 128 + 64 + 16 + 8 + 1 + 0.5 + 0.625	</a:t>
            </a:r>
          </a:p>
          <a:p>
            <a:r>
              <a:rPr lang="es-ES" sz="2800" dirty="0"/>
              <a:t>			= (217.625)</a:t>
            </a:r>
            <a:r>
              <a:rPr lang="es-ES" sz="2800" baseline="-25000" dirty="0"/>
              <a:t>10</a:t>
            </a:r>
            <a:r>
              <a:rPr lang="es-ES" sz="2800" dirty="0"/>
              <a:t> 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3100388" y="3511550"/>
            <a:ext cx="114300" cy="2921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133600" y="457200"/>
            <a:ext cx="662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Sistemas numéricos y conversiones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828800" y="1835150"/>
            <a:ext cx="60198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</a:pPr>
            <a:r>
              <a:rPr lang="es-ES" sz="2800" dirty="0">
                <a:solidFill>
                  <a:srgbClr val="FFFF00"/>
                </a:solidFill>
              </a:rPr>
              <a:t>3. Convierta (A3DE.F)</a:t>
            </a:r>
            <a:r>
              <a:rPr lang="es-ES" sz="2800" baseline="-25000" dirty="0">
                <a:solidFill>
                  <a:srgbClr val="FFFF00"/>
                </a:solidFill>
              </a:rPr>
              <a:t>16</a:t>
            </a:r>
            <a:r>
              <a:rPr lang="es-ES" sz="2800" dirty="0">
                <a:solidFill>
                  <a:srgbClr val="FFFF00"/>
                </a:solidFill>
              </a:rPr>
              <a:t> a base 10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03200" y="3397250"/>
            <a:ext cx="863282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800" dirty="0">
                <a:solidFill>
                  <a:schemeClr val="accent1"/>
                </a:solidFill>
              </a:rPr>
              <a:t>(A3DE.F)</a:t>
            </a:r>
            <a:r>
              <a:rPr lang="es-ES" sz="2800" baseline="-25000" dirty="0">
                <a:solidFill>
                  <a:schemeClr val="accent1"/>
                </a:solidFill>
              </a:rPr>
              <a:t>16		</a:t>
            </a:r>
            <a:r>
              <a:rPr lang="es-ES" sz="2800" dirty="0"/>
              <a:t>10 x 16</a:t>
            </a:r>
            <a:r>
              <a:rPr lang="es-ES" sz="2800" baseline="30000" dirty="0"/>
              <a:t>3</a:t>
            </a:r>
            <a:r>
              <a:rPr lang="es-ES" sz="2800" dirty="0"/>
              <a:t> + 3 x 16</a:t>
            </a:r>
            <a:r>
              <a:rPr lang="es-ES" sz="2800" baseline="30000" dirty="0"/>
              <a:t>2</a:t>
            </a:r>
            <a:r>
              <a:rPr lang="es-ES" sz="2800" dirty="0"/>
              <a:t> + 13 x 16</a:t>
            </a:r>
            <a:r>
              <a:rPr lang="es-ES" sz="2800" baseline="30000" dirty="0"/>
              <a:t>1</a:t>
            </a:r>
            <a:r>
              <a:rPr lang="es-ES" sz="2800" dirty="0"/>
              <a:t> + 14 x 16</a:t>
            </a:r>
            <a:r>
              <a:rPr lang="es-ES" sz="2800" baseline="30000" dirty="0"/>
              <a:t>0</a:t>
            </a:r>
            <a:endParaRPr lang="es-ES" sz="2800" dirty="0"/>
          </a:p>
          <a:p>
            <a:r>
              <a:rPr lang="es-ES" sz="2800" dirty="0"/>
              <a:t>			+ 1 x 2</a:t>
            </a:r>
            <a:r>
              <a:rPr lang="es-ES" sz="2800" baseline="30000" dirty="0"/>
              <a:t>3</a:t>
            </a:r>
            <a:r>
              <a:rPr lang="es-ES" sz="2800" dirty="0"/>
              <a:t> + 0 x 2</a:t>
            </a:r>
            <a:r>
              <a:rPr lang="es-ES" sz="2800" baseline="30000" dirty="0"/>
              <a:t>2</a:t>
            </a:r>
            <a:r>
              <a:rPr lang="es-ES" sz="2800" dirty="0"/>
              <a:t> + 0 x 16</a:t>
            </a:r>
            <a:r>
              <a:rPr lang="es-ES" sz="2800" baseline="30000" dirty="0"/>
              <a:t>1</a:t>
            </a:r>
            <a:r>
              <a:rPr lang="es-ES" sz="2800" dirty="0"/>
              <a:t> +  1x 16</a:t>
            </a:r>
            <a:r>
              <a:rPr lang="es-ES" sz="2800" baseline="30000" dirty="0"/>
              <a:t>0</a:t>
            </a:r>
            <a:endParaRPr lang="es-ES" sz="2800" dirty="0"/>
          </a:p>
          <a:p>
            <a:r>
              <a:rPr lang="es-ES" sz="2800" dirty="0"/>
              <a:t>			+ 15 x 16</a:t>
            </a:r>
            <a:r>
              <a:rPr lang="es-ES" sz="2800" baseline="30000" dirty="0"/>
              <a:t>-1</a:t>
            </a:r>
            <a:r>
              <a:rPr lang="es-ES" sz="2800" dirty="0"/>
              <a:t> </a:t>
            </a:r>
          </a:p>
          <a:p>
            <a:r>
              <a:rPr lang="es-ES" sz="2800" dirty="0"/>
              <a:t>			= 40960 + 768 + 208 + 14 + 0.9375</a:t>
            </a:r>
          </a:p>
          <a:p>
            <a:r>
              <a:rPr lang="es-ES" sz="2800" dirty="0"/>
              <a:t>			= (41950.937)</a:t>
            </a:r>
            <a:r>
              <a:rPr lang="es-ES" sz="2800" baseline="-25000" dirty="0"/>
              <a:t>10</a:t>
            </a:r>
            <a:r>
              <a:rPr lang="es-ES" sz="2800" dirty="0"/>
              <a:t> 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2444750" y="3511550"/>
            <a:ext cx="215900" cy="2921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133600" y="457200"/>
            <a:ext cx="662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Sistemas numéricos y conversiones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828800" y="1835150"/>
            <a:ext cx="60198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</a:pPr>
            <a:r>
              <a:rPr lang="es-ES" sz="2800" dirty="0">
                <a:solidFill>
                  <a:srgbClr val="FFFF00"/>
                </a:solidFill>
              </a:rPr>
              <a:t>4. Convierta (37AB.B)</a:t>
            </a:r>
            <a:r>
              <a:rPr lang="es-ES" sz="2800" baseline="-25000" dirty="0">
                <a:solidFill>
                  <a:srgbClr val="FFFF00"/>
                </a:solidFill>
              </a:rPr>
              <a:t>12</a:t>
            </a:r>
            <a:r>
              <a:rPr lang="es-ES" sz="2800" dirty="0">
                <a:solidFill>
                  <a:srgbClr val="FFFF00"/>
                </a:solidFill>
              </a:rPr>
              <a:t> a base 10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77813" y="3397250"/>
            <a:ext cx="85439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800" dirty="0">
                <a:solidFill>
                  <a:schemeClr val="accent1"/>
                </a:solidFill>
              </a:rPr>
              <a:t>(37AB.B)</a:t>
            </a:r>
            <a:r>
              <a:rPr lang="es-ES" sz="2800" baseline="-25000" dirty="0">
                <a:solidFill>
                  <a:schemeClr val="accent1"/>
                </a:solidFill>
              </a:rPr>
              <a:t>12		</a:t>
            </a:r>
            <a:r>
              <a:rPr lang="es-ES" sz="2800" dirty="0"/>
              <a:t> 3 x 12</a:t>
            </a:r>
            <a:r>
              <a:rPr lang="es-ES" sz="2800" baseline="30000" dirty="0"/>
              <a:t>3</a:t>
            </a:r>
            <a:r>
              <a:rPr lang="es-ES" sz="2800" dirty="0"/>
              <a:t> + 7 x 12</a:t>
            </a:r>
            <a:r>
              <a:rPr lang="es-ES" sz="2800" baseline="30000" dirty="0"/>
              <a:t>2</a:t>
            </a:r>
            <a:r>
              <a:rPr lang="es-ES" sz="2800" dirty="0"/>
              <a:t> + 10 x 12</a:t>
            </a:r>
            <a:r>
              <a:rPr lang="es-ES" sz="2800" baseline="30000" dirty="0"/>
              <a:t>1</a:t>
            </a:r>
            <a:r>
              <a:rPr lang="es-ES" sz="2800" dirty="0"/>
              <a:t> + 11 x 12</a:t>
            </a:r>
            <a:r>
              <a:rPr lang="es-ES" sz="2800" baseline="30000" dirty="0"/>
              <a:t>0</a:t>
            </a:r>
            <a:endParaRPr lang="es-ES" sz="2800" dirty="0"/>
          </a:p>
          <a:p>
            <a:r>
              <a:rPr lang="es-ES" sz="2800" dirty="0"/>
              <a:t>			+ 11 x 12</a:t>
            </a:r>
            <a:r>
              <a:rPr lang="es-ES" sz="2800" baseline="30000" dirty="0"/>
              <a:t>-1</a:t>
            </a:r>
            <a:endParaRPr lang="es-ES" sz="2800" dirty="0"/>
          </a:p>
          <a:p>
            <a:r>
              <a:rPr lang="es-ES" sz="2800" dirty="0"/>
              <a:t>			= 5184 + 1008 + 120 + 11 + 0.9167</a:t>
            </a:r>
          </a:p>
          <a:p>
            <a:r>
              <a:rPr lang="es-ES" sz="2800" dirty="0"/>
              <a:t>			= (6323.9167)</a:t>
            </a:r>
            <a:r>
              <a:rPr lang="es-ES" sz="2800" baseline="-25000" dirty="0"/>
              <a:t>10</a:t>
            </a:r>
            <a:r>
              <a:rPr lang="es-ES" sz="2800" dirty="0"/>
              <a:t> </a:t>
            </a: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2444750" y="3511550"/>
            <a:ext cx="215900" cy="2921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133600" y="457200"/>
            <a:ext cx="662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Sistemas numéricos y conversiones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08125" y="350838"/>
            <a:ext cx="7623175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sz="3200" i="1">
                <a:effectLst>
                  <a:outerShdw blurRad="38100" dist="38100" dir="2700000" algn="tl">
                    <a:srgbClr val="000000"/>
                  </a:outerShdw>
                </a:effectLst>
              </a:rPr>
              <a:t>Tarea #1: </a:t>
            </a:r>
            <a:r>
              <a:rPr lang="es-ES" sz="32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Sistemas numéricos y conversiones</a:t>
            </a:r>
            <a:endParaRPr lang="es-ES" sz="3200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s-ES" sz="2800"/>
          </a:p>
          <a:p>
            <a:pPr>
              <a:defRPr/>
            </a:pPr>
            <a:r>
              <a:rPr lang="es-ES" sz="2800"/>
              <a:t>Obtenga la representación en decimal </a:t>
            </a:r>
          </a:p>
          <a:p>
            <a:pPr>
              <a:defRPr/>
            </a:pPr>
            <a:r>
              <a:rPr lang="es-ES" sz="2800"/>
              <a:t>de los siguientes números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71513" y="2651125"/>
            <a:ext cx="7727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/>
              <a:t>1. (417.3)</a:t>
            </a:r>
            <a:r>
              <a:rPr lang="es-ES" baseline="-25000"/>
              <a:t>8				</a:t>
            </a:r>
            <a:r>
              <a:rPr lang="es-ES"/>
              <a:t>11. (541.553)</a:t>
            </a:r>
            <a:r>
              <a:rPr lang="es-ES" baseline="-25000"/>
              <a:t>6</a:t>
            </a:r>
          </a:p>
          <a:p>
            <a:r>
              <a:rPr lang="es-ES"/>
              <a:t>2. (110111.111)</a:t>
            </a:r>
            <a:r>
              <a:rPr lang="es-ES" baseline="-25000"/>
              <a:t>2			</a:t>
            </a:r>
            <a:r>
              <a:rPr lang="es-ES"/>
              <a:t>12. (1654.36)</a:t>
            </a:r>
            <a:r>
              <a:rPr lang="es-ES" baseline="-25000"/>
              <a:t>7</a:t>
            </a:r>
          </a:p>
          <a:p>
            <a:r>
              <a:rPr lang="es-ES"/>
              <a:t>3. (23FA.CD)</a:t>
            </a:r>
            <a:r>
              <a:rPr lang="es-ES" baseline="-25000"/>
              <a:t>16			</a:t>
            </a:r>
            <a:r>
              <a:rPr lang="es-ES"/>
              <a:t>13. (A179.AA)</a:t>
            </a:r>
            <a:r>
              <a:rPr lang="es-ES" baseline="-25000"/>
              <a:t>11</a:t>
            </a:r>
          </a:p>
          <a:p>
            <a:r>
              <a:rPr lang="es-ES"/>
              <a:t>4. (1485.156)</a:t>
            </a:r>
            <a:r>
              <a:rPr lang="es-ES" baseline="-25000"/>
              <a:t>9				</a:t>
            </a:r>
            <a:r>
              <a:rPr lang="es-ES"/>
              <a:t>14. (DC9A.DC)</a:t>
            </a:r>
            <a:r>
              <a:rPr lang="es-ES" baseline="-25000"/>
              <a:t>14</a:t>
            </a:r>
          </a:p>
          <a:p>
            <a:r>
              <a:rPr lang="es-ES"/>
              <a:t>5. (AB167.B9)</a:t>
            </a:r>
            <a:r>
              <a:rPr lang="es-ES" baseline="-25000"/>
              <a:t>12			</a:t>
            </a:r>
            <a:r>
              <a:rPr lang="es-ES"/>
              <a:t>15. (EE459.E9)</a:t>
            </a:r>
            <a:r>
              <a:rPr lang="es-ES" baseline="-25000"/>
              <a:t>15</a:t>
            </a:r>
          </a:p>
          <a:p>
            <a:r>
              <a:rPr lang="es-ES"/>
              <a:t>6. (13467.A)</a:t>
            </a:r>
            <a:r>
              <a:rPr lang="es-ES" baseline="-25000"/>
              <a:t>13				</a:t>
            </a:r>
            <a:r>
              <a:rPr lang="es-ES"/>
              <a:t>16. (2567.856)</a:t>
            </a:r>
            <a:r>
              <a:rPr lang="es-ES" baseline="-25000"/>
              <a:t>16</a:t>
            </a:r>
          </a:p>
          <a:p>
            <a:r>
              <a:rPr lang="es-ES"/>
              <a:t>7. (1011000111.10101)</a:t>
            </a:r>
            <a:r>
              <a:rPr lang="es-ES" baseline="-25000"/>
              <a:t>2		</a:t>
            </a:r>
            <a:r>
              <a:rPr lang="es-ES"/>
              <a:t>17. (4732.71)</a:t>
            </a:r>
            <a:r>
              <a:rPr lang="es-ES" baseline="-25000"/>
              <a:t>8</a:t>
            </a:r>
          </a:p>
          <a:p>
            <a:r>
              <a:rPr lang="es-ES"/>
              <a:t>8. (2312.33)</a:t>
            </a:r>
            <a:r>
              <a:rPr lang="es-ES" baseline="-25000"/>
              <a:t>4				</a:t>
            </a:r>
            <a:r>
              <a:rPr lang="es-ES"/>
              <a:t>18. (111101101.10111)</a:t>
            </a:r>
            <a:r>
              <a:rPr lang="es-ES" baseline="-25000"/>
              <a:t>2</a:t>
            </a:r>
          </a:p>
          <a:p>
            <a:r>
              <a:rPr lang="es-ES"/>
              <a:t>9. (2112.122)</a:t>
            </a:r>
            <a:r>
              <a:rPr lang="es-ES" baseline="-25000"/>
              <a:t>3				</a:t>
            </a:r>
            <a:r>
              <a:rPr lang="es-ES"/>
              <a:t>19. (13AFF.DEF)</a:t>
            </a:r>
            <a:r>
              <a:rPr lang="es-ES" baseline="-25000"/>
              <a:t>16</a:t>
            </a:r>
          </a:p>
          <a:p>
            <a:r>
              <a:rPr lang="es-ES"/>
              <a:t>10. (4134.43)</a:t>
            </a:r>
            <a:r>
              <a:rPr lang="es-ES" baseline="-25000"/>
              <a:t>5				</a:t>
            </a:r>
            <a:r>
              <a:rPr lang="es-ES"/>
              <a:t>20. (32112.312)</a:t>
            </a:r>
            <a:r>
              <a:rPr lang="es-ES" baseline="-25000"/>
              <a:t>4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846263" y="652463"/>
            <a:ext cx="7008329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sz="36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Conversión de base decimal a base </a:t>
            </a:r>
            <a:r>
              <a:rPr lang="es-ES" sz="36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  <a:p>
            <a:pPr>
              <a:defRPr/>
            </a:pPr>
            <a:r>
              <a:rPr lang="es-MX" sz="36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s-MX" sz="36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 números enteros</a:t>
            </a:r>
            <a:endParaRPr lang="es-ES" sz="3600" i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17525" y="2909888"/>
            <a:ext cx="8093075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>
              <a:defRPr/>
            </a:pPr>
            <a:r>
              <a:rPr lang="es-ES" sz="2800" dirty="0"/>
              <a:t>Si deseamos convertir un número </a:t>
            </a:r>
            <a:r>
              <a:rPr lang="es-ES" sz="2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base decimal a cualquier otra base</a:t>
            </a:r>
            <a:r>
              <a:rPr lang="es-ES" sz="2800" dirty="0"/>
              <a:t>, sólo dividimos el número decimal entre la base a la que lo queremos convertir y se van acomodando lo residuos, obteniendo la cantidad convertida.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Procedimiento de conversión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Sea S, un número en base 10, que se desea convertir a base b</a:t>
            </a:r>
          </a:p>
          <a:p>
            <a:endParaRPr lang="es-ES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857224" y="2714620"/>
          <a:ext cx="2000264" cy="382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98" name="Ecuación" r:id="rId3" imgW="850680" imgH="1625400" progId="Equation.3">
                  <p:embed/>
                </p:oleObj>
              </mc:Choice>
              <mc:Fallback>
                <p:oleObj name="Ecuación" r:id="rId3" imgW="850680" imgH="1625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714620"/>
                        <a:ext cx="2000264" cy="382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071802" y="3429000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Entonces</a:t>
            </a:r>
            <a:endParaRPr lang="es-ES" dirty="0"/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3214678" y="3929066"/>
          <a:ext cx="5474407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99" name="Ecuación" r:id="rId5" imgW="2311200" imgH="241200" progId="Equation.3">
                  <p:embed/>
                </p:oleObj>
              </mc:Choice>
              <mc:Fallback>
                <p:oleObj name="Ecuación" r:id="rId5" imgW="23112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3929066"/>
                        <a:ext cx="5474407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143240" y="4786322"/>
            <a:ext cx="61718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Los </a:t>
            </a:r>
            <a:r>
              <a:rPr lang="es-MX" dirty="0" err="1" smtClean="0"/>
              <a:t>ri</a:t>
            </a:r>
            <a:r>
              <a:rPr lang="es-MX" dirty="0" smtClean="0"/>
              <a:t> son los residuos de la división y </a:t>
            </a:r>
          </a:p>
          <a:p>
            <a:r>
              <a:rPr lang="es-MX" dirty="0"/>
              <a:t>r</a:t>
            </a:r>
            <a:r>
              <a:rPr lang="es-MX" dirty="0" smtClean="0"/>
              <a:t>epresentan los dígitos del número S, expresado</a:t>
            </a:r>
          </a:p>
          <a:p>
            <a:r>
              <a:rPr lang="es-MX" dirty="0" smtClean="0"/>
              <a:t>en base b. Nótese que el procedimiento entrega</a:t>
            </a:r>
          </a:p>
          <a:p>
            <a:r>
              <a:rPr lang="es-MX" dirty="0"/>
              <a:t>l</a:t>
            </a:r>
            <a:r>
              <a:rPr lang="es-MX" dirty="0" smtClean="0"/>
              <a:t>os dígitos partiendo por el menos significativo.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000364" y="2714620"/>
            <a:ext cx="4650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El procedimiento termina con  </a:t>
            </a:r>
            <a:r>
              <a:rPr lang="es-MX" dirty="0" err="1" smtClean="0"/>
              <a:t>Q</a:t>
            </a:r>
            <a:r>
              <a:rPr lang="es-MX" baseline="-25000" dirty="0" err="1" smtClean="0"/>
              <a:t>n</a:t>
            </a:r>
            <a:r>
              <a:rPr lang="es-MX" dirty="0" smtClean="0"/>
              <a:t>=0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431925" y="1538288"/>
            <a:ext cx="5405326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800" dirty="0">
                <a:solidFill>
                  <a:srgbClr val="FFFF00"/>
                </a:solidFill>
              </a:rPr>
              <a:t>1. Convierta </a:t>
            </a:r>
            <a:r>
              <a:rPr lang="es-ES" sz="2800" dirty="0" smtClean="0">
                <a:solidFill>
                  <a:srgbClr val="FFFF00"/>
                </a:solidFill>
              </a:rPr>
              <a:t>48</a:t>
            </a:r>
            <a:r>
              <a:rPr lang="es-ES" sz="2800" baseline="-25000" dirty="0" smtClean="0">
                <a:solidFill>
                  <a:srgbClr val="FFFF00"/>
                </a:solidFill>
              </a:rPr>
              <a:t>10</a:t>
            </a:r>
            <a:r>
              <a:rPr lang="es-ES" sz="2800" dirty="0" smtClean="0">
                <a:solidFill>
                  <a:srgbClr val="FFFF00"/>
                </a:solidFill>
              </a:rPr>
              <a:t> </a:t>
            </a:r>
            <a:r>
              <a:rPr lang="es-ES" sz="2800" dirty="0">
                <a:solidFill>
                  <a:srgbClr val="FFFF00"/>
                </a:solidFill>
              </a:rPr>
              <a:t>a base 2 y a base 8</a:t>
            </a:r>
          </a:p>
        </p:txBody>
      </p:sp>
      <p:sp>
        <p:nvSpPr>
          <p:cNvPr id="36926" name="Rectangle 62"/>
          <p:cNvSpPr>
            <a:spLocks noChangeArrowheads="1"/>
          </p:cNvSpPr>
          <p:nvPr/>
        </p:nvSpPr>
        <p:spPr bwMode="auto">
          <a:xfrm>
            <a:off x="1846263" y="652463"/>
            <a:ext cx="6938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Conversión de base decimal a base r</a:t>
            </a:r>
          </a:p>
        </p:txBody>
      </p:sp>
      <p:graphicFrame>
        <p:nvGraphicFramePr>
          <p:cNvPr id="64" name="63 Objeto"/>
          <p:cNvGraphicFramePr>
            <a:graphicFrameLocks noChangeAspect="1"/>
          </p:cNvGraphicFramePr>
          <p:nvPr/>
        </p:nvGraphicFramePr>
        <p:xfrm>
          <a:off x="1714480" y="2143116"/>
          <a:ext cx="1625608" cy="42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" name="Ecuación" r:id="rId4" imgW="965160" imgH="2514600" progId="Equation.3">
                  <p:embed/>
                </p:oleObj>
              </mc:Choice>
              <mc:Fallback>
                <p:oleObj name="Ecuación" r:id="rId4" imgW="965160" imgH="25146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2143116"/>
                        <a:ext cx="1625608" cy="423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64 Objeto"/>
          <p:cNvGraphicFramePr>
            <a:graphicFrameLocks noChangeAspect="1"/>
          </p:cNvGraphicFramePr>
          <p:nvPr/>
        </p:nvGraphicFramePr>
        <p:xfrm>
          <a:off x="5500694" y="2500306"/>
          <a:ext cx="1856572" cy="23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" name="Ecuación" r:id="rId6" imgW="838080" imgH="1041120" progId="Equation.3">
                  <p:embed/>
                </p:oleObj>
              </mc:Choice>
              <mc:Fallback>
                <p:oleObj name="Ecuación" r:id="rId6" imgW="838080" imgH="104112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2500306"/>
                        <a:ext cx="1856572" cy="230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422525" y="1233488"/>
            <a:ext cx="44307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800" dirty="0">
                <a:solidFill>
                  <a:srgbClr val="FFFF00"/>
                </a:solidFill>
              </a:rPr>
              <a:t>2. Convierta </a:t>
            </a:r>
            <a:r>
              <a:rPr lang="es-ES" sz="2800" dirty="0" smtClean="0">
                <a:solidFill>
                  <a:srgbClr val="FFFF00"/>
                </a:solidFill>
              </a:rPr>
              <a:t>2950</a:t>
            </a:r>
            <a:r>
              <a:rPr lang="es-ES" sz="2800" baseline="-25000" dirty="0" smtClean="0">
                <a:solidFill>
                  <a:srgbClr val="FFFF00"/>
                </a:solidFill>
              </a:rPr>
              <a:t>10</a:t>
            </a:r>
            <a:r>
              <a:rPr lang="es-ES" sz="2800" dirty="0" smtClean="0">
                <a:solidFill>
                  <a:srgbClr val="FFFF00"/>
                </a:solidFill>
              </a:rPr>
              <a:t> </a:t>
            </a:r>
            <a:r>
              <a:rPr lang="es-ES" sz="2800" dirty="0">
                <a:solidFill>
                  <a:srgbClr val="FFFF00"/>
                </a:solidFill>
              </a:rPr>
              <a:t>a base 16</a:t>
            </a:r>
          </a:p>
        </p:txBody>
      </p:sp>
      <p:sp>
        <p:nvSpPr>
          <p:cNvPr id="25604" name="Rectangle 14"/>
          <p:cNvSpPr>
            <a:spLocks noChangeArrowheads="1"/>
          </p:cNvSpPr>
          <p:nvPr/>
        </p:nvSpPr>
        <p:spPr bwMode="auto">
          <a:xfrm>
            <a:off x="1182688" y="2787650"/>
            <a:ext cx="4151312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</a:pPr>
            <a:endParaRPr lang="es-ES" sz="1400" dirty="0"/>
          </a:p>
        </p:txBody>
      </p:sp>
      <p:sp>
        <p:nvSpPr>
          <p:cNvPr id="38964" name="Rectangle 52"/>
          <p:cNvSpPr>
            <a:spLocks noChangeArrowheads="1"/>
          </p:cNvSpPr>
          <p:nvPr/>
        </p:nvSpPr>
        <p:spPr bwMode="auto">
          <a:xfrm>
            <a:off x="1846263" y="423863"/>
            <a:ext cx="6938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Conversión de base decimal a base r</a:t>
            </a:r>
          </a:p>
        </p:txBody>
      </p:sp>
      <p:graphicFrame>
        <p:nvGraphicFramePr>
          <p:cNvPr id="54" name="53 Objeto"/>
          <p:cNvGraphicFramePr>
            <a:graphicFrameLocks noChangeAspect="1"/>
          </p:cNvGraphicFramePr>
          <p:nvPr/>
        </p:nvGraphicFramePr>
        <p:xfrm>
          <a:off x="3000364" y="1714487"/>
          <a:ext cx="2337576" cy="2994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Ecuación" r:id="rId3" imgW="1130040" imgH="1447560" progId="Equation.3">
                  <p:embed/>
                </p:oleObj>
              </mc:Choice>
              <mc:Fallback>
                <p:oleObj name="Ecuación" r:id="rId3" imgW="1130040" imgH="144756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1714487"/>
                        <a:ext cx="2337576" cy="2994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28650" y="1484784"/>
            <a:ext cx="8096250" cy="267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/>
            <a:r>
              <a:rPr lang="es-ES" sz="2800" dirty="0"/>
              <a:t>Para convertir un número fraccionario de base decimal a otra base se hace mediante multiplicaciones   </a:t>
            </a:r>
            <a:r>
              <a:rPr lang="es-ES" sz="2800" dirty="0" smtClean="0"/>
              <a:t>sucesivas por la base. En este caso, el procedimiento podría no terminar, en cuyo caso se suspende cuando se tenga “suficientes” dígitos fraccionarios. </a:t>
            </a:r>
            <a:r>
              <a:rPr lang="es-ES" sz="2800" dirty="0"/>
              <a:t>Los siguientes ejemplos ilustran el método.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928794" y="4224359"/>
            <a:ext cx="434093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800" dirty="0">
                <a:solidFill>
                  <a:srgbClr val="FFFF00"/>
                </a:solidFill>
              </a:rPr>
              <a:t>1. Convierta </a:t>
            </a:r>
            <a:r>
              <a:rPr lang="es-ES" sz="2800" dirty="0" smtClean="0">
                <a:solidFill>
                  <a:srgbClr val="FFFF00"/>
                </a:solidFill>
              </a:rPr>
              <a:t>0.546</a:t>
            </a:r>
            <a:r>
              <a:rPr lang="es-ES" sz="2800" baseline="-25000" dirty="0" smtClean="0">
                <a:solidFill>
                  <a:srgbClr val="FFFF00"/>
                </a:solidFill>
              </a:rPr>
              <a:t>10</a:t>
            </a:r>
            <a:r>
              <a:rPr lang="es-ES" sz="2800" dirty="0" smtClean="0">
                <a:solidFill>
                  <a:srgbClr val="FFFF00"/>
                </a:solidFill>
              </a:rPr>
              <a:t> </a:t>
            </a:r>
            <a:r>
              <a:rPr lang="es-ES" sz="2800" dirty="0">
                <a:solidFill>
                  <a:srgbClr val="FFFF00"/>
                </a:solidFill>
              </a:rPr>
              <a:t>a base 2</a:t>
            </a:r>
          </a:p>
        </p:txBody>
      </p:sp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1846263" y="652463"/>
            <a:ext cx="6938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Conversión de base decimal a base r</a:t>
            </a:r>
          </a:p>
        </p:txBody>
      </p:sp>
      <p:graphicFrame>
        <p:nvGraphicFramePr>
          <p:cNvPr id="28" name="2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583929"/>
              </p:ext>
            </p:extLst>
          </p:nvPr>
        </p:nvGraphicFramePr>
        <p:xfrm>
          <a:off x="6269726" y="4490829"/>
          <a:ext cx="2125254" cy="1928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Ecuación" r:id="rId4" imgW="1511280" imgH="1371600" progId="Equation.3">
                  <p:embed/>
                </p:oleObj>
              </mc:Choice>
              <mc:Fallback>
                <p:oleObj name="Ecuación" r:id="rId4" imgW="1511280" imgH="13716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726" y="4490829"/>
                        <a:ext cx="2125254" cy="192880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346325" y="2438400"/>
            <a:ext cx="4520468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800" dirty="0">
                <a:solidFill>
                  <a:srgbClr val="FFFF00"/>
                </a:solidFill>
              </a:rPr>
              <a:t>2. Convierta </a:t>
            </a:r>
            <a:r>
              <a:rPr lang="es-ES" sz="2800" dirty="0" smtClean="0">
                <a:solidFill>
                  <a:srgbClr val="FFFF00"/>
                </a:solidFill>
              </a:rPr>
              <a:t>0.546</a:t>
            </a:r>
            <a:r>
              <a:rPr lang="es-ES" sz="2800" baseline="-25000" dirty="0" smtClean="0">
                <a:solidFill>
                  <a:srgbClr val="FFFF00"/>
                </a:solidFill>
              </a:rPr>
              <a:t>10</a:t>
            </a:r>
            <a:r>
              <a:rPr lang="es-ES" sz="2800" dirty="0" smtClean="0">
                <a:solidFill>
                  <a:srgbClr val="FFFF00"/>
                </a:solidFill>
              </a:rPr>
              <a:t> </a:t>
            </a:r>
            <a:r>
              <a:rPr lang="es-ES" sz="2800" dirty="0">
                <a:solidFill>
                  <a:srgbClr val="FFFF00"/>
                </a:solidFill>
              </a:rPr>
              <a:t>a base 16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1846263" y="652463"/>
            <a:ext cx="6938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Conversión de base decimal a base r</a:t>
            </a:r>
          </a:p>
        </p:txBody>
      </p:sp>
      <p:graphicFrame>
        <p:nvGraphicFramePr>
          <p:cNvPr id="24" name="2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393849"/>
              </p:ext>
            </p:extLst>
          </p:nvPr>
        </p:nvGraphicFramePr>
        <p:xfrm>
          <a:off x="3143240" y="3214686"/>
          <a:ext cx="3223435" cy="2214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name="Ecuación" r:id="rId4" imgW="1663560" imgH="1143000" progId="Equation.3">
                  <p:embed/>
                </p:oleObj>
              </mc:Choice>
              <mc:Fallback>
                <p:oleObj name="Ecuación" r:id="rId4" imgW="1663560" imgH="11430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3214686"/>
                        <a:ext cx="3223435" cy="221457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1752600" y="2362200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990600" y="3581400"/>
            <a:ext cx="7277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s-E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84325" y="17668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800"/>
              <a:t>v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366125" y="3322638"/>
            <a:ext cx="320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s-ES" sz="2800"/>
              <a:t>t</a:t>
            </a:r>
          </a:p>
        </p:txBody>
      </p:sp>
      <p:grpSp>
        <p:nvGrpSpPr>
          <p:cNvPr id="7174" name="Group 8"/>
          <p:cNvGrpSpPr>
            <a:grpSpLocks/>
          </p:cNvGrpSpPr>
          <p:nvPr/>
        </p:nvGrpSpPr>
        <p:grpSpPr bwMode="auto">
          <a:xfrm>
            <a:off x="1752600" y="2895600"/>
            <a:ext cx="457200" cy="304800"/>
            <a:chOff x="1104" y="1824"/>
            <a:chExt cx="288" cy="192"/>
          </a:xfrm>
        </p:grpSpPr>
        <p:sp>
          <p:nvSpPr>
            <p:cNvPr id="2" name="Line 6"/>
            <p:cNvSpPr>
              <a:spLocks noChangeShapeType="1"/>
            </p:cNvSpPr>
            <p:nvPr/>
          </p:nvSpPr>
          <p:spPr bwMode="auto">
            <a:xfrm flipV="1">
              <a:off x="1104" y="1824"/>
              <a:ext cx="144" cy="19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28" name="Line 7"/>
            <p:cNvSpPr>
              <a:spLocks noChangeShapeType="1"/>
            </p:cNvSpPr>
            <p:nvPr/>
          </p:nvSpPr>
          <p:spPr bwMode="auto">
            <a:xfrm flipH="1" flipV="1">
              <a:off x="1248" y="1824"/>
              <a:ext cx="144" cy="19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175" name="Group 18"/>
          <p:cNvGrpSpPr>
            <a:grpSpLocks/>
          </p:cNvGrpSpPr>
          <p:nvPr/>
        </p:nvGrpSpPr>
        <p:grpSpPr bwMode="auto">
          <a:xfrm>
            <a:off x="3124200" y="1981200"/>
            <a:ext cx="838200" cy="1219200"/>
            <a:chOff x="1968" y="1248"/>
            <a:chExt cx="528" cy="768"/>
          </a:xfrm>
        </p:grpSpPr>
        <p:sp>
          <p:nvSpPr>
            <p:cNvPr id="7218" name="Line 9"/>
            <p:cNvSpPr>
              <a:spLocks noChangeShapeType="1"/>
            </p:cNvSpPr>
            <p:nvPr/>
          </p:nvSpPr>
          <p:spPr bwMode="auto">
            <a:xfrm>
              <a:off x="1968" y="2016"/>
              <a:ext cx="144" cy="0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19" name="Line 10"/>
            <p:cNvSpPr>
              <a:spLocks noChangeShapeType="1"/>
            </p:cNvSpPr>
            <p:nvPr/>
          </p:nvSpPr>
          <p:spPr bwMode="auto">
            <a:xfrm flipV="1">
              <a:off x="2112" y="1344"/>
              <a:ext cx="0" cy="67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20" name="Line 11"/>
            <p:cNvSpPr>
              <a:spLocks noChangeShapeType="1"/>
            </p:cNvSpPr>
            <p:nvPr/>
          </p:nvSpPr>
          <p:spPr bwMode="auto">
            <a:xfrm flipV="1">
              <a:off x="2304" y="1344"/>
              <a:ext cx="0" cy="67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21" name="Line 12"/>
            <p:cNvSpPr>
              <a:spLocks noChangeShapeType="1"/>
            </p:cNvSpPr>
            <p:nvPr/>
          </p:nvSpPr>
          <p:spPr bwMode="auto">
            <a:xfrm>
              <a:off x="2304" y="2016"/>
              <a:ext cx="192" cy="0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22" name="Line 13"/>
            <p:cNvSpPr>
              <a:spLocks noChangeShapeType="1"/>
            </p:cNvSpPr>
            <p:nvPr/>
          </p:nvSpPr>
          <p:spPr bwMode="auto">
            <a:xfrm>
              <a:off x="2112" y="1344"/>
              <a:ext cx="48" cy="0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23" name="Line 14"/>
            <p:cNvSpPr>
              <a:spLocks noChangeShapeType="1"/>
            </p:cNvSpPr>
            <p:nvPr/>
          </p:nvSpPr>
          <p:spPr bwMode="auto">
            <a:xfrm flipH="1">
              <a:off x="2256" y="1344"/>
              <a:ext cx="48" cy="0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24" name="Line 15"/>
            <p:cNvSpPr>
              <a:spLocks noChangeShapeType="1"/>
            </p:cNvSpPr>
            <p:nvPr/>
          </p:nvSpPr>
          <p:spPr bwMode="auto">
            <a:xfrm flipV="1">
              <a:off x="2160" y="1248"/>
              <a:ext cx="0" cy="96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25" name="Line 16"/>
            <p:cNvSpPr>
              <a:spLocks noChangeShapeType="1"/>
            </p:cNvSpPr>
            <p:nvPr/>
          </p:nvSpPr>
          <p:spPr bwMode="auto">
            <a:xfrm>
              <a:off x="2160" y="1248"/>
              <a:ext cx="96" cy="0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26" name="Line 17"/>
            <p:cNvSpPr>
              <a:spLocks noChangeShapeType="1"/>
            </p:cNvSpPr>
            <p:nvPr/>
          </p:nvSpPr>
          <p:spPr bwMode="auto">
            <a:xfrm>
              <a:off x="2256" y="1248"/>
              <a:ext cx="0" cy="96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176" name="Rectangle 19"/>
          <p:cNvSpPr>
            <a:spLocks noChangeArrowheads="1"/>
          </p:cNvSpPr>
          <p:nvPr/>
        </p:nvSpPr>
        <p:spPr bwMode="auto">
          <a:xfrm>
            <a:off x="609600" y="4160838"/>
            <a:ext cx="775652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s-ES" sz="2800" dirty="0"/>
              <a:t>3) Señal de audio</a:t>
            </a:r>
            <a:endParaRPr lang="es-ES" sz="2800" dirty="0">
              <a:latin typeface="Arial" pitchFamily="34" charset="0"/>
            </a:endParaRPr>
          </a:p>
          <a:p>
            <a:r>
              <a:rPr lang="es-ES" sz="2800" dirty="0"/>
              <a:t>4) Señal de temperatura</a:t>
            </a:r>
          </a:p>
          <a:p>
            <a:r>
              <a:rPr lang="es-ES" sz="2800" dirty="0"/>
              <a:t>5) Velocímetro analógico</a:t>
            </a:r>
          </a:p>
          <a:p>
            <a:endParaRPr lang="es-ES" sz="2800" dirty="0"/>
          </a:p>
          <a:p>
            <a:r>
              <a:rPr lang="es-ES" sz="2800" dirty="0"/>
              <a:t>Así que, al haber señales analógicas, es equivalente a hablar de señales continuas en el tiempo.</a:t>
            </a:r>
          </a:p>
        </p:txBody>
      </p:sp>
      <p:sp>
        <p:nvSpPr>
          <p:cNvPr id="7177" name="Rectangle 20"/>
          <p:cNvSpPr>
            <a:spLocks noChangeArrowheads="1"/>
          </p:cNvSpPr>
          <p:nvPr/>
        </p:nvSpPr>
        <p:spPr bwMode="auto">
          <a:xfrm>
            <a:off x="1355725" y="1157288"/>
            <a:ext cx="3255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800"/>
              <a:t>2) Señal de televisión</a:t>
            </a:r>
          </a:p>
        </p:txBody>
      </p:sp>
      <p:grpSp>
        <p:nvGrpSpPr>
          <p:cNvPr id="7178" name="Group 23"/>
          <p:cNvGrpSpPr>
            <a:grpSpLocks/>
          </p:cNvGrpSpPr>
          <p:nvPr/>
        </p:nvGrpSpPr>
        <p:grpSpPr bwMode="auto">
          <a:xfrm>
            <a:off x="2209800" y="2895600"/>
            <a:ext cx="457200" cy="304800"/>
            <a:chOff x="1392" y="1824"/>
            <a:chExt cx="288" cy="192"/>
          </a:xfrm>
        </p:grpSpPr>
        <p:sp>
          <p:nvSpPr>
            <p:cNvPr id="7216" name="Line 21"/>
            <p:cNvSpPr>
              <a:spLocks noChangeShapeType="1"/>
            </p:cNvSpPr>
            <p:nvPr/>
          </p:nvSpPr>
          <p:spPr bwMode="auto">
            <a:xfrm flipV="1">
              <a:off x="1392" y="1824"/>
              <a:ext cx="144" cy="19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17" name="Line 22"/>
            <p:cNvSpPr>
              <a:spLocks noChangeShapeType="1"/>
            </p:cNvSpPr>
            <p:nvPr/>
          </p:nvSpPr>
          <p:spPr bwMode="auto">
            <a:xfrm flipH="1" flipV="1">
              <a:off x="1536" y="1824"/>
              <a:ext cx="144" cy="19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179" name="Group 26"/>
          <p:cNvGrpSpPr>
            <a:grpSpLocks/>
          </p:cNvGrpSpPr>
          <p:nvPr/>
        </p:nvGrpSpPr>
        <p:grpSpPr bwMode="auto">
          <a:xfrm>
            <a:off x="2667000" y="2895600"/>
            <a:ext cx="457200" cy="304800"/>
            <a:chOff x="1680" y="1824"/>
            <a:chExt cx="288" cy="192"/>
          </a:xfrm>
        </p:grpSpPr>
        <p:sp>
          <p:nvSpPr>
            <p:cNvPr id="7214" name="Line 24"/>
            <p:cNvSpPr>
              <a:spLocks noChangeShapeType="1"/>
            </p:cNvSpPr>
            <p:nvPr/>
          </p:nvSpPr>
          <p:spPr bwMode="auto">
            <a:xfrm flipV="1">
              <a:off x="1680" y="1824"/>
              <a:ext cx="144" cy="19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15" name="Line 25"/>
            <p:cNvSpPr>
              <a:spLocks noChangeShapeType="1"/>
            </p:cNvSpPr>
            <p:nvPr/>
          </p:nvSpPr>
          <p:spPr bwMode="auto">
            <a:xfrm flipH="1" flipV="1">
              <a:off x="1824" y="1824"/>
              <a:ext cx="144" cy="19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180" name="Group 29"/>
          <p:cNvGrpSpPr>
            <a:grpSpLocks/>
          </p:cNvGrpSpPr>
          <p:nvPr/>
        </p:nvGrpSpPr>
        <p:grpSpPr bwMode="auto">
          <a:xfrm>
            <a:off x="6248400" y="2895600"/>
            <a:ext cx="457200" cy="304800"/>
            <a:chOff x="3936" y="1824"/>
            <a:chExt cx="288" cy="192"/>
          </a:xfrm>
        </p:grpSpPr>
        <p:sp>
          <p:nvSpPr>
            <p:cNvPr id="7212" name="Line 27"/>
            <p:cNvSpPr>
              <a:spLocks noChangeShapeType="1"/>
            </p:cNvSpPr>
            <p:nvPr/>
          </p:nvSpPr>
          <p:spPr bwMode="auto">
            <a:xfrm flipV="1">
              <a:off x="3936" y="1824"/>
              <a:ext cx="144" cy="19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13" name="Line 28"/>
            <p:cNvSpPr>
              <a:spLocks noChangeShapeType="1"/>
            </p:cNvSpPr>
            <p:nvPr/>
          </p:nvSpPr>
          <p:spPr bwMode="auto">
            <a:xfrm flipH="1" flipV="1">
              <a:off x="4080" y="1824"/>
              <a:ext cx="144" cy="19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181" name="Group 32"/>
          <p:cNvGrpSpPr>
            <a:grpSpLocks/>
          </p:cNvGrpSpPr>
          <p:nvPr/>
        </p:nvGrpSpPr>
        <p:grpSpPr bwMode="auto">
          <a:xfrm>
            <a:off x="3962400" y="2895600"/>
            <a:ext cx="457200" cy="304800"/>
            <a:chOff x="2496" y="1824"/>
            <a:chExt cx="288" cy="192"/>
          </a:xfrm>
        </p:grpSpPr>
        <p:sp>
          <p:nvSpPr>
            <p:cNvPr id="7210" name="Line 30"/>
            <p:cNvSpPr>
              <a:spLocks noChangeShapeType="1"/>
            </p:cNvSpPr>
            <p:nvPr/>
          </p:nvSpPr>
          <p:spPr bwMode="auto">
            <a:xfrm flipV="1">
              <a:off x="2496" y="1824"/>
              <a:ext cx="144" cy="19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11" name="Line 31"/>
            <p:cNvSpPr>
              <a:spLocks noChangeShapeType="1"/>
            </p:cNvSpPr>
            <p:nvPr/>
          </p:nvSpPr>
          <p:spPr bwMode="auto">
            <a:xfrm flipH="1" flipV="1">
              <a:off x="2640" y="1824"/>
              <a:ext cx="144" cy="19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182" name="Group 35"/>
          <p:cNvGrpSpPr>
            <a:grpSpLocks/>
          </p:cNvGrpSpPr>
          <p:nvPr/>
        </p:nvGrpSpPr>
        <p:grpSpPr bwMode="auto">
          <a:xfrm>
            <a:off x="4419600" y="2895600"/>
            <a:ext cx="457200" cy="304800"/>
            <a:chOff x="2784" y="1824"/>
            <a:chExt cx="288" cy="192"/>
          </a:xfrm>
        </p:grpSpPr>
        <p:sp>
          <p:nvSpPr>
            <p:cNvPr id="7208" name="Line 33"/>
            <p:cNvSpPr>
              <a:spLocks noChangeShapeType="1"/>
            </p:cNvSpPr>
            <p:nvPr/>
          </p:nvSpPr>
          <p:spPr bwMode="auto">
            <a:xfrm flipV="1">
              <a:off x="2784" y="1824"/>
              <a:ext cx="144" cy="19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09" name="Line 34"/>
            <p:cNvSpPr>
              <a:spLocks noChangeShapeType="1"/>
            </p:cNvSpPr>
            <p:nvPr/>
          </p:nvSpPr>
          <p:spPr bwMode="auto">
            <a:xfrm flipH="1" flipV="1">
              <a:off x="2928" y="1824"/>
              <a:ext cx="144" cy="19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183" name="Group 38"/>
          <p:cNvGrpSpPr>
            <a:grpSpLocks/>
          </p:cNvGrpSpPr>
          <p:nvPr/>
        </p:nvGrpSpPr>
        <p:grpSpPr bwMode="auto">
          <a:xfrm>
            <a:off x="4876800" y="2895600"/>
            <a:ext cx="457200" cy="304800"/>
            <a:chOff x="3072" y="1824"/>
            <a:chExt cx="288" cy="192"/>
          </a:xfrm>
        </p:grpSpPr>
        <p:sp>
          <p:nvSpPr>
            <p:cNvPr id="7206" name="Line 36"/>
            <p:cNvSpPr>
              <a:spLocks noChangeShapeType="1"/>
            </p:cNvSpPr>
            <p:nvPr/>
          </p:nvSpPr>
          <p:spPr bwMode="auto">
            <a:xfrm flipV="1">
              <a:off x="3072" y="1824"/>
              <a:ext cx="144" cy="19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07" name="Line 37"/>
            <p:cNvSpPr>
              <a:spLocks noChangeShapeType="1"/>
            </p:cNvSpPr>
            <p:nvPr/>
          </p:nvSpPr>
          <p:spPr bwMode="auto">
            <a:xfrm flipH="1" flipV="1">
              <a:off x="3216" y="1824"/>
              <a:ext cx="144" cy="19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184" name="Group 41"/>
          <p:cNvGrpSpPr>
            <a:grpSpLocks/>
          </p:cNvGrpSpPr>
          <p:nvPr/>
        </p:nvGrpSpPr>
        <p:grpSpPr bwMode="auto">
          <a:xfrm>
            <a:off x="5334000" y="2895600"/>
            <a:ext cx="457200" cy="304800"/>
            <a:chOff x="3360" y="1824"/>
            <a:chExt cx="288" cy="192"/>
          </a:xfrm>
        </p:grpSpPr>
        <p:sp>
          <p:nvSpPr>
            <p:cNvPr id="7204" name="Line 39"/>
            <p:cNvSpPr>
              <a:spLocks noChangeShapeType="1"/>
            </p:cNvSpPr>
            <p:nvPr/>
          </p:nvSpPr>
          <p:spPr bwMode="auto">
            <a:xfrm flipV="1">
              <a:off x="3360" y="1824"/>
              <a:ext cx="144" cy="19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05" name="Line 40"/>
            <p:cNvSpPr>
              <a:spLocks noChangeShapeType="1"/>
            </p:cNvSpPr>
            <p:nvPr/>
          </p:nvSpPr>
          <p:spPr bwMode="auto">
            <a:xfrm flipH="1" flipV="1">
              <a:off x="3504" y="1824"/>
              <a:ext cx="144" cy="19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185" name="Group 44"/>
          <p:cNvGrpSpPr>
            <a:grpSpLocks/>
          </p:cNvGrpSpPr>
          <p:nvPr/>
        </p:nvGrpSpPr>
        <p:grpSpPr bwMode="auto">
          <a:xfrm>
            <a:off x="5791200" y="2895600"/>
            <a:ext cx="457200" cy="304800"/>
            <a:chOff x="3648" y="1824"/>
            <a:chExt cx="288" cy="192"/>
          </a:xfrm>
        </p:grpSpPr>
        <p:sp>
          <p:nvSpPr>
            <p:cNvPr id="7202" name="Line 42"/>
            <p:cNvSpPr>
              <a:spLocks noChangeShapeType="1"/>
            </p:cNvSpPr>
            <p:nvPr/>
          </p:nvSpPr>
          <p:spPr bwMode="auto">
            <a:xfrm flipV="1">
              <a:off x="3648" y="1824"/>
              <a:ext cx="144" cy="19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03" name="Line 43"/>
            <p:cNvSpPr>
              <a:spLocks noChangeShapeType="1"/>
            </p:cNvSpPr>
            <p:nvPr/>
          </p:nvSpPr>
          <p:spPr bwMode="auto">
            <a:xfrm flipH="1" flipV="1">
              <a:off x="3792" y="1824"/>
              <a:ext cx="144" cy="19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186" name="Group 54"/>
          <p:cNvGrpSpPr>
            <a:grpSpLocks/>
          </p:cNvGrpSpPr>
          <p:nvPr/>
        </p:nvGrpSpPr>
        <p:grpSpPr bwMode="auto">
          <a:xfrm>
            <a:off x="6705600" y="1981200"/>
            <a:ext cx="838200" cy="1219200"/>
            <a:chOff x="4224" y="1248"/>
            <a:chExt cx="528" cy="768"/>
          </a:xfrm>
        </p:grpSpPr>
        <p:sp>
          <p:nvSpPr>
            <p:cNvPr id="7193" name="Line 45"/>
            <p:cNvSpPr>
              <a:spLocks noChangeShapeType="1"/>
            </p:cNvSpPr>
            <p:nvPr/>
          </p:nvSpPr>
          <p:spPr bwMode="auto">
            <a:xfrm>
              <a:off x="4224" y="2016"/>
              <a:ext cx="144" cy="0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194" name="Line 46"/>
            <p:cNvSpPr>
              <a:spLocks noChangeShapeType="1"/>
            </p:cNvSpPr>
            <p:nvPr/>
          </p:nvSpPr>
          <p:spPr bwMode="auto">
            <a:xfrm flipV="1">
              <a:off x="4368" y="1344"/>
              <a:ext cx="0" cy="67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195" name="Line 47"/>
            <p:cNvSpPr>
              <a:spLocks noChangeShapeType="1"/>
            </p:cNvSpPr>
            <p:nvPr/>
          </p:nvSpPr>
          <p:spPr bwMode="auto">
            <a:xfrm flipV="1">
              <a:off x="4560" y="1344"/>
              <a:ext cx="0" cy="67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196" name="Line 48"/>
            <p:cNvSpPr>
              <a:spLocks noChangeShapeType="1"/>
            </p:cNvSpPr>
            <p:nvPr/>
          </p:nvSpPr>
          <p:spPr bwMode="auto">
            <a:xfrm>
              <a:off x="4560" y="2016"/>
              <a:ext cx="192" cy="0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197" name="Line 49"/>
            <p:cNvSpPr>
              <a:spLocks noChangeShapeType="1"/>
            </p:cNvSpPr>
            <p:nvPr/>
          </p:nvSpPr>
          <p:spPr bwMode="auto">
            <a:xfrm>
              <a:off x="4368" y="1344"/>
              <a:ext cx="48" cy="0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198" name="Line 50"/>
            <p:cNvSpPr>
              <a:spLocks noChangeShapeType="1"/>
            </p:cNvSpPr>
            <p:nvPr/>
          </p:nvSpPr>
          <p:spPr bwMode="auto">
            <a:xfrm flipH="1">
              <a:off x="4512" y="1344"/>
              <a:ext cx="48" cy="0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199" name="Line 51"/>
            <p:cNvSpPr>
              <a:spLocks noChangeShapeType="1"/>
            </p:cNvSpPr>
            <p:nvPr/>
          </p:nvSpPr>
          <p:spPr bwMode="auto">
            <a:xfrm flipV="1">
              <a:off x="4416" y="1248"/>
              <a:ext cx="0" cy="96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00" name="Line 52"/>
            <p:cNvSpPr>
              <a:spLocks noChangeShapeType="1"/>
            </p:cNvSpPr>
            <p:nvPr/>
          </p:nvSpPr>
          <p:spPr bwMode="auto">
            <a:xfrm>
              <a:off x="4416" y="1248"/>
              <a:ext cx="96" cy="0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01" name="Line 53"/>
            <p:cNvSpPr>
              <a:spLocks noChangeShapeType="1"/>
            </p:cNvSpPr>
            <p:nvPr/>
          </p:nvSpPr>
          <p:spPr bwMode="auto">
            <a:xfrm>
              <a:off x="4512" y="1248"/>
              <a:ext cx="0" cy="96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187" name="Group 57"/>
          <p:cNvGrpSpPr>
            <a:grpSpLocks/>
          </p:cNvGrpSpPr>
          <p:nvPr/>
        </p:nvGrpSpPr>
        <p:grpSpPr bwMode="auto">
          <a:xfrm>
            <a:off x="7543800" y="2895600"/>
            <a:ext cx="457200" cy="304800"/>
            <a:chOff x="4752" y="1824"/>
            <a:chExt cx="288" cy="192"/>
          </a:xfrm>
        </p:grpSpPr>
        <p:sp>
          <p:nvSpPr>
            <p:cNvPr id="7191" name="Line 55"/>
            <p:cNvSpPr>
              <a:spLocks noChangeShapeType="1"/>
            </p:cNvSpPr>
            <p:nvPr/>
          </p:nvSpPr>
          <p:spPr bwMode="auto">
            <a:xfrm flipV="1">
              <a:off x="4752" y="1824"/>
              <a:ext cx="144" cy="19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192" name="Line 56"/>
            <p:cNvSpPr>
              <a:spLocks noChangeShapeType="1"/>
            </p:cNvSpPr>
            <p:nvPr/>
          </p:nvSpPr>
          <p:spPr bwMode="auto">
            <a:xfrm flipH="1" flipV="1">
              <a:off x="4896" y="1824"/>
              <a:ext cx="144" cy="192"/>
            </a:xfrm>
            <a:prstGeom prst="line">
              <a:avLst/>
            </a:prstGeom>
            <a:noFill/>
            <a:ln w="25400">
              <a:solidFill>
                <a:srgbClr val="F8FE0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188" name="Line 58"/>
          <p:cNvSpPr>
            <a:spLocks noChangeShapeType="1"/>
          </p:cNvSpPr>
          <p:nvPr/>
        </p:nvSpPr>
        <p:spPr bwMode="auto">
          <a:xfrm flipV="1">
            <a:off x="8001000" y="2895600"/>
            <a:ext cx="228600" cy="304800"/>
          </a:xfrm>
          <a:prstGeom prst="line">
            <a:avLst/>
          </a:prstGeom>
          <a:noFill/>
          <a:ln w="25400">
            <a:solidFill>
              <a:srgbClr val="F8FE0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7227" name="Rectangle 59"/>
          <p:cNvSpPr>
            <a:spLocks noChangeArrowheads="1"/>
          </p:cNvSpPr>
          <p:nvPr/>
        </p:nvSpPr>
        <p:spPr bwMode="auto">
          <a:xfrm>
            <a:off x="1676400" y="3810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Introducción a los Sistemas Digitales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09600" y="4632325"/>
            <a:ext cx="80772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algn="just"/>
            <a:r>
              <a:rPr lang="es-ES" sz="2800" dirty="0">
                <a:solidFill>
                  <a:srgbClr val="FFFF00"/>
                </a:solidFill>
              </a:rPr>
              <a:t>1.(4315.718)</a:t>
            </a:r>
            <a:r>
              <a:rPr lang="es-ES" sz="2800" baseline="-25000" dirty="0">
                <a:solidFill>
                  <a:srgbClr val="FFFF00"/>
                </a:solidFill>
              </a:rPr>
              <a:t>10</a:t>
            </a:r>
            <a:r>
              <a:rPr lang="es-ES" sz="2800" dirty="0"/>
              <a:t>		2 = (1000011011011.1011)</a:t>
            </a:r>
            <a:r>
              <a:rPr lang="es-ES" sz="2800" baseline="-25000" dirty="0"/>
              <a:t>2</a:t>
            </a:r>
            <a:endParaRPr lang="es-ES" sz="2800" dirty="0"/>
          </a:p>
          <a:p>
            <a:pPr marL="342900" indent="-342900" algn="just"/>
            <a:r>
              <a:rPr lang="es-ES" sz="2800" dirty="0"/>
              <a:t>					5 = (11423.324)</a:t>
            </a:r>
            <a:r>
              <a:rPr lang="es-ES" sz="2800" baseline="-25000" dirty="0"/>
              <a:t>5</a:t>
            </a:r>
            <a:endParaRPr lang="es-ES" sz="2800" dirty="0"/>
          </a:p>
          <a:p>
            <a:pPr marL="342900" indent="-342900" algn="just"/>
            <a:r>
              <a:rPr lang="es-ES" sz="2800" dirty="0"/>
              <a:t>					13 = (1C6C.944)</a:t>
            </a:r>
            <a:r>
              <a:rPr lang="es-ES" sz="2800" baseline="-25000" dirty="0"/>
              <a:t>13</a:t>
            </a:r>
            <a:endParaRPr lang="es-ES" sz="2800" dirty="0"/>
          </a:p>
          <a:p>
            <a:pPr marL="342900" indent="-342900" algn="just"/>
            <a:r>
              <a:rPr lang="es-ES" sz="2800" dirty="0"/>
              <a:t>					16 = (10DB.B7CE)</a:t>
            </a:r>
            <a:r>
              <a:rPr lang="es-ES" sz="2800" baseline="-25000" dirty="0"/>
              <a:t>16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770063" y="576263"/>
            <a:ext cx="6938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Conversión de base r a base decimal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203325" y="1690688"/>
            <a:ext cx="691832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sz="2800"/>
              <a:t>Para convertir un número real </a:t>
            </a:r>
            <a:r>
              <a:rPr lang="es-ES" sz="2800" b="1" i="1">
                <a:solidFill>
                  <a:srgbClr val="F8FE0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base decimal</a:t>
            </a:r>
          </a:p>
          <a:p>
            <a:pPr>
              <a:defRPr/>
            </a:pPr>
            <a:r>
              <a:rPr lang="es-ES" sz="2800" b="1" i="1">
                <a:solidFill>
                  <a:srgbClr val="F8FE0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otra base</a:t>
            </a:r>
            <a:r>
              <a:rPr lang="es-ES" sz="2800"/>
              <a:t> se realiza primero la parte entera y</a:t>
            </a:r>
          </a:p>
          <a:p>
            <a:pPr>
              <a:defRPr/>
            </a:pPr>
            <a:r>
              <a:rPr lang="es-ES" sz="2800"/>
              <a:t>después la parte fraccionaria para, finalmente,</a:t>
            </a:r>
          </a:p>
          <a:p>
            <a:pPr>
              <a:defRPr/>
            </a:pPr>
            <a:r>
              <a:rPr lang="es-ES" sz="2800"/>
              <a:t>sumar ambos resultados. </a:t>
            </a:r>
          </a:p>
          <a:p>
            <a:pPr>
              <a:defRPr/>
            </a:pPr>
            <a:r>
              <a:rPr lang="es-ES" sz="2800"/>
              <a:t>Realice las siguientes conversiones de acuerdo </a:t>
            </a:r>
          </a:p>
          <a:p>
            <a:pPr>
              <a:defRPr/>
            </a:pPr>
            <a:r>
              <a:rPr lang="es-ES" sz="2800"/>
              <a:t>con el ejemplo.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3111500" y="4730750"/>
            <a:ext cx="692150" cy="349250"/>
          </a:xfrm>
          <a:prstGeom prst="rightArrow">
            <a:avLst>
              <a:gd name="adj1" fmla="val 50000"/>
              <a:gd name="adj2" fmla="val 99100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447800" y="1447800"/>
            <a:ext cx="6705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/>
            <a:r>
              <a:rPr lang="es-ES" sz="2800" dirty="0">
                <a:solidFill>
                  <a:schemeClr val="accent1"/>
                </a:solidFill>
              </a:rPr>
              <a:t>2</a:t>
            </a:r>
            <a:r>
              <a:rPr lang="es-ES" sz="2800" dirty="0">
                <a:solidFill>
                  <a:srgbClr val="FFFF00"/>
                </a:solidFill>
              </a:rPr>
              <a:t>.  (8349.159) </a:t>
            </a:r>
            <a:r>
              <a:rPr lang="es-ES" sz="2800" baseline="-25000" dirty="0">
                <a:solidFill>
                  <a:srgbClr val="FFFF00"/>
                </a:solidFill>
              </a:rPr>
              <a:t>10</a:t>
            </a:r>
            <a:r>
              <a:rPr lang="es-ES" sz="2800" dirty="0">
                <a:solidFill>
                  <a:schemeClr val="accent2"/>
                </a:solidFill>
              </a:rPr>
              <a:t>		</a:t>
            </a:r>
            <a:r>
              <a:rPr lang="es-ES" sz="2800" dirty="0"/>
              <a:t>2 =</a:t>
            </a:r>
          </a:p>
          <a:p>
            <a:pPr marL="342900" indent="-342900" algn="just"/>
            <a:r>
              <a:rPr lang="es-ES" sz="2800" dirty="0"/>
              <a:t>					4 =</a:t>
            </a:r>
          </a:p>
          <a:p>
            <a:pPr marL="342900" indent="-342900" algn="just"/>
            <a:r>
              <a:rPr lang="es-ES" sz="2800" dirty="0"/>
              <a:t>					8 =</a:t>
            </a:r>
          </a:p>
          <a:p>
            <a:pPr marL="342900" indent="-342900" algn="just"/>
            <a:r>
              <a:rPr lang="es-ES" sz="2800" dirty="0"/>
              <a:t>					16 =</a:t>
            </a:r>
          </a:p>
          <a:p>
            <a:pPr marL="342900" indent="-342900" algn="just"/>
            <a:endParaRPr lang="es-ES" sz="2800" dirty="0">
              <a:solidFill>
                <a:schemeClr val="accent2"/>
              </a:solidFill>
            </a:endParaRPr>
          </a:p>
          <a:p>
            <a:pPr marL="342900" indent="-342900" algn="just"/>
            <a:r>
              <a:rPr lang="es-ES" sz="2800" dirty="0">
                <a:solidFill>
                  <a:srgbClr val="FFFF00"/>
                </a:solidFill>
              </a:rPr>
              <a:t>3.  (935.75) </a:t>
            </a:r>
            <a:r>
              <a:rPr lang="es-ES" sz="2800" baseline="-25000" dirty="0">
                <a:solidFill>
                  <a:srgbClr val="FFFF00"/>
                </a:solidFill>
              </a:rPr>
              <a:t>10</a:t>
            </a:r>
            <a:r>
              <a:rPr lang="es-ES" sz="2800" dirty="0">
                <a:solidFill>
                  <a:schemeClr val="accent2"/>
                </a:solidFill>
              </a:rPr>
              <a:t>		</a:t>
            </a:r>
            <a:r>
              <a:rPr lang="es-ES" sz="2800" dirty="0"/>
              <a:t>2 =</a:t>
            </a:r>
          </a:p>
          <a:p>
            <a:pPr marL="342900" indent="-342900" algn="just"/>
            <a:r>
              <a:rPr lang="es-ES" sz="2800" dirty="0"/>
              <a:t>					4 =</a:t>
            </a:r>
          </a:p>
          <a:p>
            <a:pPr marL="342900" indent="-342900" algn="just"/>
            <a:r>
              <a:rPr lang="es-ES" sz="2800" dirty="0"/>
              <a:t>					8 =</a:t>
            </a:r>
          </a:p>
          <a:p>
            <a:pPr marL="342900" indent="-342900" algn="just"/>
            <a:r>
              <a:rPr lang="es-ES" sz="2800" dirty="0"/>
              <a:t>					16 =</a:t>
            </a:r>
          </a:p>
          <a:p>
            <a:pPr marL="342900" indent="-342900" algn="just"/>
            <a:endParaRPr lang="es-ES" sz="2800" dirty="0"/>
          </a:p>
          <a:p>
            <a:pPr marL="342900" indent="-342900" algn="just"/>
            <a:r>
              <a:rPr lang="es-ES" sz="2800" dirty="0"/>
              <a:t>La conversión entre bases se realiza pasando</a:t>
            </a:r>
          </a:p>
          <a:p>
            <a:pPr marL="342900" indent="-342900" algn="just"/>
            <a:r>
              <a:rPr lang="es-ES" sz="2800" dirty="0"/>
              <a:t>primero por base decimal.</a:t>
            </a:r>
          </a:p>
        </p:txBody>
      </p:sp>
      <p:sp>
        <p:nvSpPr>
          <p:cNvPr id="29699" name="AutoShape 3"/>
          <p:cNvSpPr>
            <a:spLocks noChangeArrowheads="1"/>
          </p:cNvSpPr>
          <p:nvPr/>
        </p:nvSpPr>
        <p:spPr bwMode="auto">
          <a:xfrm>
            <a:off x="4025900" y="3740150"/>
            <a:ext cx="692150" cy="349250"/>
          </a:xfrm>
          <a:prstGeom prst="rightArrow">
            <a:avLst>
              <a:gd name="adj1" fmla="val 50000"/>
              <a:gd name="adj2" fmla="val 99100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4178300" y="1530350"/>
            <a:ext cx="692150" cy="349250"/>
          </a:xfrm>
          <a:prstGeom prst="rightArrow">
            <a:avLst>
              <a:gd name="adj1" fmla="val 50000"/>
              <a:gd name="adj2" fmla="val 99100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770063" y="576263"/>
            <a:ext cx="6938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Conversión de base r a base decimal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 smtClean="0"/>
              <a:t>Conversión entre bases potencias de 2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Dado que</a:t>
            </a:r>
          </a:p>
          <a:p>
            <a:endParaRPr lang="es-MX" dirty="0" smtClean="0"/>
          </a:p>
          <a:p>
            <a:r>
              <a:rPr lang="es-MX" dirty="0" smtClean="0"/>
              <a:t>Se acostumbra reducir la escritura de números binarios usando representación octal o hexadecimal.</a:t>
            </a:r>
          </a:p>
          <a:p>
            <a:r>
              <a:rPr lang="es-MX" dirty="0" smtClean="0"/>
              <a:t>Para convertir de hexadecimal a binario, basta expandir cada dígito hexadecimal en 4 binarios (4 bits). En el caso octal, se expande en 3 bits. </a:t>
            </a:r>
          </a:p>
          <a:p>
            <a:r>
              <a:rPr lang="es-MX" dirty="0" smtClean="0"/>
              <a:t>A8C3=1010 1000 1100 0011</a:t>
            </a:r>
          </a:p>
          <a:p>
            <a:r>
              <a:rPr lang="es-MX" dirty="0" smtClean="0"/>
              <a:t>123B4=0001 0010 0011 1011 0100</a:t>
            </a:r>
            <a:endParaRPr lang="es-ES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827553"/>
              </p:ext>
            </p:extLst>
          </p:nvPr>
        </p:nvGraphicFramePr>
        <p:xfrm>
          <a:off x="3602034" y="1357298"/>
          <a:ext cx="969966" cy="943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00" name="Ecuación" r:id="rId3" imgW="469800" imgH="457200" progId="Equation.3">
                  <p:embed/>
                </p:oleObj>
              </mc:Choice>
              <mc:Fallback>
                <p:oleObj name="Ecuación" r:id="rId3" imgW="4698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4" y="1357298"/>
                        <a:ext cx="969966" cy="94375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Para convertir de binario a hexadecimal, se agrupan 4 bits, partiendo desde el punto fraccionario o bien desde el dígito menos significativo, en el caso de enteros. Si faltan bits para completar un grupo de a 4, se agregan ceros.</a:t>
            </a:r>
          </a:p>
          <a:p>
            <a:r>
              <a:rPr lang="es-MX" dirty="0" smtClean="0"/>
              <a:t>101011100101110010</a:t>
            </a:r>
          </a:p>
          <a:p>
            <a:r>
              <a:rPr lang="es-MX" dirty="0" smtClean="0"/>
              <a:t>10 1011 1001 0111 0010</a:t>
            </a:r>
          </a:p>
          <a:p>
            <a:r>
              <a:rPr lang="es-MX" dirty="0" smtClean="0"/>
              <a:t>0010 1011 1001 0111 0010</a:t>
            </a:r>
          </a:p>
          <a:p>
            <a:r>
              <a:rPr lang="es-MX" dirty="0" smtClean="0"/>
              <a:t>2B972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117725" y="655638"/>
            <a:ext cx="6052041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sz="32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Tarea </a:t>
            </a:r>
            <a:r>
              <a:rPr lang="es-ES" sz="3200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#1: </a:t>
            </a:r>
            <a:r>
              <a:rPr lang="es-ES" sz="32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Conversiones entre bases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52513" y="2833688"/>
            <a:ext cx="7253287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s-ES" sz="2800" dirty="0"/>
              <a:t>Desarrolla un programa en lenguaje C, </a:t>
            </a:r>
            <a:r>
              <a:rPr lang="es-ES" sz="2800" dirty="0" smtClean="0"/>
              <a:t>Java, o </a:t>
            </a:r>
            <a:r>
              <a:rPr lang="es-ES" sz="2800" dirty="0"/>
              <a:t>Basic para la conversión de números de una base a otra.  Estructura el programa de tal forma que maneje su información por medio de ventanas y menús.</a:t>
            </a:r>
          </a:p>
        </p:txBody>
      </p:sp>
    </p:spTree>
  </p:cSld>
  <p:clrMapOvr>
    <a:masterClrMapping/>
  </p:clrMapOvr>
  <p:transition spd="slow" advTm="100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99592" y="1772816"/>
            <a:ext cx="7632848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just"/>
            <a:r>
              <a:rPr lang="es-ES" sz="2800" dirty="0"/>
              <a:t>Una </a:t>
            </a:r>
            <a:r>
              <a:rPr lang="es-ES" sz="2800" b="1" i="1" dirty="0">
                <a:solidFill>
                  <a:schemeClr val="hlink"/>
                </a:solidFill>
              </a:rPr>
              <a:t>señal digital</a:t>
            </a:r>
            <a:r>
              <a:rPr lang="es-ES" sz="2800" dirty="0"/>
              <a:t> es la representación </a:t>
            </a:r>
          </a:p>
          <a:p>
            <a:pPr algn="just"/>
            <a:r>
              <a:rPr lang="es-ES" sz="2800" dirty="0"/>
              <a:t>de alguna cantidad que varía en forma discreta </a:t>
            </a:r>
          </a:p>
          <a:p>
            <a:pPr algn="just"/>
            <a:r>
              <a:rPr lang="es-ES" sz="2800" dirty="0"/>
              <a:t>(muestras de una señal continua). Por ejemplo:</a:t>
            </a:r>
          </a:p>
        </p:txBody>
      </p:sp>
      <p:grpSp>
        <p:nvGrpSpPr>
          <p:cNvPr id="8195" name="Group 13"/>
          <p:cNvGrpSpPr>
            <a:grpSpLocks/>
          </p:cNvGrpSpPr>
          <p:nvPr/>
        </p:nvGrpSpPr>
        <p:grpSpPr bwMode="auto">
          <a:xfrm>
            <a:off x="1447800" y="3824288"/>
            <a:ext cx="6667500" cy="2652712"/>
            <a:chOff x="912" y="2409"/>
            <a:chExt cx="4200" cy="1671"/>
          </a:xfrm>
        </p:grpSpPr>
        <p:sp>
          <p:nvSpPr>
            <p:cNvPr id="8198" name="Rectangle 3"/>
            <p:cNvSpPr>
              <a:spLocks noChangeArrowheads="1"/>
            </p:cNvSpPr>
            <p:nvPr/>
          </p:nvSpPr>
          <p:spPr bwMode="auto">
            <a:xfrm>
              <a:off x="4934" y="3513"/>
              <a:ext cx="1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2800"/>
                <a:t>t</a:t>
              </a:r>
            </a:p>
          </p:txBody>
        </p:sp>
        <p:grpSp>
          <p:nvGrpSpPr>
            <p:cNvPr id="8199" name="Group 9"/>
            <p:cNvGrpSpPr>
              <a:grpSpLocks/>
            </p:cNvGrpSpPr>
            <p:nvPr/>
          </p:nvGrpSpPr>
          <p:grpSpPr bwMode="auto">
            <a:xfrm>
              <a:off x="1784" y="3128"/>
              <a:ext cx="2528" cy="512"/>
              <a:chOff x="1784" y="3128"/>
              <a:chExt cx="2528" cy="512"/>
            </a:xfrm>
          </p:grpSpPr>
          <p:sp>
            <p:nvSpPr>
              <p:cNvPr id="8203" name="Rectangle 4"/>
              <p:cNvSpPr>
                <a:spLocks noChangeArrowheads="1"/>
              </p:cNvSpPr>
              <p:nvPr/>
            </p:nvSpPr>
            <p:spPr bwMode="auto">
              <a:xfrm>
                <a:off x="1784" y="3128"/>
                <a:ext cx="224" cy="512"/>
              </a:xfrm>
              <a:prstGeom prst="rect">
                <a:avLst/>
              </a:prstGeom>
              <a:noFill/>
              <a:ln w="25400">
                <a:solidFill>
                  <a:srgbClr val="F8FE0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204" name="Rectangle 5"/>
              <p:cNvSpPr>
                <a:spLocks noChangeArrowheads="1"/>
              </p:cNvSpPr>
              <p:nvPr/>
            </p:nvSpPr>
            <p:spPr bwMode="auto">
              <a:xfrm>
                <a:off x="2312" y="3368"/>
                <a:ext cx="800" cy="272"/>
              </a:xfrm>
              <a:prstGeom prst="rect">
                <a:avLst/>
              </a:prstGeom>
              <a:noFill/>
              <a:ln w="25400">
                <a:solidFill>
                  <a:srgbClr val="F8FE0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205" name="Rectangle 6"/>
              <p:cNvSpPr>
                <a:spLocks noChangeArrowheads="1"/>
              </p:cNvSpPr>
              <p:nvPr/>
            </p:nvSpPr>
            <p:spPr bwMode="auto">
              <a:xfrm>
                <a:off x="3416" y="3224"/>
                <a:ext cx="224" cy="416"/>
              </a:xfrm>
              <a:prstGeom prst="rect">
                <a:avLst/>
              </a:prstGeom>
              <a:noFill/>
              <a:ln w="25400">
                <a:solidFill>
                  <a:srgbClr val="F8FE0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206" name="Rectangle 7"/>
              <p:cNvSpPr>
                <a:spLocks noChangeArrowheads="1"/>
              </p:cNvSpPr>
              <p:nvPr/>
            </p:nvSpPr>
            <p:spPr bwMode="auto">
              <a:xfrm>
                <a:off x="3752" y="3224"/>
                <a:ext cx="224" cy="416"/>
              </a:xfrm>
              <a:prstGeom prst="rect">
                <a:avLst/>
              </a:prstGeom>
              <a:noFill/>
              <a:ln w="25400">
                <a:solidFill>
                  <a:srgbClr val="F8FE0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207" name="Rectangle 8"/>
              <p:cNvSpPr>
                <a:spLocks noChangeArrowheads="1"/>
              </p:cNvSpPr>
              <p:nvPr/>
            </p:nvSpPr>
            <p:spPr bwMode="auto">
              <a:xfrm>
                <a:off x="4088" y="3224"/>
                <a:ext cx="224" cy="416"/>
              </a:xfrm>
              <a:prstGeom prst="rect">
                <a:avLst/>
              </a:prstGeom>
              <a:noFill/>
              <a:ln w="25400">
                <a:solidFill>
                  <a:srgbClr val="F8FE0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8200" name="Line 10"/>
            <p:cNvSpPr>
              <a:spLocks noChangeShapeType="1"/>
            </p:cNvSpPr>
            <p:nvPr/>
          </p:nvSpPr>
          <p:spPr bwMode="auto">
            <a:xfrm>
              <a:off x="912" y="3648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201" name="Rectangle 11"/>
            <p:cNvSpPr>
              <a:spLocks noChangeArrowheads="1"/>
            </p:cNvSpPr>
            <p:nvPr/>
          </p:nvSpPr>
          <p:spPr bwMode="auto">
            <a:xfrm>
              <a:off x="1238" y="240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2800"/>
                <a:t>v</a:t>
              </a:r>
            </a:p>
          </p:txBody>
        </p:sp>
        <p:sp>
          <p:nvSpPr>
            <p:cNvPr id="8202" name="Line 12"/>
            <p:cNvSpPr>
              <a:spLocks noChangeShapeType="1"/>
            </p:cNvSpPr>
            <p:nvPr/>
          </p:nvSpPr>
          <p:spPr bwMode="auto">
            <a:xfrm>
              <a:off x="1344" y="2784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1676400" y="6096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Introducción a los Sistemas Digitales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286000" y="1143000"/>
            <a:ext cx="541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</a:pPr>
            <a:r>
              <a:rPr lang="es-ES" sz="2800" dirty="0"/>
              <a:t>Algunos dispositivos digitales son: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ES" sz="2800" dirty="0"/>
              <a:t>1. Reloj digital	3. Calculadoras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ES" sz="2800" dirty="0"/>
              <a:t>2. </a:t>
            </a:r>
            <a:r>
              <a:rPr lang="es-ES" sz="2800" dirty="0" err="1"/>
              <a:t>Display</a:t>
            </a:r>
            <a:r>
              <a:rPr lang="es-ES" sz="2800" dirty="0"/>
              <a:t> digital	4. Computadoras</a:t>
            </a:r>
          </a:p>
        </p:txBody>
      </p:sp>
      <p:grpSp>
        <p:nvGrpSpPr>
          <p:cNvPr id="9219" name="Group 50"/>
          <p:cNvGrpSpPr>
            <a:grpSpLocks/>
          </p:cNvGrpSpPr>
          <p:nvPr/>
        </p:nvGrpSpPr>
        <p:grpSpPr bwMode="auto">
          <a:xfrm>
            <a:off x="82550" y="3587750"/>
            <a:ext cx="8883650" cy="1892300"/>
            <a:chOff x="52" y="2260"/>
            <a:chExt cx="5596" cy="1192"/>
          </a:xfrm>
        </p:grpSpPr>
        <p:sp>
          <p:nvSpPr>
            <p:cNvPr id="9226" name="AutoShape 3"/>
            <p:cNvSpPr>
              <a:spLocks noChangeArrowheads="1"/>
            </p:cNvSpPr>
            <p:nvPr/>
          </p:nvSpPr>
          <p:spPr bwMode="auto">
            <a:xfrm>
              <a:off x="964" y="2788"/>
              <a:ext cx="232" cy="136"/>
            </a:xfrm>
            <a:prstGeom prst="rightArrow">
              <a:avLst>
                <a:gd name="adj1" fmla="val 50000"/>
                <a:gd name="adj2" fmla="val 85302"/>
              </a:avLst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" name="AutoShape 4"/>
            <p:cNvSpPr>
              <a:spLocks noChangeArrowheads="1"/>
            </p:cNvSpPr>
            <p:nvPr/>
          </p:nvSpPr>
          <p:spPr bwMode="auto">
            <a:xfrm>
              <a:off x="2160" y="2784"/>
              <a:ext cx="240" cy="144"/>
            </a:xfrm>
            <a:prstGeom prst="rightArrow">
              <a:avLst>
                <a:gd name="adj1" fmla="val 50000"/>
                <a:gd name="adj2" fmla="val 83341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8" name="AutoShape 5"/>
            <p:cNvSpPr>
              <a:spLocks noChangeArrowheads="1"/>
            </p:cNvSpPr>
            <p:nvPr/>
          </p:nvSpPr>
          <p:spPr bwMode="auto">
            <a:xfrm>
              <a:off x="3348" y="2760"/>
              <a:ext cx="240" cy="192"/>
            </a:xfrm>
            <a:prstGeom prst="rightArrow">
              <a:avLst>
                <a:gd name="adj1" fmla="val 50000"/>
                <a:gd name="adj2" fmla="val 62506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9" name="AutoShape 6"/>
            <p:cNvSpPr>
              <a:spLocks noChangeArrowheads="1"/>
            </p:cNvSpPr>
            <p:nvPr/>
          </p:nvSpPr>
          <p:spPr bwMode="auto">
            <a:xfrm>
              <a:off x="4560" y="2736"/>
              <a:ext cx="240" cy="192"/>
            </a:xfrm>
            <a:prstGeom prst="rightArrow">
              <a:avLst>
                <a:gd name="adj1" fmla="val 50000"/>
                <a:gd name="adj2" fmla="val 62506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9230" name="Group 9"/>
            <p:cNvGrpSpPr>
              <a:grpSpLocks/>
            </p:cNvGrpSpPr>
            <p:nvPr/>
          </p:nvGrpSpPr>
          <p:grpSpPr bwMode="auto">
            <a:xfrm>
              <a:off x="2452" y="2260"/>
              <a:ext cx="796" cy="1192"/>
              <a:chOff x="2452" y="2260"/>
              <a:chExt cx="796" cy="1192"/>
            </a:xfrm>
          </p:grpSpPr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2452" y="2260"/>
                <a:ext cx="796" cy="1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00AE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9272" name="Rectangle 8"/>
              <p:cNvSpPr>
                <a:spLocks noChangeArrowheads="1"/>
              </p:cNvSpPr>
              <p:nvPr/>
            </p:nvSpPr>
            <p:spPr bwMode="auto">
              <a:xfrm>
                <a:off x="2491" y="2582"/>
                <a:ext cx="692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s-ES" b="1" i="1">
                    <a:solidFill>
                      <a:srgbClr val="FAFD00"/>
                    </a:solidFill>
                  </a:rPr>
                  <a:t>Mundo</a:t>
                </a:r>
              </a:p>
              <a:p>
                <a:pPr algn="ctr"/>
                <a:r>
                  <a:rPr lang="es-ES" b="1" i="1">
                    <a:solidFill>
                      <a:srgbClr val="FAFD00"/>
                    </a:solidFill>
                  </a:rPr>
                  <a:t>Digital</a:t>
                </a:r>
              </a:p>
            </p:txBody>
          </p:sp>
        </p:grpSp>
        <p:grpSp>
          <p:nvGrpSpPr>
            <p:cNvPr id="9231" name="Group 12"/>
            <p:cNvGrpSpPr>
              <a:grpSpLocks/>
            </p:cNvGrpSpPr>
            <p:nvPr/>
          </p:nvGrpSpPr>
          <p:grpSpPr bwMode="auto">
            <a:xfrm>
              <a:off x="3652" y="2260"/>
              <a:ext cx="796" cy="1192"/>
              <a:chOff x="3652" y="2260"/>
              <a:chExt cx="796" cy="1192"/>
            </a:xfrm>
          </p:grpSpPr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3652" y="2260"/>
                <a:ext cx="796" cy="1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00AE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9270" name="Rectangle 11"/>
              <p:cNvSpPr>
                <a:spLocks noChangeArrowheads="1"/>
              </p:cNvSpPr>
              <p:nvPr/>
            </p:nvSpPr>
            <p:spPr bwMode="auto">
              <a:xfrm>
                <a:off x="3782" y="2678"/>
                <a:ext cx="5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s-ES" b="1" i="1">
                    <a:solidFill>
                      <a:schemeClr val="hlink"/>
                    </a:solidFill>
                  </a:rPr>
                  <a:t>D / A</a:t>
                </a:r>
              </a:p>
            </p:txBody>
          </p:sp>
        </p:grpSp>
        <p:grpSp>
          <p:nvGrpSpPr>
            <p:cNvPr id="9232" name="Group 21"/>
            <p:cNvGrpSpPr>
              <a:grpSpLocks/>
            </p:cNvGrpSpPr>
            <p:nvPr/>
          </p:nvGrpSpPr>
          <p:grpSpPr bwMode="auto">
            <a:xfrm>
              <a:off x="4852" y="2260"/>
              <a:ext cx="796" cy="1192"/>
              <a:chOff x="4852" y="2260"/>
              <a:chExt cx="796" cy="1192"/>
            </a:xfrm>
          </p:grpSpPr>
          <p:sp>
            <p:nvSpPr>
              <p:cNvPr id="11277" name="Rectangle 13"/>
              <p:cNvSpPr>
                <a:spLocks noChangeArrowheads="1"/>
              </p:cNvSpPr>
              <p:nvPr/>
            </p:nvSpPr>
            <p:spPr bwMode="auto">
              <a:xfrm>
                <a:off x="4852" y="2260"/>
                <a:ext cx="796" cy="1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00AE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grpSp>
            <p:nvGrpSpPr>
              <p:cNvPr id="9262" name="Group 20"/>
              <p:cNvGrpSpPr>
                <a:grpSpLocks/>
              </p:cNvGrpSpPr>
              <p:nvPr/>
            </p:nvGrpSpPr>
            <p:grpSpPr bwMode="auto">
              <a:xfrm>
                <a:off x="4896" y="2453"/>
                <a:ext cx="720" cy="845"/>
                <a:chOff x="4896" y="2453"/>
                <a:chExt cx="720" cy="845"/>
              </a:xfrm>
            </p:grpSpPr>
            <p:sp>
              <p:nvSpPr>
                <p:cNvPr id="9263" name="Line 14"/>
                <p:cNvSpPr>
                  <a:spLocks noChangeShapeType="1"/>
                </p:cNvSpPr>
                <p:nvPr/>
              </p:nvSpPr>
              <p:spPr bwMode="auto">
                <a:xfrm>
                  <a:off x="4992" y="2592"/>
                  <a:ext cx="0" cy="42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stealth" w="med" len="lg"/>
                  <a:tailEnd type="none" w="sm" len="sm"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264" name="Line 15"/>
                <p:cNvSpPr>
                  <a:spLocks noChangeShapeType="1"/>
                </p:cNvSpPr>
                <p:nvPr/>
              </p:nvSpPr>
              <p:spPr bwMode="auto">
                <a:xfrm>
                  <a:off x="4896" y="2928"/>
                  <a:ext cx="720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265" name="Freeform 16"/>
                <p:cNvSpPr>
                  <a:spLocks/>
                </p:cNvSpPr>
                <p:nvPr/>
              </p:nvSpPr>
              <p:spPr bwMode="auto">
                <a:xfrm>
                  <a:off x="5010" y="2736"/>
                  <a:ext cx="223" cy="193"/>
                </a:xfrm>
                <a:custGeom>
                  <a:avLst/>
                  <a:gdLst>
                    <a:gd name="T0" fmla="*/ 2 w 223"/>
                    <a:gd name="T1" fmla="*/ 173 h 193"/>
                    <a:gd name="T2" fmla="*/ 3 w 223"/>
                    <a:gd name="T3" fmla="*/ 164 h 193"/>
                    <a:gd name="T4" fmla="*/ 5 w 223"/>
                    <a:gd name="T5" fmla="*/ 155 h 193"/>
                    <a:gd name="T6" fmla="*/ 6 w 223"/>
                    <a:gd name="T7" fmla="*/ 145 h 193"/>
                    <a:gd name="T8" fmla="*/ 6 w 223"/>
                    <a:gd name="T9" fmla="*/ 136 h 193"/>
                    <a:gd name="T10" fmla="*/ 8 w 223"/>
                    <a:gd name="T11" fmla="*/ 126 h 193"/>
                    <a:gd name="T12" fmla="*/ 10 w 223"/>
                    <a:gd name="T13" fmla="*/ 117 h 193"/>
                    <a:gd name="T14" fmla="*/ 12 w 223"/>
                    <a:gd name="T15" fmla="*/ 107 h 193"/>
                    <a:gd name="T16" fmla="*/ 15 w 223"/>
                    <a:gd name="T17" fmla="*/ 98 h 193"/>
                    <a:gd name="T18" fmla="*/ 19 w 223"/>
                    <a:gd name="T19" fmla="*/ 88 h 193"/>
                    <a:gd name="T20" fmla="*/ 22 w 223"/>
                    <a:gd name="T21" fmla="*/ 79 h 193"/>
                    <a:gd name="T22" fmla="*/ 26 w 223"/>
                    <a:gd name="T23" fmla="*/ 72 h 193"/>
                    <a:gd name="T24" fmla="*/ 30 w 223"/>
                    <a:gd name="T25" fmla="*/ 64 h 193"/>
                    <a:gd name="T26" fmla="*/ 33 w 223"/>
                    <a:gd name="T27" fmla="*/ 57 h 193"/>
                    <a:gd name="T28" fmla="*/ 38 w 223"/>
                    <a:gd name="T29" fmla="*/ 50 h 193"/>
                    <a:gd name="T30" fmla="*/ 42 w 223"/>
                    <a:gd name="T31" fmla="*/ 41 h 193"/>
                    <a:gd name="T32" fmla="*/ 46 w 223"/>
                    <a:gd name="T33" fmla="*/ 34 h 193"/>
                    <a:gd name="T34" fmla="*/ 52 w 223"/>
                    <a:gd name="T35" fmla="*/ 27 h 193"/>
                    <a:gd name="T36" fmla="*/ 58 w 223"/>
                    <a:gd name="T37" fmla="*/ 20 h 193"/>
                    <a:gd name="T38" fmla="*/ 64 w 223"/>
                    <a:gd name="T39" fmla="*/ 14 h 193"/>
                    <a:gd name="T40" fmla="*/ 71 w 223"/>
                    <a:gd name="T41" fmla="*/ 10 h 193"/>
                    <a:gd name="T42" fmla="*/ 77 w 223"/>
                    <a:gd name="T43" fmla="*/ 8 h 193"/>
                    <a:gd name="T44" fmla="*/ 83 w 223"/>
                    <a:gd name="T45" fmla="*/ 5 h 193"/>
                    <a:gd name="T46" fmla="*/ 90 w 223"/>
                    <a:gd name="T47" fmla="*/ 3 h 193"/>
                    <a:gd name="T48" fmla="*/ 95 w 223"/>
                    <a:gd name="T49" fmla="*/ 2 h 193"/>
                    <a:gd name="T50" fmla="*/ 102 w 223"/>
                    <a:gd name="T51" fmla="*/ 2 h 193"/>
                    <a:gd name="T52" fmla="*/ 108 w 223"/>
                    <a:gd name="T53" fmla="*/ 1 h 193"/>
                    <a:gd name="T54" fmla="*/ 114 w 223"/>
                    <a:gd name="T55" fmla="*/ 1 h 193"/>
                    <a:gd name="T56" fmla="*/ 120 w 223"/>
                    <a:gd name="T57" fmla="*/ 1 h 193"/>
                    <a:gd name="T58" fmla="*/ 127 w 223"/>
                    <a:gd name="T59" fmla="*/ 0 h 193"/>
                    <a:gd name="T60" fmla="*/ 132 w 223"/>
                    <a:gd name="T61" fmla="*/ 1 h 193"/>
                    <a:gd name="T62" fmla="*/ 139 w 223"/>
                    <a:gd name="T63" fmla="*/ 5 h 193"/>
                    <a:gd name="T64" fmla="*/ 145 w 223"/>
                    <a:gd name="T65" fmla="*/ 8 h 193"/>
                    <a:gd name="T66" fmla="*/ 152 w 223"/>
                    <a:gd name="T67" fmla="*/ 10 h 193"/>
                    <a:gd name="T68" fmla="*/ 159 w 223"/>
                    <a:gd name="T69" fmla="*/ 13 h 193"/>
                    <a:gd name="T70" fmla="*/ 165 w 223"/>
                    <a:gd name="T71" fmla="*/ 19 h 193"/>
                    <a:gd name="T72" fmla="*/ 171 w 223"/>
                    <a:gd name="T73" fmla="*/ 24 h 193"/>
                    <a:gd name="T74" fmla="*/ 177 w 223"/>
                    <a:gd name="T75" fmla="*/ 32 h 193"/>
                    <a:gd name="T76" fmla="*/ 183 w 223"/>
                    <a:gd name="T77" fmla="*/ 38 h 193"/>
                    <a:gd name="T78" fmla="*/ 189 w 223"/>
                    <a:gd name="T79" fmla="*/ 45 h 193"/>
                    <a:gd name="T80" fmla="*/ 195 w 223"/>
                    <a:gd name="T81" fmla="*/ 52 h 193"/>
                    <a:gd name="T82" fmla="*/ 200 w 223"/>
                    <a:gd name="T83" fmla="*/ 60 h 193"/>
                    <a:gd name="T84" fmla="*/ 206 w 223"/>
                    <a:gd name="T85" fmla="*/ 70 h 193"/>
                    <a:gd name="T86" fmla="*/ 207 w 223"/>
                    <a:gd name="T87" fmla="*/ 78 h 193"/>
                    <a:gd name="T88" fmla="*/ 210 w 223"/>
                    <a:gd name="T89" fmla="*/ 88 h 193"/>
                    <a:gd name="T90" fmla="*/ 213 w 223"/>
                    <a:gd name="T91" fmla="*/ 100 h 193"/>
                    <a:gd name="T92" fmla="*/ 215 w 223"/>
                    <a:gd name="T93" fmla="*/ 109 h 193"/>
                    <a:gd name="T94" fmla="*/ 216 w 223"/>
                    <a:gd name="T95" fmla="*/ 119 h 193"/>
                    <a:gd name="T96" fmla="*/ 218 w 223"/>
                    <a:gd name="T97" fmla="*/ 128 h 193"/>
                    <a:gd name="T98" fmla="*/ 219 w 223"/>
                    <a:gd name="T99" fmla="*/ 137 h 193"/>
                    <a:gd name="T100" fmla="*/ 221 w 223"/>
                    <a:gd name="T101" fmla="*/ 147 h 193"/>
                    <a:gd name="T102" fmla="*/ 221 w 223"/>
                    <a:gd name="T103" fmla="*/ 156 h 193"/>
                    <a:gd name="T104" fmla="*/ 222 w 223"/>
                    <a:gd name="T105" fmla="*/ 168 h 193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223"/>
                    <a:gd name="T160" fmla="*/ 0 h 193"/>
                    <a:gd name="T161" fmla="*/ 223 w 223"/>
                    <a:gd name="T162" fmla="*/ 193 h 193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223" h="193">
                      <a:moveTo>
                        <a:pt x="0" y="192"/>
                      </a:moveTo>
                      <a:lnTo>
                        <a:pt x="2" y="173"/>
                      </a:lnTo>
                      <a:lnTo>
                        <a:pt x="3" y="169"/>
                      </a:lnTo>
                      <a:lnTo>
                        <a:pt x="3" y="164"/>
                      </a:lnTo>
                      <a:lnTo>
                        <a:pt x="5" y="160"/>
                      </a:lnTo>
                      <a:lnTo>
                        <a:pt x="5" y="155"/>
                      </a:lnTo>
                      <a:lnTo>
                        <a:pt x="6" y="150"/>
                      </a:lnTo>
                      <a:lnTo>
                        <a:pt x="6" y="145"/>
                      </a:lnTo>
                      <a:lnTo>
                        <a:pt x="6" y="140"/>
                      </a:lnTo>
                      <a:lnTo>
                        <a:pt x="6" y="136"/>
                      </a:lnTo>
                      <a:lnTo>
                        <a:pt x="6" y="131"/>
                      </a:lnTo>
                      <a:lnTo>
                        <a:pt x="8" y="126"/>
                      </a:lnTo>
                      <a:lnTo>
                        <a:pt x="9" y="122"/>
                      </a:lnTo>
                      <a:lnTo>
                        <a:pt x="10" y="117"/>
                      </a:lnTo>
                      <a:lnTo>
                        <a:pt x="11" y="112"/>
                      </a:lnTo>
                      <a:lnTo>
                        <a:pt x="12" y="107"/>
                      </a:lnTo>
                      <a:lnTo>
                        <a:pt x="14" y="103"/>
                      </a:lnTo>
                      <a:lnTo>
                        <a:pt x="15" y="98"/>
                      </a:lnTo>
                      <a:lnTo>
                        <a:pt x="17" y="93"/>
                      </a:lnTo>
                      <a:lnTo>
                        <a:pt x="19" y="88"/>
                      </a:lnTo>
                      <a:lnTo>
                        <a:pt x="20" y="84"/>
                      </a:lnTo>
                      <a:lnTo>
                        <a:pt x="22" y="79"/>
                      </a:lnTo>
                      <a:lnTo>
                        <a:pt x="24" y="77"/>
                      </a:lnTo>
                      <a:lnTo>
                        <a:pt x="26" y="72"/>
                      </a:lnTo>
                      <a:lnTo>
                        <a:pt x="28" y="67"/>
                      </a:lnTo>
                      <a:lnTo>
                        <a:pt x="30" y="64"/>
                      </a:lnTo>
                      <a:lnTo>
                        <a:pt x="31" y="60"/>
                      </a:lnTo>
                      <a:lnTo>
                        <a:pt x="33" y="57"/>
                      </a:lnTo>
                      <a:lnTo>
                        <a:pt x="36" y="53"/>
                      </a:lnTo>
                      <a:lnTo>
                        <a:pt x="38" y="50"/>
                      </a:lnTo>
                      <a:lnTo>
                        <a:pt x="40" y="46"/>
                      </a:lnTo>
                      <a:lnTo>
                        <a:pt x="42" y="41"/>
                      </a:lnTo>
                      <a:lnTo>
                        <a:pt x="44" y="39"/>
                      </a:lnTo>
                      <a:lnTo>
                        <a:pt x="46" y="34"/>
                      </a:lnTo>
                      <a:lnTo>
                        <a:pt x="49" y="32"/>
                      </a:lnTo>
                      <a:lnTo>
                        <a:pt x="52" y="27"/>
                      </a:lnTo>
                      <a:lnTo>
                        <a:pt x="55" y="24"/>
                      </a:lnTo>
                      <a:lnTo>
                        <a:pt x="58" y="20"/>
                      </a:lnTo>
                      <a:lnTo>
                        <a:pt x="61" y="17"/>
                      </a:lnTo>
                      <a:lnTo>
                        <a:pt x="64" y="14"/>
                      </a:lnTo>
                      <a:lnTo>
                        <a:pt x="67" y="13"/>
                      </a:lnTo>
                      <a:lnTo>
                        <a:pt x="71" y="10"/>
                      </a:lnTo>
                      <a:lnTo>
                        <a:pt x="74" y="9"/>
                      </a:lnTo>
                      <a:lnTo>
                        <a:pt x="77" y="8"/>
                      </a:lnTo>
                      <a:lnTo>
                        <a:pt x="80" y="6"/>
                      </a:lnTo>
                      <a:lnTo>
                        <a:pt x="83" y="5"/>
                      </a:lnTo>
                      <a:lnTo>
                        <a:pt x="86" y="3"/>
                      </a:lnTo>
                      <a:lnTo>
                        <a:pt x="90" y="3"/>
                      </a:lnTo>
                      <a:lnTo>
                        <a:pt x="92" y="3"/>
                      </a:lnTo>
                      <a:lnTo>
                        <a:pt x="95" y="2"/>
                      </a:lnTo>
                      <a:lnTo>
                        <a:pt x="98" y="2"/>
                      </a:lnTo>
                      <a:lnTo>
                        <a:pt x="102" y="2"/>
                      </a:lnTo>
                      <a:lnTo>
                        <a:pt x="105" y="1"/>
                      </a:lnTo>
                      <a:lnTo>
                        <a:pt x="108" y="1"/>
                      </a:lnTo>
                      <a:lnTo>
                        <a:pt x="111" y="1"/>
                      </a:lnTo>
                      <a:lnTo>
                        <a:pt x="114" y="1"/>
                      </a:lnTo>
                      <a:lnTo>
                        <a:pt x="117" y="1"/>
                      </a:lnTo>
                      <a:lnTo>
                        <a:pt x="120" y="1"/>
                      </a:lnTo>
                      <a:lnTo>
                        <a:pt x="123" y="1"/>
                      </a:lnTo>
                      <a:lnTo>
                        <a:pt x="127" y="0"/>
                      </a:lnTo>
                      <a:lnTo>
                        <a:pt x="130" y="1"/>
                      </a:lnTo>
                      <a:lnTo>
                        <a:pt x="132" y="1"/>
                      </a:lnTo>
                      <a:lnTo>
                        <a:pt x="135" y="3"/>
                      </a:lnTo>
                      <a:lnTo>
                        <a:pt x="139" y="5"/>
                      </a:lnTo>
                      <a:lnTo>
                        <a:pt x="142" y="7"/>
                      </a:lnTo>
                      <a:lnTo>
                        <a:pt x="145" y="8"/>
                      </a:lnTo>
                      <a:lnTo>
                        <a:pt x="149" y="9"/>
                      </a:lnTo>
                      <a:lnTo>
                        <a:pt x="152" y="10"/>
                      </a:lnTo>
                      <a:lnTo>
                        <a:pt x="156" y="12"/>
                      </a:lnTo>
                      <a:lnTo>
                        <a:pt x="159" y="13"/>
                      </a:lnTo>
                      <a:lnTo>
                        <a:pt x="162" y="17"/>
                      </a:lnTo>
                      <a:lnTo>
                        <a:pt x="165" y="19"/>
                      </a:lnTo>
                      <a:lnTo>
                        <a:pt x="168" y="22"/>
                      </a:lnTo>
                      <a:lnTo>
                        <a:pt x="171" y="24"/>
                      </a:lnTo>
                      <a:lnTo>
                        <a:pt x="175" y="28"/>
                      </a:lnTo>
                      <a:lnTo>
                        <a:pt x="177" y="32"/>
                      </a:lnTo>
                      <a:lnTo>
                        <a:pt x="181" y="36"/>
                      </a:lnTo>
                      <a:lnTo>
                        <a:pt x="183" y="38"/>
                      </a:lnTo>
                      <a:lnTo>
                        <a:pt x="186" y="41"/>
                      </a:lnTo>
                      <a:lnTo>
                        <a:pt x="189" y="45"/>
                      </a:lnTo>
                      <a:lnTo>
                        <a:pt x="192" y="48"/>
                      </a:lnTo>
                      <a:lnTo>
                        <a:pt x="195" y="52"/>
                      </a:lnTo>
                      <a:lnTo>
                        <a:pt x="198" y="57"/>
                      </a:lnTo>
                      <a:lnTo>
                        <a:pt x="200" y="60"/>
                      </a:lnTo>
                      <a:lnTo>
                        <a:pt x="202" y="64"/>
                      </a:lnTo>
                      <a:lnTo>
                        <a:pt x="206" y="70"/>
                      </a:lnTo>
                      <a:lnTo>
                        <a:pt x="207" y="74"/>
                      </a:lnTo>
                      <a:lnTo>
                        <a:pt x="207" y="78"/>
                      </a:lnTo>
                      <a:lnTo>
                        <a:pt x="209" y="83"/>
                      </a:lnTo>
                      <a:lnTo>
                        <a:pt x="210" y="88"/>
                      </a:lnTo>
                      <a:lnTo>
                        <a:pt x="212" y="95"/>
                      </a:lnTo>
                      <a:lnTo>
                        <a:pt x="213" y="100"/>
                      </a:lnTo>
                      <a:lnTo>
                        <a:pt x="214" y="104"/>
                      </a:lnTo>
                      <a:lnTo>
                        <a:pt x="215" y="109"/>
                      </a:lnTo>
                      <a:lnTo>
                        <a:pt x="216" y="115"/>
                      </a:lnTo>
                      <a:lnTo>
                        <a:pt x="216" y="119"/>
                      </a:lnTo>
                      <a:lnTo>
                        <a:pt x="218" y="124"/>
                      </a:lnTo>
                      <a:lnTo>
                        <a:pt x="218" y="128"/>
                      </a:lnTo>
                      <a:lnTo>
                        <a:pt x="219" y="134"/>
                      </a:lnTo>
                      <a:lnTo>
                        <a:pt x="219" y="137"/>
                      </a:lnTo>
                      <a:lnTo>
                        <a:pt x="220" y="142"/>
                      </a:lnTo>
                      <a:lnTo>
                        <a:pt x="221" y="147"/>
                      </a:lnTo>
                      <a:lnTo>
                        <a:pt x="221" y="152"/>
                      </a:lnTo>
                      <a:lnTo>
                        <a:pt x="221" y="156"/>
                      </a:lnTo>
                      <a:lnTo>
                        <a:pt x="221" y="164"/>
                      </a:lnTo>
                      <a:lnTo>
                        <a:pt x="222" y="168"/>
                      </a:lnTo>
                      <a:lnTo>
                        <a:pt x="222" y="173"/>
                      </a:lnTo>
                    </a:path>
                  </a:pathLst>
                </a:custGeom>
                <a:noFill/>
                <a:ln w="12700" cap="rnd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266" name="Freeform 17"/>
                <p:cNvSpPr>
                  <a:spLocks/>
                </p:cNvSpPr>
                <p:nvPr/>
              </p:nvSpPr>
              <p:spPr bwMode="auto">
                <a:xfrm>
                  <a:off x="5244" y="2928"/>
                  <a:ext cx="181" cy="193"/>
                </a:xfrm>
                <a:custGeom>
                  <a:avLst/>
                  <a:gdLst>
                    <a:gd name="T0" fmla="*/ 1 w 181"/>
                    <a:gd name="T1" fmla="*/ 19 h 193"/>
                    <a:gd name="T2" fmla="*/ 3 w 181"/>
                    <a:gd name="T3" fmla="*/ 28 h 193"/>
                    <a:gd name="T4" fmla="*/ 4 w 181"/>
                    <a:gd name="T5" fmla="*/ 37 h 193"/>
                    <a:gd name="T6" fmla="*/ 5 w 181"/>
                    <a:gd name="T7" fmla="*/ 47 h 193"/>
                    <a:gd name="T8" fmla="*/ 5 w 181"/>
                    <a:gd name="T9" fmla="*/ 56 h 193"/>
                    <a:gd name="T10" fmla="*/ 6 w 181"/>
                    <a:gd name="T11" fmla="*/ 66 h 193"/>
                    <a:gd name="T12" fmla="*/ 8 w 181"/>
                    <a:gd name="T13" fmla="*/ 75 h 193"/>
                    <a:gd name="T14" fmla="*/ 10 w 181"/>
                    <a:gd name="T15" fmla="*/ 85 h 193"/>
                    <a:gd name="T16" fmla="*/ 12 w 181"/>
                    <a:gd name="T17" fmla="*/ 94 h 193"/>
                    <a:gd name="T18" fmla="*/ 15 w 181"/>
                    <a:gd name="T19" fmla="*/ 104 h 193"/>
                    <a:gd name="T20" fmla="*/ 18 w 181"/>
                    <a:gd name="T21" fmla="*/ 113 h 193"/>
                    <a:gd name="T22" fmla="*/ 21 w 181"/>
                    <a:gd name="T23" fmla="*/ 120 h 193"/>
                    <a:gd name="T24" fmla="*/ 25 w 181"/>
                    <a:gd name="T25" fmla="*/ 128 h 193"/>
                    <a:gd name="T26" fmla="*/ 27 w 181"/>
                    <a:gd name="T27" fmla="*/ 135 h 193"/>
                    <a:gd name="T28" fmla="*/ 31 w 181"/>
                    <a:gd name="T29" fmla="*/ 142 h 193"/>
                    <a:gd name="T30" fmla="*/ 34 w 181"/>
                    <a:gd name="T31" fmla="*/ 151 h 193"/>
                    <a:gd name="T32" fmla="*/ 38 w 181"/>
                    <a:gd name="T33" fmla="*/ 158 h 193"/>
                    <a:gd name="T34" fmla="*/ 42 w 181"/>
                    <a:gd name="T35" fmla="*/ 165 h 193"/>
                    <a:gd name="T36" fmla="*/ 47 w 181"/>
                    <a:gd name="T37" fmla="*/ 172 h 193"/>
                    <a:gd name="T38" fmla="*/ 52 w 181"/>
                    <a:gd name="T39" fmla="*/ 178 h 193"/>
                    <a:gd name="T40" fmla="*/ 58 w 181"/>
                    <a:gd name="T41" fmla="*/ 182 h 193"/>
                    <a:gd name="T42" fmla="*/ 62 w 181"/>
                    <a:gd name="T43" fmla="*/ 184 h 193"/>
                    <a:gd name="T44" fmla="*/ 67 w 181"/>
                    <a:gd name="T45" fmla="*/ 187 h 193"/>
                    <a:gd name="T46" fmla="*/ 73 w 181"/>
                    <a:gd name="T47" fmla="*/ 189 h 193"/>
                    <a:gd name="T48" fmla="*/ 77 w 181"/>
                    <a:gd name="T49" fmla="*/ 190 h 193"/>
                    <a:gd name="T50" fmla="*/ 83 w 181"/>
                    <a:gd name="T51" fmla="*/ 190 h 193"/>
                    <a:gd name="T52" fmla="*/ 87 w 181"/>
                    <a:gd name="T53" fmla="*/ 191 h 193"/>
                    <a:gd name="T54" fmla="*/ 92 w 181"/>
                    <a:gd name="T55" fmla="*/ 191 h 193"/>
                    <a:gd name="T56" fmla="*/ 97 w 181"/>
                    <a:gd name="T57" fmla="*/ 191 h 193"/>
                    <a:gd name="T58" fmla="*/ 103 w 181"/>
                    <a:gd name="T59" fmla="*/ 192 h 193"/>
                    <a:gd name="T60" fmla="*/ 107 w 181"/>
                    <a:gd name="T61" fmla="*/ 191 h 193"/>
                    <a:gd name="T62" fmla="*/ 112 w 181"/>
                    <a:gd name="T63" fmla="*/ 187 h 193"/>
                    <a:gd name="T64" fmla="*/ 118 w 181"/>
                    <a:gd name="T65" fmla="*/ 184 h 193"/>
                    <a:gd name="T66" fmla="*/ 124 w 181"/>
                    <a:gd name="T67" fmla="*/ 182 h 193"/>
                    <a:gd name="T68" fmla="*/ 129 w 181"/>
                    <a:gd name="T69" fmla="*/ 179 h 193"/>
                    <a:gd name="T70" fmla="*/ 134 w 181"/>
                    <a:gd name="T71" fmla="*/ 173 h 193"/>
                    <a:gd name="T72" fmla="*/ 139 w 181"/>
                    <a:gd name="T73" fmla="*/ 168 h 193"/>
                    <a:gd name="T74" fmla="*/ 144 w 181"/>
                    <a:gd name="T75" fmla="*/ 160 h 193"/>
                    <a:gd name="T76" fmla="*/ 149 w 181"/>
                    <a:gd name="T77" fmla="*/ 154 h 193"/>
                    <a:gd name="T78" fmla="*/ 153 w 181"/>
                    <a:gd name="T79" fmla="*/ 147 h 193"/>
                    <a:gd name="T80" fmla="*/ 158 w 181"/>
                    <a:gd name="T81" fmla="*/ 140 h 193"/>
                    <a:gd name="T82" fmla="*/ 162 w 181"/>
                    <a:gd name="T83" fmla="*/ 132 h 193"/>
                    <a:gd name="T84" fmla="*/ 167 w 181"/>
                    <a:gd name="T85" fmla="*/ 122 h 193"/>
                    <a:gd name="T86" fmla="*/ 168 w 181"/>
                    <a:gd name="T87" fmla="*/ 114 h 193"/>
                    <a:gd name="T88" fmla="*/ 170 w 181"/>
                    <a:gd name="T89" fmla="*/ 104 h 193"/>
                    <a:gd name="T90" fmla="*/ 173 w 181"/>
                    <a:gd name="T91" fmla="*/ 92 h 193"/>
                    <a:gd name="T92" fmla="*/ 174 w 181"/>
                    <a:gd name="T93" fmla="*/ 83 h 193"/>
                    <a:gd name="T94" fmla="*/ 175 w 181"/>
                    <a:gd name="T95" fmla="*/ 73 h 193"/>
                    <a:gd name="T96" fmla="*/ 177 w 181"/>
                    <a:gd name="T97" fmla="*/ 64 h 193"/>
                    <a:gd name="T98" fmla="*/ 178 w 181"/>
                    <a:gd name="T99" fmla="*/ 55 h 193"/>
                    <a:gd name="T100" fmla="*/ 179 w 181"/>
                    <a:gd name="T101" fmla="*/ 45 h 193"/>
                    <a:gd name="T102" fmla="*/ 179 w 181"/>
                    <a:gd name="T103" fmla="*/ 36 h 193"/>
                    <a:gd name="T104" fmla="*/ 180 w 181"/>
                    <a:gd name="T105" fmla="*/ 24 h 193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81"/>
                    <a:gd name="T160" fmla="*/ 0 h 193"/>
                    <a:gd name="T161" fmla="*/ 181 w 181"/>
                    <a:gd name="T162" fmla="*/ 193 h 193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81" h="193">
                      <a:moveTo>
                        <a:pt x="0" y="0"/>
                      </a:moveTo>
                      <a:lnTo>
                        <a:pt x="1" y="19"/>
                      </a:lnTo>
                      <a:lnTo>
                        <a:pt x="3" y="23"/>
                      </a:lnTo>
                      <a:lnTo>
                        <a:pt x="3" y="28"/>
                      </a:lnTo>
                      <a:lnTo>
                        <a:pt x="4" y="32"/>
                      </a:lnTo>
                      <a:lnTo>
                        <a:pt x="4" y="37"/>
                      </a:lnTo>
                      <a:lnTo>
                        <a:pt x="5" y="42"/>
                      </a:lnTo>
                      <a:lnTo>
                        <a:pt x="5" y="47"/>
                      </a:lnTo>
                      <a:lnTo>
                        <a:pt x="5" y="52"/>
                      </a:lnTo>
                      <a:lnTo>
                        <a:pt x="5" y="56"/>
                      </a:lnTo>
                      <a:lnTo>
                        <a:pt x="5" y="61"/>
                      </a:lnTo>
                      <a:lnTo>
                        <a:pt x="6" y="66"/>
                      </a:lnTo>
                      <a:lnTo>
                        <a:pt x="7" y="70"/>
                      </a:lnTo>
                      <a:lnTo>
                        <a:pt x="8" y="75"/>
                      </a:lnTo>
                      <a:lnTo>
                        <a:pt x="9" y="80"/>
                      </a:lnTo>
                      <a:lnTo>
                        <a:pt x="10" y="85"/>
                      </a:lnTo>
                      <a:lnTo>
                        <a:pt x="11" y="89"/>
                      </a:lnTo>
                      <a:lnTo>
                        <a:pt x="12" y="94"/>
                      </a:lnTo>
                      <a:lnTo>
                        <a:pt x="14" y="99"/>
                      </a:lnTo>
                      <a:lnTo>
                        <a:pt x="15" y="104"/>
                      </a:lnTo>
                      <a:lnTo>
                        <a:pt x="16" y="108"/>
                      </a:lnTo>
                      <a:lnTo>
                        <a:pt x="18" y="113"/>
                      </a:lnTo>
                      <a:lnTo>
                        <a:pt x="20" y="115"/>
                      </a:lnTo>
                      <a:lnTo>
                        <a:pt x="21" y="120"/>
                      </a:lnTo>
                      <a:lnTo>
                        <a:pt x="23" y="125"/>
                      </a:lnTo>
                      <a:lnTo>
                        <a:pt x="25" y="128"/>
                      </a:lnTo>
                      <a:lnTo>
                        <a:pt x="25" y="132"/>
                      </a:lnTo>
                      <a:lnTo>
                        <a:pt x="27" y="135"/>
                      </a:lnTo>
                      <a:lnTo>
                        <a:pt x="29" y="139"/>
                      </a:lnTo>
                      <a:lnTo>
                        <a:pt x="31" y="142"/>
                      </a:lnTo>
                      <a:lnTo>
                        <a:pt x="32" y="146"/>
                      </a:lnTo>
                      <a:lnTo>
                        <a:pt x="34" y="151"/>
                      </a:lnTo>
                      <a:lnTo>
                        <a:pt x="36" y="153"/>
                      </a:lnTo>
                      <a:lnTo>
                        <a:pt x="38" y="158"/>
                      </a:lnTo>
                      <a:lnTo>
                        <a:pt x="40" y="160"/>
                      </a:lnTo>
                      <a:lnTo>
                        <a:pt x="42" y="165"/>
                      </a:lnTo>
                      <a:lnTo>
                        <a:pt x="45" y="168"/>
                      </a:lnTo>
                      <a:lnTo>
                        <a:pt x="47" y="172"/>
                      </a:lnTo>
                      <a:lnTo>
                        <a:pt x="50" y="175"/>
                      </a:lnTo>
                      <a:lnTo>
                        <a:pt x="52" y="178"/>
                      </a:lnTo>
                      <a:lnTo>
                        <a:pt x="55" y="179"/>
                      </a:lnTo>
                      <a:lnTo>
                        <a:pt x="58" y="182"/>
                      </a:lnTo>
                      <a:lnTo>
                        <a:pt x="60" y="183"/>
                      </a:lnTo>
                      <a:lnTo>
                        <a:pt x="62" y="184"/>
                      </a:lnTo>
                      <a:lnTo>
                        <a:pt x="65" y="186"/>
                      </a:lnTo>
                      <a:lnTo>
                        <a:pt x="67" y="187"/>
                      </a:lnTo>
                      <a:lnTo>
                        <a:pt x="70" y="189"/>
                      </a:lnTo>
                      <a:lnTo>
                        <a:pt x="73" y="189"/>
                      </a:lnTo>
                      <a:lnTo>
                        <a:pt x="75" y="189"/>
                      </a:lnTo>
                      <a:lnTo>
                        <a:pt x="77" y="190"/>
                      </a:lnTo>
                      <a:lnTo>
                        <a:pt x="80" y="190"/>
                      </a:lnTo>
                      <a:lnTo>
                        <a:pt x="83" y="190"/>
                      </a:lnTo>
                      <a:lnTo>
                        <a:pt x="85" y="191"/>
                      </a:lnTo>
                      <a:lnTo>
                        <a:pt x="87" y="191"/>
                      </a:lnTo>
                      <a:lnTo>
                        <a:pt x="90" y="191"/>
                      </a:lnTo>
                      <a:lnTo>
                        <a:pt x="92" y="191"/>
                      </a:lnTo>
                      <a:lnTo>
                        <a:pt x="95" y="191"/>
                      </a:lnTo>
                      <a:lnTo>
                        <a:pt x="97" y="191"/>
                      </a:lnTo>
                      <a:lnTo>
                        <a:pt x="100" y="191"/>
                      </a:lnTo>
                      <a:lnTo>
                        <a:pt x="103" y="192"/>
                      </a:lnTo>
                      <a:lnTo>
                        <a:pt x="105" y="191"/>
                      </a:lnTo>
                      <a:lnTo>
                        <a:pt x="107" y="191"/>
                      </a:lnTo>
                      <a:lnTo>
                        <a:pt x="110" y="189"/>
                      </a:lnTo>
                      <a:lnTo>
                        <a:pt x="112" y="187"/>
                      </a:lnTo>
                      <a:lnTo>
                        <a:pt x="115" y="185"/>
                      </a:lnTo>
                      <a:lnTo>
                        <a:pt x="118" y="184"/>
                      </a:lnTo>
                      <a:lnTo>
                        <a:pt x="121" y="183"/>
                      </a:lnTo>
                      <a:lnTo>
                        <a:pt x="124" y="182"/>
                      </a:lnTo>
                      <a:lnTo>
                        <a:pt x="126" y="180"/>
                      </a:lnTo>
                      <a:lnTo>
                        <a:pt x="129" y="179"/>
                      </a:lnTo>
                      <a:lnTo>
                        <a:pt x="132" y="175"/>
                      </a:lnTo>
                      <a:lnTo>
                        <a:pt x="134" y="173"/>
                      </a:lnTo>
                      <a:lnTo>
                        <a:pt x="137" y="170"/>
                      </a:lnTo>
                      <a:lnTo>
                        <a:pt x="139" y="168"/>
                      </a:lnTo>
                      <a:lnTo>
                        <a:pt x="142" y="164"/>
                      </a:lnTo>
                      <a:lnTo>
                        <a:pt x="144" y="160"/>
                      </a:lnTo>
                      <a:lnTo>
                        <a:pt x="147" y="156"/>
                      </a:lnTo>
                      <a:lnTo>
                        <a:pt x="149" y="154"/>
                      </a:lnTo>
                      <a:lnTo>
                        <a:pt x="151" y="151"/>
                      </a:lnTo>
                      <a:lnTo>
                        <a:pt x="153" y="147"/>
                      </a:lnTo>
                      <a:lnTo>
                        <a:pt x="155" y="144"/>
                      </a:lnTo>
                      <a:lnTo>
                        <a:pt x="158" y="140"/>
                      </a:lnTo>
                      <a:lnTo>
                        <a:pt x="160" y="135"/>
                      </a:lnTo>
                      <a:lnTo>
                        <a:pt x="162" y="132"/>
                      </a:lnTo>
                      <a:lnTo>
                        <a:pt x="164" y="128"/>
                      </a:lnTo>
                      <a:lnTo>
                        <a:pt x="167" y="122"/>
                      </a:lnTo>
                      <a:lnTo>
                        <a:pt x="168" y="118"/>
                      </a:lnTo>
                      <a:lnTo>
                        <a:pt x="168" y="114"/>
                      </a:lnTo>
                      <a:lnTo>
                        <a:pt x="169" y="109"/>
                      </a:lnTo>
                      <a:lnTo>
                        <a:pt x="170" y="104"/>
                      </a:lnTo>
                      <a:lnTo>
                        <a:pt x="172" y="97"/>
                      </a:lnTo>
                      <a:lnTo>
                        <a:pt x="173" y="92"/>
                      </a:lnTo>
                      <a:lnTo>
                        <a:pt x="174" y="88"/>
                      </a:lnTo>
                      <a:lnTo>
                        <a:pt x="174" y="83"/>
                      </a:lnTo>
                      <a:lnTo>
                        <a:pt x="175" y="77"/>
                      </a:lnTo>
                      <a:lnTo>
                        <a:pt x="175" y="73"/>
                      </a:lnTo>
                      <a:lnTo>
                        <a:pt x="177" y="68"/>
                      </a:lnTo>
                      <a:lnTo>
                        <a:pt x="177" y="64"/>
                      </a:lnTo>
                      <a:lnTo>
                        <a:pt x="177" y="58"/>
                      </a:lnTo>
                      <a:lnTo>
                        <a:pt x="178" y="55"/>
                      </a:lnTo>
                      <a:lnTo>
                        <a:pt x="179" y="50"/>
                      </a:lnTo>
                      <a:lnTo>
                        <a:pt x="179" y="45"/>
                      </a:lnTo>
                      <a:lnTo>
                        <a:pt x="179" y="40"/>
                      </a:lnTo>
                      <a:lnTo>
                        <a:pt x="179" y="36"/>
                      </a:lnTo>
                      <a:lnTo>
                        <a:pt x="179" y="28"/>
                      </a:lnTo>
                      <a:lnTo>
                        <a:pt x="180" y="24"/>
                      </a:lnTo>
                      <a:lnTo>
                        <a:pt x="180" y="19"/>
                      </a:lnTo>
                    </a:path>
                  </a:pathLst>
                </a:custGeom>
                <a:noFill/>
                <a:ln w="12700" cap="rnd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267" name="Rectangle 18"/>
                <p:cNvSpPr>
                  <a:spLocks noChangeArrowheads="1"/>
                </p:cNvSpPr>
                <p:nvPr/>
              </p:nvSpPr>
              <p:spPr bwMode="auto">
                <a:xfrm>
                  <a:off x="5030" y="2453"/>
                  <a:ext cx="204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s-ES" sz="2200">
                      <a:solidFill>
                        <a:schemeClr val="hlink"/>
                      </a:solidFill>
                      <a:latin typeface="Arial" pitchFamily="34" charset="0"/>
                    </a:rPr>
                    <a:t>v</a:t>
                  </a:r>
                </a:p>
              </p:txBody>
            </p:sp>
            <p:sp>
              <p:nvSpPr>
                <p:cNvPr id="9268" name="Rectangle 19"/>
                <p:cNvSpPr>
                  <a:spLocks noChangeArrowheads="1"/>
                </p:cNvSpPr>
                <p:nvPr/>
              </p:nvSpPr>
              <p:spPr bwMode="auto">
                <a:xfrm>
                  <a:off x="5366" y="3029"/>
                  <a:ext cx="165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s-ES" sz="2200">
                      <a:solidFill>
                        <a:schemeClr val="hlink"/>
                      </a:solidFill>
                      <a:latin typeface="Arial" pitchFamily="34" charset="0"/>
                    </a:rPr>
                    <a:t>t</a:t>
                  </a:r>
                </a:p>
              </p:txBody>
            </p:sp>
          </p:grpSp>
        </p:grpSp>
        <p:grpSp>
          <p:nvGrpSpPr>
            <p:cNvPr id="9233" name="Group 30"/>
            <p:cNvGrpSpPr>
              <a:grpSpLocks/>
            </p:cNvGrpSpPr>
            <p:nvPr/>
          </p:nvGrpSpPr>
          <p:grpSpPr bwMode="auto">
            <a:xfrm>
              <a:off x="52" y="2260"/>
              <a:ext cx="796" cy="1192"/>
              <a:chOff x="52" y="2260"/>
              <a:chExt cx="796" cy="1192"/>
            </a:xfrm>
          </p:grpSpPr>
          <p:sp>
            <p:nvSpPr>
              <p:cNvPr id="11286" name="Rectangle 22"/>
              <p:cNvSpPr>
                <a:spLocks noChangeArrowheads="1"/>
              </p:cNvSpPr>
              <p:nvPr/>
            </p:nvSpPr>
            <p:spPr bwMode="auto">
              <a:xfrm>
                <a:off x="52" y="2260"/>
                <a:ext cx="796" cy="1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00AE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grpSp>
            <p:nvGrpSpPr>
              <p:cNvPr id="9254" name="Group 29"/>
              <p:cNvGrpSpPr>
                <a:grpSpLocks/>
              </p:cNvGrpSpPr>
              <p:nvPr/>
            </p:nvGrpSpPr>
            <p:grpSpPr bwMode="auto">
              <a:xfrm>
                <a:off x="96" y="2453"/>
                <a:ext cx="720" cy="845"/>
                <a:chOff x="96" y="2453"/>
                <a:chExt cx="720" cy="845"/>
              </a:xfrm>
            </p:grpSpPr>
            <p:sp>
              <p:nvSpPr>
                <p:cNvPr id="9255" name="Line 23"/>
                <p:cNvSpPr>
                  <a:spLocks noChangeShapeType="1"/>
                </p:cNvSpPr>
                <p:nvPr/>
              </p:nvSpPr>
              <p:spPr bwMode="auto">
                <a:xfrm>
                  <a:off x="192" y="2592"/>
                  <a:ext cx="0" cy="42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stealth" w="med" len="lg"/>
                  <a:tailEnd type="none" w="sm" len="sm"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256" name="Line 24"/>
                <p:cNvSpPr>
                  <a:spLocks noChangeShapeType="1"/>
                </p:cNvSpPr>
                <p:nvPr/>
              </p:nvSpPr>
              <p:spPr bwMode="auto">
                <a:xfrm>
                  <a:off x="96" y="2928"/>
                  <a:ext cx="720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257" name="Freeform 25"/>
                <p:cNvSpPr>
                  <a:spLocks/>
                </p:cNvSpPr>
                <p:nvPr/>
              </p:nvSpPr>
              <p:spPr bwMode="auto">
                <a:xfrm>
                  <a:off x="210" y="2736"/>
                  <a:ext cx="223" cy="193"/>
                </a:xfrm>
                <a:custGeom>
                  <a:avLst/>
                  <a:gdLst>
                    <a:gd name="T0" fmla="*/ 2 w 223"/>
                    <a:gd name="T1" fmla="*/ 173 h 193"/>
                    <a:gd name="T2" fmla="*/ 3 w 223"/>
                    <a:gd name="T3" fmla="*/ 164 h 193"/>
                    <a:gd name="T4" fmla="*/ 5 w 223"/>
                    <a:gd name="T5" fmla="*/ 155 h 193"/>
                    <a:gd name="T6" fmla="*/ 6 w 223"/>
                    <a:gd name="T7" fmla="*/ 145 h 193"/>
                    <a:gd name="T8" fmla="*/ 6 w 223"/>
                    <a:gd name="T9" fmla="*/ 136 h 193"/>
                    <a:gd name="T10" fmla="*/ 8 w 223"/>
                    <a:gd name="T11" fmla="*/ 126 h 193"/>
                    <a:gd name="T12" fmla="*/ 10 w 223"/>
                    <a:gd name="T13" fmla="*/ 117 h 193"/>
                    <a:gd name="T14" fmla="*/ 12 w 223"/>
                    <a:gd name="T15" fmla="*/ 107 h 193"/>
                    <a:gd name="T16" fmla="*/ 15 w 223"/>
                    <a:gd name="T17" fmla="*/ 98 h 193"/>
                    <a:gd name="T18" fmla="*/ 19 w 223"/>
                    <a:gd name="T19" fmla="*/ 88 h 193"/>
                    <a:gd name="T20" fmla="*/ 22 w 223"/>
                    <a:gd name="T21" fmla="*/ 79 h 193"/>
                    <a:gd name="T22" fmla="*/ 26 w 223"/>
                    <a:gd name="T23" fmla="*/ 72 h 193"/>
                    <a:gd name="T24" fmla="*/ 30 w 223"/>
                    <a:gd name="T25" fmla="*/ 64 h 193"/>
                    <a:gd name="T26" fmla="*/ 33 w 223"/>
                    <a:gd name="T27" fmla="*/ 57 h 193"/>
                    <a:gd name="T28" fmla="*/ 38 w 223"/>
                    <a:gd name="T29" fmla="*/ 50 h 193"/>
                    <a:gd name="T30" fmla="*/ 42 w 223"/>
                    <a:gd name="T31" fmla="*/ 41 h 193"/>
                    <a:gd name="T32" fmla="*/ 46 w 223"/>
                    <a:gd name="T33" fmla="*/ 34 h 193"/>
                    <a:gd name="T34" fmla="*/ 52 w 223"/>
                    <a:gd name="T35" fmla="*/ 27 h 193"/>
                    <a:gd name="T36" fmla="*/ 58 w 223"/>
                    <a:gd name="T37" fmla="*/ 20 h 193"/>
                    <a:gd name="T38" fmla="*/ 64 w 223"/>
                    <a:gd name="T39" fmla="*/ 14 h 193"/>
                    <a:gd name="T40" fmla="*/ 71 w 223"/>
                    <a:gd name="T41" fmla="*/ 10 h 193"/>
                    <a:gd name="T42" fmla="*/ 77 w 223"/>
                    <a:gd name="T43" fmla="*/ 8 h 193"/>
                    <a:gd name="T44" fmla="*/ 83 w 223"/>
                    <a:gd name="T45" fmla="*/ 5 h 193"/>
                    <a:gd name="T46" fmla="*/ 90 w 223"/>
                    <a:gd name="T47" fmla="*/ 3 h 193"/>
                    <a:gd name="T48" fmla="*/ 95 w 223"/>
                    <a:gd name="T49" fmla="*/ 2 h 193"/>
                    <a:gd name="T50" fmla="*/ 102 w 223"/>
                    <a:gd name="T51" fmla="*/ 2 h 193"/>
                    <a:gd name="T52" fmla="*/ 108 w 223"/>
                    <a:gd name="T53" fmla="*/ 1 h 193"/>
                    <a:gd name="T54" fmla="*/ 114 w 223"/>
                    <a:gd name="T55" fmla="*/ 1 h 193"/>
                    <a:gd name="T56" fmla="*/ 120 w 223"/>
                    <a:gd name="T57" fmla="*/ 1 h 193"/>
                    <a:gd name="T58" fmla="*/ 127 w 223"/>
                    <a:gd name="T59" fmla="*/ 0 h 193"/>
                    <a:gd name="T60" fmla="*/ 132 w 223"/>
                    <a:gd name="T61" fmla="*/ 1 h 193"/>
                    <a:gd name="T62" fmla="*/ 139 w 223"/>
                    <a:gd name="T63" fmla="*/ 5 h 193"/>
                    <a:gd name="T64" fmla="*/ 145 w 223"/>
                    <a:gd name="T65" fmla="*/ 8 h 193"/>
                    <a:gd name="T66" fmla="*/ 152 w 223"/>
                    <a:gd name="T67" fmla="*/ 10 h 193"/>
                    <a:gd name="T68" fmla="*/ 159 w 223"/>
                    <a:gd name="T69" fmla="*/ 13 h 193"/>
                    <a:gd name="T70" fmla="*/ 165 w 223"/>
                    <a:gd name="T71" fmla="*/ 19 h 193"/>
                    <a:gd name="T72" fmla="*/ 171 w 223"/>
                    <a:gd name="T73" fmla="*/ 24 h 193"/>
                    <a:gd name="T74" fmla="*/ 177 w 223"/>
                    <a:gd name="T75" fmla="*/ 32 h 193"/>
                    <a:gd name="T76" fmla="*/ 183 w 223"/>
                    <a:gd name="T77" fmla="*/ 38 h 193"/>
                    <a:gd name="T78" fmla="*/ 189 w 223"/>
                    <a:gd name="T79" fmla="*/ 45 h 193"/>
                    <a:gd name="T80" fmla="*/ 195 w 223"/>
                    <a:gd name="T81" fmla="*/ 52 h 193"/>
                    <a:gd name="T82" fmla="*/ 200 w 223"/>
                    <a:gd name="T83" fmla="*/ 60 h 193"/>
                    <a:gd name="T84" fmla="*/ 206 w 223"/>
                    <a:gd name="T85" fmla="*/ 70 h 193"/>
                    <a:gd name="T86" fmla="*/ 207 w 223"/>
                    <a:gd name="T87" fmla="*/ 78 h 193"/>
                    <a:gd name="T88" fmla="*/ 210 w 223"/>
                    <a:gd name="T89" fmla="*/ 88 h 193"/>
                    <a:gd name="T90" fmla="*/ 213 w 223"/>
                    <a:gd name="T91" fmla="*/ 100 h 193"/>
                    <a:gd name="T92" fmla="*/ 215 w 223"/>
                    <a:gd name="T93" fmla="*/ 109 h 193"/>
                    <a:gd name="T94" fmla="*/ 216 w 223"/>
                    <a:gd name="T95" fmla="*/ 119 h 193"/>
                    <a:gd name="T96" fmla="*/ 218 w 223"/>
                    <a:gd name="T97" fmla="*/ 128 h 193"/>
                    <a:gd name="T98" fmla="*/ 219 w 223"/>
                    <a:gd name="T99" fmla="*/ 137 h 193"/>
                    <a:gd name="T100" fmla="*/ 221 w 223"/>
                    <a:gd name="T101" fmla="*/ 147 h 193"/>
                    <a:gd name="T102" fmla="*/ 221 w 223"/>
                    <a:gd name="T103" fmla="*/ 156 h 193"/>
                    <a:gd name="T104" fmla="*/ 222 w 223"/>
                    <a:gd name="T105" fmla="*/ 168 h 193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223"/>
                    <a:gd name="T160" fmla="*/ 0 h 193"/>
                    <a:gd name="T161" fmla="*/ 223 w 223"/>
                    <a:gd name="T162" fmla="*/ 193 h 193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223" h="193">
                      <a:moveTo>
                        <a:pt x="0" y="192"/>
                      </a:moveTo>
                      <a:lnTo>
                        <a:pt x="2" y="173"/>
                      </a:lnTo>
                      <a:lnTo>
                        <a:pt x="3" y="169"/>
                      </a:lnTo>
                      <a:lnTo>
                        <a:pt x="3" y="164"/>
                      </a:lnTo>
                      <a:lnTo>
                        <a:pt x="5" y="160"/>
                      </a:lnTo>
                      <a:lnTo>
                        <a:pt x="5" y="155"/>
                      </a:lnTo>
                      <a:lnTo>
                        <a:pt x="6" y="150"/>
                      </a:lnTo>
                      <a:lnTo>
                        <a:pt x="6" y="145"/>
                      </a:lnTo>
                      <a:lnTo>
                        <a:pt x="6" y="140"/>
                      </a:lnTo>
                      <a:lnTo>
                        <a:pt x="6" y="136"/>
                      </a:lnTo>
                      <a:lnTo>
                        <a:pt x="6" y="131"/>
                      </a:lnTo>
                      <a:lnTo>
                        <a:pt x="8" y="126"/>
                      </a:lnTo>
                      <a:lnTo>
                        <a:pt x="9" y="122"/>
                      </a:lnTo>
                      <a:lnTo>
                        <a:pt x="10" y="117"/>
                      </a:lnTo>
                      <a:lnTo>
                        <a:pt x="11" y="112"/>
                      </a:lnTo>
                      <a:lnTo>
                        <a:pt x="12" y="107"/>
                      </a:lnTo>
                      <a:lnTo>
                        <a:pt x="14" y="103"/>
                      </a:lnTo>
                      <a:lnTo>
                        <a:pt x="15" y="98"/>
                      </a:lnTo>
                      <a:lnTo>
                        <a:pt x="17" y="93"/>
                      </a:lnTo>
                      <a:lnTo>
                        <a:pt x="19" y="88"/>
                      </a:lnTo>
                      <a:lnTo>
                        <a:pt x="20" y="84"/>
                      </a:lnTo>
                      <a:lnTo>
                        <a:pt x="22" y="79"/>
                      </a:lnTo>
                      <a:lnTo>
                        <a:pt x="24" y="77"/>
                      </a:lnTo>
                      <a:lnTo>
                        <a:pt x="26" y="72"/>
                      </a:lnTo>
                      <a:lnTo>
                        <a:pt x="28" y="67"/>
                      </a:lnTo>
                      <a:lnTo>
                        <a:pt x="30" y="64"/>
                      </a:lnTo>
                      <a:lnTo>
                        <a:pt x="31" y="60"/>
                      </a:lnTo>
                      <a:lnTo>
                        <a:pt x="33" y="57"/>
                      </a:lnTo>
                      <a:lnTo>
                        <a:pt x="36" y="53"/>
                      </a:lnTo>
                      <a:lnTo>
                        <a:pt x="38" y="50"/>
                      </a:lnTo>
                      <a:lnTo>
                        <a:pt x="40" y="46"/>
                      </a:lnTo>
                      <a:lnTo>
                        <a:pt x="42" y="41"/>
                      </a:lnTo>
                      <a:lnTo>
                        <a:pt x="44" y="39"/>
                      </a:lnTo>
                      <a:lnTo>
                        <a:pt x="46" y="34"/>
                      </a:lnTo>
                      <a:lnTo>
                        <a:pt x="49" y="32"/>
                      </a:lnTo>
                      <a:lnTo>
                        <a:pt x="52" y="27"/>
                      </a:lnTo>
                      <a:lnTo>
                        <a:pt x="55" y="24"/>
                      </a:lnTo>
                      <a:lnTo>
                        <a:pt x="58" y="20"/>
                      </a:lnTo>
                      <a:lnTo>
                        <a:pt x="61" y="17"/>
                      </a:lnTo>
                      <a:lnTo>
                        <a:pt x="64" y="14"/>
                      </a:lnTo>
                      <a:lnTo>
                        <a:pt x="67" y="13"/>
                      </a:lnTo>
                      <a:lnTo>
                        <a:pt x="71" y="10"/>
                      </a:lnTo>
                      <a:lnTo>
                        <a:pt x="74" y="9"/>
                      </a:lnTo>
                      <a:lnTo>
                        <a:pt x="77" y="8"/>
                      </a:lnTo>
                      <a:lnTo>
                        <a:pt x="80" y="6"/>
                      </a:lnTo>
                      <a:lnTo>
                        <a:pt x="83" y="5"/>
                      </a:lnTo>
                      <a:lnTo>
                        <a:pt x="86" y="3"/>
                      </a:lnTo>
                      <a:lnTo>
                        <a:pt x="90" y="3"/>
                      </a:lnTo>
                      <a:lnTo>
                        <a:pt x="92" y="3"/>
                      </a:lnTo>
                      <a:lnTo>
                        <a:pt x="95" y="2"/>
                      </a:lnTo>
                      <a:lnTo>
                        <a:pt x="98" y="2"/>
                      </a:lnTo>
                      <a:lnTo>
                        <a:pt x="102" y="2"/>
                      </a:lnTo>
                      <a:lnTo>
                        <a:pt x="105" y="1"/>
                      </a:lnTo>
                      <a:lnTo>
                        <a:pt x="108" y="1"/>
                      </a:lnTo>
                      <a:lnTo>
                        <a:pt x="111" y="1"/>
                      </a:lnTo>
                      <a:lnTo>
                        <a:pt x="114" y="1"/>
                      </a:lnTo>
                      <a:lnTo>
                        <a:pt x="117" y="1"/>
                      </a:lnTo>
                      <a:lnTo>
                        <a:pt x="120" y="1"/>
                      </a:lnTo>
                      <a:lnTo>
                        <a:pt x="123" y="1"/>
                      </a:lnTo>
                      <a:lnTo>
                        <a:pt x="127" y="0"/>
                      </a:lnTo>
                      <a:lnTo>
                        <a:pt x="130" y="1"/>
                      </a:lnTo>
                      <a:lnTo>
                        <a:pt x="132" y="1"/>
                      </a:lnTo>
                      <a:lnTo>
                        <a:pt x="135" y="3"/>
                      </a:lnTo>
                      <a:lnTo>
                        <a:pt x="139" y="5"/>
                      </a:lnTo>
                      <a:lnTo>
                        <a:pt x="142" y="7"/>
                      </a:lnTo>
                      <a:lnTo>
                        <a:pt x="145" y="8"/>
                      </a:lnTo>
                      <a:lnTo>
                        <a:pt x="149" y="9"/>
                      </a:lnTo>
                      <a:lnTo>
                        <a:pt x="152" y="10"/>
                      </a:lnTo>
                      <a:lnTo>
                        <a:pt x="156" y="12"/>
                      </a:lnTo>
                      <a:lnTo>
                        <a:pt x="159" y="13"/>
                      </a:lnTo>
                      <a:lnTo>
                        <a:pt x="162" y="17"/>
                      </a:lnTo>
                      <a:lnTo>
                        <a:pt x="165" y="19"/>
                      </a:lnTo>
                      <a:lnTo>
                        <a:pt x="168" y="22"/>
                      </a:lnTo>
                      <a:lnTo>
                        <a:pt x="171" y="24"/>
                      </a:lnTo>
                      <a:lnTo>
                        <a:pt x="175" y="28"/>
                      </a:lnTo>
                      <a:lnTo>
                        <a:pt x="177" y="32"/>
                      </a:lnTo>
                      <a:lnTo>
                        <a:pt x="181" y="36"/>
                      </a:lnTo>
                      <a:lnTo>
                        <a:pt x="183" y="38"/>
                      </a:lnTo>
                      <a:lnTo>
                        <a:pt x="186" y="41"/>
                      </a:lnTo>
                      <a:lnTo>
                        <a:pt x="189" y="45"/>
                      </a:lnTo>
                      <a:lnTo>
                        <a:pt x="192" y="48"/>
                      </a:lnTo>
                      <a:lnTo>
                        <a:pt x="195" y="52"/>
                      </a:lnTo>
                      <a:lnTo>
                        <a:pt x="198" y="57"/>
                      </a:lnTo>
                      <a:lnTo>
                        <a:pt x="200" y="60"/>
                      </a:lnTo>
                      <a:lnTo>
                        <a:pt x="202" y="64"/>
                      </a:lnTo>
                      <a:lnTo>
                        <a:pt x="206" y="70"/>
                      </a:lnTo>
                      <a:lnTo>
                        <a:pt x="207" y="74"/>
                      </a:lnTo>
                      <a:lnTo>
                        <a:pt x="207" y="78"/>
                      </a:lnTo>
                      <a:lnTo>
                        <a:pt x="209" y="83"/>
                      </a:lnTo>
                      <a:lnTo>
                        <a:pt x="210" y="88"/>
                      </a:lnTo>
                      <a:lnTo>
                        <a:pt x="212" y="95"/>
                      </a:lnTo>
                      <a:lnTo>
                        <a:pt x="213" y="100"/>
                      </a:lnTo>
                      <a:lnTo>
                        <a:pt x="214" y="104"/>
                      </a:lnTo>
                      <a:lnTo>
                        <a:pt x="215" y="109"/>
                      </a:lnTo>
                      <a:lnTo>
                        <a:pt x="216" y="115"/>
                      </a:lnTo>
                      <a:lnTo>
                        <a:pt x="216" y="119"/>
                      </a:lnTo>
                      <a:lnTo>
                        <a:pt x="218" y="124"/>
                      </a:lnTo>
                      <a:lnTo>
                        <a:pt x="218" y="128"/>
                      </a:lnTo>
                      <a:lnTo>
                        <a:pt x="219" y="134"/>
                      </a:lnTo>
                      <a:lnTo>
                        <a:pt x="219" y="137"/>
                      </a:lnTo>
                      <a:lnTo>
                        <a:pt x="220" y="142"/>
                      </a:lnTo>
                      <a:lnTo>
                        <a:pt x="221" y="147"/>
                      </a:lnTo>
                      <a:lnTo>
                        <a:pt x="221" y="152"/>
                      </a:lnTo>
                      <a:lnTo>
                        <a:pt x="221" y="156"/>
                      </a:lnTo>
                      <a:lnTo>
                        <a:pt x="221" y="164"/>
                      </a:lnTo>
                      <a:lnTo>
                        <a:pt x="222" y="168"/>
                      </a:lnTo>
                      <a:lnTo>
                        <a:pt x="222" y="173"/>
                      </a:lnTo>
                    </a:path>
                  </a:pathLst>
                </a:custGeom>
                <a:noFill/>
                <a:ln w="12700" cap="rnd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258" name="Freeform 26"/>
                <p:cNvSpPr>
                  <a:spLocks/>
                </p:cNvSpPr>
                <p:nvPr/>
              </p:nvSpPr>
              <p:spPr bwMode="auto">
                <a:xfrm>
                  <a:off x="444" y="2928"/>
                  <a:ext cx="181" cy="193"/>
                </a:xfrm>
                <a:custGeom>
                  <a:avLst/>
                  <a:gdLst>
                    <a:gd name="T0" fmla="*/ 1 w 181"/>
                    <a:gd name="T1" fmla="*/ 19 h 193"/>
                    <a:gd name="T2" fmla="*/ 3 w 181"/>
                    <a:gd name="T3" fmla="*/ 28 h 193"/>
                    <a:gd name="T4" fmla="*/ 4 w 181"/>
                    <a:gd name="T5" fmla="*/ 37 h 193"/>
                    <a:gd name="T6" fmla="*/ 5 w 181"/>
                    <a:gd name="T7" fmla="*/ 47 h 193"/>
                    <a:gd name="T8" fmla="*/ 5 w 181"/>
                    <a:gd name="T9" fmla="*/ 56 h 193"/>
                    <a:gd name="T10" fmla="*/ 6 w 181"/>
                    <a:gd name="T11" fmla="*/ 66 h 193"/>
                    <a:gd name="T12" fmla="*/ 8 w 181"/>
                    <a:gd name="T13" fmla="*/ 75 h 193"/>
                    <a:gd name="T14" fmla="*/ 10 w 181"/>
                    <a:gd name="T15" fmla="*/ 85 h 193"/>
                    <a:gd name="T16" fmla="*/ 12 w 181"/>
                    <a:gd name="T17" fmla="*/ 94 h 193"/>
                    <a:gd name="T18" fmla="*/ 15 w 181"/>
                    <a:gd name="T19" fmla="*/ 104 h 193"/>
                    <a:gd name="T20" fmla="*/ 18 w 181"/>
                    <a:gd name="T21" fmla="*/ 113 h 193"/>
                    <a:gd name="T22" fmla="*/ 21 w 181"/>
                    <a:gd name="T23" fmla="*/ 120 h 193"/>
                    <a:gd name="T24" fmla="*/ 25 w 181"/>
                    <a:gd name="T25" fmla="*/ 128 h 193"/>
                    <a:gd name="T26" fmla="*/ 27 w 181"/>
                    <a:gd name="T27" fmla="*/ 135 h 193"/>
                    <a:gd name="T28" fmla="*/ 31 w 181"/>
                    <a:gd name="T29" fmla="*/ 142 h 193"/>
                    <a:gd name="T30" fmla="*/ 34 w 181"/>
                    <a:gd name="T31" fmla="*/ 151 h 193"/>
                    <a:gd name="T32" fmla="*/ 38 w 181"/>
                    <a:gd name="T33" fmla="*/ 158 h 193"/>
                    <a:gd name="T34" fmla="*/ 42 w 181"/>
                    <a:gd name="T35" fmla="*/ 165 h 193"/>
                    <a:gd name="T36" fmla="*/ 47 w 181"/>
                    <a:gd name="T37" fmla="*/ 172 h 193"/>
                    <a:gd name="T38" fmla="*/ 52 w 181"/>
                    <a:gd name="T39" fmla="*/ 178 h 193"/>
                    <a:gd name="T40" fmla="*/ 58 w 181"/>
                    <a:gd name="T41" fmla="*/ 182 h 193"/>
                    <a:gd name="T42" fmla="*/ 62 w 181"/>
                    <a:gd name="T43" fmla="*/ 184 h 193"/>
                    <a:gd name="T44" fmla="*/ 67 w 181"/>
                    <a:gd name="T45" fmla="*/ 187 h 193"/>
                    <a:gd name="T46" fmla="*/ 73 w 181"/>
                    <a:gd name="T47" fmla="*/ 189 h 193"/>
                    <a:gd name="T48" fmla="*/ 77 w 181"/>
                    <a:gd name="T49" fmla="*/ 190 h 193"/>
                    <a:gd name="T50" fmla="*/ 83 w 181"/>
                    <a:gd name="T51" fmla="*/ 190 h 193"/>
                    <a:gd name="T52" fmla="*/ 87 w 181"/>
                    <a:gd name="T53" fmla="*/ 191 h 193"/>
                    <a:gd name="T54" fmla="*/ 92 w 181"/>
                    <a:gd name="T55" fmla="*/ 191 h 193"/>
                    <a:gd name="T56" fmla="*/ 97 w 181"/>
                    <a:gd name="T57" fmla="*/ 191 h 193"/>
                    <a:gd name="T58" fmla="*/ 103 w 181"/>
                    <a:gd name="T59" fmla="*/ 192 h 193"/>
                    <a:gd name="T60" fmla="*/ 107 w 181"/>
                    <a:gd name="T61" fmla="*/ 191 h 193"/>
                    <a:gd name="T62" fmla="*/ 112 w 181"/>
                    <a:gd name="T63" fmla="*/ 187 h 193"/>
                    <a:gd name="T64" fmla="*/ 118 w 181"/>
                    <a:gd name="T65" fmla="*/ 184 h 193"/>
                    <a:gd name="T66" fmla="*/ 124 w 181"/>
                    <a:gd name="T67" fmla="*/ 182 h 193"/>
                    <a:gd name="T68" fmla="*/ 129 w 181"/>
                    <a:gd name="T69" fmla="*/ 179 h 193"/>
                    <a:gd name="T70" fmla="*/ 134 w 181"/>
                    <a:gd name="T71" fmla="*/ 173 h 193"/>
                    <a:gd name="T72" fmla="*/ 139 w 181"/>
                    <a:gd name="T73" fmla="*/ 168 h 193"/>
                    <a:gd name="T74" fmla="*/ 144 w 181"/>
                    <a:gd name="T75" fmla="*/ 160 h 193"/>
                    <a:gd name="T76" fmla="*/ 149 w 181"/>
                    <a:gd name="T77" fmla="*/ 154 h 193"/>
                    <a:gd name="T78" fmla="*/ 153 w 181"/>
                    <a:gd name="T79" fmla="*/ 147 h 193"/>
                    <a:gd name="T80" fmla="*/ 158 w 181"/>
                    <a:gd name="T81" fmla="*/ 140 h 193"/>
                    <a:gd name="T82" fmla="*/ 162 w 181"/>
                    <a:gd name="T83" fmla="*/ 132 h 193"/>
                    <a:gd name="T84" fmla="*/ 167 w 181"/>
                    <a:gd name="T85" fmla="*/ 122 h 193"/>
                    <a:gd name="T86" fmla="*/ 168 w 181"/>
                    <a:gd name="T87" fmla="*/ 114 h 193"/>
                    <a:gd name="T88" fmla="*/ 170 w 181"/>
                    <a:gd name="T89" fmla="*/ 104 h 193"/>
                    <a:gd name="T90" fmla="*/ 173 w 181"/>
                    <a:gd name="T91" fmla="*/ 92 h 193"/>
                    <a:gd name="T92" fmla="*/ 174 w 181"/>
                    <a:gd name="T93" fmla="*/ 83 h 193"/>
                    <a:gd name="T94" fmla="*/ 175 w 181"/>
                    <a:gd name="T95" fmla="*/ 73 h 193"/>
                    <a:gd name="T96" fmla="*/ 177 w 181"/>
                    <a:gd name="T97" fmla="*/ 64 h 193"/>
                    <a:gd name="T98" fmla="*/ 178 w 181"/>
                    <a:gd name="T99" fmla="*/ 55 h 193"/>
                    <a:gd name="T100" fmla="*/ 179 w 181"/>
                    <a:gd name="T101" fmla="*/ 45 h 193"/>
                    <a:gd name="T102" fmla="*/ 179 w 181"/>
                    <a:gd name="T103" fmla="*/ 36 h 193"/>
                    <a:gd name="T104" fmla="*/ 180 w 181"/>
                    <a:gd name="T105" fmla="*/ 24 h 193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81"/>
                    <a:gd name="T160" fmla="*/ 0 h 193"/>
                    <a:gd name="T161" fmla="*/ 181 w 181"/>
                    <a:gd name="T162" fmla="*/ 193 h 193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81" h="193">
                      <a:moveTo>
                        <a:pt x="0" y="0"/>
                      </a:moveTo>
                      <a:lnTo>
                        <a:pt x="1" y="19"/>
                      </a:lnTo>
                      <a:lnTo>
                        <a:pt x="3" y="23"/>
                      </a:lnTo>
                      <a:lnTo>
                        <a:pt x="3" y="28"/>
                      </a:lnTo>
                      <a:lnTo>
                        <a:pt x="4" y="32"/>
                      </a:lnTo>
                      <a:lnTo>
                        <a:pt x="4" y="37"/>
                      </a:lnTo>
                      <a:lnTo>
                        <a:pt x="5" y="42"/>
                      </a:lnTo>
                      <a:lnTo>
                        <a:pt x="5" y="47"/>
                      </a:lnTo>
                      <a:lnTo>
                        <a:pt x="5" y="52"/>
                      </a:lnTo>
                      <a:lnTo>
                        <a:pt x="5" y="56"/>
                      </a:lnTo>
                      <a:lnTo>
                        <a:pt x="5" y="61"/>
                      </a:lnTo>
                      <a:lnTo>
                        <a:pt x="6" y="66"/>
                      </a:lnTo>
                      <a:lnTo>
                        <a:pt x="7" y="70"/>
                      </a:lnTo>
                      <a:lnTo>
                        <a:pt x="8" y="75"/>
                      </a:lnTo>
                      <a:lnTo>
                        <a:pt x="9" y="80"/>
                      </a:lnTo>
                      <a:lnTo>
                        <a:pt x="10" y="85"/>
                      </a:lnTo>
                      <a:lnTo>
                        <a:pt x="11" y="89"/>
                      </a:lnTo>
                      <a:lnTo>
                        <a:pt x="12" y="94"/>
                      </a:lnTo>
                      <a:lnTo>
                        <a:pt x="14" y="99"/>
                      </a:lnTo>
                      <a:lnTo>
                        <a:pt x="15" y="104"/>
                      </a:lnTo>
                      <a:lnTo>
                        <a:pt x="16" y="108"/>
                      </a:lnTo>
                      <a:lnTo>
                        <a:pt x="18" y="113"/>
                      </a:lnTo>
                      <a:lnTo>
                        <a:pt x="20" y="115"/>
                      </a:lnTo>
                      <a:lnTo>
                        <a:pt x="21" y="120"/>
                      </a:lnTo>
                      <a:lnTo>
                        <a:pt x="23" y="125"/>
                      </a:lnTo>
                      <a:lnTo>
                        <a:pt x="25" y="128"/>
                      </a:lnTo>
                      <a:lnTo>
                        <a:pt x="25" y="132"/>
                      </a:lnTo>
                      <a:lnTo>
                        <a:pt x="27" y="135"/>
                      </a:lnTo>
                      <a:lnTo>
                        <a:pt x="29" y="139"/>
                      </a:lnTo>
                      <a:lnTo>
                        <a:pt x="31" y="142"/>
                      </a:lnTo>
                      <a:lnTo>
                        <a:pt x="32" y="146"/>
                      </a:lnTo>
                      <a:lnTo>
                        <a:pt x="34" y="151"/>
                      </a:lnTo>
                      <a:lnTo>
                        <a:pt x="36" y="153"/>
                      </a:lnTo>
                      <a:lnTo>
                        <a:pt x="38" y="158"/>
                      </a:lnTo>
                      <a:lnTo>
                        <a:pt x="40" y="160"/>
                      </a:lnTo>
                      <a:lnTo>
                        <a:pt x="42" y="165"/>
                      </a:lnTo>
                      <a:lnTo>
                        <a:pt x="45" y="168"/>
                      </a:lnTo>
                      <a:lnTo>
                        <a:pt x="47" y="172"/>
                      </a:lnTo>
                      <a:lnTo>
                        <a:pt x="50" y="175"/>
                      </a:lnTo>
                      <a:lnTo>
                        <a:pt x="52" y="178"/>
                      </a:lnTo>
                      <a:lnTo>
                        <a:pt x="55" y="179"/>
                      </a:lnTo>
                      <a:lnTo>
                        <a:pt x="58" y="182"/>
                      </a:lnTo>
                      <a:lnTo>
                        <a:pt x="60" y="183"/>
                      </a:lnTo>
                      <a:lnTo>
                        <a:pt x="62" y="184"/>
                      </a:lnTo>
                      <a:lnTo>
                        <a:pt x="65" y="186"/>
                      </a:lnTo>
                      <a:lnTo>
                        <a:pt x="67" y="187"/>
                      </a:lnTo>
                      <a:lnTo>
                        <a:pt x="70" y="189"/>
                      </a:lnTo>
                      <a:lnTo>
                        <a:pt x="73" y="189"/>
                      </a:lnTo>
                      <a:lnTo>
                        <a:pt x="75" y="189"/>
                      </a:lnTo>
                      <a:lnTo>
                        <a:pt x="77" y="190"/>
                      </a:lnTo>
                      <a:lnTo>
                        <a:pt x="80" y="190"/>
                      </a:lnTo>
                      <a:lnTo>
                        <a:pt x="83" y="190"/>
                      </a:lnTo>
                      <a:lnTo>
                        <a:pt x="85" y="191"/>
                      </a:lnTo>
                      <a:lnTo>
                        <a:pt x="87" y="191"/>
                      </a:lnTo>
                      <a:lnTo>
                        <a:pt x="90" y="191"/>
                      </a:lnTo>
                      <a:lnTo>
                        <a:pt x="92" y="191"/>
                      </a:lnTo>
                      <a:lnTo>
                        <a:pt x="95" y="191"/>
                      </a:lnTo>
                      <a:lnTo>
                        <a:pt x="97" y="191"/>
                      </a:lnTo>
                      <a:lnTo>
                        <a:pt x="100" y="191"/>
                      </a:lnTo>
                      <a:lnTo>
                        <a:pt x="103" y="192"/>
                      </a:lnTo>
                      <a:lnTo>
                        <a:pt x="105" y="191"/>
                      </a:lnTo>
                      <a:lnTo>
                        <a:pt x="107" y="191"/>
                      </a:lnTo>
                      <a:lnTo>
                        <a:pt x="110" y="189"/>
                      </a:lnTo>
                      <a:lnTo>
                        <a:pt x="112" y="187"/>
                      </a:lnTo>
                      <a:lnTo>
                        <a:pt x="115" y="185"/>
                      </a:lnTo>
                      <a:lnTo>
                        <a:pt x="118" y="184"/>
                      </a:lnTo>
                      <a:lnTo>
                        <a:pt x="121" y="183"/>
                      </a:lnTo>
                      <a:lnTo>
                        <a:pt x="124" y="182"/>
                      </a:lnTo>
                      <a:lnTo>
                        <a:pt x="126" y="180"/>
                      </a:lnTo>
                      <a:lnTo>
                        <a:pt x="129" y="179"/>
                      </a:lnTo>
                      <a:lnTo>
                        <a:pt x="132" y="175"/>
                      </a:lnTo>
                      <a:lnTo>
                        <a:pt x="134" y="173"/>
                      </a:lnTo>
                      <a:lnTo>
                        <a:pt x="137" y="170"/>
                      </a:lnTo>
                      <a:lnTo>
                        <a:pt x="139" y="168"/>
                      </a:lnTo>
                      <a:lnTo>
                        <a:pt x="142" y="164"/>
                      </a:lnTo>
                      <a:lnTo>
                        <a:pt x="144" y="160"/>
                      </a:lnTo>
                      <a:lnTo>
                        <a:pt x="147" y="156"/>
                      </a:lnTo>
                      <a:lnTo>
                        <a:pt x="149" y="154"/>
                      </a:lnTo>
                      <a:lnTo>
                        <a:pt x="151" y="151"/>
                      </a:lnTo>
                      <a:lnTo>
                        <a:pt x="153" y="147"/>
                      </a:lnTo>
                      <a:lnTo>
                        <a:pt x="155" y="144"/>
                      </a:lnTo>
                      <a:lnTo>
                        <a:pt x="158" y="140"/>
                      </a:lnTo>
                      <a:lnTo>
                        <a:pt x="160" y="135"/>
                      </a:lnTo>
                      <a:lnTo>
                        <a:pt x="162" y="132"/>
                      </a:lnTo>
                      <a:lnTo>
                        <a:pt x="164" y="128"/>
                      </a:lnTo>
                      <a:lnTo>
                        <a:pt x="167" y="122"/>
                      </a:lnTo>
                      <a:lnTo>
                        <a:pt x="168" y="118"/>
                      </a:lnTo>
                      <a:lnTo>
                        <a:pt x="168" y="114"/>
                      </a:lnTo>
                      <a:lnTo>
                        <a:pt x="169" y="109"/>
                      </a:lnTo>
                      <a:lnTo>
                        <a:pt x="170" y="104"/>
                      </a:lnTo>
                      <a:lnTo>
                        <a:pt x="172" y="97"/>
                      </a:lnTo>
                      <a:lnTo>
                        <a:pt x="173" y="92"/>
                      </a:lnTo>
                      <a:lnTo>
                        <a:pt x="174" y="88"/>
                      </a:lnTo>
                      <a:lnTo>
                        <a:pt x="174" y="83"/>
                      </a:lnTo>
                      <a:lnTo>
                        <a:pt x="175" y="77"/>
                      </a:lnTo>
                      <a:lnTo>
                        <a:pt x="175" y="73"/>
                      </a:lnTo>
                      <a:lnTo>
                        <a:pt x="177" y="68"/>
                      </a:lnTo>
                      <a:lnTo>
                        <a:pt x="177" y="64"/>
                      </a:lnTo>
                      <a:lnTo>
                        <a:pt x="177" y="58"/>
                      </a:lnTo>
                      <a:lnTo>
                        <a:pt x="178" y="55"/>
                      </a:lnTo>
                      <a:lnTo>
                        <a:pt x="179" y="50"/>
                      </a:lnTo>
                      <a:lnTo>
                        <a:pt x="179" y="45"/>
                      </a:lnTo>
                      <a:lnTo>
                        <a:pt x="179" y="40"/>
                      </a:lnTo>
                      <a:lnTo>
                        <a:pt x="179" y="36"/>
                      </a:lnTo>
                      <a:lnTo>
                        <a:pt x="179" y="28"/>
                      </a:lnTo>
                      <a:lnTo>
                        <a:pt x="180" y="24"/>
                      </a:lnTo>
                      <a:lnTo>
                        <a:pt x="180" y="19"/>
                      </a:lnTo>
                    </a:path>
                  </a:pathLst>
                </a:custGeom>
                <a:noFill/>
                <a:ln w="12700" cap="rnd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259" name="Rectangle 27"/>
                <p:cNvSpPr>
                  <a:spLocks noChangeArrowheads="1"/>
                </p:cNvSpPr>
                <p:nvPr/>
              </p:nvSpPr>
              <p:spPr bwMode="auto">
                <a:xfrm>
                  <a:off x="230" y="2453"/>
                  <a:ext cx="204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s-ES" sz="2200">
                      <a:solidFill>
                        <a:schemeClr val="hlink"/>
                      </a:solidFill>
                      <a:latin typeface="Arial" pitchFamily="34" charset="0"/>
                    </a:rPr>
                    <a:t>v</a:t>
                  </a:r>
                </a:p>
              </p:txBody>
            </p:sp>
            <p:sp>
              <p:nvSpPr>
                <p:cNvPr id="9260" name="Rectangle 28"/>
                <p:cNvSpPr>
                  <a:spLocks noChangeArrowheads="1"/>
                </p:cNvSpPr>
                <p:nvPr/>
              </p:nvSpPr>
              <p:spPr bwMode="auto">
                <a:xfrm>
                  <a:off x="566" y="3029"/>
                  <a:ext cx="165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s-ES" sz="2200">
                      <a:solidFill>
                        <a:schemeClr val="hlink"/>
                      </a:solidFill>
                      <a:latin typeface="Arial" pitchFamily="34" charset="0"/>
                    </a:rPr>
                    <a:t>t</a:t>
                  </a:r>
                </a:p>
              </p:txBody>
            </p:sp>
          </p:grpSp>
        </p:grpSp>
        <p:grpSp>
          <p:nvGrpSpPr>
            <p:cNvPr id="9234" name="Group 49"/>
            <p:cNvGrpSpPr>
              <a:grpSpLocks/>
            </p:cNvGrpSpPr>
            <p:nvPr/>
          </p:nvGrpSpPr>
          <p:grpSpPr bwMode="auto">
            <a:xfrm>
              <a:off x="1252" y="2260"/>
              <a:ext cx="833" cy="1192"/>
              <a:chOff x="1252" y="2260"/>
              <a:chExt cx="833" cy="1192"/>
            </a:xfrm>
          </p:grpSpPr>
          <p:sp>
            <p:nvSpPr>
              <p:cNvPr id="11295" name="Rectangle 31"/>
              <p:cNvSpPr>
                <a:spLocks noChangeArrowheads="1"/>
              </p:cNvSpPr>
              <p:nvPr/>
            </p:nvSpPr>
            <p:spPr bwMode="auto">
              <a:xfrm>
                <a:off x="1252" y="2260"/>
                <a:ext cx="796" cy="1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00AE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grpSp>
            <p:nvGrpSpPr>
              <p:cNvPr id="9236" name="Group 48"/>
              <p:cNvGrpSpPr>
                <a:grpSpLocks/>
              </p:cNvGrpSpPr>
              <p:nvPr/>
            </p:nvGrpSpPr>
            <p:grpSpPr bwMode="auto">
              <a:xfrm>
                <a:off x="1286" y="2453"/>
                <a:ext cx="799" cy="893"/>
                <a:chOff x="1286" y="2453"/>
                <a:chExt cx="799" cy="893"/>
              </a:xfrm>
            </p:grpSpPr>
            <p:sp>
              <p:nvSpPr>
                <p:cNvPr id="9237" name="Rectangle 32"/>
                <p:cNvSpPr>
                  <a:spLocks noChangeArrowheads="1"/>
                </p:cNvSpPr>
                <p:nvPr/>
              </p:nvSpPr>
              <p:spPr bwMode="auto">
                <a:xfrm>
                  <a:off x="1286" y="2453"/>
                  <a:ext cx="204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s-ES" sz="2200">
                      <a:solidFill>
                        <a:schemeClr val="hlink"/>
                      </a:solidFill>
                      <a:latin typeface="Arial" pitchFamily="34" charset="0"/>
                    </a:rPr>
                    <a:t>v</a:t>
                  </a:r>
                </a:p>
              </p:txBody>
            </p:sp>
            <p:sp>
              <p:nvSpPr>
                <p:cNvPr id="9238" name="Rectangle 33"/>
                <p:cNvSpPr>
                  <a:spLocks noChangeArrowheads="1"/>
                </p:cNvSpPr>
                <p:nvPr/>
              </p:nvSpPr>
              <p:spPr bwMode="auto">
                <a:xfrm>
                  <a:off x="1910" y="3077"/>
                  <a:ext cx="165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s-ES" sz="2200">
                      <a:solidFill>
                        <a:schemeClr val="hlink"/>
                      </a:solidFill>
                      <a:latin typeface="Arial" pitchFamily="34" charset="0"/>
                    </a:rPr>
                    <a:t>t</a:t>
                  </a:r>
                </a:p>
              </p:txBody>
            </p:sp>
            <p:sp>
              <p:nvSpPr>
                <p:cNvPr id="9239" name="Rectangle 34"/>
                <p:cNvSpPr>
                  <a:spLocks noChangeArrowheads="1"/>
                </p:cNvSpPr>
                <p:nvPr/>
              </p:nvSpPr>
              <p:spPr bwMode="auto">
                <a:xfrm>
                  <a:off x="1622" y="2563"/>
                  <a:ext cx="4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s-ES" sz="2000" b="1" i="1">
                      <a:solidFill>
                        <a:schemeClr val="hlink"/>
                      </a:solidFill>
                    </a:rPr>
                    <a:t>A / D</a:t>
                  </a:r>
                </a:p>
              </p:txBody>
            </p:sp>
            <p:grpSp>
              <p:nvGrpSpPr>
                <p:cNvPr id="9240" name="Group 47"/>
                <p:cNvGrpSpPr>
                  <a:grpSpLocks/>
                </p:cNvGrpSpPr>
                <p:nvPr/>
              </p:nvGrpSpPr>
              <p:grpSpPr bwMode="auto">
                <a:xfrm>
                  <a:off x="1296" y="2688"/>
                  <a:ext cx="720" cy="481"/>
                  <a:chOff x="1296" y="2688"/>
                  <a:chExt cx="720" cy="481"/>
                </a:xfrm>
              </p:grpSpPr>
              <p:sp>
                <p:nvSpPr>
                  <p:cNvPr id="924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2688"/>
                    <a:ext cx="0" cy="372"/>
                  </a:xfrm>
                  <a:prstGeom prst="line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 type="stealth" w="med" len="lg"/>
                    <a:tailEnd type="none" w="sm" len="sm"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924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2832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9243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2976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9244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976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9245" name="Freeform 39"/>
                  <p:cNvSpPr>
                    <a:spLocks/>
                  </p:cNvSpPr>
                  <p:nvPr/>
                </p:nvSpPr>
                <p:spPr bwMode="auto">
                  <a:xfrm>
                    <a:off x="1410" y="2784"/>
                    <a:ext cx="205" cy="193"/>
                  </a:xfrm>
                  <a:custGeom>
                    <a:avLst/>
                    <a:gdLst>
                      <a:gd name="T0" fmla="*/ 1 w 205"/>
                      <a:gd name="T1" fmla="*/ 173 h 193"/>
                      <a:gd name="T2" fmla="*/ 3 w 205"/>
                      <a:gd name="T3" fmla="*/ 164 h 193"/>
                      <a:gd name="T4" fmla="*/ 4 w 205"/>
                      <a:gd name="T5" fmla="*/ 155 h 193"/>
                      <a:gd name="T6" fmla="*/ 5 w 205"/>
                      <a:gd name="T7" fmla="*/ 145 h 193"/>
                      <a:gd name="T8" fmla="*/ 6 w 205"/>
                      <a:gd name="T9" fmla="*/ 136 h 193"/>
                      <a:gd name="T10" fmla="*/ 7 w 205"/>
                      <a:gd name="T11" fmla="*/ 126 h 193"/>
                      <a:gd name="T12" fmla="*/ 9 w 205"/>
                      <a:gd name="T13" fmla="*/ 117 h 193"/>
                      <a:gd name="T14" fmla="*/ 11 w 205"/>
                      <a:gd name="T15" fmla="*/ 107 h 193"/>
                      <a:gd name="T16" fmla="*/ 14 w 205"/>
                      <a:gd name="T17" fmla="*/ 98 h 193"/>
                      <a:gd name="T18" fmla="*/ 17 w 205"/>
                      <a:gd name="T19" fmla="*/ 88 h 193"/>
                      <a:gd name="T20" fmla="*/ 20 w 205"/>
                      <a:gd name="T21" fmla="*/ 79 h 193"/>
                      <a:gd name="T22" fmla="*/ 24 w 205"/>
                      <a:gd name="T23" fmla="*/ 72 h 193"/>
                      <a:gd name="T24" fmla="*/ 28 w 205"/>
                      <a:gd name="T25" fmla="*/ 64 h 193"/>
                      <a:gd name="T26" fmla="*/ 31 w 205"/>
                      <a:gd name="T27" fmla="*/ 57 h 193"/>
                      <a:gd name="T28" fmla="*/ 35 w 205"/>
                      <a:gd name="T29" fmla="*/ 50 h 193"/>
                      <a:gd name="T30" fmla="*/ 38 w 205"/>
                      <a:gd name="T31" fmla="*/ 41 h 193"/>
                      <a:gd name="T32" fmla="*/ 43 w 205"/>
                      <a:gd name="T33" fmla="*/ 34 h 193"/>
                      <a:gd name="T34" fmla="*/ 48 w 205"/>
                      <a:gd name="T35" fmla="*/ 27 h 193"/>
                      <a:gd name="T36" fmla="*/ 53 w 205"/>
                      <a:gd name="T37" fmla="*/ 20 h 193"/>
                      <a:gd name="T38" fmla="*/ 59 w 205"/>
                      <a:gd name="T39" fmla="*/ 14 h 193"/>
                      <a:gd name="T40" fmla="*/ 65 w 205"/>
                      <a:gd name="T41" fmla="*/ 10 h 193"/>
                      <a:gd name="T42" fmla="*/ 71 w 205"/>
                      <a:gd name="T43" fmla="*/ 8 h 193"/>
                      <a:gd name="T44" fmla="*/ 76 w 205"/>
                      <a:gd name="T45" fmla="*/ 5 h 193"/>
                      <a:gd name="T46" fmla="*/ 82 w 205"/>
                      <a:gd name="T47" fmla="*/ 3 h 193"/>
                      <a:gd name="T48" fmla="*/ 88 w 205"/>
                      <a:gd name="T49" fmla="*/ 2 h 193"/>
                      <a:gd name="T50" fmla="*/ 94 w 205"/>
                      <a:gd name="T51" fmla="*/ 2 h 193"/>
                      <a:gd name="T52" fmla="*/ 99 w 205"/>
                      <a:gd name="T53" fmla="*/ 1 h 193"/>
                      <a:gd name="T54" fmla="*/ 105 w 205"/>
                      <a:gd name="T55" fmla="*/ 1 h 193"/>
                      <a:gd name="T56" fmla="*/ 110 w 205"/>
                      <a:gd name="T57" fmla="*/ 1 h 193"/>
                      <a:gd name="T58" fmla="*/ 116 w 205"/>
                      <a:gd name="T59" fmla="*/ 0 h 193"/>
                      <a:gd name="T60" fmla="*/ 122 w 205"/>
                      <a:gd name="T61" fmla="*/ 1 h 193"/>
                      <a:gd name="T62" fmla="*/ 127 w 205"/>
                      <a:gd name="T63" fmla="*/ 5 h 193"/>
                      <a:gd name="T64" fmla="*/ 133 w 205"/>
                      <a:gd name="T65" fmla="*/ 8 h 193"/>
                      <a:gd name="T66" fmla="*/ 140 w 205"/>
                      <a:gd name="T67" fmla="*/ 10 h 193"/>
                      <a:gd name="T68" fmla="*/ 146 w 205"/>
                      <a:gd name="T69" fmla="*/ 13 h 193"/>
                      <a:gd name="T70" fmla="*/ 152 w 205"/>
                      <a:gd name="T71" fmla="*/ 19 h 193"/>
                      <a:gd name="T72" fmla="*/ 157 w 205"/>
                      <a:gd name="T73" fmla="*/ 24 h 193"/>
                      <a:gd name="T74" fmla="*/ 163 w 205"/>
                      <a:gd name="T75" fmla="*/ 32 h 193"/>
                      <a:gd name="T76" fmla="*/ 169 w 205"/>
                      <a:gd name="T77" fmla="*/ 38 h 193"/>
                      <a:gd name="T78" fmla="*/ 173 w 205"/>
                      <a:gd name="T79" fmla="*/ 45 h 193"/>
                      <a:gd name="T80" fmla="*/ 179 w 205"/>
                      <a:gd name="T81" fmla="*/ 52 h 193"/>
                      <a:gd name="T82" fmla="*/ 184 w 205"/>
                      <a:gd name="T83" fmla="*/ 60 h 193"/>
                      <a:gd name="T84" fmla="*/ 189 w 205"/>
                      <a:gd name="T85" fmla="*/ 70 h 193"/>
                      <a:gd name="T86" fmla="*/ 190 w 205"/>
                      <a:gd name="T87" fmla="*/ 78 h 193"/>
                      <a:gd name="T88" fmla="*/ 193 w 205"/>
                      <a:gd name="T89" fmla="*/ 88 h 193"/>
                      <a:gd name="T90" fmla="*/ 196 w 205"/>
                      <a:gd name="T91" fmla="*/ 100 h 193"/>
                      <a:gd name="T92" fmla="*/ 197 w 205"/>
                      <a:gd name="T93" fmla="*/ 109 h 193"/>
                      <a:gd name="T94" fmla="*/ 199 w 205"/>
                      <a:gd name="T95" fmla="*/ 119 h 193"/>
                      <a:gd name="T96" fmla="*/ 200 w 205"/>
                      <a:gd name="T97" fmla="*/ 128 h 193"/>
                      <a:gd name="T98" fmla="*/ 202 w 205"/>
                      <a:gd name="T99" fmla="*/ 137 h 193"/>
                      <a:gd name="T100" fmla="*/ 203 w 205"/>
                      <a:gd name="T101" fmla="*/ 147 h 193"/>
                      <a:gd name="T102" fmla="*/ 203 w 205"/>
                      <a:gd name="T103" fmla="*/ 156 h 193"/>
                      <a:gd name="T104" fmla="*/ 204 w 205"/>
                      <a:gd name="T105" fmla="*/ 168 h 193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205"/>
                      <a:gd name="T160" fmla="*/ 0 h 193"/>
                      <a:gd name="T161" fmla="*/ 205 w 205"/>
                      <a:gd name="T162" fmla="*/ 193 h 193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205" h="193">
                        <a:moveTo>
                          <a:pt x="0" y="192"/>
                        </a:moveTo>
                        <a:lnTo>
                          <a:pt x="1" y="173"/>
                        </a:lnTo>
                        <a:lnTo>
                          <a:pt x="3" y="169"/>
                        </a:lnTo>
                        <a:lnTo>
                          <a:pt x="3" y="164"/>
                        </a:lnTo>
                        <a:lnTo>
                          <a:pt x="4" y="160"/>
                        </a:lnTo>
                        <a:lnTo>
                          <a:pt x="4" y="155"/>
                        </a:lnTo>
                        <a:lnTo>
                          <a:pt x="5" y="150"/>
                        </a:lnTo>
                        <a:lnTo>
                          <a:pt x="5" y="145"/>
                        </a:lnTo>
                        <a:lnTo>
                          <a:pt x="6" y="140"/>
                        </a:lnTo>
                        <a:lnTo>
                          <a:pt x="6" y="136"/>
                        </a:lnTo>
                        <a:lnTo>
                          <a:pt x="6" y="131"/>
                        </a:lnTo>
                        <a:lnTo>
                          <a:pt x="7" y="126"/>
                        </a:lnTo>
                        <a:lnTo>
                          <a:pt x="8" y="122"/>
                        </a:lnTo>
                        <a:lnTo>
                          <a:pt x="9" y="117"/>
                        </a:lnTo>
                        <a:lnTo>
                          <a:pt x="10" y="112"/>
                        </a:lnTo>
                        <a:lnTo>
                          <a:pt x="11" y="107"/>
                        </a:lnTo>
                        <a:lnTo>
                          <a:pt x="13" y="103"/>
                        </a:lnTo>
                        <a:lnTo>
                          <a:pt x="14" y="98"/>
                        </a:lnTo>
                        <a:lnTo>
                          <a:pt x="16" y="93"/>
                        </a:lnTo>
                        <a:lnTo>
                          <a:pt x="17" y="88"/>
                        </a:lnTo>
                        <a:lnTo>
                          <a:pt x="18" y="84"/>
                        </a:lnTo>
                        <a:lnTo>
                          <a:pt x="20" y="79"/>
                        </a:lnTo>
                        <a:lnTo>
                          <a:pt x="22" y="77"/>
                        </a:lnTo>
                        <a:lnTo>
                          <a:pt x="24" y="72"/>
                        </a:lnTo>
                        <a:lnTo>
                          <a:pt x="26" y="67"/>
                        </a:lnTo>
                        <a:lnTo>
                          <a:pt x="28" y="64"/>
                        </a:lnTo>
                        <a:lnTo>
                          <a:pt x="28" y="60"/>
                        </a:lnTo>
                        <a:lnTo>
                          <a:pt x="31" y="57"/>
                        </a:lnTo>
                        <a:lnTo>
                          <a:pt x="33" y="53"/>
                        </a:lnTo>
                        <a:lnTo>
                          <a:pt x="35" y="50"/>
                        </a:lnTo>
                        <a:lnTo>
                          <a:pt x="36" y="46"/>
                        </a:lnTo>
                        <a:lnTo>
                          <a:pt x="38" y="41"/>
                        </a:lnTo>
                        <a:lnTo>
                          <a:pt x="41" y="39"/>
                        </a:lnTo>
                        <a:lnTo>
                          <a:pt x="43" y="34"/>
                        </a:lnTo>
                        <a:lnTo>
                          <a:pt x="45" y="32"/>
                        </a:lnTo>
                        <a:lnTo>
                          <a:pt x="48" y="27"/>
                        </a:lnTo>
                        <a:lnTo>
                          <a:pt x="51" y="24"/>
                        </a:lnTo>
                        <a:lnTo>
                          <a:pt x="53" y="20"/>
                        </a:lnTo>
                        <a:lnTo>
                          <a:pt x="56" y="17"/>
                        </a:lnTo>
                        <a:lnTo>
                          <a:pt x="59" y="14"/>
                        </a:lnTo>
                        <a:lnTo>
                          <a:pt x="62" y="13"/>
                        </a:lnTo>
                        <a:lnTo>
                          <a:pt x="65" y="10"/>
                        </a:lnTo>
                        <a:lnTo>
                          <a:pt x="68" y="9"/>
                        </a:lnTo>
                        <a:lnTo>
                          <a:pt x="71" y="8"/>
                        </a:lnTo>
                        <a:lnTo>
                          <a:pt x="73" y="6"/>
                        </a:lnTo>
                        <a:lnTo>
                          <a:pt x="76" y="5"/>
                        </a:lnTo>
                        <a:lnTo>
                          <a:pt x="79" y="3"/>
                        </a:lnTo>
                        <a:lnTo>
                          <a:pt x="82" y="3"/>
                        </a:lnTo>
                        <a:lnTo>
                          <a:pt x="85" y="3"/>
                        </a:lnTo>
                        <a:lnTo>
                          <a:pt x="88" y="2"/>
                        </a:lnTo>
                        <a:lnTo>
                          <a:pt x="90" y="2"/>
                        </a:lnTo>
                        <a:lnTo>
                          <a:pt x="94" y="2"/>
                        </a:lnTo>
                        <a:lnTo>
                          <a:pt x="96" y="1"/>
                        </a:lnTo>
                        <a:lnTo>
                          <a:pt x="99" y="1"/>
                        </a:lnTo>
                        <a:lnTo>
                          <a:pt x="102" y="1"/>
                        </a:lnTo>
                        <a:lnTo>
                          <a:pt x="105" y="1"/>
                        </a:lnTo>
                        <a:lnTo>
                          <a:pt x="107" y="1"/>
                        </a:lnTo>
                        <a:lnTo>
                          <a:pt x="110" y="1"/>
                        </a:lnTo>
                        <a:lnTo>
                          <a:pt x="113" y="1"/>
                        </a:lnTo>
                        <a:lnTo>
                          <a:pt x="116" y="0"/>
                        </a:lnTo>
                        <a:lnTo>
                          <a:pt x="119" y="1"/>
                        </a:lnTo>
                        <a:lnTo>
                          <a:pt x="122" y="1"/>
                        </a:lnTo>
                        <a:lnTo>
                          <a:pt x="124" y="3"/>
                        </a:lnTo>
                        <a:lnTo>
                          <a:pt x="127" y="5"/>
                        </a:lnTo>
                        <a:lnTo>
                          <a:pt x="130" y="7"/>
                        </a:lnTo>
                        <a:lnTo>
                          <a:pt x="133" y="8"/>
                        </a:lnTo>
                        <a:lnTo>
                          <a:pt x="137" y="9"/>
                        </a:lnTo>
                        <a:lnTo>
                          <a:pt x="140" y="10"/>
                        </a:lnTo>
                        <a:lnTo>
                          <a:pt x="143" y="12"/>
                        </a:lnTo>
                        <a:lnTo>
                          <a:pt x="146" y="13"/>
                        </a:lnTo>
                        <a:lnTo>
                          <a:pt x="149" y="17"/>
                        </a:lnTo>
                        <a:lnTo>
                          <a:pt x="152" y="19"/>
                        </a:lnTo>
                        <a:lnTo>
                          <a:pt x="155" y="22"/>
                        </a:lnTo>
                        <a:lnTo>
                          <a:pt x="157" y="24"/>
                        </a:lnTo>
                        <a:lnTo>
                          <a:pt x="160" y="28"/>
                        </a:lnTo>
                        <a:lnTo>
                          <a:pt x="163" y="32"/>
                        </a:lnTo>
                        <a:lnTo>
                          <a:pt x="166" y="36"/>
                        </a:lnTo>
                        <a:lnTo>
                          <a:pt x="169" y="38"/>
                        </a:lnTo>
                        <a:lnTo>
                          <a:pt x="171" y="41"/>
                        </a:lnTo>
                        <a:lnTo>
                          <a:pt x="173" y="45"/>
                        </a:lnTo>
                        <a:lnTo>
                          <a:pt x="176" y="48"/>
                        </a:lnTo>
                        <a:lnTo>
                          <a:pt x="179" y="52"/>
                        </a:lnTo>
                        <a:lnTo>
                          <a:pt x="182" y="57"/>
                        </a:lnTo>
                        <a:lnTo>
                          <a:pt x="184" y="60"/>
                        </a:lnTo>
                        <a:lnTo>
                          <a:pt x="186" y="64"/>
                        </a:lnTo>
                        <a:lnTo>
                          <a:pt x="189" y="70"/>
                        </a:lnTo>
                        <a:lnTo>
                          <a:pt x="190" y="74"/>
                        </a:lnTo>
                        <a:lnTo>
                          <a:pt x="190" y="78"/>
                        </a:lnTo>
                        <a:lnTo>
                          <a:pt x="192" y="83"/>
                        </a:lnTo>
                        <a:lnTo>
                          <a:pt x="193" y="88"/>
                        </a:lnTo>
                        <a:lnTo>
                          <a:pt x="195" y="95"/>
                        </a:lnTo>
                        <a:lnTo>
                          <a:pt x="196" y="100"/>
                        </a:lnTo>
                        <a:lnTo>
                          <a:pt x="197" y="104"/>
                        </a:lnTo>
                        <a:lnTo>
                          <a:pt x="197" y="109"/>
                        </a:lnTo>
                        <a:lnTo>
                          <a:pt x="198" y="115"/>
                        </a:lnTo>
                        <a:lnTo>
                          <a:pt x="199" y="119"/>
                        </a:lnTo>
                        <a:lnTo>
                          <a:pt x="200" y="124"/>
                        </a:lnTo>
                        <a:lnTo>
                          <a:pt x="200" y="128"/>
                        </a:lnTo>
                        <a:lnTo>
                          <a:pt x="201" y="134"/>
                        </a:lnTo>
                        <a:lnTo>
                          <a:pt x="202" y="137"/>
                        </a:lnTo>
                        <a:lnTo>
                          <a:pt x="203" y="142"/>
                        </a:lnTo>
                        <a:lnTo>
                          <a:pt x="203" y="147"/>
                        </a:lnTo>
                        <a:lnTo>
                          <a:pt x="203" y="152"/>
                        </a:lnTo>
                        <a:lnTo>
                          <a:pt x="203" y="156"/>
                        </a:lnTo>
                        <a:lnTo>
                          <a:pt x="203" y="164"/>
                        </a:lnTo>
                        <a:lnTo>
                          <a:pt x="204" y="168"/>
                        </a:lnTo>
                        <a:lnTo>
                          <a:pt x="204" y="173"/>
                        </a:lnTo>
                      </a:path>
                    </a:pathLst>
                  </a:custGeom>
                  <a:noFill/>
                  <a:ln w="12700" cap="rnd">
                    <a:solidFill>
                      <a:schemeClr val="hlink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924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832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924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2784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9248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784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9249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2976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925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976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925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976"/>
                    <a:ext cx="72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 type="none" w="sm" len="sm"/>
                    <a:tailEnd type="stealth" w="med" len="lg"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9252" name="Freeform 46"/>
                  <p:cNvSpPr>
                    <a:spLocks/>
                  </p:cNvSpPr>
                  <p:nvPr/>
                </p:nvSpPr>
                <p:spPr bwMode="auto">
                  <a:xfrm>
                    <a:off x="1644" y="2976"/>
                    <a:ext cx="229" cy="193"/>
                  </a:xfrm>
                  <a:custGeom>
                    <a:avLst/>
                    <a:gdLst>
                      <a:gd name="T0" fmla="*/ 2 w 229"/>
                      <a:gd name="T1" fmla="*/ 19 h 193"/>
                      <a:gd name="T2" fmla="*/ 3 w 229"/>
                      <a:gd name="T3" fmla="*/ 28 h 193"/>
                      <a:gd name="T4" fmla="*/ 5 w 229"/>
                      <a:gd name="T5" fmla="*/ 37 h 193"/>
                      <a:gd name="T6" fmla="*/ 6 w 229"/>
                      <a:gd name="T7" fmla="*/ 47 h 193"/>
                      <a:gd name="T8" fmla="*/ 6 w 229"/>
                      <a:gd name="T9" fmla="*/ 56 h 193"/>
                      <a:gd name="T10" fmla="*/ 8 w 229"/>
                      <a:gd name="T11" fmla="*/ 66 h 193"/>
                      <a:gd name="T12" fmla="*/ 11 w 229"/>
                      <a:gd name="T13" fmla="*/ 75 h 193"/>
                      <a:gd name="T14" fmla="*/ 13 w 229"/>
                      <a:gd name="T15" fmla="*/ 85 h 193"/>
                      <a:gd name="T16" fmla="*/ 15 w 229"/>
                      <a:gd name="T17" fmla="*/ 94 h 193"/>
                      <a:gd name="T18" fmla="*/ 19 w 229"/>
                      <a:gd name="T19" fmla="*/ 104 h 193"/>
                      <a:gd name="T20" fmla="*/ 22 w 229"/>
                      <a:gd name="T21" fmla="*/ 113 h 193"/>
                      <a:gd name="T22" fmla="*/ 27 w 229"/>
                      <a:gd name="T23" fmla="*/ 120 h 193"/>
                      <a:gd name="T24" fmla="*/ 31 w 229"/>
                      <a:gd name="T25" fmla="*/ 128 h 193"/>
                      <a:gd name="T26" fmla="*/ 34 w 229"/>
                      <a:gd name="T27" fmla="*/ 135 h 193"/>
                      <a:gd name="T28" fmla="*/ 39 w 229"/>
                      <a:gd name="T29" fmla="*/ 142 h 193"/>
                      <a:gd name="T30" fmla="*/ 43 w 229"/>
                      <a:gd name="T31" fmla="*/ 151 h 193"/>
                      <a:gd name="T32" fmla="*/ 48 w 229"/>
                      <a:gd name="T33" fmla="*/ 158 h 193"/>
                      <a:gd name="T34" fmla="*/ 53 w 229"/>
                      <a:gd name="T35" fmla="*/ 165 h 193"/>
                      <a:gd name="T36" fmla="*/ 60 w 229"/>
                      <a:gd name="T37" fmla="*/ 172 h 193"/>
                      <a:gd name="T38" fmla="*/ 66 w 229"/>
                      <a:gd name="T39" fmla="*/ 178 h 193"/>
                      <a:gd name="T40" fmla="*/ 73 w 229"/>
                      <a:gd name="T41" fmla="*/ 182 h 193"/>
                      <a:gd name="T42" fmla="*/ 79 w 229"/>
                      <a:gd name="T43" fmla="*/ 184 h 193"/>
                      <a:gd name="T44" fmla="*/ 85 w 229"/>
                      <a:gd name="T45" fmla="*/ 187 h 193"/>
                      <a:gd name="T46" fmla="*/ 92 w 229"/>
                      <a:gd name="T47" fmla="*/ 189 h 193"/>
                      <a:gd name="T48" fmla="*/ 98 w 229"/>
                      <a:gd name="T49" fmla="*/ 190 h 193"/>
                      <a:gd name="T50" fmla="*/ 105 w 229"/>
                      <a:gd name="T51" fmla="*/ 190 h 193"/>
                      <a:gd name="T52" fmla="*/ 111 w 229"/>
                      <a:gd name="T53" fmla="*/ 191 h 193"/>
                      <a:gd name="T54" fmla="*/ 117 w 229"/>
                      <a:gd name="T55" fmla="*/ 191 h 193"/>
                      <a:gd name="T56" fmla="*/ 123 w 229"/>
                      <a:gd name="T57" fmla="*/ 191 h 193"/>
                      <a:gd name="T58" fmla="*/ 130 w 229"/>
                      <a:gd name="T59" fmla="*/ 192 h 193"/>
                      <a:gd name="T60" fmla="*/ 136 w 229"/>
                      <a:gd name="T61" fmla="*/ 191 h 193"/>
                      <a:gd name="T62" fmla="*/ 142 w 229"/>
                      <a:gd name="T63" fmla="*/ 187 h 193"/>
                      <a:gd name="T64" fmla="*/ 149 w 229"/>
                      <a:gd name="T65" fmla="*/ 184 h 193"/>
                      <a:gd name="T66" fmla="*/ 157 w 229"/>
                      <a:gd name="T67" fmla="*/ 182 h 193"/>
                      <a:gd name="T68" fmla="*/ 163 w 229"/>
                      <a:gd name="T69" fmla="*/ 179 h 193"/>
                      <a:gd name="T70" fmla="*/ 170 w 229"/>
                      <a:gd name="T71" fmla="*/ 173 h 193"/>
                      <a:gd name="T72" fmla="*/ 176 w 229"/>
                      <a:gd name="T73" fmla="*/ 168 h 193"/>
                      <a:gd name="T74" fmla="*/ 182 w 229"/>
                      <a:gd name="T75" fmla="*/ 160 h 193"/>
                      <a:gd name="T76" fmla="*/ 188 w 229"/>
                      <a:gd name="T77" fmla="*/ 154 h 193"/>
                      <a:gd name="T78" fmla="*/ 194 w 229"/>
                      <a:gd name="T79" fmla="*/ 147 h 193"/>
                      <a:gd name="T80" fmla="*/ 200 w 229"/>
                      <a:gd name="T81" fmla="*/ 140 h 193"/>
                      <a:gd name="T82" fmla="*/ 206 w 229"/>
                      <a:gd name="T83" fmla="*/ 132 h 193"/>
                      <a:gd name="T84" fmla="*/ 211 w 229"/>
                      <a:gd name="T85" fmla="*/ 122 h 193"/>
                      <a:gd name="T86" fmla="*/ 213 w 229"/>
                      <a:gd name="T87" fmla="*/ 114 h 193"/>
                      <a:gd name="T88" fmla="*/ 216 w 229"/>
                      <a:gd name="T89" fmla="*/ 104 h 193"/>
                      <a:gd name="T90" fmla="*/ 219 w 229"/>
                      <a:gd name="T91" fmla="*/ 92 h 193"/>
                      <a:gd name="T92" fmla="*/ 221 w 229"/>
                      <a:gd name="T93" fmla="*/ 83 h 193"/>
                      <a:gd name="T94" fmla="*/ 222 w 229"/>
                      <a:gd name="T95" fmla="*/ 73 h 193"/>
                      <a:gd name="T96" fmla="*/ 224 w 229"/>
                      <a:gd name="T97" fmla="*/ 64 h 193"/>
                      <a:gd name="T98" fmla="*/ 225 w 229"/>
                      <a:gd name="T99" fmla="*/ 55 h 193"/>
                      <a:gd name="T100" fmla="*/ 227 w 229"/>
                      <a:gd name="T101" fmla="*/ 45 h 193"/>
                      <a:gd name="T102" fmla="*/ 227 w 229"/>
                      <a:gd name="T103" fmla="*/ 36 h 193"/>
                      <a:gd name="T104" fmla="*/ 228 w 229"/>
                      <a:gd name="T105" fmla="*/ 24 h 193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229"/>
                      <a:gd name="T160" fmla="*/ 0 h 193"/>
                      <a:gd name="T161" fmla="*/ 229 w 229"/>
                      <a:gd name="T162" fmla="*/ 193 h 193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229" h="193">
                        <a:moveTo>
                          <a:pt x="0" y="0"/>
                        </a:moveTo>
                        <a:lnTo>
                          <a:pt x="2" y="19"/>
                        </a:lnTo>
                        <a:lnTo>
                          <a:pt x="3" y="23"/>
                        </a:lnTo>
                        <a:lnTo>
                          <a:pt x="3" y="28"/>
                        </a:lnTo>
                        <a:lnTo>
                          <a:pt x="5" y="32"/>
                        </a:lnTo>
                        <a:lnTo>
                          <a:pt x="5" y="37"/>
                        </a:lnTo>
                        <a:lnTo>
                          <a:pt x="6" y="42"/>
                        </a:lnTo>
                        <a:lnTo>
                          <a:pt x="6" y="47"/>
                        </a:lnTo>
                        <a:lnTo>
                          <a:pt x="6" y="52"/>
                        </a:lnTo>
                        <a:lnTo>
                          <a:pt x="6" y="56"/>
                        </a:lnTo>
                        <a:lnTo>
                          <a:pt x="6" y="61"/>
                        </a:lnTo>
                        <a:lnTo>
                          <a:pt x="8" y="66"/>
                        </a:lnTo>
                        <a:lnTo>
                          <a:pt x="9" y="70"/>
                        </a:lnTo>
                        <a:lnTo>
                          <a:pt x="11" y="75"/>
                        </a:lnTo>
                        <a:lnTo>
                          <a:pt x="11" y="80"/>
                        </a:lnTo>
                        <a:lnTo>
                          <a:pt x="13" y="85"/>
                        </a:lnTo>
                        <a:lnTo>
                          <a:pt x="14" y="89"/>
                        </a:lnTo>
                        <a:lnTo>
                          <a:pt x="15" y="94"/>
                        </a:lnTo>
                        <a:lnTo>
                          <a:pt x="17" y="99"/>
                        </a:lnTo>
                        <a:lnTo>
                          <a:pt x="19" y="104"/>
                        </a:lnTo>
                        <a:lnTo>
                          <a:pt x="21" y="108"/>
                        </a:lnTo>
                        <a:lnTo>
                          <a:pt x="22" y="113"/>
                        </a:lnTo>
                        <a:lnTo>
                          <a:pt x="25" y="115"/>
                        </a:lnTo>
                        <a:lnTo>
                          <a:pt x="27" y="120"/>
                        </a:lnTo>
                        <a:lnTo>
                          <a:pt x="29" y="125"/>
                        </a:lnTo>
                        <a:lnTo>
                          <a:pt x="31" y="128"/>
                        </a:lnTo>
                        <a:lnTo>
                          <a:pt x="32" y="132"/>
                        </a:lnTo>
                        <a:lnTo>
                          <a:pt x="34" y="135"/>
                        </a:lnTo>
                        <a:lnTo>
                          <a:pt x="37" y="139"/>
                        </a:lnTo>
                        <a:lnTo>
                          <a:pt x="39" y="142"/>
                        </a:lnTo>
                        <a:lnTo>
                          <a:pt x="41" y="146"/>
                        </a:lnTo>
                        <a:lnTo>
                          <a:pt x="43" y="151"/>
                        </a:lnTo>
                        <a:lnTo>
                          <a:pt x="45" y="153"/>
                        </a:lnTo>
                        <a:lnTo>
                          <a:pt x="48" y="158"/>
                        </a:lnTo>
                        <a:lnTo>
                          <a:pt x="50" y="160"/>
                        </a:lnTo>
                        <a:lnTo>
                          <a:pt x="53" y="165"/>
                        </a:lnTo>
                        <a:lnTo>
                          <a:pt x="57" y="168"/>
                        </a:lnTo>
                        <a:lnTo>
                          <a:pt x="60" y="172"/>
                        </a:lnTo>
                        <a:lnTo>
                          <a:pt x="63" y="175"/>
                        </a:lnTo>
                        <a:lnTo>
                          <a:pt x="66" y="178"/>
                        </a:lnTo>
                        <a:lnTo>
                          <a:pt x="69" y="179"/>
                        </a:lnTo>
                        <a:lnTo>
                          <a:pt x="73" y="182"/>
                        </a:lnTo>
                        <a:lnTo>
                          <a:pt x="76" y="183"/>
                        </a:lnTo>
                        <a:lnTo>
                          <a:pt x="79" y="184"/>
                        </a:lnTo>
                        <a:lnTo>
                          <a:pt x="82" y="186"/>
                        </a:lnTo>
                        <a:lnTo>
                          <a:pt x="85" y="187"/>
                        </a:lnTo>
                        <a:lnTo>
                          <a:pt x="88" y="189"/>
                        </a:lnTo>
                        <a:lnTo>
                          <a:pt x="92" y="189"/>
                        </a:lnTo>
                        <a:lnTo>
                          <a:pt x="95" y="189"/>
                        </a:lnTo>
                        <a:lnTo>
                          <a:pt x="98" y="190"/>
                        </a:lnTo>
                        <a:lnTo>
                          <a:pt x="101" y="190"/>
                        </a:lnTo>
                        <a:lnTo>
                          <a:pt x="105" y="190"/>
                        </a:lnTo>
                        <a:lnTo>
                          <a:pt x="107" y="191"/>
                        </a:lnTo>
                        <a:lnTo>
                          <a:pt x="111" y="191"/>
                        </a:lnTo>
                        <a:lnTo>
                          <a:pt x="114" y="191"/>
                        </a:lnTo>
                        <a:lnTo>
                          <a:pt x="117" y="191"/>
                        </a:lnTo>
                        <a:lnTo>
                          <a:pt x="120" y="191"/>
                        </a:lnTo>
                        <a:lnTo>
                          <a:pt x="123" y="191"/>
                        </a:lnTo>
                        <a:lnTo>
                          <a:pt x="126" y="191"/>
                        </a:lnTo>
                        <a:lnTo>
                          <a:pt x="130" y="192"/>
                        </a:lnTo>
                        <a:lnTo>
                          <a:pt x="133" y="191"/>
                        </a:lnTo>
                        <a:lnTo>
                          <a:pt x="136" y="191"/>
                        </a:lnTo>
                        <a:lnTo>
                          <a:pt x="139" y="189"/>
                        </a:lnTo>
                        <a:lnTo>
                          <a:pt x="142" y="187"/>
                        </a:lnTo>
                        <a:lnTo>
                          <a:pt x="145" y="185"/>
                        </a:lnTo>
                        <a:lnTo>
                          <a:pt x="149" y="184"/>
                        </a:lnTo>
                        <a:lnTo>
                          <a:pt x="153" y="183"/>
                        </a:lnTo>
                        <a:lnTo>
                          <a:pt x="157" y="182"/>
                        </a:lnTo>
                        <a:lnTo>
                          <a:pt x="160" y="180"/>
                        </a:lnTo>
                        <a:lnTo>
                          <a:pt x="163" y="179"/>
                        </a:lnTo>
                        <a:lnTo>
                          <a:pt x="167" y="175"/>
                        </a:lnTo>
                        <a:lnTo>
                          <a:pt x="170" y="173"/>
                        </a:lnTo>
                        <a:lnTo>
                          <a:pt x="173" y="170"/>
                        </a:lnTo>
                        <a:lnTo>
                          <a:pt x="176" y="168"/>
                        </a:lnTo>
                        <a:lnTo>
                          <a:pt x="179" y="164"/>
                        </a:lnTo>
                        <a:lnTo>
                          <a:pt x="182" y="160"/>
                        </a:lnTo>
                        <a:lnTo>
                          <a:pt x="186" y="156"/>
                        </a:lnTo>
                        <a:lnTo>
                          <a:pt x="188" y="154"/>
                        </a:lnTo>
                        <a:lnTo>
                          <a:pt x="191" y="151"/>
                        </a:lnTo>
                        <a:lnTo>
                          <a:pt x="194" y="147"/>
                        </a:lnTo>
                        <a:lnTo>
                          <a:pt x="197" y="144"/>
                        </a:lnTo>
                        <a:lnTo>
                          <a:pt x="200" y="140"/>
                        </a:lnTo>
                        <a:lnTo>
                          <a:pt x="203" y="135"/>
                        </a:lnTo>
                        <a:lnTo>
                          <a:pt x="206" y="132"/>
                        </a:lnTo>
                        <a:lnTo>
                          <a:pt x="208" y="128"/>
                        </a:lnTo>
                        <a:lnTo>
                          <a:pt x="211" y="122"/>
                        </a:lnTo>
                        <a:lnTo>
                          <a:pt x="213" y="118"/>
                        </a:lnTo>
                        <a:lnTo>
                          <a:pt x="213" y="114"/>
                        </a:lnTo>
                        <a:lnTo>
                          <a:pt x="214" y="109"/>
                        </a:lnTo>
                        <a:lnTo>
                          <a:pt x="216" y="104"/>
                        </a:lnTo>
                        <a:lnTo>
                          <a:pt x="217" y="97"/>
                        </a:lnTo>
                        <a:lnTo>
                          <a:pt x="219" y="92"/>
                        </a:lnTo>
                        <a:lnTo>
                          <a:pt x="220" y="88"/>
                        </a:lnTo>
                        <a:lnTo>
                          <a:pt x="221" y="83"/>
                        </a:lnTo>
                        <a:lnTo>
                          <a:pt x="222" y="77"/>
                        </a:lnTo>
                        <a:lnTo>
                          <a:pt x="222" y="73"/>
                        </a:lnTo>
                        <a:lnTo>
                          <a:pt x="224" y="68"/>
                        </a:lnTo>
                        <a:lnTo>
                          <a:pt x="224" y="64"/>
                        </a:lnTo>
                        <a:lnTo>
                          <a:pt x="225" y="58"/>
                        </a:lnTo>
                        <a:lnTo>
                          <a:pt x="225" y="55"/>
                        </a:lnTo>
                        <a:lnTo>
                          <a:pt x="226" y="50"/>
                        </a:lnTo>
                        <a:lnTo>
                          <a:pt x="227" y="45"/>
                        </a:lnTo>
                        <a:lnTo>
                          <a:pt x="227" y="40"/>
                        </a:lnTo>
                        <a:lnTo>
                          <a:pt x="227" y="36"/>
                        </a:lnTo>
                        <a:lnTo>
                          <a:pt x="227" y="28"/>
                        </a:lnTo>
                        <a:lnTo>
                          <a:pt x="228" y="24"/>
                        </a:lnTo>
                        <a:lnTo>
                          <a:pt x="228" y="19"/>
                        </a:lnTo>
                      </a:path>
                    </a:pathLst>
                  </a:custGeom>
                  <a:noFill/>
                  <a:ln w="12700" cap="rnd">
                    <a:solidFill>
                      <a:schemeClr val="hlink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</p:grpSp>
      <p:sp>
        <p:nvSpPr>
          <p:cNvPr id="9220" name="Rectangle 51"/>
          <p:cNvSpPr>
            <a:spLocks noChangeArrowheads="1"/>
          </p:cNvSpPr>
          <p:nvPr/>
        </p:nvSpPr>
        <p:spPr bwMode="auto">
          <a:xfrm>
            <a:off x="60325" y="2909888"/>
            <a:ext cx="1665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800"/>
              <a:t>Analógico</a:t>
            </a:r>
          </a:p>
        </p:txBody>
      </p:sp>
      <p:sp>
        <p:nvSpPr>
          <p:cNvPr id="9221" name="Rectangle 52"/>
          <p:cNvSpPr>
            <a:spLocks noChangeArrowheads="1"/>
          </p:cNvSpPr>
          <p:nvPr/>
        </p:nvSpPr>
        <p:spPr bwMode="auto">
          <a:xfrm>
            <a:off x="7477125" y="2863850"/>
            <a:ext cx="1665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800"/>
              <a:t>Analógico</a:t>
            </a:r>
          </a:p>
        </p:txBody>
      </p:sp>
      <p:sp>
        <p:nvSpPr>
          <p:cNvPr id="9222" name="Rectangle 53"/>
          <p:cNvSpPr>
            <a:spLocks noChangeArrowheads="1"/>
          </p:cNvSpPr>
          <p:nvPr/>
        </p:nvSpPr>
        <p:spPr bwMode="auto">
          <a:xfrm>
            <a:off x="898525" y="5805488"/>
            <a:ext cx="180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" sz="2800"/>
              <a:t>Electrónica</a:t>
            </a:r>
          </a:p>
          <a:p>
            <a:pPr algn="ctr"/>
            <a:r>
              <a:rPr lang="es-ES" sz="2800"/>
              <a:t>analógica</a:t>
            </a:r>
          </a:p>
        </p:txBody>
      </p:sp>
      <p:sp>
        <p:nvSpPr>
          <p:cNvPr id="9223" name="Rectangle 54"/>
          <p:cNvSpPr>
            <a:spLocks noChangeArrowheads="1"/>
          </p:cNvSpPr>
          <p:nvPr/>
        </p:nvSpPr>
        <p:spPr bwMode="auto">
          <a:xfrm>
            <a:off x="3641725" y="5805488"/>
            <a:ext cx="180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" sz="2800"/>
              <a:t>Electrónica</a:t>
            </a:r>
          </a:p>
          <a:p>
            <a:pPr algn="ctr"/>
            <a:r>
              <a:rPr lang="es-ES" sz="2800"/>
              <a:t>digital</a:t>
            </a:r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1676400" y="3048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s-ES" sz="36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Introducción a los Sistemas Digitales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Señal digital y ruido</a:t>
            </a:r>
            <a:endParaRPr lang="es-CL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87842"/>
            <a:ext cx="4854923" cy="2934809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259632" y="5301208"/>
            <a:ext cx="7258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La señal digital, sobre todo si es binaria, tiene la máxima </a:t>
            </a:r>
          </a:p>
          <a:p>
            <a:r>
              <a:rPr lang="es-MX" dirty="0" smtClean="0"/>
              <a:t>Posibilidad de ser recuperada en presencia de ruido,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396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Señal digital multinivel</a:t>
            </a:r>
            <a:endParaRPr lang="es-CL" dirty="0"/>
          </a:p>
        </p:txBody>
      </p:sp>
      <p:pic>
        <p:nvPicPr>
          <p:cNvPr id="3840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65" y="1556792"/>
            <a:ext cx="7261147" cy="393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713865" y="6021288"/>
            <a:ext cx="7279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Los valores pueden ser 0, A, 2A ,  ….., NA, con N finito.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456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Señales discretas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Por su carácter discreto, las señales digitales siempre se pueden asociar a los enteros.</a:t>
            </a:r>
          </a:p>
          <a:p>
            <a:endParaRPr lang="es-MX" dirty="0"/>
          </a:p>
          <a:p>
            <a:r>
              <a:rPr lang="es-MX" dirty="0" smtClean="0"/>
              <a:t>Cuando son binarias, se representan con unos y ceros, sin embargo los valores se pueden interpretar con mayor facilidad en la forma habitual que el sistema decimal o base 10.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498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Señales </a:t>
            </a:r>
            <a:r>
              <a:rPr lang="es-MX" dirty="0" err="1" smtClean="0"/>
              <a:t>cuantizadas</a:t>
            </a:r>
            <a:r>
              <a:rPr lang="es-MX" dirty="0" smtClean="0"/>
              <a:t> en 8 niveles</a:t>
            </a:r>
            <a:endParaRPr lang="es-CL" dirty="0"/>
          </a:p>
        </p:txBody>
      </p:sp>
      <p:pic>
        <p:nvPicPr>
          <p:cNvPr id="384004" name="Picture 4" descr="Resultado de imagen para señales cuantizadas en 8 nive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68207"/>
            <a:ext cx="5132408" cy="431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5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6368</TotalTime>
  <Words>982</Words>
  <Application>Microsoft Office PowerPoint</Application>
  <PresentationFormat>Presentación en pantalla (4:3)</PresentationFormat>
  <Paragraphs>462</Paragraphs>
  <Slides>34</Slides>
  <Notes>15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6" baseType="lpstr">
      <vt:lpstr>Fundición</vt:lpstr>
      <vt:lpstr>Ecuación</vt:lpstr>
      <vt:lpstr>DISEÑO DE SISTEMAS DIGITALES</vt:lpstr>
      <vt:lpstr>Presentación de PowerPoint</vt:lpstr>
      <vt:lpstr>Presentación de PowerPoint</vt:lpstr>
      <vt:lpstr>Presentación de PowerPoint</vt:lpstr>
      <vt:lpstr>Presentación de PowerPoint</vt:lpstr>
      <vt:lpstr>Señal digital y ruido</vt:lpstr>
      <vt:lpstr>Señal digital multinivel</vt:lpstr>
      <vt:lpstr>Señales discretas</vt:lpstr>
      <vt:lpstr>Señales cuantizadas en 8 niveles</vt:lpstr>
      <vt:lpstr>Señales cuantizadas</vt:lpstr>
      <vt:lpstr>Imagen Cuantizada</vt:lpstr>
      <vt:lpstr>Imagen original</vt:lpstr>
      <vt:lpstr>Presentación de PowerPoint</vt:lpstr>
      <vt:lpstr>Asociación con enteros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Procedimiento de conversión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Conversión entre bases potencias de 2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título de diapositiva</dc:title>
  <dc:creator>Electronica</dc:creator>
  <cp:lastModifiedBy>OP</cp:lastModifiedBy>
  <cp:revision>55</cp:revision>
  <dcterms:created xsi:type="dcterms:W3CDTF">1995-05-28T16:34:56Z</dcterms:created>
  <dcterms:modified xsi:type="dcterms:W3CDTF">2018-08-20T19:52:40Z</dcterms:modified>
</cp:coreProperties>
</file>