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71"/>
  </p:notesMasterIdLst>
  <p:handoutMasterIdLst>
    <p:handoutMasterId r:id="rId72"/>
  </p:handoutMasterIdLst>
  <p:sldIdLst>
    <p:sldId id="515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543" r:id="rId10"/>
    <p:sldId id="381" r:id="rId11"/>
    <p:sldId id="382" r:id="rId12"/>
    <p:sldId id="383" r:id="rId13"/>
    <p:sldId id="384" r:id="rId14"/>
    <p:sldId id="385" r:id="rId15"/>
    <p:sldId id="510" r:id="rId16"/>
    <p:sldId id="386" r:id="rId17"/>
    <p:sldId id="387" r:id="rId18"/>
    <p:sldId id="388" r:id="rId19"/>
    <p:sldId id="389" r:id="rId20"/>
    <p:sldId id="542" r:id="rId21"/>
    <p:sldId id="506" r:id="rId22"/>
    <p:sldId id="534" r:id="rId23"/>
    <p:sldId id="507" r:id="rId24"/>
    <p:sldId id="394" r:id="rId25"/>
    <p:sldId id="395" r:id="rId26"/>
    <p:sldId id="516" r:id="rId27"/>
    <p:sldId id="397" r:id="rId28"/>
    <p:sldId id="398" r:id="rId29"/>
    <p:sldId id="399" r:id="rId30"/>
    <p:sldId id="508" r:id="rId31"/>
    <p:sldId id="509" r:id="rId32"/>
    <p:sldId id="400" r:id="rId33"/>
    <p:sldId id="401" r:id="rId34"/>
    <p:sldId id="536" r:id="rId35"/>
    <p:sldId id="535" r:id="rId36"/>
    <p:sldId id="539" r:id="rId37"/>
    <p:sldId id="538" r:id="rId38"/>
    <p:sldId id="511" r:id="rId39"/>
    <p:sldId id="512" r:id="rId40"/>
    <p:sldId id="513" r:id="rId41"/>
    <p:sldId id="514" r:id="rId42"/>
    <p:sldId id="405" r:id="rId43"/>
    <p:sldId id="406" r:id="rId44"/>
    <p:sldId id="407" r:id="rId45"/>
    <p:sldId id="408" r:id="rId46"/>
    <p:sldId id="544" r:id="rId47"/>
    <p:sldId id="546" r:id="rId48"/>
    <p:sldId id="547" r:id="rId49"/>
    <p:sldId id="545" r:id="rId50"/>
    <p:sldId id="409" r:id="rId51"/>
    <p:sldId id="548" r:id="rId52"/>
    <p:sldId id="549" r:id="rId53"/>
    <p:sldId id="550" r:id="rId54"/>
    <p:sldId id="551" r:id="rId55"/>
    <p:sldId id="520" r:id="rId56"/>
    <p:sldId id="521" r:id="rId57"/>
    <p:sldId id="522" r:id="rId58"/>
    <p:sldId id="523" r:id="rId59"/>
    <p:sldId id="524" r:id="rId60"/>
    <p:sldId id="526" r:id="rId61"/>
    <p:sldId id="527" r:id="rId62"/>
    <p:sldId id="528" r:id="rId63"/>
    <p:sldId id="529" r:id="rId64"/>
    <p:sldId id="530" r:id="rId65"/>
    <p:sldId id="531" r:id="rId66"/>
    <p:sldId id="532" r:id="rId67"/>
    <p:sldId id="533" r:id="rId68"/>
    <p:sldId id="540" r:id="rId69"/>
    <p:sldId id="541" r:id="rId7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CBCB"/>
    <a:srgbClr val="9696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5" autoAdjust="0"/>
    <p:restoredTop sz="90929"/>
  </p:normalViewPr>
  <p:slideViewPr>
    <p:cSldViewPr>
      <p:cViewPr>
        <p:scale>
          <a:sx n="70" d="100"/>
          <a:sy n="70" d="100"/>
        </p:scale>
        <p:origin x="-1644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327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CF4C61B4-8F68-4972-99D9-36D5EADB83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701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2804CB-C341-442F-B5C2-F6E9D23645CC}" type="slidenum">
              <a:rPr lang="es-ES" altLang="es-ES" sz="1000" smtClean="0"/>
              <a:pPr/>
              <a:t>2</a:t>
            </a:fld>
            <a:endParaRPr lang="es-ES" altLang="es-ES" sz="1000" smtClean="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 smtClean="0"/>
              <a:t>Notas:</a:t>
            </a:r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pPr algn="ctr"/>
            <a:endParaRPr lang="es-ES" alt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897C41-D874-418B-98B7-DA77F86D5698}" type="slidenum">
              <a:rPr lang="es-ES" altLang="es-ES" sz="1000" smtClean="0"/>
              <a:pPr/>
              <a:t>12</a:t>
            </a:fld>
            <a:endParaRPr lang="es-ES" altLang="es-ES" sz="1000" smtClean="0"/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Nota:</a:t>
            </a:r>
          </a:p>
          <a:p>
            <a:pPr defTabSz="882650"/>
            <a:endParaRPr lang="es-ES" alt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60C837-A5E9-485E-AA33-A10522063DE4}" type="slidenum">
              <a:rPr lang="es-ES" altLang="es-ES" sz="1000" smtClean="0"/>
              <a:pPr/>
              <a:t>13</a:t>
            </a:fld>
            <a:endParaRPr lang="es-ES" altLang="es-ES" sz="1000" smtClean="0"/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Nota:</a:t>
            </a:r>
          </a:p>
          <a:p>
            <a:pPr defTabSz="882650"/>
            <a:endParaRPr lang="es-ES" alt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CCBBE1-DE82-4462-9B97-B7AAA37425B0}" type="slidenum">
              <a:rPr lang="es-ES" altLang="es-ES" sz="1000" smtClean="0"/>
              <a:pPr/>
              <a:t>14</a:t>
            </a:fld>
            <a:endParaRPr lang="es-ES" altLang="es-ES" sz="1000" smtClean="0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Nota:</a:t>
            </a:r>
          </a:p>
          <a:p>
            <a:pPr defTabSz="882650"/>
            <a:endParaRPr lang="es-ES" alt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5370A4-B9F9-4F81-92E0-C3A823417F50}" type="slidenum">
              <a:rPr lang="es-ES" altLang="es-ES" sz="1000" smtClean="0"/>
              <a:pPr/>
              <a:t>16</a:t>
            </a:fld>
            <a:endParaRPr lang="es-ES" altLang="es-ES" sz="1000" smtClean="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Nota:</a:t>
            </a:r>
          </a:p>
          <a:p>
            <a:pPr defTabSz="882650"/>
            <a:endParaRPr lang="es-ES" alt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5137AA-0F92-42C9-9F44-117D6931444C}" type="slidenum">
              <a:rPr lang="es-ES" altLang="es-ES" sz="1000" smtClean="0"/>
              <a:pPr/>
              <a:t>17</a:t>
            </a:fld>
            <a:endParaRPr lang="es-ES" altLang="es-ES" sz="1000" smtClean="0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Nota:</a:t>
            </a:r>
          </a:p>
          <a:p>
            <a:pPr defTabSz="882650"/>
            <a:endParaRPr lang="es-ES" alt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00A9A4-6917-4687-8141-8A34CBF4DF10}" type="slidenum">
              <a:rPr lang="es-ES" altLang="es-ES" sz="1000" smtClean="0"/>
              <a:pPr/>
              <a:t>18</a:t>
            </a:fld>
            <a:endParaRPr lang="es-ES" altLang="es-ES" sz="1000" smtClean="0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Nota:</a:t>
            </a:r>
          </a:p>
          <a:p>
            <a:pPr defTabSz="882650"/>
            <a:endParaRPr lang="es-ES" alt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A26AB4-62BD-4991-AF0C-10F0FA0AF628}" type="slidenum">
              <a:rPr lang="es-ES" altLang="es-ES" sz="1000" smtClean="0"/>
              <a:pPr/>
              <a:t>19</a:t>
            </a:fld>
            <a:endParaRPr lang="es-ES" altLang="es-ES" sz="1000" smtClean="0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Nota:</a:t>
            </a:r>
          </a:p>
          <a:p>
            <a:pPr defTabSz="882650"/>
            <a:endParaRPr lang="es-ES" alt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41B34D-9497-440A-B7BF-D86B86DD0251}" type="slidenum">
              <a:rPr lang="es-ES" altLang="es-ES" sz="1000" smtClean="0"/>
              <a:pPr/>
              <a:t>24</a:t>
            </a:fld>
            <a:endParaRPr lang="es-ES" altLang="es-ES" sz="1000" smtClean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Nota:</a:t>
            </a:r>
          </a:p>
          <a:p>
            <a:pPr defTabSz="882650"/>
            <a:endParaRPr lang="es-ES" alt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F9216E-3ACA-4450-B77D-99F63700FA75}" type="slidenum">
              <a:rPr lang="es-ES" altLang="es-ES" sz="1000" smtClean="0"/>
              <a:pPr/>
              <a:t>25</a:t>
            </a:fld>
            <a:endParaRPr lang="es-ES" altLang="es-ES" sz="1000" smtClean="0"/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Nota:</a:t>
            </a:r>
          </a:p>
          <a:p>
            <a:pPr defTabSz="882650"/>
            <a:endParaRPr lang="es-ES" alt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53C695-4A3C-42FF-A85D-230FE5CD6491}" type="slidenum">
              <a:rPr lang="es-ES" altLang="es-ES" sz="1000" smtClean="0"/>
              <a:pPr/>
              <a:t>27</a:t>
            </a:fld>
            <a:endParaRPr lang="es-ES" altLang="es-ES" sz="1000" smtClean="0"/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Nota:</a:t>
            </a:r>
          </a:p>
          <a:p>
            <a:pPr defTabSz="882650"/>
            <a:endParaRPr lang="es-ES" alt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305D9C-5B39-4120-A234-DE4D68440FCB}" type="slidenum">
              <a:rPr lang="es-ES" altLang="es-ES" sz="1000" smtClean="0"/>
              <a:pPr/>
              <a:t>3</a:t>
            </a:fld>
            <a:endParaRPr lang="es-ES" altLang="es-ES" sz="1000" smtClean="0"/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 smtClean="0"/>
              <a:t>Notas:</a:t>
            </a:r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pPr algn="ctr"/>
            <a:endParaRPr lang="es-ES" altLang="es-E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5B331C-3AA6-4303-AE7B-D1370C70DCDE}" type="slidenum">
              <a:rPr lang="es-ES" altLang="es-ES" sz="1000" smtClean="0"/>
              <a:pPr/>
              <a:t>28</a:t>
            </a:fld>
            <a:endParaRPr lang="es-ES" altLang="es-ES" sz="1000" smtClean="0"/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Nota:</a:t>
            </a:r>
          </a:p>
          <a:p>
            <a:pPr defTabSz="882650"/>
            <a:endParaRPr lang="es-ES" alt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EAE74E-39EC-41F6-B9CA-5B705998E553}" type="slidenum">
              <a:rPr lang="es-ES" altLang="es-ES" sz="1000" smtClean="0"/>
              <a:pPr/>
              <a:t>29</a:t>
            </a:fld>
            <a:endParaRPr lang="es-ES" altLang="es-ES" sz="1000" smtClean="0"/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Nota:</a:t>
            </a:r>
          </a:p>
          <a:p>
            <a:pPr defTabSz="882650"/>
            <a:endParaRPr lang="es-ES" altLang="es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9F8620-1B53-4110-93E1-EDFBEAAFEE44}" type="slidenum">
              <a:rPr lang="es-ES" altLang="es-ES" sz="1000" smtClean="0"/>
              <a:pPr/>
              <a:t>32</a:t>
            </a:fld>
            <a:endParaRPr lang="es-ES" altLang="es-ES" sz="1000" smtClean="0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Nota:</a:t>
            </a:r>
          </a:p>
          <a:p>
            <a:pPr defTabSz="882650"/>
            <a:endParaRPr lang="es-ES" alt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893911-A846-450D-A417-5A4A9D3F94A3}" type="slidenum">
              <a:rPr lang="es-ES" altLang="es-ES" sz="1000" smtClean="0"/>
              <a:pPr/>
              <a:t>33</a:t>
            </a:fld>
            <a:endParaRPr lang="es-ES" altLang="es-ES" sz="1000" smtClean="0"/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Nota:</a:t>
            </a:r>
          </a:p>
          <a:p>
            <a:pPr defTabSz="882650"/>
            <a:endParaRPr lang="es-ES" altLang="es-E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784EB3-0DB7-486F-A0D0-5D817369ACF0}" type="slidenum">
              <a:rPr lang="es-ES" altLang="es-ES" sz="1000" smtClean="0"/>
              <a:pPr/>
              <a:t>42</a:t>
            </a:fld>
            <a:endParaRPr lang="es-ES" altLang="es-ES" sz="1000" smtClean="0"/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E4CCDB-FC09-4813-B274-D02529F126A8}" type="slidenum">
              <a:rPr lang="es-ES" altLang="es-ES" sz="1000" smtClean="0"/>
              <a:pPr/>
              <a:t>43</a:t>
            </a:fld>
            <a:endParaRPr lang="es-ES" altLang="es-ES" sz="1000" smtClean="0"/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2B5E26-4307-44B9-9216-C9DD5EAEDC90}" type="slidenum">
              <a:rPr lang="es-ES" altLang="es-ES" sz="1000" smtClean="0"/>
              <a:pPr/>
              <a:t>44</a:t>
            </a:fld>
            <a:endParaRPr lang="es-ES" altLang="es-ES" sz="1000" smtClean="0"/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DFCF0E-7AAE-4512-B3A4-5C6B96FA0A84}" type="slidenum">
              <a:rPr lang="es-ES" altLang="es-ES" sz="1000" smtClean="0"/>
              <a:pPr/>
              <a:t>45</a:t>
            </a:fld>
            <a:endParaRPr lang="es-ES" altLang="es-ES" sz="1000" smtClean="0"/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9F8B51-9634-4608-AE7E-A04D0E5322E4}" type="slidenum">
              <a:rPr lang="es-ES" altLang="es-ES" sz="1000" smtClean="0"/>
              <a:pPr/>
              <a:t>50</a:t>
            </a:fld>
            <a:endParaRPr lang="es-ES" altLang="es-ES" sz="1000" smtClean="0"/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6BB586-2101-46E3-9F83-186CA2CCDF81}" type="slidenum">
              <a:rPr lang="es-ES" altLang="es-ES" sz="1000" smtClean="0"/>
              <a:pPr/>
              <a:t>55</a:t>
            </a:fld>
            <a:endParaRPr lang="es-ES" altLang="es-ES" sz="1000" smtClean="0"/>
          </a:p>
        </p:txBody>
      </p:sp>
      <p:sp>
        <p:nvSpPr>
          <p:cNvPr id="328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8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4A853E-CCB9-4863-93DF-13B740118059}" type="slidenum">
              <a:rPr lang="es-ES" altLang="es-ES" sz="1000" smtClean="0"/>
              <a:pPr/>
              <a:t>4</a:t>
            </a:fld>
            <a:endParaRPr lang="es-ES" altLang="es-ES" sz="1000" smtClean="0"/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 smtClean="0"/>
              <a:t>Notas:</a:t>
            </a:r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pPr algn="ctr"/>
            <a:endParaRPr lang="es-ES" altLang="es-E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2201D3-701F-413C-815F-A3D4707ACEC9}" type="slidenum">
              <a:rPr lang="es-ES" altLang="es-ES" sz="1000" smtClean="0"/>
              <a:pPr/>
              <a:t>56</a:t>
            </a:fld>
            <a:endParaRPr lang="es-ES" altLang="es-ES" sz="1000" smtClean="0"/>
          </a:p>
        </p:txBody>
      </p:sp>
      <p:sp>
        <p:nvSpPr>
          <p:cNvPr id="329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9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CD2942-DC4D-438E-AB6D-2EE9A50EC399}" type="slidenum">
              <a:rPr lang="es-ES" altLang="es-ES" sz="1000" smtClean="0"/>
              <a:pPr/>
              <a:t>57</a:t>
            </a:fld>
            <a:endParaRPr lang="es-ES" altLang="es-ES" sz="1000" smtClean="0"/>
          </a:p>
        </p:txBody>
      </p:sp>
      <p:sp>
        <p:nvSpPr>
          <p:cNvPr id="330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0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C93B99-7EB0-40DE-BEE3-E1661338A2BB}" type="slidenum">
              <a:rPr lang="es-ES" altLang="es-ES" sz="1000" smtClean="0"/>
              <a:pPr/>
              <a:t>58</a:t>
            </a:fld>
            <a:endParaRPr lang="es-ES" altLang="es-ES" sz="1000" smtClean="0"/>
          </a:p>
        </p:txBody>
      </p:sp>
      <p:sp>
        <p:nvSpPr>
          <p:cNvPr id="331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1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C25824-1779-41AF-9AE3-C90C5899D870}" type="slidenum">
              <a:rPr lang="es-ES" altLang="es-ES" sz="1000" smtClean="0"/>
              <a:pPr/>
              <a:t>59</a:t>
            </a:fld>
            <a:endParaRPr lang="es-ES" altLang="es-ES" sz="1000" smtClean="0"/>
          </a:p>
        </p:txBody>
      </p:sp>
      <p:sp>
        <p:nvSpPr>
          <p:cNvPr id="332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2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2CBDCC-511F-44F0-99D9-0C89EA8C187F}" type="slidenum">
              <a:rPr lang="es-ES" altLang="es-ES" sz="1000" smtClean="0"/>
              <a:pPr/>
              <a:t>60</a:t>
            </a:fld>
            <a:endParaRPr lang="es-ES" altLang="es-ES" sz="1000" smtClean="0"/>
          </a:p>
        </p:txBody>
      </p:sp>
      <p:sp>
        <p:nvSpPr>
          <p:cNvPr id="334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4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B625D2-9E89-413E-A069-00E040DBD03F}" type="slidenum">
              <a:rPr lang="es-ES" altLang="es-ES" sz="1000" smtClean="0"/>
              <a:pPr/>
              <a:t>61</a:t>
            </a:fld>
            <a:endParaRPr lang="es-ES" altLang="es-ES" sz="1000" smtClean="0"/>
          </a:p>
        </p:txBody>
      </p:sp>
      <p:sp>
        <p:nvSpPr>
          <p:cNvPr id="335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5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6D31EC-BFF6-4287-BA1D-8FF1AE2DD173}" type="slidenum">
              <a:rPr lang="es-ES" altLang="es-ES" sz="1000" smtClean="0"/>
              <a:pPr/>
              <a:t>62</a:t>
            </a:fld>
            <a:endParaRPr lang="es-ES" altLang="es-ES" sz="1000" smtClean="0"/>
          </a:p>
        </p:txBody>
      </p:sp>
      <p:sp>
        <p:nvSpPr>
          <p:cNvPr id="336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6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AD1539-428C-4B42-881F-81575B17B4BE}" type="slidenum">
              <a:rPr lang="es-ES" altLang="es-ES" sz="1000" smtClean="0"/>
              <a:pPr/>
              <a:t>63</a:t>
            </a:fld>
            <a:endParaRPr lang="es-ES" altLang="es-ES" sz="1000" smtClean="0"/>
          </a:p>
        </p:txBody>
      </p:sp>
      <p:sp>
        <p:nvSpPr>
          <p:cNvPr id="337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FCA311-71AD-4433-875F-01E26296F932}" type="slidenum">
              <a:rPr lang="es-ES" altLang="es-ES" sz="1000" smtClean="0"/>
              <a:pPr/>
              <a:t>64</a:t>
            </a:fld>
            <a:endParaRPr lang="es-ES" altLang="es-ES" sz="1000" smtClean="0"/>
          </a:p>
        </p:txBody>
      </p:sp>
      <p:sp>
        <p:nvSpPr>
          <p:cNvPr id="338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8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76AE1E-A524-49B8-8A30-AA90DE64527D}" type="slidenum">
              <a:rPr lang="es-ES" altLang="es-ES" sz="1000" smtClean="0"/>
              <a:pPr/>
              <a:t>65</a:t>
            </a:fld>
            <a:endParaRPr lang="es-ES" altLang="es-ES" sz="1000" smtClean="0"/>
          </a:p>
        </p:txBody>
      </p:sp>
      <p:sp>
        <p:nvSpPr>
          <p:cNvPr id="339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9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E1C4E2-AC6B-46F0-89FE-C86A30C04178}" type="slidenum">
              <a:rPr lang="es-ES" altLang="es-ES" sz="1000" smtClean="0"/>
              <a:pPr/>
              <a:t>5</a:t>
            </a:fld>
            <a:endParaRPr lang="es-ES" altLang="es-ES" sz="1000" smtClean="0"/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 smtClean="0"/>
              <a:t>Notas:</a:t>
            </a:r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pPr algn="ctr"/>
            <a:endParaRPr lang="es-ES" altLang="es-E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172E63-7EC5-4C31-AD67-79F726109D24}" type="slidenum">
              <a:rPr lang="es-ES" altLang="es-ES" sz="1000" smtClean="0"/>
              <a:pPr/>
              <a:t>66</a:t>
            </a:fld>
            <a:endParaRPr lang="es-ES" altLang="es-ES" sz="1000" smtClean="0"/>
          </a:p>
        </p:txBody>
      </p:sp>
      <p:sp>
        <p:nvSpPr>
          <p:cNvPr id="340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0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3A34BA-192D-4BAC-A52A-CF47B529B790}" type="slidenum">
              <a:rPr lang="es-ES" altLang="es-ES" sz="1000" smtClean="0"/>
              <a:pPr/>
              <a:t>67</a:t>
            </a:fld>
            <a:endParaRPr lang="es-ES" altLang="es-ES" sz="1000" smtClean="0"/>
          </a:p>
        </p:txBody>
      </p:sp>
      <p:sp>
        <p:nvSpPr>
          <p:cNvPr id="342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2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62450"/>
            <a:ext cx="4991100" cy="4076700"/>
          </a:xfrm>
          <a:noFill/>
          <a:ln w="38100" cap="flat" cmpd="dbl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defTabSz="882650"/>
            <a:r>
              <a:rPr lang="es-ES" altLang="es-ES" smtClean="0"/>
              <a:t>Notas: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BD3791-D47E-4506-9F3B-CF55B0A5221A}" type="slidenum">
              <a:rPr lang="es-ES" altLang="es-ES" sz="1000" smtClean="0"/>
              <a:pPr/>
              <a:t>6</a:t>
            </a:fld>
            <a:endParaRPr lang="es-ES" altLang="es-ES" sz="1000" smtClean="0"/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 smtClean="0"/>
              <a:t>Notas:</a:t>
            </a:r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pPr algn="ctr"/>
            <a:endParaRPr lang="es-ES" alt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810BB7-8796-4832-A682-4D11025E01DF}" type="slidenum">
              <a:rPr lang="es-ES" altLang="es-ES" sz="1000" smtClean="0"/>
              <a:pPr/>
              <a:t>7</a:t>
            </a:fld>
            <a:endParaRPr lang="es-ES" altLang="es-ES" sz="1000" smtClean="0"/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 smtClean="0"/>
              <a:t>Notas:</a:t>
            </a:r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pPr algn="ctr"/>
            <a:endParaRPr lang="es-ES" alt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AD289E-C107-4AB7-80C2-BBD41AC52E22}" type="slidenum">
              <a:rPr lang="es-ES" altLang="es-ES" sz="1000" smtClean="0"/>
              <a:pPr/>
              <a:t>8</a:t>
            </a:fld>
            <a:endParaRPr lang="es-ES" altLang="es-ES" sz="1000" smtClean="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 smtClean="0"/>
              <a:t>Notas:</a:t>
            </a:r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pPr algn="ctr"/>
            <a:endParaRPr lang="es-ES" alt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182C5E-808C-4635-B431-D0AA58AA9411}" type="slidenum">
              <a:rPr lang="es-ES" altLang="es-ES" sz="1000" smtClean="0"/>
              <a:pPr/>
              <a:t>10</a:t>
            </a:fld>
            <a:endParaRPr lang="es-ES" altLang="es-ES" sz="1000" smtClean="0"/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 smtClean="0"/>
              <a:t>Notas:</a:t>
            </a:r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pPr algn="ctr"/>
            <a:endParaRPr lang="es-ES" alt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7776AB-5EE7-49E9-9A25-2A65856C2560}" type="slidenum">
              <a:rPr lang="es-ES" altLang="es-ES" sz="1000" smtClean="0"/>
              <a:pPr/>
              <a:t>11</a:t>
            </a:fld>
            <a:endParaRPr lang="es-ES" altLang="es-ES" sz="1000" smtClean="0"/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 smtClean="0"/>
              <a:t>Notas:</a:t>
            </a:r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endParaRPr lang="es-ES" altLang="es-ES" smtClean="0"/>
          </a:p>
          <a:p>
            <a:pPr algn="ctr"/>
            <a:endParaRPr lang="es-ES" alt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F2E5F-37E5-46AF-8394-C11365C53C5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83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0CEB9-B847-444A-933A-D0A1CAB49AF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82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5A355-E71B-4FCD-94E2-938178EE4B8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24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69BF7-B8BE-4373-8336-5DD04306CE8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626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D777C-8622-4983-B223-66641049B00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6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70CD6-D301-4740-B10E-024055C9586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40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192A5-78E7-476A-AD3D-D7924E5C97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81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439D7-BBE2-4340-B812-1B85D2826E6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49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EFA59-CDF8-44A8-BAD8-2C128A16560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89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47090-5964-4D3B-9835-28EF5142E04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3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3378-CD14-427A-B7C8-B37624BF8F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54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E121BC1-B770-412E-9150-AD7B568C2E4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13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not.CK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and.CK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or.CK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hyperlink" Target="sumares.CKT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Lógica </a:t>
            </a:r>
            <a:r>
              <a:rPr lang="es-MX" dirty="0" err="1" smtClean="0"/>
              <a:t>Combinacional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Funciones booleanas</a:t>
            </a:r>
          </a:p>
          <a:p>
            <a:r>
              <a:rPr lang="es-MX" dirty="0" smtClean="0"/>
              <a:t>Circuitos de lógica combinacional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969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3666" name="Rectangle 2"/>
              <p:cNvSpPr>
                <a:spLocks noChangeArrowheads="1"/>
              </p:cNvSpPr>
              <p:nvPr/>
            </p:nvSpPr>
            <p:spPr bwMode="auto">
              <a:xfrm>
                <a:off x="304800" y="990600"/>
                <a:ext cx="8686800" cy="563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pPr marL="342900" indent="-342900" algn="ctr">
                  <a:spcBef>
                    <a:spcPct val="20000"/>
                  </a:spcBef>
                  <a:defRPr/>
                </a:pPr>
                <a:r>
                  <a:rPr lang="es-ES" sz="2800" dirty="0" smtClean="0">
                    <a:solidFill>
                      <a:schemeClr val="tx2">
                        <a:lumMod val="50000"/>
                      </a:schemeClr>
                    </a:solidFill>
                  </a:rPr>
                  <a:t>2. F(A,B,C) = AB + BC + ABC</a:t>
                </a:r>
              </a:p>
              <a:p>
                <a:pPr marL="342900" indent="-342900" algn="ctr">
                  <a:spcBef>
                    <a:spcPct val="20000"/>
                  </a:spcBef>
                  <a:defRPr/>
                </a:pPr>
                <a:r>
                  <a:rPr lang="es-ES" sz="2800" dirty="0">
                    <a:solidFill>
                      <a:schemeClr val="tx2">
                        <a:lumMod val="50000"/>
                      </a:schemeClr>
                    </a:solidFill>
                  </a:rPr>
                  <a:t>A = 1		B = 1		C = 0</a:t>
                </a:r>
              </a:p>
              <a:p>
                <a:pPr marL="342900" indent="-342900" algn="ctr">
                  <a:spcBef>
                    <a:spcPct val="20000"/>
                  </a:spcBef>
                  <a:defRPr/>
                </a:pPr>
                <a:endParaRPr lang="es-ES" sz="28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342900" indent="-342900" algn="ctr">
                  <a:spcBef>
                    <a:spcPct val="20000"/>
                  </a:spcBef>
                  <a:defRPr/>
                </a:pPr>
                <a:r>
                  <a:rPr lang="es-ES" sz="2800" dirty="0">
                    <a:solidFill>
                      <a:schemeClr val="tx2">
                        <a:lumMod val="50000"/>
                      </a:schemeClr>
                    </a:solidFill>
                  </a:rPr>
                  <a:t>3. F(X,Y,Z)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8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</a:rPr>
                      <m:t>X</m:t>
                    </m:r>
                    <m:r>
                      <a:rPr lang="es-CL" sz="28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ES" sz="28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s-CL" sz="2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s-CL" sz="2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</a:rPr>
                      <m:t>𝑍</m:t>
                    </m:r>
                    <m:r>
                      <a:rPr lang="es-CL" sz="2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CL" sz="2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s-CL" sz="2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s-CL" sz="2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</a:rPr>
                      <m:t>𝑌𝑍</m:t>
                    </m:r>
                  </m:oMath>
                </a14:m>
                <a:endParaRPr lang="es-ES" sz="28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342900" indent="-342900" algn="ctr">
                  <a:spcBef>
                    <a:spcPct val="20000"/>
                  </a:spcBef>
                  <a:defRPr/>
                </a:pPr>
                <a:r>
                  <a:rPr lang="es-ES" sz="2800" dirty="0">
                    <a:solidFill>
                      <a:schemeClr val="tx2">
                        <a:lumMod val="50000"/>
                      </a:schemeClr>
                    </a:solidFill>
                  </a:rPr>
                  <a:t>X = 1		Y = 0		Z = 1</a:t>
                </a:r>
              </a:p>
              <a:p>
                <a:pPr marL="342900" indent="-342900" algn="just">
                  <a:spcBef>
                    <a:spcPct val="20000"/>
                  </a:spcBef>
                  <a:defRPr/>
                </a:pPr>
                <a:r>
                  <a:rPr lang="es-ES" sz="2800" b="1" i="1" dirty="0" smtClean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Término producto:</a:t>
                </a:r>
                <a:r>
                  <a:rPr lang="es-ES" sz="2800" dirty="0" smtClean="0"/>
                  <a:t>  </a:t>
                </a:r>
                <a:r>
                  <a:rPr lang="es-ES" sz="2800" dirty="0"/>
                  <a:t>Un término es una o más variables </a:t>
                </a:r>
                <a:r>
                  <a:rPr lang="es-ES" sz="2800" dirty="0" smtClean="0"/>
                  <a:t>unidas por </a:t>
                </a:r>
                <a:r>
                  <a:rPr lang="es-ES" sz="2800" dirty="0"/>
                  <a:t>el operador AND.</a:t>
                </a:r>
                <a:endParaRPr lang="es-ES" sz="2800" u="sng" dirty="0"/>
              </a:p>
              <a:p>
                <a:pPr marL="342900" indent="-342900" algn="just">
                  <a:spcBef>
                    <a:spcPct val="20000"/>
                  </a:spcBef>
                  <a:defRPr/>
                </a:pPr>
                <a:r>
                  <a:rPr lang="es-ES" sz="2800" b="1" i="1" dirty="0" err="1" smtClean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Mintérmino</a:t>
                </a:r>
                <a:r>
                  <a:rPr lang="es-ES" sz="2800" b="1" i="1" dirty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:</a:t>
                </a:r>
                <a:r>
                  <a:rPr lang="es-ES" sz="2800" dirty="0"/>
                  <a:t>  </a:t>
                </a:r>
                <a:r>
                  <a:rPr lang="es-ES" sz="2800" dirty="0" smtClean="0"/>
                  <a:t>Término producto con las N variables de la función</a:t>
                </a:r>
                <a:endParaRPr lang="es-ES" sz="2800" dirty="0"/>
              </a:p>
              <a:p>
                <a:pPr marL="342900" indent="-342900" algn="just">
                  <a:spcBef>
                    <a:spcPct val="20000"/>
                  </a:spcBef>
                  <a:defRPr/>
                </a:pPr>
                <a:r>
                  <a:rPr lang="es-ES" sz="2800" dirty="0" smtClean="0"/>
                  <a:t>Las </a:t>
                </a:r>
                <a:r>
                  <a:rPr lang="es-ES" sz="2800" dirty="0"/>
                  <a:t>N variables puede tomar </a:t>
                </a:r>
                <a:r>
                  <a:rPr lang="es-ES" sz="2800" dirty="0" smtClean="0"/>
                  <a:t>2</a:t>
                </a:r>
                <a:r>
                  <a:rPr lang="es-ES" sz="2800" baseline="30000" dirty="0" smtClean="0"/>
                  <a:t>N</a:t>
                </a:r>
                <a:r>
                  <a:rPr lang="es-ES" sz="2800" dirty="0" smtClean="0"/>
                  <a:t> </a:t>
                </a:r>
                <a:r>
                  <a:rPr lang="es-ES" sz="2800" dirty="0"/>
                  <a:t>valores diferentes.</a:t>
                </a:r>
              </a:p>
              <a:p>
                <a:pPr marL="342900" indent="-342900" algn="ctr">
                  <a:spcBef>
                    <a:spcPct val="20000"/>
                  </a:spcBef>
                  <a:defRPr/>
                </a:pPr>
                <a:r>
                  <a:rPr lang="es-ES" sz="2800" dirty="0"/>
                  <a:t>3 variables			2</a:t>
                </a:r>
                <a:r>
                  <a:rPr lang="es-ES" sz="2800" baseline="30000" dirty="0"/>
                  <a:t>n</a:t>
                </a:r>
                <a:r>
                  <a:rPr lang="es-ES" sz="2800" dirty="0"/>
                  <a:t> = 2</a:t>
                </a:r>
                <a:r>
                  <a:rPr lang="es-ES" sz="2800" baseline="30000" dirty="0"/>
                  <a:t>3</a:t>
                </a:r>
                <a:r>
                  <a:rPr lang="es-ES" sz="2800" dirty="0"/>
                  <a:t> valores diferentes</a:t>
                </a:r>
              </a:p>
            </p:txBody>
          </p:sp>
        </mc:Choice>
        <mc:Fallback xmlns="">
          <p:sp>
            <p:nvSpPr>
              <p:cNvPr id="11366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990600"/>
                <a:ext cx="8686800" cy="5638800"/>
              </a:xfrm>
              <a:prstGeom prst="rect">
                <a:avLst/>
              </a:prstGeom>
              <a:blipFill rotWithShape="1">
                <a:blip r:embed="rId3"/>
                <a:stretch>
                  <a:fillRect l="-1474" t="-1081" r="-14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2989263" y="271463"/>
            <a:ext cx="408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Funciones booleanas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5562600" y="990600"/>
            <a:ext cx="1066800" cy="0"/>
            <a:chOff x="3504" y="624"/>
            <a:chExt cx="672" cy="0"/>
          </a:xfrm>
        </p:grpSpPr>
        <p:sp>
          <p:nvSpPr>
            <p:cNvPr id="64522" name="Line 5"/>
            <p:cNvSpPr>
              <a:spLocks noChangeShapeType="1"/>
            </p:cNvSpPr>
            <p:nvPr/>
          </p:nvSpPr>
          <p:spPr bwMode="auto">
            <a:xfrm>
              <a:off x="3504" y="624"/>
              <a:ext cx="144" cy="0"/>
            </a:xfrm>
            <a:prstGeom prst="line">
              <a:avLst/>
            </a:prstGeom>
            <a:noFill/>
            <a:ln w="12700">
              <a:solidFill>
                <a:srgbClr val="2E6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523" name="Line 6"/>
            <p:cNvSpPr>
              <a:spLocks noChangeShapeType="1"/>
            </p:cNvSpPr>
            <p:nvPr/>
          </p:nvSpPr>
          <p:spPr bwMode="auto">
            <a:xfrm>
              <a:off x="4032" y="624"/>
              <a:ext cx="144" cy="0"/>
            </a:xfrm>
            <a:prstGeom prst="line">
              <a:avLst/>
            </a:prstGeom>
            <a:noFill/>
            <a:ln w="12700">
              <a:solidFill>
                <a:srgbClr val="2E6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4518" name="AutoShape 10"/>
          <p:cNvSpPr>
            <a:spLocks noChangeArrowheads="1"/>
          </p:cNvSpPr>
          <p:nvPr/>
        </p:nvSpPr>
        <p:spPr bwMode="auto">
          <a:xfrm>
            <a:off x="3206750" y="6254750"/>
            <a:ext cx="977900" cy="292100"/>
          </a:xfrm>
          <a:prstGeom prst="rightArrow">
            <a:avLst>
              <a:gd name="adj1" fmla="val 50000"/>
              <a:gd name="adj2" fmla="val 17242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609600" y="14478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s-ES" altLang="es-ES" sz="2800" dirty="0">
                <a:solidFill>
                  <a:srgbClr val="2E69FF"/>
                </a:solidFill>
              </a:rPr>
              <a:t>A  B  C	</a:t>
            </a:r>
            <a:r>
              <a:rPr lang="es-ES" altLang="es-ES" sz="2800" dirty="0" err="1" smtClean="0">
                <a:solidFill>
                  <a:srgbClr val="2E69FF"/>
                </a:solidFill>
              </a:rPr>
              <a:t>mintérminos</a:t>
            </a:r>
            <a:endParaRPr lang="es-ES" altLang="es-ES" sz="2800" dirty="0">
              <a:solidFill>
                <a:srgbClr val="2E69FF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0  0  0		A	B	C</a:t>
            </a: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0  0  1		A	B	C</a:t>
            </a: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0  1  0		A	B	C</a:t>
            </a: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0  1  1		A	B	C</a:t>
            </a: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1  0  0		A	B	C</a:t>
            </a: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1  0  1 	A	B	C</a:t>
            </a: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1  1  0		A	B	C</a:t>
            </a: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1  1  1		A	B	C</a:t>
            </a:r>
            <a:endParaRPr lang="es-ES" altLang="es-ES" sz="3200" dirty="0"/>
          </a:p>
          <a:p>
            <a:pPr algn="just">
              <a:spcBef>
                <a:spcPct val="20000"/>
              </a:spcBef>
            </a:pPr>
            <a:endParaRPr lang="es-ES" altLang="es-ES" sz="3200" dirty="0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5105400" y="2560638"/>
            <a:ext cx="35052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defRPr/>
            </a:pPr>
            <a:r>
              <a:rPr lang="es-ES" sz="2800" dirty="0"/>
              <a:t>Un </a:t>
            </a:r>
            <a:r>
              <a:rPr lang="es-ES" sz="2800" b="1" i="1" dirty="0" err="1" smtClean="0">
                <a:solidFill>
                  <a:srgbClr val="F8FE0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mintérmino</a:t>
            </a:r>
            <a:r>
              <a:rPr lang="es-ES" sz="2800" dirty="0" smtClean="0"/>
              <a:t> </a:t>
            </a:r>
            <a:r>
              <a:rPr lang="es-ES" sz="2800" dirty="0"/>
              <a:t>es un término que contiene todas las variables de la función unidas por el operador AND.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685800" y="1600200"/>
            <a:ext cx="4191000" cy="4648200"/>
            <a:chOff x="432" y="1008"/>
            <a:chExt cx="2640" cy="2928"/>
          </a:xfrm>
        </p:grpSpPr>
        <p:sp>
          <p:nvSpPr>
            <p:cNvPr id="65543" name="Line 5"/>
            <p:cNvSpPr>
              <a:spLocks noChangeShapeType="1"/>
            </p:cNvSpPr>
            <p:nvPr/>
          </p:nvSpPr>
          <p:spPr bwMode="auto">
            <a:xfrm>
              <a:off x="1598" y="1248"/>
              <a:ext cx="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544" name="Line 6"/>
            <p:cNvSpPr>
              <a:spLocks noChangeShapeType="1"/>
            </p:cNvSpPr>
            <p:nvPr/>
          </p:nvSpPr>
          <p:spPr bwMode="auto">
            <a:xfrm>
              <a:off x="2174" y="1248"/>
              <a:ext cx="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545" name="Line 7"/>
            <p:cNvSpPr>
              <a:spLocks noChangeShapeType="1"/>
            </p:cNvSpPr>
            <p:nvPr/>
          </p:nvSpPr>
          <p:spPr bwMode="auto">
            <a:xfrm>
              <a:off x="2750" y="1248"/>
              <a:ext cx="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546" name="Line 8"/>
            <p:cNvSpPr>
              <a:spLocks noChangeShapeType="1"/>
            </p:cNvSpPr>
            <p:nvPr/>
          </p:nvSpPr>
          <p:spPr bwMode="auto">
            <a:xfrm>
              <a:off x="1598" y="1584"/>
              <a:ext cx="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547" name="Line 9"/>
            <p:cNvSpPr>
              <a:spLocks noChangeShapeType="1"/>
            </p:cNvSpPr>
            <p:nvPr/>
          </p:nvSpPr>
          <p:spPr bwMode="auto">
            <a:xfrm>
              <a:off x="2174" y="1584"/>
              <a:ext cx="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548" name="Line 10"/>
            <p:cNvSpPr>
              <a:spLocks noChangeShapeType="1"/>
            </p:cNvSpPr>
            <p:nvPr/>
          </p:nvSpPr>
          <p:spPr bwMode="auto">
            <a:xfrm>
              <a:off x="2750" y="1872"/>
              <a:ext cx="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549" name="Line 11"/>
            <p:cNvSpPr>
              <a:spLocks noChangeShapeType="1"/>
            </p:cNvSpPr>
            <p:nvPr/>
          </p:nvSpPr>
          <p:spPr bwMode="auto">
            <a:xfrm>
              <a:off x="1598" y="2256"/>
              <a:ext cx="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550" name="Line 12"/>
            <p:cNvSpPr>
              <a:spLocks noChangeShapeType="1"/>
            </p:cNvSpPr>
            <p:nvPr/>
          </p:nvSpPr>
          <p:spPr bwMode="auto">
            <a:xfrm>
              <a:off x="2174" y="2544"/>
              <a:ext cx="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551" name="Line 13"/>
            <p:cNvSpPr>
              <a:spLocks noChangeShapeType="1"/>
            </p:cNvSpPr>
            <p:nvPr/>
          </p:nvSpPr>
          <p:spPr bwMode="auto">
            <a:xfrm>
              <a:off x="2750" y="2544"/>
              <a:ext cx="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552" name="Line 14"/>
            <p:cNvSpPr>
              <a:spLocks noChangeShapeType="1"/>
            </p:cNvSpPr>
            <p:nvPr/>
          </p:nvSpPr>
          <p:spPr bwMode="auto">
            <a:xfrm>
              <a:off x="2126" y="2880"/>
              <a:ext cx="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553" name="Line 15"/>
            <p:cNvSpPr>
              <a:spLocks noChangeShapeType="1"/>
            </p:cNvSpPr>
            <p:nvPr/>
          </p:nvSpPr>
          <p:spPr bwMode="auto">
            <a:xfrm>
              <a:off x="2750" y="3216"/>
              <a:ext cx="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5728" name="Line 16"/>
            <p:cNvSpPr>
              <a:spLocks noChangeShapeType="1"/>
            </p:cNvSpPr>
            <p:nvPr/>
          </p:nvSpPr>
          <p:spPr bwMode="auto">
            <a:xfrm>
              <a:off x="1440" y="1056"/>
              <a:ext cx="0" cy="288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rgbClr val="DC0081"/>
              </a:outerShdw>
            </a:effec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65555" name="Line 17"/>
            <p:cNvSpPr>
              <a:spLocks noChangeShapeType="1"/>
            </p:cNvSpPr>
            <p:nvPr/>
          </p:nvSpPr>
          <p:spPr bwMode="auto">
            <a:xfrm>
              <a:off x="1344" y="1008"/>
              <a:ext cx="0" cy="2832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556" name="Line 18"/>
            <p:cNvSpPr>
              <a:spLocks noChangeShapeType="1"/>
            </p:cNvSpPr>
            <p:nvPr/>
          </p:nvSpPr>
          <p:spPr bwMode="auto">
            <a:xfrm>
              <a:off x="432" y="1200"/>
              <a:ext cx="2640" cy="0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557" name="Line 19"/>
            <p:cNvSpPr>
              <a:spLocks noChangeShapeType="1"/>
            </p:cNvSpPr>
            <p:nvPr/>
          </p:nvSpPr>
          <p:spPr bwMode="auto">
            <a:xfrm>
              <a:off x="1598" y="1920"/>
              <a:ext cx="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5732" name="Rectangle 20"/>
          <p:cNvSpPr>
            <a:spLocks noChangeArrowheads="1"/>
          </p:cNvSpPr>
          <p:nvPr/>
        </p:nvSpPr>
        <p:spPr bwMode="auto">
          <a:xfrm>
            <a:off x="2989263" y="271463"/>
            <a:ext cx="408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Funciones booleanas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s-ES" sz="3000" smtClean="0"/>
              <a:t>Funciones Booleanas.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828800"/>
            <a:ext cx="7315200" cy="3048000"/>
          </a:xfrm>
          <a:noFill/>
        </p:spPr>
        <p:txBody>
          <a:bodyPr>
            <a:normAutofit/>
          </a:bodyPr>
          <a:lstStyle/>
          <a:p>
            <a:pPr algn="just"/>
            <a:r>
              <a:rPr lang="es-ES" altLang="es-ES" sz="2800" dirty="0" smtClean="0"/>
              <a:t>Término suma: Conjunto de variables unidas por el operador OR</a:t>
            </a:r>
          </a:p>
          <a:p>
            <a:pPr algn="just"/>
            <a:endParaRPr lang="es-ES" altLang="es-ES" sz="2800" dirty="0" smtClean="0"/>
          </a:p>
          <a:p>
            <a:pPr algn="just"/>
            <a:r>
              <a:rPr lang="es-ES" altLang="es-ES" sz="2800" dirty="0" err="1" smtClean="0"/>
              <a:t>Maxtérmino</a:t>
            </a:r>
            <a:r>
              <a:rPr lang="es-ES" altLang="es-ES" sz="2800" dirty="0" smtClean="0"/>
              <a:t>: </a:t>
            </a:r>
          </a:p>
          <a:p>
            <a:pPr algn="just"/>
            <a:r>
              <a:rPr lang="es-ES" altLang="es-ES" sz="2800" dirty="0" smtClean="0"/>
              <a:t>Término suma que contiene todas las variables de la función.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s-ES" sz="3000" smtClean="0"/>
              <a:t>Funciones Booleanas.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84463" y="1143000"/>
            <a:ext cx="4078287" cy="5108575"/>
          </a:xfrm>
          <a:noFill/>
        </p:spPr>
        <p:txBody>
          <a:bodyPr wrap="none">
            <a:spAutoFit/>
          </a:bodyPr>
          <a:lstStyle/>
          <a:p>
            <a:r>
              <a:rPr lang="es-ES" altLang="es-ES" sz="2800" dirty="0" smtClean="0"/>
              <a:t> A  B  C       </a:t>
            </a:r>
            <a:r>
              <a:rPr lang="es-ES" altLang="es-ES" sz="2800" dirty="0" err="1" smtClean="0"/>
              <a:t>maxtérminos</a:t>
            </a:r>
            <a:endParaRPr lang="es-ES" altLang="es-ES" sz="2800" dirty="0" smtClean="0"/>
          </a:p>
          <a:p>
            <a:pPr algn="l"/>
            <a:r>
              <a:rPr lang="es-ES" altLang="es-ES" sz="2800" dirty="0" smtClean="0"/>
              <a:t>0  0  0	        	A	B	C</a:t>
            </a:r>
          </a:p>
          <a:p>
            <a:pPr algn="l"/>
            <a:r>
              <a:rPr lang="es-ES" altLang="es-ES" sz="2800" dirty="0" smtClean="0"/>
              <a:t>0  0   1       	A	B	C</a:t>
            </a:r>
          </a:p>
          <a:p>
            <a:r>
              <a:rPr lang="es-ES" altLang="es-ES" sz="2800" dirty="0" smtClean="0"/>
              <a:t>0  1   0	A	B	C</a:t>
            </a:r>
          </a:p>
          <a:p>
            <a:r>
              <a:rPr lang="es-ES" altLang="es-ES" sz="2800" dirty="0" smtClean="0"/>
              <a:t>0  1   1	A	B	C</a:t>
            </a:r>
          </a:p>
          <a:p>
            <a:r>
              <a:rPr lang="es-ES" altLang="es-ES" sz="2800" dirty="0" smtClean="0"/>
              <a:t>1  0   0	A	B	C</a:t>
            </a:r>
          </a:p>
          <a:p>
            <a:r>
              <a:rPr lang="es-ES" altLang="es-ES" sz="2800" dirty="0" smtClean="0"/>
              <a:t>1  0   1 	A	B	C</a:t>
            </a:r>
          </a:p>
          <a:p>
            <a:r>
              <a:rPr lang="es-ES" altLang="es-ES" sz="2800" dirty="0" smtClean="0"/>
              <a:t>1  1   0	A	B	C</a:t>
            </a:r>
          </a:p>
          <a:p>
            <a:r>
              <a:rPr lang="es-ES" altLang="es-ES" sz="2800" dirty="0" smtClean="0"/>
              <a:t>1  1   1	A	B	C</a:t>
            </a:r>
            <a:endParaRPr lang="es-ES" altLang="es-ES" dirty="0" smtClean="0"/>
          </a:p>
          <a:p>
            <a:pPr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6400800" y="2209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5486400" y="27432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5486400" y="3200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64008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4572000" y="3733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4572000" y="4267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45720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4572000" y="5257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5486400" y="5257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6400800" y="5257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54864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6400800" y="4267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4267200" y="1143000"/>
            <a:ext cx="0" cy="464820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2362200" y="1676400"/>
            <a:ext cx="42672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4937125" y="1646238"/>
            <a:ext cx="41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+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4937125" y="2103438"/>
            <a:ext cx="41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+</a:t>
            </a: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4937125" y="2636838"/>
            <a:ext cx="41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+</a:t>
            </a:r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4937125" y="3170238"/>
            <a:ext cx="41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+</a:t>
            </a: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4937125" y="3703638"/>
            <a:ext cx="41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+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5013325" y="4160838"/>
            <a:ext cx="41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+</a:t>
            </a: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4937125" y="4694238"/>
            <a:ext cx="41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+</a:t>
            </a: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4937125" y="5227638"/>
            <a:ext cx="41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+</a:t>
            </a:r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5851525" y="1646238"/>
            <a:ext cx="41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+</a:t>
            </a:r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5851525" y="2103438"/>
            <a:ext cx="41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+</a:t>
            </a:r>
          </a:p>
        </p:txBody>
      </p:sp>
      <p:sp>
        <p:nvSpPr>
          <p:cNvPr id="67612" name="Rectangle 28"/>
          <p:cNvSpPr>
            <a:spLocks noChangeArrowheads="1"/>
          </p:cNvSpPr>
          <p:nvPr/>
        </p:nvSpPr>
        <p:spPr bwMode="auto">
          <a:xfrm>
            <a:off x="5851525" y="2636838"/>
            <a:ext cx="41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+</a:t>
            </a:r>
          </a:p>
        </p:txBody>
      </p: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5851525" y="3170238"/>
            <a:ext cx="41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+</a:t>
            </a:r>
          </a:p>
        </p:txBody>
      </p:sp>
      <p:sp>
        <p:nvSpPr>
          <p:cNvPr id="67614" name="Rectangle 30"/>
          <p:cNvSpPr>
            <a:spLocks noChangeArrowheads="1"/>
          </p:cNvSpPr>
          <p:nvPr/>
        </p:nvSpPr>
        <p:spPr bwMode="auto">
          <a:xfrm>
            <a:off x="5851525" y="3703638"/>
            <a:ext cx="41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+</a:t>
            </a:r>
          </a:p>
        </p:txBody>
      </p:sp>
      <p:sp>
        <p:nvSpPr>
          <p:cNvPr id="67615" name="Rectangle 31"/>
          <p:cNvSpPr>
            <a:spLocks noChangeArrowheads="1"/>
          </p:cNvSpPr>
          <p:nvPr/>
        </p:nvSpPr>
        <p:spPr bwMode="auto">
          <a:xfrm>
            <a:off x="5927725" y="4160838"/>
            <a:ext cx="41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+</a:t>
            </a:r>
          </a:p>
        </p:txBody>
      </p:sp>
      <p:sp>
        <p:nvSpPr>
          <p:cNvPr id="67616" name="Rectangle 32"/>
          <p:cNvSpPr>
            <a:spLocks noChangeArrowheads="1"/>
          </p:cNvSpPr>
          <p:nvPr/>
        </p:nvSpPr>
        <p:spPr bwMode="auto">
          <a:xfrm>
            <a:off x="5927725" y="4694238"/>
            <a:ext cx="41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+</a:t>
            </a:r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5927725" y="5227638"/>
            <a:ext cx="41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+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s-ES" sz="3000" smtClean="0"/>
              <a:t>Funciones Booleanas.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143000"/>
            <a:ext cx="6400800" cy="1752600"/>
          </a:xfrm>
          <a:noFill/>
        </p:spPr>
        <p:txBody>
          <a:bodyPr>
            <a:noAutofit/>
          </a:bodyPr>
          <a:lstStyle/>
          <a:p>
            <a:pPr algn="l"/>
            <a:r>
              <a:rPr lang="es-ES" altLang="es-ES" sz="2400" dirty="0" smtClean="0"/>
              <a:t>Formas Canónicas:</a:t>
            </a:r>
          </a:p>
          <a:p>
            <a:endParaRPr lang="es-ES" altLang="es-ES" sz="2400" dirty="0" smtClean="0"/>
          </a:p>
          <a:p>
            <a:pPr algn="just"/>
            <a:r>
              <a:rPr lang="es-ES" altLang="es-ES" sz="2400" dirty="0" smtClean="0"/>
              <a:t>Cuando una función booleana se expresa como suma de </a:t>
            </a:r>
            <a:r>
              <a:rPr lang="es-ES" altLang="es-ES" sz="2400" dirty="0" err="1" smtClean="0"/>
              <a:t>mintérminos</a:t>
            </a:r>
            <a:r>
              <a:rPr lang="es-ES" altLang="es-ES" sz="2400" dirty="0" smtClean="0"/>
              <a:t> o producto de </a:t>
            </a:r>
            <a:r>
              <a:rPr lang="es-ES" altLang="es-ES" sz="2400" dirty="0" err="1" smtClean="0"/>
              <a:t>maxtérminos</a:t>
            </a:r>
            <a:r>
              <a:rPr lang="es-ES" altLang="es-ES" sz="2400" dirty="0" smtClean="0"/>
              <a:t>, se dice  que la función se encuentra en su forma canónica.</a:t>
            </a:r>
          </a:p>
          <a:p>
            <a:pPr algn="just"/>
            <a:endParaRPr lang="es-ES" altLang="es-ES" sz="2400" dirty="0" smtClean="0"/>
          </a:p>
          <a:p>
            <a:pPr algn="just"/>
            <a:r>
              <a:rPr lang="es-ES" altLang="es-ES" sz="2400" dirty="0" smtClean="0">
                <a:solidFill>
                  <a:srgbClr val="00DFCA"/>
                </a:solidFill>
              </a:rPr>
              <a:t>Toda función booleana se puede expresar como suma de productos o producto de sumas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3200" dirty="0" smtClean="0"/>
              <a:t>Demostración </a:t>
            </a:r>
            <a:r>
              <a:rPr lang="es-CR" sz="3200" dirty="0" err="1" smtClean="0"/>
              <a:t>mintérminos-maxterminos</a:t>
            </a:r>
            <a:r>
              <a:rPr lang="es-CR" sz="3200" dirty="0" smtClean="0"/>
              <a:t> </a:t>
            </a:r>
            <a:endParaRPr lang="es-C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R" sz="2400" dirty="0" smtClean="0"/>
                  <a:t>Sea f una función booleana de dos variables</a:t>
                </a:r>
              </a:p>
              <a:p>
                <a14:m>
                  <m:oMath xmlns:m="http://schemas.openxmlformats.org/officeDocument/2006/math">
                    <m:r>
                      <a:rPr lang="es-CR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C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R" sz="2400" b="0" i="1" smtClean="0">
                            <a:latin typeface="Cambria Math"/>
                          </a:rPr>
                          <m:t>𝑎</m:t>
                        </m:r>
                        <m:r>
                          <a:rPr lang="es-CR" sz="2400" b="0" i="1" smtClean="0">
                            <a:latin typeface="Cambria Math"/>
                          </a:rPr>
                          <m:t>,</m:t>
                        </m:r>
                        <m:r>
                          <a:rPr lang="es-CR" sz="24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s-CR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s-CR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R" sz="24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acc>
                      <m:accPr>
                        <m:chr m:val="̅"/>
                        <m:ctrlPr>
                          <a:rPr lang="es-CR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R" sz="2400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s-CR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C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R" sz="2400" b="0" i="1" smtClean="0"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s-CR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CR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R" sz="24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s-CR" sz="2400" b="0" i="1" smtClean="0">
                        <a:latin typeface="Cambria Math"/>
                      </a:rPr>
                      <m:t>𝑏𝑓</m:t>
                    </m:r>
                    <m:d>
                      <m:dPr>
                        <m:ctrlPr>
                          <a:rPr lang="es-C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R" sz="2400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s-CR" sz="2400" b="0" i="1" smtClean="0">
                        <a:latin typeface="Cambria Math"/>
                      </a:rPr>
                      <m:t>+</m:t>
                    </m:r>
                    <m:r>
                      <a:rPr lang="es-CR" sz="2400" b="0" i="1" smtClean="0">
                        <a:latin typeface="Cambria Math"/>
                      </a:rPr>
                      <m:t>𝑎</m:t>
                    </m:r>
                    <m:acc>
                      <m:accPr>
                        <m:chr m:val="̅"/>
                        <m:ctrlPr>
                          <a:rPr lang="es-CR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R" sz="2400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s-CR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C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R" sz="2400" b="0" i="1" smtClean="0">
                            <a:latin typeface="Cambria Math"/>
                          </a:rPr>
                          <m:t>1,0</m:t>
                        </m:r>
                      </m:e>
                    </m:d>
                    <m:r>
                      <a:rPr lang="es-CR" sz="2400" b="0" i="1" smtClean="0">
                        <a:latin typeface="Cambria Math"/>
                      </a:rPr>
                      <m:t>+</m:t>
                    </m:r>
                    <m:r>
                      <a:rPr lang="es-CR" sz="2400" b="0" i="1" smtClean="0">
                        <a:latin typeface="Cambria Math"/>
                      </a:rPr>
                      <m:t>𝑎𝑏𝑓</m:t>
                    </m:r>
                    <m:r>
                      <a:rPr lang="es-CR" sz="2400" b="0" i="1" smtClean="0">
                        <a:latin typeface="Cambria Math"/>
                      </a:rPr>
                      <m:t>(1,1)</m:t>
                    </m:r>
                  </m:oMath>
                </a14:m>
                <a:endParaRPr lang="es-CR" sz="2400" dirty="0" smtClean="0"/>
              </a:p>
              <a:p>
                <a:r>
                  <a:rPr lang="es-CR" sz="2400" b="0" i="1" dirty="0" smtClean="0">
                    <a:latin typeface="Cambria Math"/>
                  </a:rPr>
                  <a:t>La expresión para f(</a:t>
                </a:r>
                <a:r>
                  <a:rPr lang="es-CR" sz="2400" b="0" i="1" dirty="0" err="1" smtClean="0">
                    <a:latin typeface="Cambria Math"/>
                  </a:rPr>
                  <a:t>a,b</a:t>
                </a:r>
                <a:r>
                  <a:rPr lang="es-CR" sz="2400" b="0" i="1" dirty="0" smtClean="0">
                    <a:latin typeface="Cambria Math"/>
                  </a:rPr>
                  <a:t>) se obtiene cuando la función vale 1.</a:t>
                </a:r>
              </a:p>
              <a:p>
                <a14:m>
                  <m:oMath xmlns:m="http://schemas.openxmlformats.org/officeDocument/2006/math">
                    <m:r>
                      <a:rPr lang="es-CR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C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R" sz="2000" b="0" i="1" smtClean="0">
                            <a:latin typeface="Cambria Math"/>
                          </a:rPr>
                          <m:t>𝑎</m:t>
                        </m:r>
                        <m:r>
                          <a:rPr lang="es-CR" sz="2000" b="0" i="1" smtClean="0">
                            <a:latin typeface="Cambria Math"/>
                          </a:rPr>
                          <m:t>,</m:t>
                        </m:r>
                        <m:r>
                          <a:rPr lang="es-CR" sz="20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s-CR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C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R" sz="2000" b="0" i="1" smtClean="0">
                            <a:latin typeface="Cambria Math"/>
                          </a:rPr>
                          <m:t>𝑎</m:t>
                        </m:r>
                        <m:r>
                          <a:rPr lang="es-CR" sz="2000" b="0" i="1" smtClean="0">
                            <a:latin typeface="Cambria Math"/>
                          </a:rPr>
                          <m:t>+</m:t>
                        </m:r>
                        <m:r>
                          <a:rPr lang="es-CR" sz="2000" b="0" i="1" smtClean="0">
                            <a:latin typeface="Cambria Math"/>
                          </a:rPr>
                          <m:t>𝑏</m:t>
                        </m:r>
                        <m:r>
                          <a:rPr lang="es-CR" sz="2000" b="0" i="1" smtClean="0">
                            <a:latin typeface="Cambria Math"/>
                          </a:rPr>
                          <m:t>+</m:t>
                        </m:r>
                        <m:r>
                          <a:rPr lang="es-CR" sz="2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C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CR" sz="2000" b="0" i="1" smtClean="0">
                                <a:latin typeface="Cambria Math"/>
                              </a:rPr>
                              <m:t>0,0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s-C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R" sz="2000" b="0" i="1" smtClean="0">
                            <a:latin typeface="Cambria Math"/>
                          </a:rPr>
                          <m:t>𝑎</m:t>
                        </m:r>
                        <m:r>
                          <a:rPr lang="es-CR" sz="2000" b="0" i="1" smtClean="0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CR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s-CR" sz="20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s-CR" sz="2000" b="0" i="1" smtClean="0">
                            <a:latin typeface="Cambria Math"/>
                          </a:rPr>
                          <m:t>+</m:t>
                        </m:r>
                        <m:r>
                          <a:rPr lang="es-CR" sz="2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C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CR" sz="2000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s-CR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CR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s-CR" sz="20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s-CR" sz="2000" b="0" i="1" smtClean="0">
                            <a:latin typeface="Cambria Math"/>
                          </a:rPr>
                          <m:t>+</m:t>
                        </m:r>
                        <m:r>
                          <a:rPr lang="es-CR" sz="2000" b="0" i="1" smtClean="0">
                            <a:latin typeface="Cambria Math"/>
                          </a:rPr>
                          <m:t>𝑏</m:t>
                        </m:r>
                        <m:r>
                          <a:rPr lang="es-CR" sz="2000" b="0" i="1" smtClean="0">
                            <a:latin typeface="Cambria Math"/>
                          </a:rPr>
                          <m:t>+</m:t>
                        </m:r>
                        <m:r>
                          <a:rPr lang="es-CR" sz="2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C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CR" sz="2000" b="0" i="1" smtClean="0">
                                <a:latin typeface="Cambria Math"/>
                              </a:rPr>
                              <m:t>1,0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s-CR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CR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s-CR" sz="20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s-CR" sz="2000" b="0" i="1" smtClean="0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CR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s-CR" sz="20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s-CR" sz="2000" b="0" i="1" smtClean="0">
                            <a:latin typeface="Cambria Math"/>
                          </a:rPr>
                          <m:t>+</m:t>
                        </m:r>
                        <m:r>
                          <a:rPr lang="es-CR" sz="2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C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CR" sz="2000" b="0" i="1" smtClean="0">
                                <a:latin typeface="Cambria Math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endParaRPr lang="es-CR" sz="2000" b="0" dirty="0" smtClean="0"/>
              </a:p>
              <a:p>
                <a:r>
                  <a:rPr lang="es-CR" sz="2400" dirty="0" smtClean="0"/>
                  <a:t>La expresión para f(</a:t>
                </a:r>
                <a:r>
                  <a:rPr lang="es-CR" sz="2400" dirty="0" err="1" smtClean="0"/>
                  <a:t>a,b</a:t>
                </a:r>
                <a:r>
                  <a:rPr lang="es-CR" sz="2400" dirty="0" smtClean="0"/>
                  <a:t>) se obtiene cuando la función vale 0</a:t>
                </a:r>
                <a:endParaRPr lang="es-CL" sz="2400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549" t="-1185" r="-102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3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s-ES" sz="3000" smtClean="0"/>
              <a:t>Funciones Booleanas.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752600"/>
            <a:ext cx="3200400" cy="1752600"/>
          </a:xfrm>
          <a:noFill/>
        </p:spPr>
        <p:txBody>
          <a:bodyPr>
            <a:normAutofit fontScale="25000" lnSpcReduction="20000"/>
          </a:bodyPr>
          <a:lstStyle/>
          <a:p>
            <a:r>
              <a:rPr lang="es-ES" altLang="es-ES" sz="11200" dirty="0" smtClean="0"/>
              <a:t>A B C  F</a:t>
            </a:r>
          </a:p>
          <a:p>
            <a:pPr>
              <a:lnSpc>
                <a:spcPct val="110000"/>
              </a:lnSpc>
            </a:pPr>
            <a:r>
              <a:rPr lang="es-ES" altLang="es-ES" sz="11200" dirty="0" smtClean="0"/>
              <a:t>0 0 0  0</a:t>
            </a:r>
          </a:p>
          <a:p>
            <a:pPr>
              <a:lnSpc>
                <a:spcPct val="110000"/>
              </a:lnSpc>
            </a:pPr>
            <a:r>
              <a:rPr lang="es-ES" altLang="es-ES" sz="11200" dirty="0" smtClean="0"/>
              <a:t>0 0 1  1</a:t>
            </a:r>
          </a:p>
          <a:p>
            <a:pPr>
              <a:lnSpc>
                <a:spcPct val="110000"/>
              </a:lnSpc>
            </a:pPr>
            <a:r>
              <a:rPr lang="es-ES" altLang="es-ES" sz="11200" dirty="0" smtClean="0"/>
              <a:t>0 1 0   0</a:t>
            </a:r>
          </a:p>
          <a:p>
            <a:pPr>
              <a:lnSpc>
                <a:spcPct val="110000"/>
              </a:lnSpc>
            </a:pPr>
            <a:r>
              <a:rPr lang="es-ES" altLang="es-ES" sz="11200" dirty="0" smtClean="0"/>
              <a:t>0 1 1   0</a:t>
            </a:r>
          </a:p>
          <a:p>
            <a:pPr>
              <a:lnSpc>
                <a:spcPct val="110000"/>
              </a:lnSpc>
            </a:pPr>
            <a:r>
              <a:rPr lang="es-ES" altLang="es-ES" sz="11200" dirty="0" smtClean="0"/>
              <a:t>1 0 0   0</a:t>
            </a:r>
          </a:p>
          <a:p>
            <a:pPr>
              <a:lnSpc>
                <a:spcPct val="110000"/>
              </a:lnSpc>
            </a:pPr>
            <a:r>
              <a:rPr lang="es-ES" altLang="es-ES" sz="11200" dirty="0" smtClean="0"/>
              <a:t>1 0 1   1</a:t>
            </a:r>
          </a:p>
          <a:p>
            <a:pPr>
              <a:lnSpc>
                <a:spcPct val="110000"/>
              </a:lnSpc>
            </a:pPr>
            <a:r>
              <a:rPr lang="es-ES" altLang="es-ES" sz="11200" dirty="0" smtClean="0"/>
              <a:t>1 1 0   1</a:t>
            </a:r>
          </a:p>
          <a:p>
            <a:pPr>
              <a:lnSpc>
                <a:spcPct val="110000"/>
              </a:lnSpc>
            </a:pPr>
            <a:r>
              <a:rPr lang="es-ES" altLang="es-ES" sz="11200" dirty="0" smtClean="0"/>
              <a:t>1 1 1   1</a:t>
            </a:r>
          </a:p>
          <a:p>
            <a:endParaRPr lang="es-ES" altLang="es-ES" sz="2800" dirty="0" smtClean="0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6278526" y="108108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1081088"/>
            <a:ext cx="723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es-ES" sz="2800" dirty="0">
                <a:solidFill>
                  <a:srgbClr val="FC0128"/>
                </a:solidFill>
              </a:rPr>
              <a:t>EJEMPLO</a:t>
            </a:r>
            <a:r>
              <a:rPr lang="es-ES" sz="2800" dirty="0" smtClean="0">
                <a:solidFill>
                  <a:srgbClr val="FC0128"/>
                </a:solidFill>
              </a:rPr>
              <a:t>:</a:t>
            </a:r>
            <a:endParaRPr lang="es-E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1905000" y="1752600"/>
            <a:ext cx="0" cy="487680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762000" y="2209800"/>
            <a:ext cx="17526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3995936" y="2209800"/>
                <a:ext cx="2558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s-CL" dirty="0" smtClean="0"/>
                  <a:t>(A,B,C)=AB+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i="1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s-CL" b="0" i="1" smtClean="0">
                        <a:latin typeface="Cambria Math"/>
                      </a:rPr>
                      <m:t>𝐶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209800"/>
                <a:ext cx="255890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716" t="-10667" r="-3580" b="-29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2987824" y="3933056"/>
                <a:ext cx="6319260" cy="86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s-C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/>
                          </a:rPr>
                          <m:t>𝐴</m:t>
                        </m:r>
                        <m:r>
                          <a:rPr lang="es-CL" b="0" i="1" smtClean="0">
                            <a:latin typeface="Cambria Math"/>
                          </a:rPr>
                          <m:t>,</m:t>
                        </m:r>
                        <m:r>
                          <a:rPr lang="es-CL" b="0" i="1" smtClean="0">
                            <a:latin typeface="Cambria Math"/>
                          </a:rPr>
                          <m:t>𝐵</m:t>
                        </m:r>
                        <m:r>
                          <a:rPr lang="es-CL" b="0" i="1" smtClean="0">
                            <a:latin typeface="Cambria Math"/>
                          </a:rPr>
                          <m:t>,</m:t>
                        </m:r>
                        <m:r>
                          <a:rPr lang="es-CL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s-CL" b="0" i="1" smtClean="0">
                        <a:latin typeface="Cambria Math"/>
                      </a:rPr>
                      <m:t>=(</m:t>
                    </m:r>
                    <m:r>
                      <a:rPr lang="es-CL" b="0" i="1" smtClean="0">
                        <a:latin typeface="Cambria Math"/>
                      </a:rPr>
                      <m:t>𝐴</m:t>
                    </m:r>
                    <m:r>
                      <a:rPr lang="es-CL" b="0" i="1" smtClean="0">
                        <a:latin typeface="Cambria Math"/>
                      </a:rPr>
                      <m:t>+</m:t>
                    </m:r>
                    <m:r>
                      <a:rPr lang="es-CL" b="0" i="1" smtClean="0">
                        <a:latin typeface="Cambria Math"/>
                      </a:rPr>
                      <m:t>𝐵</m:t>
                    </m:r>
                    <m:r>
                      <a:rPr lang="es-CL" b="0" i="1" smtClean="0">
                        <a:latin typeface="Cambria Math"/>
                      </a:rPr>
                      <m:t>+</m:t>
                    </m:r>
                    <m:r>
                      <a:rPr lang="es-CL" b="0" i="1" smtClean="0">
                        <a:latin typeface="Cambria Math"/>
                      </a:rPr>
                      <m:t>𝐶</m:t>
                    </m:r>
                    <m:r>
                      <a:rPr lang="es-CL" b="0" i="1" smtClean="0">
                        <a:latin typeface="Cambria Math"/>
                      </a:rPr>
                      <m:t>)(</m:t>
                    </m:r>
                    <m:r>
                      <a:rPr lang="es-CL" b="0" i="1" smtClean="0">
                        <a:latin typeface="Cambria Math"/>
                      </a:rPr>
                      <m:t>𝐴</m:t>
                    </m:r>
                    <m:r>
                      <a:rPr lang="es-CL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CL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s-CL" dirty="0" smtClean="0"/>
                  <a:t>+C)(A+</a:t>
                </a:r>
                <a:r>
                  <a:rPr lang="es-C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i="1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s-CL" dirty="0" smtClean="0"/>
                  <a:t>+</a:t>
                </a:r>
                <a:r>
                  <a:rPr lang="es-C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i="1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s-CL" dirty="0" smtClean="0"/>
                  <a:t>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i="1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s-CL" dirty="0" smtClean="0"/>
                  <a:t>+B+C)</a:t>
                </a:r>
                <a:endParaRPr lang="es-CL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933056"/>
                <a:ext cx="6319260" cy="863634"/>
              </a:xfrm>
              <a:prstGeom prst="rect">
                <a:avLst/>
              </a:prstGeom>
              <a:blipFill rotWithShape="1">
                <a:blip r:embed="rId5"/>
                <a:stretch>
                  <a:fillRect l="-193" t="-5634" b="-1197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3624899" y="3446092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Primera forma canónica</a:t>
            </a:r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3923928" y="5157192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Segunda forma canónica</a:t>
            </a:r>
            <a:endParaRPr lang="es-CL" dirty="0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436983"/>
              </p:ext>
            </p:extLst>
          </p:nvPr>
        </p:nvGraphicFramePr>
        <p:xfrm>
          <a:off x="2863850" y="2671763"/>
          <a:ext cx="63007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cuación" r:id="rId6" imgW="2476440" imgH="241200" progId="Equation.3">
                  <p:embed/>
                </p:oleObj>
              </mc:Choice>
              <mc:Fallback>
                <p:oleObj name="Ecuación" r:id="rId6" imgW="24764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63850" y="2671763"/>
                        <a:ext cx="6300788" cy="6127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s-ES" sz="3000" smtClean="0"/>
              <a:t>Funciones Booleanas.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8031" y="876300"/>
            <a:ext cx="8001000" cy="1752600"/>
          </a:xfrm>
          <a:noFill/>
        </p:spPr>
        <p:txBody>
          <a:bodyPr>
            <a:normAutofit/>
          </a:bodyPr>
          <a:lstStyle/>
          <a:p>
            <a:pPr algn="l"/>
            <a:r>
              <a:rPr lang="es-ES" altLang="es-ES" sz="2800" dirty="0" err="1" smtClean="0"/>
              <a:t>Cto</a:t>
            </a:r>
            <a:r>
              <a:rPr lang="es-ES" altLang="es-ES" sz="2800" dirty="0" smtClean="0"/>
              <a:t>. Lógico:</a:t>
            </a:r>
          </a:p>
          <a:p>
            <a:pPr algn="l"/>
            <a:r>
              <a:rPr lang="es-ES" altLang="es-ES" sz="2400" dirty="0" smtClean="0"/>
              <a:t>  A     B    C</a:t>
            </a:r>
            <a:endParaRPr lang="es-ES" altLang="es-ES" sz="2800" dirty="0" smtClean="0"/>
          </a:p>
          <a:p>
            <a:pPr algn="l"/>
            <a:endParaRPr lang="es-ES" altLang="es-ES" sz="2800" dirty="0" smtClean="0"/>
          </a:p>
        </p:txBody>
      </p:sp>
      <p:grpSp>
        <p:nvGrpSpPr>
          <p:cNvPr id="2" name="1 Grupo"/>
          <p:cNvGrpSpPr/>
          <p:nvPr/>
        </p:nvGrpSpPr>
        <p:grpSpPr>
          <a:xfrm>
            <a:off x="738187" y="2051050"/>
            <a:ext cx="5145088" cy="2667000"/>
            <a:chOff x="974725" y="3886200"/>
            <a:chExt cx="5145088" cy="2667000"/>
          </a:xfrm>
        </p:grpSpPr>
        <p:sp>
          <p:nvSpPr>
            <p:cNvPr id="70664" name="Line 8"/>
            <p:cNvSpPr>
              <a:spLocks noChangeShapeType="1"/>
            </p:cNvSpPr>
            <p:nvPr/>
          </p:nvSpPr>
          <p:spPr bwMode="auto">
            <a:xfrm>
              <a:off x="1143000" y="3886200"/>
              <a:ext cx="0" cy="2667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65" name="Line 9"/>
            <p:cNvSpPr>
              <a:spLocks noChangeShapeType="1"/>
            </p:cNvSpPr>
            <p:nvPr/>
          </p:nvSpPr>
          <p:spPr bwMode="auto">
            <a:xfrm>
              <a:off x="1143000" y="4267200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66" name="Line 10"/>
            <p:cNvSpPr>
              <a:spLocks noChangeShapeType="1"/>
            </p:cNvSpPr>
            <p:nvPr/>
          </p:nvSpPr>
          <p:spPr bwMode="auto">
            <a:xfrm>
              <a:off x="1371600" y="4800600"/>
              <a:ext cx="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67" name="Line 11"/>
            <p:cNvSpPr>
              <a:spLocks noChangeShapeType="1"/>
            </p:cNvSpPr>
            <p:nvPr/>
          </p:nvSpPr>
          <p:spPr bwMode="auto">
            <a:xfrm>
              <a:off x="1828800" y="3886200"/>
              <a:ext cx="0" cy="2667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68" name="Rectangle 12"/>
            <p:cNvSpPr>
              <a:spLocks noChangeArrowheads="1"/>
            </p:cNvSpPr>
            <p:nvPr/>
          </p:nvSpPr>
          <p:spPr bwMode="auto">
            <a:xfrm>
              <a:off x="1279525" y="4313238"/>
              <a:ext cx="18415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ES">
                <a:latin typeface="Book Antiqua" pitchFamily="18" charset="0"/>
              </a:endParaRPr>
            </a:p>
          </p:txBody>
        </p:sp>
        <p:grpSp>
          <p:nvGrpSpPr>
            <p:cNvPr id="70669" name="Group 13"/>
            <p:cNvGrpSpPr>
              <a:grpSpLocks/>
            </p:cNvGrpSpPr>
            <p:nvPr/>
          </p:nvGrpSpPr>
          <p:grpSpPr bwMode="auto">
            <a:xfrm>
              <a:off x="1257300" y="4305300"/>
              <a:ext cx="228600" cy="609600"/>
              <a:chOff x="792" y="2712"/>
              <a:chExt cx="144" cy="384"/>
            </a:xfrm>
          </p:grpSpPr>
          <p:sp>
            <p:nvSpPr>
              <p:cNvPr id="70718" name="Line 14"/>
              <p:cNvSpPr>
                <a:spLocks noChangeShapeType="1"/>
              </p:cNvSpPr>
              <p:nvPr/>
            </p:nvSpPr>
            <p:spPr bwMode="auto">
              <a:xfrm>
                <a:off x="792" y="285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719" name="Line 15"/>
              <p:cNvSpPr>
                <a:spLocks noChangeShapeType="1"/>
              </p:cNvSpPr>
              <p:nvPr/>
            </p:nvSpPr>
            <p:spPr bwMode="auto">
              <a:xfrm flipV="1">
                <a:off x="864" y="2856"/>
                <a:ext cx="72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720" name="Line 16"/>
              <p:cNvSpPr>
                <a:spLocks noChangeShapeType="1"/>
              </p:cNvSpPr>
              <p:nvPr/>
            </p:nvSpPr>
            <p:spPr bwMode="auto">
              <a:xfrm>
                <a:off x="792" y="2856"/>
                <a:ext cx="72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721" name="Oval 17"/>
              <p:cNvSpPr>
                <a:spLocks noChangeArrowheads="1"/>
              </p:cNvSpPr>
              <p:nvPr/>
            </p:nvSpPr>
            <p:spPr bwMode="auto">
              <a:xfrm>
                <a:off x="844" y="2932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70722" name="Line 18"/>
              <p:cNvSpPr>
                <a:spLocks noChangeShapeType="1"/>
              </p:cNvSpPr>
              <p:nvPr/>
            </p:nvSpPr>
            <p:spPr bwMode="auto">
              <a:xfrm flipV="1">
                <a:off x="864" y="27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723" name="Line 19"/>
              <p:cNvSpPr>
                <a:spLocks noChangeShapeType="1"/>
              </p:cNvSpPr>
              <p:nvPr/>
            </p:nvSpPr>
            <p:spPr bwMode="auto">
              <a:xfrm>
                <a:off x="864" y="2976"/>
                <a:ext cx="0" cy="1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70670" name="Group 20"/>
            <p:cNvGrpSpPr>
              <a:grpSpLocks/>
            </p:cNvGrpSpPr>
            <p:nvPr/>
          </p:nvGrpSpPr>
          <p:grpSpPr bwMode="auto">
            <a:xfrm>
              <a:off x="2476500" y="4229100"/>
              <a:ext cx="228600" cy="609600"/>
              <a:chOff x="1560" y="2664"/>
              <a:chExt cx="144" cy="384"/>
            </a:xfrm>
          </p:grpSpPr>
          <p:sp>
            <p:nvSpPr>
              <p:cNvPr id="70712" name="Line 21"/>
              <p:cNvSpPr>
                <a:spLocks noChangeShapeType="1"/>
              </p:cNvSpPr>
              <p:nvPr/>
            </p:nvSpPr>
            <p:spPr bwMode="auto">
              <a:xfrm>
                <a:off x="1560" y="28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713" name="Line 22"/>
              <p:cNvSpPr>
                <a:spLocks noChangeShapeType="1"/>
              </p:cNvSpPr>
              <p:nvPr/>
            </p:nvSpPr>
            <p:spPr bwMode="auto">
              <a:xfrm flipV="1">
                <a:off x="1632" y="2808"/>
                <a:ext cx="72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714" name="Line 23"/>
              <p:cNvSpPr>
                <a:spLocks noChangeShapeType="1"/>
              </p:cNvSpPr>
              <p:nvPr/>
            </p:nvSpPr>
            <p:spPr bwMode="auto">
              <a:xfrm>
                <a:off x="1560" y="2808"/>
                <a:ext cx="72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715" name="Oval 24"/>
              <p:cNvSpPr>
                <a:spLocks noChangeArrowheads="1"/>
              </p:cNvSpPr>
              <p:nvPr/>
            </p:nvSpPr>
            <p:spPr bwMode="auto">
              <a:xfrm>
                <a:off x="1612" y="2884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70716" name="Line 25"/>
              <p:cNvSpPr>
                <a:spLocks noChangeShapeType="1"/>
              </p:cNvSpPr>
              <p:nvPr/>
            </p:nvSpPr>
            <p:spPr bwMode="auto">
              <a:xfrm flipV="1">
                <a:off x="1632" y="266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717" name="Line 26"/>
              <p:cNvSpPr>
                <a:spLocks noChangeShapeType="1"/>
              </p:cNvSpPr>
              <p:nvPr/>
            </p:nvSpPr>
            <p:spPr bwMode="auto">
              <a:xfrm>
                <a:off x="1632" y="2928"/>
                <a:ext cx="0" cy="1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70671" name="Group 27"/>
            <p:cNvGrpSpPr>
              <a:grpSpLocks/>
            </p:cNvGrpSpPr>
            <p:nvPr/>
          </p:nvGrpSpPr>
          <p:grpSpPr bwMode="auto">
            <a:xfrm>
              <a:off x="1866900" y="4229100"/>
              <a:ext cx="228600" cy="609600"/>
              <a:chOff x="1176" y="2664"/>
              <a:chExt cx="144" cy="384"/>
            </a:xfrm>
          </p:grpSpPr>
          <p:sp>
            <p:nvSpPr>
              <p:cNvPr id="70706" name="Line 28"/>
              <p:cNvSpPr>
                <a:spLocks noChangeShapeType="1"/>
              </p:cNvSpPr>
              <p:nvPr/>
            </p:nvSpPr>
            <p:spPr bwMode="auto">
              <a:xfrm>
                <a:off x="1176" y="28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707" name="Line 29"/>
              <p:cNvSpPr>
                <a:spLocks noChangeShapeType="1"/>
              </p:cNvSpPr>
              <p:nvPr/>
            </p:nvSpPr>
            <p:spPr bwMode="auto">
              <a:xfrm flipV="1">
                <a:off x="1248" y="2808"/>
                <a:ext cx="72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708" name="Line 30"/>
              <p:cNvSpPr>
                <a:spLocks noChangeShapeType="1"/>
              </p:cNvSpPr>
              <p:nvPr/>
            </p:nvSpPr>
            <p:spPr bwMode="auto">
              <a:xfrm>
                <a:off x="1176" y="2808"/>
                <a:ext cx="72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709" name="Oval 31"/>
              <p:cNvSpPr>
                <a:spLocks noChangeArrowheads="1"/>
              </p:cNvSpPr>
              <p:nvPr/>
            </p:nvSpPr>
            <p:spPr bwMode="auto">
              <a:xfrm>
                <a:off x="1228" y="2884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70710" name="Line 32"/>
              <p:cNvSpPr>
                <a:spLocks noChangeShapeType="1"/>
              </p:cNvSpPr>
              <p:nvPr/>
            </p:nvSpPr>
            <p:spPr bwMode="auto">
              <a:xfrm flipV="1">
                <a:off x="1248" y="266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711" name="Line 33"/>
              <p:cNvSpPr>
                <a:spLocks noChangeShapeType="1"/>
              </p:cNvSpPr>
              <p:nvPr/>
            </p:nvSpPr>
            <p:spPr bwMode="auto">
              <a:xfrm>
                <a:off x="1248" y="2928"/>
                <a:ext cx="0" cy="1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70672" name="Line 34"/>
            <p:cNvSpPr>
              <a:spLocks noChangeShapeType="1"/>
            </p:cNvSpPr>
            <p:nvPr/>
          </p:nvSpPr>
          <p:spPr bwMode="auto">
            <a:xfrm>
              <a:off x="1828800" y="4267200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73" name="Line 35"/>
            <p:cNvSpPr>
              <a:spLocks noChangeShapeType="1"/>
            </p:cNvSpPr>
            <p:nvPr/>
          </p:nvSpPr>
          <p:spPr bwMode="auto">
            <a:xfrm>
              <a:off x="1981200" y="4800600"/>
              <a:ext cx="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74" name="Line 36"/>
            <p:cNvSpPr>
              <a:spLocks noChangeShapeType="1"/>
            </p:cNvSpPr>
            <p:nvPr/>
          </p:nvSpPr>
          <p:spPr bwMode="auto">
            <a:xfrm>
              <a:off x="2362200" y="3886200"/>
              <a:ext cx="0" cy="2590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75" name="Line 37"/>
            <p:cNvSpPr>
              <a:spLocks noChangeShapeType="1"/>
            </p:cNvSpPr>
            <p:nvPr/>
          </p:nvSpPr>
          <p:spPr bwMode="auto">
            <a:xfrm>
              <a:off x="2362200" y="4267200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76" name="Line 38"/>
            <p:cNvSpPr>
              <a:spLocks noChangeShapeType="1"/>
            </p:cNvSpPr>
            <p:nvPr/>
          </p:nvSpPr>
          <p:spPr bwMode="auto">
            <a:xfrm>
              <a:off x="2590800" y="4724400"/>
              <a:ext cx="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77" name="Line 39"/>
            <p:cNvSpPr>
              <a:spLocks noChangeShapeType="1"/>
            </p:cNvSpPr>
            <p:nvPr/>
          </p:nvSpPr>
          <p:spPr bwMode="auto">
            <a:xfrm>
              <a:off x="1143000" y="4800600"/>
              <a:ext cx="213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78" name="Line 40"/>
            <p:cNvSpPr>
              <a:spLocks noChangeShapeType="1"/>
            </p:cNvSpPr>
            <p:nvPr/>
          </p:nvSpPr>
          <p:spPr bwMode="auto">
            <a:xfrm>
              <a:off x="1828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79" name="Line 41"/>
            <p:cNvSpPr>
              <a:spLocks noChangeShapeType="1"/>
            </p:cNvSpPr>
            <p:nvPr/>
          </p:nvSpPr>
          <p:spPr bwMode="auto">
            <a:xfrm flipH="1">
              <a:off x="1981200" y="5486400"/>
              <a:ext cx="1219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80" name="Line 42"/>
            <p:cNvSpPr>
              <a:spLocks noChangeShapeType="1"/>
            </p:cNvSpPr>
            <p:nvPr/>
          </p:nvSpPr>
          <p:spPr bwMode="auto">
            <a:xfrm flipH="1">
              <a:off x="2362200" y="5715000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81" name="Line 43"/>
            <p:cNvSpPr>
              <a:spLocks noChangeShapeType="1"/>
            </p:cNvSpPr>
            <p:nvPr/>
          </p:nvSpPr>
          <p:spPr bwMode="auto">
            <a:xfrm>
              <a:off x="3657600" y="4876800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82" name="Line 44"/>
            <p:cNvSpPr>
              <a:spLocks noChangeShapeType="1"/>
            </p:cNvSpPr>
            <p:nvPr/>
          </p:nvSpPr>
          <p:spPr bwMode="auto">
            <a:xfrm>
              <a:off x="3581400" y="55626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83" name="Line 45"/>
            <p:cNvSpPr>
              <a:spLocks noChangeShapeType="1"/>
            </p:cNvSpPr>
            <p:nvPr/>
          </p:nvSpPr>
          <p:spPr bwMode="auto">
            <a:xfrm>
              <a:off x="4495800" y="48768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84" name="Line 46"/>
            <p:cNvSpPr>
              <a:spLocks noChangeShapeType="1"/>
            </p:cNvSpPr>
            <p:nvPr/>
          </p:nvSpPr>
          <p:spPr bwMode="auto">
            <a:xfrm flipV="1">
              <a:off x="4495800" y="52578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85" name="Line 47"/>
            <p:cNvSpPr>
              <a:spLocks noChangeShapeType="1"/>
            </p:cNvSpPr>
            <p:nvPr/>
          </p:nvSpPr>
          <p:spPr bwMode="auto">
            <a:xfrm>
              <a:off x="4495800" y="5105400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86" name="Line 48"/>
            <p:cNvSpPr>
              <a:spLocks noChangeShapeType="1"/>
            </p:cNvSpPr>
            <p:nvPr/>
          </p:nvSpPr>
          <p:spPr bwMode="auto">
            <a:xfrm>
              <a:off x="4495800" y="5257800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70687" name="Group 49"/>
            <p:cNvGrpSpPr>
              <a:grpSpLocks/>
            </p:cNvGrpSpPr>
            <p:nvPr/>
          </p:nvGrpSpPr>
          <p:grpSpPr bwMode="auto">
            <a:xfrm>
              <a:off x="4800600" y="4954588"/>
              <a:ext cx="611188" cy="455612"/>
              <a:chOff x="3024" y="3121"/>
              <a:chExt cx="385" cy="287"/>
            </a:xfrm>
          </p:grpSpPr>
          <p:sp>
            <p:nvSpPr>
              <p:cNvPr id="70704" name="Arc 50"/>
              <p:cNvSpPr>
                <a:spLocks/>
              </p:cNvSpPr>
              <p:nvPr/>
            </p:nvSpPr>
            <p:spPr bwMode="auto">
              <a:xfrm>
                <a:off x="3024" y="3121"/>
                <a:ext cx="385" cy="144"/>
              </a:xfrm>
              <a:custGeom>
                <a:avLst/>
                <a:gdLst>
                  <a:gd name="T0" fmla="*/ 0 w 21656"/>
                  <a:gd name="T1" fmla="*/ 0 h 21600"/>
                  <a:gd name="T2" fmla="*/ 7 w 21656"/>
                  <a:gd name="T3" fmla="*/ 1 h 21600"/>
                  <a:gd name="T4" fmla="*/ 0 w 21656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56"/>
                  <a:gd name="T10" fmla="*/ 0 h 21600"/>
                  <a:gd name="T11" fmla="*/ 21656 w 216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56" h="21600" fill="none" extrusionOk="0">
                    <a:moveTo>
                      <a:pt x="0" y="0"/>
                    </a:moveTo>
                    <a:cubicBezTo>
                      <a:pt x="18" y="0"/>
                      <a:pt x="37" y="-1"/>
                      <a:pt x="56" y="0"/>
                    </a:cubicBezTo>
                    <a:cubicBezTo>
                      <a:pt x="11985" y="0"/>
                      <a:pt x="21656" y="9670"/>
                      <a:pt x="21656" y="21600"/>
                    </a:cubicBezTo>
                  </a:path>
                  <a:path w="21656" h="21600" stroke="0" extrusionOk="0">
                    <a:moveTo>
                      <a:pt x="0" y="0"/>
                    </a:moveTo>
                    <a:cubicBezTo>
                      <a:pt x="18" y="0"/>
                      <a:pt x="37" y="-1"/>
                      <a:pt x="56" y="0"/>
                    </a:cubicBezTo>
                    <a:cubicBezTo>
                      <a:pt x="11985" y="0"/>
                      <a:pt x="21656" y="9670"/>
                      <a:pt x="21656" y="21600"/>
                    </a:cubicBezTo>
                    <a:lnTo>
                      <a:pt x="56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70705" name="Arc 51"/>
              <p:cNvSpPr>
                <a:spLocks/>
              </p:cNvSpPr>
              <p:nvPr/>
            </p:nvSpPr>
            <p:spPr bwMode="auto">
              <a:xfrm>
                <a:off x="3024" y="3264"/>
                <a:ext cx="384" cy="144"/>
              </a:xfrm>
              <a:custGeom>
                <a:avLst/>
                <a:gdLst>
                  <a:gd name="T0" fmla="*/ 7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70688" name="Line 52"/>
            <p:cNvSpPr>
              <a:spLocks noChangeShapeType="1"/>
            </p:cNvSpPr>
            <p:nvPr/>
          </p:nvSpPr>
          <p:spPr bwMode="auto">
            <a:xfrm>
              <a:off x="5410200" y="51816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89" name="Rectangle 53"/>
            <p:cNvSpPr>
              <a:spLocks noChangeArrowheads="1"/>
            </p:cNvSpPr>
            <p:nvPr/>
          </p:nvSpPr>
          <p:spPr bwMode="auto">
            <a:xfrm>
              <a:off x="5765800" y="4784725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" altLang="es-ES"/>
                <a:t>F</a:t>
              </a:r>
            </a:p>
          </p:txBody>
        </p:sp>
        <p:grpSp>
          <p:nvGrpSpPr>
            <p:cNvPr id="70690" name="Group 54"/>
            <p:cNvGrpSpPr>
              <a:grpSpLocks/>
            </p:cNvGrpSpPr>
            <p:nvPr/>
          </p:nvGrpSpPr>
          <p:grpSpPr bwMode="auto">
            <a:xfrm>
              <a:off x="4800600" y="4954588"/>
              <a:ext cx="230188" cy="455612"/>
              <a:chOff x="3024" y="3121"/>
              <a:chExt cx="145" cy="287"/>
            </a:xfrm>
          </p:grpSpPr>
          <p:sp>
            <p:nvSpPr>
              <p:cNvPr id="70702" name="Arc 55"/>
              <p:cNvSpPr>
                <a:spLocks/>
              </p:cNvSpPr>
              <p:nvPr/>
            </p:nvSpPr>
            <p:spPr bwMode="auto">
              <a:xfrm>
                <a:off x="3024" y="3121"/>
                <a:ext cx="145" cy="144"/>
              </a:xfrm>
              <a:custGeom>
                <a:avLst/>
                <a:gdLst>
                  <a:gd name="T0" fmla="*/ 0 w 21750"/>
                  <a:gd name="T1" fmla="*/ 0 h 21600"/>
                  <a:gd name="T2" fmla="*/ 1 w 21750"/>
                  <a:gd name="T3" fmla="*/ 1 h 21600"/>
                  <a:gd name="T4" fmla="*/ 0 w 2175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750"/>
                  <a:gd name="T10" fmla="*/ 0 h 21600"/>
                  <a:gd name="T11" fmla="*/ 21750 w 217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50" h="21600" fill="none" extrusionOk="0">
                    <a:moveTo>
                      <a:pt x="-1" y="0"/>
                    </a:moveTo>
                    <a:cubicBezTo>
                      <a:pt x="49" y="0"/>
                      <a:pt x="99" y="-1"/>
                      <a:pt x="150" y="0"/>
                    </a:cubicBezTo>
                    <a:cubicBezTo>
                      <a:pt x="12079" y="0"/>
                      <a:pt x="21750" y="9670"/>
                      <a:pt x="21750" y="21600"/>
                    </a:cubicBezTo>
                  </a:path>
                  <a:path w="21750" h="21600" stroke="0" extrusionOk="0">
                    <a:moveTo>
                      <a:pt x="-1" y="0"/>
                    </a:moveTo>
                    <a:cubicBezTo>
                      <a:pt x="49" y="0"/>
                      <a:pt x="99" y="-1"/>
                      <a:pt x="150" y="0"/>
                    </a:cubicBezTo>
                    <a:cubicBezTo>
                      <a:pt x="12079" y="0"/>
                      <a:pt x="21750" y="9670"/>
                      <a:pt x="21750" y="21600"/>
                    </a:cubicBezTo>
                    <a:lnTo>
                      <a:pt x="15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70703" name="Arc 56"/>
              <p:cNvSpPr>
                <a:spLocks/>
              </p:cNvSpPr>
              <p:nvPr/>
            </p:nvSpPr>
            <p:spPr bwMode="auto">
              <a:xfrm>
                <a:off x="3024" y="3264"/>
                <a:ext cx="144" cy="144"/>
              </a:xfrm>
              <a:custGeom>
                <a:avLst/>
                <a:gdLst>
                  <a:gd name="T0" fmla="*/ 1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70691" name="Rectangle 57"/>
            <p:cNvSpPr>
              <a:spLocks noChangeArrowheads="1"/>
            </p:cNvSpPr>
            <p:nvPr/>
          </p:nvSpPr>
          <p:spPr bwMode="auto">
            <a:xfrm>
              <a:off x="974725" y="4038600"/>
              <a:ext cx="393700" cy="109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6600">
                  <a:solidFill>
                    <a:srgbClr val="FC0128"/>
                  </a:solidFill>
                </a:rPr>
                <a:t>.</a:t>
              </a:r>
            </a:p>
          </p:txBody>
        </p:sp>
        <p:sp>
          <p:nvSpPr>
            <p:cNvPr id="70692" name="Rectangle 58"/>
            <p:cNvSpPr>
              <a:spLocks noChangeArrowheads="1"/>
            </p:cNvSpPr>
            <p:nvPr/>
          </p:nvSpPr>
          <p:spPr bwMode="auto">
            <a:xfrm>
              <a:off x="1660525" y="4267200"/>
              <a:ext cx="393700" cy="109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6600">
                  <a:solidFill>
                    <a:srgbClr val="FC0128"/>
                  </a:solidFill>
                </a:rPr>
                <a:t>.</a:t>
              </a:r>
            </a:p>
          </p:txBody>
        </p:sp>
        <p:sp>
          <p:nvSpPr>
            <p:cNvPr id="70693" name="Rectangle 59"/>
            <p:cNvSpPr>
              <a:spLocks noChangeArrowheads="1"/>
            </p:cNvSpPr>
            <p:nvPr/>
          </p:nvSpPr>
          <p:spPr bwMode="auto">
            <a:xfrm>
              <a:off x="2193925" y="4953000"/>
              <a:ext cx="393700" cy="109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6600">
                  <a:solidFill>
                    <a:srgbClr val="FC0128"/>
                  </a:solidFill>
                </a:rPr>
                <a:t>.</a:t>
              </a:r>
            </a:p>
          </p:txBody>
        </p:sp>
        <p:sp>
          <p:nvSpPr>
            <p:cNvPr id="70694" name="Rectangle 60"/>
            <p:cNvSpPr>
              <a:spLocks noChangeArrowheads="1"/>
            </p:cNvSpPr>
            <p:nvPr/>
          </p:nvSpPr>
          <p:spPr bwMode="auto">
            <a:xfrm>
              <a:off x="1812925" y="4724400"/>
              <a:ext cx="393700" cy="109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6600">
                  <a:solidFill>
                    <a:srgbClr val="FC0128"/>
                  </a:solidFill>
                </a:rPr>
                <a:t>.</a:t>
              </a:r>
            </a:p>
          </p:txBody>
        </p:sp>
        <p:grpSp>
          <p:nvGrpSpPr>
            <p:cNvPr id="70695" name="Group 61"/>
            <p:cNvGrpSpPr>
              <a:grpSpLocks/>
            </p:cNvGrpSpPr>
            <p:nvPr/>
          </p:nvGrpSpPr>
          <p:grpSpPr bwMode="auto">
            <a:xfrm>
              <a:off x="3200400" y="4648200"/>
              <a:ext cx="457200" cy="534988"/>
              <a:chOff x="2016" y="2928"/>
              <a:chExt cx="288" cy="337"/>
            </a:xfrm>
          </p:grpSpPr>
          <p:sp>
            <p:nvSpPr>
              <p:cNvPr id="70700" name="Arc 62"/>
              <p:cNvSpPr>
                <a:spLocks/>
              </p:cNvSpPr>
              <p:nvPr/>
            </p:nvSpPr>
            <p:spPr bwMode="auto">
              <a:xfrm>
                <a:off x="2016" y="2930"/>
                <a:ext cx="288" cy="335"/>
              </a:xfrm>
              <a:custGeom>
                <a:avLst/>
                <a:gdLst>
                  <a:gd name="T0" fmla="*/ 1 w 21600"/>
                  <a:gd name="T1" fmla="*/ 0 h 42894"/>
                  <a:gd name="T2" fmla="*/ 0 w 21600"/>
                  <a:gd name="T3" fmla="*/ 3 h 42894"/>
                  <a:gd name="T4" fmla="*/ 0 w 21600"/>
                  <a:gd name="T5" fmla="*/ 1 h 4289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894"/>
                  <a:gd name="T11" fmla="*/ 21600 w 21600"/>
                  <a:gd name="T12" fmla="*/ 42894 h 428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894" fill="none" extrusionOk="0">
                    <a:moveTo>
                      <a:pt x="3053" y="-1"/>
                    </a:moveTo>
                    <a:cubicBezTo>
                      <a:pt x="13694" y="1519"/>
                      <a:pt x="21600" y="10633"/>
                      <a:pt x="21600" y="21383"/>
                    </a:cubicBezTo>
                    <a:cubicBezTo>
                      <a:pt x="21600" y="32553"/>
                      <a:pt x="13083" y="41880"/>
                      <a:pt x="1958" y="42893"/>
                    </a:cubicBezTo>
                  </a:path>
                  <a:path w="21600" h="42894" stroke="0" extrusionOk="0">
                    <a:moveTo>
                      <a:pt x="3053" y="-1"/>
                    </a:moveTo>
                    <a:cubicBezTo>
                      <a:pt x="13694" y="1519"/>
                      <a:pt x="21600" y="10633"/>
                      <a:pt x="21600" y="21383"/>
                    </a:cubicBezTo>
                    <a:cubicBezTo>
                      <a:pt x="21600" y="32553"/>
                      <a:pt x="13083" y="41880"/>
                      <a:pt x="1958" y="42893"/>
                    </a:cubicBezTo>
                    <a:lnTo>
                      <a:pt x="0" y="21383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70701" name="Line 63"/>
              <p:cNvSpPr>
                <a:spLocks noChangeShapeType="1"/>
              </p:cNvSpPr>
              <p:nvPr/>
            </p:nvSpPr>
            <p:spPr bwMode="auto">
              <a:xfrm>
                <a:off x="2064" y="292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70696" name="Group 64"/>
            <p:cNvGrpSpPr>
              <a:grpSpLocks/>
            </p:cNvGrpSpPr>
            <p:nvPr/>
          </p:nvGrpSpPr>
          <p:grpSpPr bwMode="auto">
            <a:xfrm>
              <a:off x="3124200" y="5334000"/>
              <a:ext cx="457200" cy="534988"/>
              <a:chOff x="1968" y="3360"/>
              <a:chExt cx="288" cy="337"/>
            </a:xfrm>
          </p:grpSpPr>
          <p:sp>
            <p:nvSpPr>
              <p:cNvPr id="70698" name="Arc 65"/>
              <p:cNvSpPr>
                <a:spLocks/>
              </p:cNvSpPr>
              <p:nvPr/>
            </p:nvSpPr>
            <p:spPr bwMode="auto">
              <a:xfrm>
                <a:off x="1968" y="3362"/>
                <a:ext cx="288" cy="335"/>
              </a:xfrm>
              <a:custGeom>
                <a:avLst/>
                <a:gdLst>
                  <a:gd name="T0" fmla="*/ 1 w 21600"/>
                  <a:gd name="T1" fmla="*/ 0 h 42894"/>
                  <a:gd name="T2" fmla="*/ 0 w 21600"/>
                  <a:gd name="T3" fmla="*/ 3 h 42894"/>
                  <a:gd name="T4" fmla="*/ 0 w 21600"/>
                  <a:gd name="T5" fmla="*/ 1 h 4289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894"/>
                  <a:gd name="T11" fmla="*/ 21600 w 21600"/>
                  <a:gd name="T12" fmla="*/ 42894 h 428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894" fill="none" extrusionOk="0">
                    <a:moveTo>
                      <a:pt x="3053" y="-1"/>
                    </a:moveTo>
                    <a:cubicBezTo>
                      <a:pt x="13694" y="1519"/>
                      <a:pt x="21600" y="10633"/>
                      <a:pt x="21600" y="21383"/>
                    </a:cubicBezTo>
                    <a:cubicBezTo>
                      <a:pt x="21600" y="32553"/>
                      <a:pt x="13083" y="41880"/>
                      <a:pt x="1958" y="42893"/>
                    </a:cubicBezTo>
                  </a:path>
                  <a:path w="21600" h="42894" stroke="0" extrusionOk="0">
                    <a:moveTo>
                      <a:pt x="3053" y="-1"/>
                    </a:moveTo>
                    <a:cubicBezTo>
                      <a:pt x="13694" y="1519"/>
                      <a:pt x="21600" y="10633"/>
                      <a:pt x="21600" y="21383"/>
                    </a:cubicBezTo>
                    <a:cubicBezTo>
                      <a:pt x="21600" y="32553"/>
                      <a:pt x="13083" y="41880"/>
                      <a:pt x="1958" y="42893"/>
                    </a:cubicBezTo>
                    <a:lnTo>
                      <a:pt x="0" y="21383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70699" name="Line 66"/>
              <p:cNvSpPr>
                <a:spLocks noChangeShapeType="1"/>
              </p:cNvSpPr>
              <p:nvPr/>
            </p:nvSpPr>
            <p:spPr bwMode="auto">
              <a:xfrm>
                <a:off x="2016" y="336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s-ES" sz="3000" smtClean="0"/>
              <a:t>Funciones Booleanas.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683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755576" y="1082306"/>
                <a:ext cx="7848600" cy="5791200"/>
              </a:xfrm>
              <a:noFill/>
            </p:spPr>
            <p:txBody>
              <a:bodyPr>
                <a:normAutofit/>
              </a:bodyPr>
              <a:lstStyle/>
              <a:p>
                <a:pPr algn="l"/>
                <a:endParaRPr lang="es-ES" altLang="es-ES" sz="2800" dirty="0" smtClean="0"/>
              </a:p>
              <a:p>
                <a:pPr algn="l"/>
                <a:r>
                  <a:rPr lang="es-ES" altLang="es-ES" sz="2800" dirty="0" smtClean="0"/>
                  <a:t>Muestra la tabla de verdad de las siguientes funciones:</a:t>
                </a:r>
              </a:p>
              <a:p>
                <a:pPr algn="l"/>
                <a:endParaRPr lang="es-ES" altLang="es-ES" dirty="0" smtClean="0"/>
              </a:p>
              <a:p>
                <a:pPr algn="l"/>
                <a:r>
                  <a:rPr lang="es-ES" altLang="es-ES" sz="2800" dirty="0" smtClean="0"/>
                  <a:t>F</a:t>
                </a:r>
                <a:r>
                  <a:rPr lang="es-ES" altLang="es-ES" sz="2000" dirty="0" smtClean="0"/>
                  <a:t>1</a:t>
                </a:r>
                <a:r>
                  <a:rPr lang="es-ES" altLang="es-ES" sz="2800" dirty="0" smtClean="0"/>
                  <a:t> (A,B,C) = A</a:t>
                </a:r>
              </a:p>
              <a:p>
                <a:pPr algn="l"/>
                <a:endParaRPr lang="es-ES" altLang="es-ES" sz="2800" dirty="0" smtClean="0"/>
              </a:p>
              <a:p>
                <a:pPr algn="l"/>
                <a:r>
                  <a:rPr lang="es-ES" altLang="es-ES" sz="2800" dirty="0" smtClean="0"/>
                  <a:t>F2(A,B,C)=</a:t>
                </a:r>
                <a14:m>
                  <m:oMath xmlns:m="http://schemas.openxmlformats.org/officeDocument/2006/math">
                    <m:r>
                      <a:rPr lang="es-CL" altLang="es-ES" sz="2800" b="0" i="1" smtClean="0">
                        <a:latin typeface="Cambria Math"/>
                      </a:rPr>
                      <m:t>𝐴𝐵</m:t>
                    </m:r>
                    <m:r>
                      <a:rPr lang="es-CL" altLang="es-ES" sz="2800" b="0" i="1" smtClean="0">
                        <a:latin typeface="Cambria Math"/>
                      </a:rPr>
                      <m:t>+</m:t>
                    </m:r>
                    <m:r>
                      <a:rPr lang="es-CL" altLang="es-ES" sz="2800" b="0" i="1" smtClean="0">
                        <a:latin typeface="Cambria Math"/>
                      </a:rPr>
                      <m:t>𝐴</m:t>
                    </m:r>
                    <m:acc>
                      <m:accPr>
                        <m:chr m:val="̅"/>
                        <m:ctrlPr>
                          <a:rPr lang="es-CL" altLang="es-ES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800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s-CL" altLang="es-ES" sz="2800" b="0" i="1" smtClean="0">
                        <a:latin typeface="Cambria Math"/>
                      </a:rPr>
                      <m:t>+</m:t>
                    </m:r>
                    <m:r>
                      <a:rPr lang="es-CL" altLang="es-ES" sz="2800" b="0" i="1" smtClean="0">
                        <a:latin typeface="Cambria Math"/>
                      </a:rPr>
                      <m:t>𝐴</m:t>
                    </m:r>
                    <m:acc>
                      <m:accPr>
                        <m:chr m:val="̅"/>
                        <m:ctrlPr>
                          <a:rPr lang="es-CL" altLang="es-ES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800" b="0" i="1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s-ES" altLang="es-ES" sz="2800" dirty="0" smtClean="0"/>
                  <a:t>C</a:t>
                </a:r>
              </a:p>
              <a:p>
                <a:pPr algn="l"/>
                <a:endParaRPr lang="es-ES" altLang="es-ES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altLang="es-E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altLang="es-E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s-CL" altLang="es-E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CL" altLang="es-E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L" altLang="es-ES" sz="28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s-CL" altLang="es-E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s-CL" altLang="es-ES" sz="28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s-CL" altLang="es-E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s-CL" altLang="es-ES" sz="28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s-CL" altLang="es-ES" sz="2800" b="0" i="1" smtClean="0">
                          <a:latin typeface="Cambria Math"/>
                        </a:rPr>
                        <m:t>=</m:t>
                      </m:r>
                      <m:r>
                        <a:rPr lang="es-CL" altLang="es-ES" sz="2800" b="0" i="1" smtClean="0">
                          <a:latin typeface="Cambria Math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s-CL" altLang="es-ES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CL" altLang="es-ES" sz="2800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s-CL" altLang="es-ES" sz="2800" b="0" i="1" smtClean="0">
                          <a:latin typeface="Cambria Math"/>
                        </a:rPr>
                        <m:t>+</m:t>
                      </m:r>
                      <m:r>
                        <a:rPr lang="es-CL" altLang="es-ES" sz="2800" b="0" i="1" smtClean="0"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s-CL" altLang="es-ES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CL" altLang="es-ES" sz="2800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s-CL" altLang="es-ES" sz="2800" b="0" i="1" smtClean="0">
                          <a:latin typeface="Cambria Math"/>
                        </a:rPr>
                        <m:t>𝐶</m:t>
                      </m:r>
                      <m:r>
                        <a:rPr lang="es-CL" altLang="es-ES" sz="2800" b="0" i="1" smtClean="0">
                          <a:latin typeface="Cambria Math"/>
                        </a:rPr>
                        <m:t>+</m:t>
                      </m:r>
                      <m:r>
                        <a:rPr lang="es-CL" altLang="es-ES" sz="2800" b="0" i="1" smtClean="0">
                          <a:latin typeface="Cambria Math"/>
                        </a:rPr>
                        <m:t>𝐴𝐵𝐶</m:t>
                      </m:r>
                      <m:r>
                        <a:rPr lang="es-CL" altLang="es-ES" sz="2800" b="0" i="1" smtClean="0">
                          <a:latin typeface="Cambria Math"/>
                        </a:rPr>
                        <m:t>+</m:t>
                      </m:r>
                      <m:r>
                        <a:rPr lang="es-CL" altLang="es-ES" sz="2800" b="0" i="1" smtClean="0"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s-CL" altLang="es-ES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CL" altLang="es-ES" sz="2800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ES" altLang="es-E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CL" altLang="es-ES" sz="2800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s-ES" altLang="es-ES" sz="2800" dirty="0" smtClean="0"/>
              </a:p>
            </p:txBody>
          </p:sp>
        </mc:Choice>
        <mc:Fallback xmlns="">
          <p:sp>
            <p:nvSpPr>
              <p:cNvPr id="716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1082306"/>
                <a:ext cx="7848600" cy="5791200"/>
              </a:xfrm>
              <a:blipFill rotWithShape="1">
                <a:blip r:embed="rId3"/>
                <a:stretch>
                  <a:fillRect l="-1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s-ES" sz="3000" smtClean="0"/>
              <a:t>Funciones Booleanas.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447800"/>
            <a:ext cx="5334000" cy="1752600"/>
          </a:xfrm>
          <a:noFill/>
        </p:spPr>
        <p:txBody>
          <a:bodyPr>
            <a:normAutofit fontScale="25000" lnSpcReduction="20000"/>
          </a:bodyPr>
          <a:lstStyle/>
          <a:p>
            <a:r>
              <a:rPr lang="es-ES" altLang="es-ES" sz="12800" dirty="0" smtClean="0"/>
              <a:t>A  B  C        F1    F2    F3 </a:t>
            </a:r>
          </a:p>
          <a:p>
            <a:r>
              <a:rPr lang="es-ES" altLang="es-ES" sz="11200" dirty="0" smtClean="0"/>
              <a:t>0   0   0	 0	0	0</a:t>
            </a:r>
          </a:p>
          <a:p>
            <a:r>
              <a:rPr lang="es-ES" altLang="es-ES" sz="11200" dirty="0" smtClean="0"/>
              <a:t>0   0   1          0	0	0</a:t>
            </a:r>
          </a:p>
          <a:p>
            <a:r>
              <a:rPr lang="es-ES" altLang="es-ES" sz="11200" dirty="0" smtClean="0"/>
              <a:t>0   1   0 	 0	0	0</a:t>
            </a:r>
          </a:p>
          <a:p>
            <a:r>
              <a:rPr lang="es-ES" altLang="es-ES" sz="11200" dirty="0" smtClean="0"/>
              <a:t>0   1   1 	 0	0	0</a:t>
            </a:r>
          </a:p>
          <a:p>
            <a:r>
              <a:rPr lang="es-ES" altLang="es-ES" sz="11200" dirty="0" smtClean="0"/>
              <a:t>1   0   0 	 1	1	1</a:t>
            </a:r>
          </a:p>
          <a:p>
            <a:r>
              <a:rPr lang="es-ES" altLang="es-ES" sz="11200" dirty="0" smtClean="0"/>
              <a:t>1   0   1 	 1	1	1</a:t>
            </a:r>
          </a:p>
          <a:p>
            <a:r>
              <a:rPr lang="es-ES" altLang="es-ES" sz="11200" dirty="0" smtClean="0"/>
              <a:t>1   1   0	 1	1	1</a:t>
            </a:r>
          </a:p>
          <a:p>
            <a:r>
              <a:rPr lang="es-ES" altLang="es-ES" sz="11200" dirty="0" smtClean="0"/>
              <a:t>1   1   1	 1	1	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5313363" y="1411288"/>
            <a:ext cx="3760787" cy="1816524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800" dirty="0">
                <a:solidFill>
                  <a:srgbClr val="FFFF00"/>
                </a:solidFill>
              </a:rPr>
              <a:t>Dos o más funciones son equivalentes si y solo si </a:t>
            </a:r>
            <a:r>
              <a:rPr lang="es-ES" altLang="es-ES" sz="2800" dirty="0" smtClean="0">
                <a:solidFill>
                  <a:srgbClr val="FFFF00"/>
                </a:solidFill>
              </a:rPr>
              <a:t>tienen </a:t>
            </a:r>
            <a:r>
              <a:rPr lang="es-ES" altLang="es-ES" sz="2800" dirty="0">
                <a:solidFill>
                  <a:srgbClr val="FFFF00"/>
                </a:solidFill>
              </a:rPr>
              <a:t>la misma tabla de verdad</a:t>
            </a:r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685800" y="1905000"/>
            <a:ext cx="42672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2438400" y="1447800"/>
            <a:ext cx="0" cy="4724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3352800" y="1447800"/>
            <a:ext cx="0" cy="4724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4191000" y="1447800"/>
            <a:ext cx="0" cy="4724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23528" y="1447800"/>
            <a:ext cx="856895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es-ES" dirty="0"/>
              <a:t>Las </a:t>
            </a:r>
            <a:r>
              <a:rPr lang="es-ES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funciones booleanas</a:t>
            </a:r>
            <a:r>
              <a:rPr lang="es-ES" dirty="0"/>
              <a:t> están constituidas </a:t>
            </a:r>
            <a:r>
              <a:rPr lang="es-ES" dirty="0" smtClean="0"/>
              <a:t>de variables </a:t>
            </a:r>
            <a:r>
              <a:rPr lang="es-ES" dirty="0"/>
              <a:t>booleanas que pueden tomar los valores </a:t>
            </a:r>
            <a:r>
              <a:rPr lang="es-ES" dirty="0" smtClean="0"/>
              <a:t>de cero </a:t>
            </a:r>
            <a:r>
              <a:rPr lang="es-ES" dirty="0"/>
              <a:t>lógico </a:t>
            </a:r>
            <a:r>
              <a:rPr lang="es-ES" dirty="0" smtClean="0"/>
              <a:t>o </a:t>
            </a:r>
            <a:r>
              <a:rPr lang="es-ES" dirty="0"/>
              <a:t>uno </a:t>
            </a:r>
            <a:r>
              <a:rPr lang="es-ES" dirty="0" smtClean="0"/>
              <a:t>lógico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ES" dirty="0" smtClean="0"/>
              <a:t>Usaremos siempre lógica positiva que asocia a 1 Verdadero y a 0 le asocia falso.</a:t>
            </a:r>
            <a:endParaRPr lang="es-ES" dirty="0"/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s-ES" sz="2800" dirty="0" smtClean="0"/>
              <a:t>Operadores </a:t>
            </a:r>
            <a:r>
              <a:rPr lang="es-ES" sz="2800" dirty="0"/>
              <a:t>booleanos básicos:</a:t>
            </a:r>
          </a:p>
          <a:p>
            <a:pPr marL="342900" indent="-342900" algn="just">
              <a:spcBef>
                <a:spcPct val="20000"/>
              </a:spcBef>
              <a:defRPr/>
            </a:pPr>
            <a:endParaRPr lang="es-ES" sz="2800" dirty="0"/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s-ES" sz="2800" dirty="0"/>
              <a:t>1. </a:t>
            </a:r>
            <a:r>
              <a:rPr lang="es-ES" sz="2800" dirty="0" smtClean="0"/>
              <a:t>NOT  	</a:t>
            </a:r>
            <a:r>
              <a:rPr lang="es-ES" sz="2800" dirty="0"/>
              <a:t>		F(A) = </a:t>
            </a:r>
            <a:r>
              <a:rPr lang="es-ES" sz="2800" b="1" i="1" dirty="0">
                <a:solidFill>
                  <a:srgbClr val="2E6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s-ES" sz="2800" dirty="0"/>
              <a:t> A = A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s-ES" sz="2800" dirty="0"/>
              <a:t>2. AND	</a:t>
            </a:r>
            <a:r>
              <a:rPr lang="es-ES" sz="2800" dirty="0" smtClean="0"/>
              <a:t>    </a:t>
            </a:r>
            <a:r>
              <a:rPr lang="es-ES" sz="2800" dirty="0" smtClean="0">
                <a:solidFill>
                  <a:srgbClr val="FF3300"/>
                </a:solidFill>
                <a:latin typeface="Wingdings" pitchFamily="2" charset="2"/>
              </a:rPr>
              <a:t>Ÿ</a:t>
            </a:r>
            <a:r>
              <a:rPr lang="es-ES" sz="2800" dirty="0">
                <a:latin typeface="Wingdings" pitchFamily="2" charset="2"/>
              </a:rPr>
              <a:t>		</a:t>
            </a:r>
            <a:r>
              <a:rPr lang="es-ES" sz="2800" dirty="0"/>
              <a:t>F(A,B) = A </a:t>
            </a:r>
            <a:r>
              <a:rPr lang="es-ES" sz="2800" b="1" i="1" dirty="0">
                <a:solidFill>
                  <a:srgbClr val="2E6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s-ES" sz="2800" dirty="0"/>
              <a:t> B = A </a:t>
            </a:r>
            <a:r>
              <a:rPr lang="es-ES" sz="2800" dirty="0">
                <a:solidFill>
                  <a:srgbClr val="2E69FF"/>
                </a:solidFill>
                <a:latin typeface="Wingdings" pitchFamily="2" charset="2"/>
              </a:rPr>
              <a:t>Ÿ</a:t>
            </a:r>
            <a:r>
              <a:rPr lang="es-ES" sz="2800" dirty="0"/>
              <a:t> B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s-ES" sz="2800" dirty="0"/>
              <a:t>3. OR		</a:t>
            </a:r>
            <a:r>
              <a:rPr lang="es-ES" sz="2800" dirty="0" smtClean="0"/>
              <a:t>    </a:t>
            </a:r>
            <a:r>
              <a:rPr lang="es-ES" sz="2800" dirty="0" smtClean="0">
                <a:solidFill>
                  <a:srgbClr val="FF3300"/>
                </a:solidFill>
              </a:rPr>
              <a:t>+</a:t>
            </a:r>
            <a:r>
              <a:rPr lang="es-ES" sz="2800" dirty="0"/>
              <a:t>		F(A,B) = A </a:t>
            </a:r>
            <a:r>
              <a:rPr lang="es-ES" sz="2800" b="1" i="1" dirty="0">
                <a:solidFill>
                  <a:srgbClr val="2E6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s-ES" sz="2800" dirty="0"/>
              <a:t> B = A </a:t>
            </a:r>
            <a:r>
              <a:rPr lang="es-ES" sz="2800" dirty="0">
                <a:solidFill>
                  <a:srgbClr val="2E69FF"/>
                </a:solidFill>
              </a:rPr>
              <a:t>+</a:t>
            </a:r>
            <a:r>
              <a:rPr lang="es-ES" sz="2800" dirty="0"/>
              <a:t> B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952625" y="5862638"/>
            <a:ext cx="107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800">
                <a:solidFill>
                  <a:schemeClr val="accent2"/>
                </a:solidFill>
              </a:rPr>
              <a:t>          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2989263" y="423863"/>
            <a:ext cx="408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Funciones booleanas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2590800" y="4221088"/>
            <a:ext cx="304800" cy="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6516216" y="4077072"/>
            <a:ext cx="304800" cy="0"/>
          </a:xfrm>
          <a:prstGeom prst="line">
            <a:avLst/>
          </a:prstGeom>
          <a:noFill/>
          <a:ln w="50800">
            <a:solidFill>
              <a:srgbClr val="2E6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¿Cuantas Funciones Booleanas?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MX" dirty="0" smtClean="0"/>
                  <a:t>Dadas n variables, existen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s-MX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s-MX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s-MX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s-CL" dirty="0" smtClean="0"/>
                  <a:t>funciones</a:t>
                </a:r>
              </a:p>
              <a:p>
                <a:r>
                  <a:rPr lang="es-MX" dirty="0" smtClean="0"/>
                  <a:t>Caso n=2, sean x e y</a:t>
                </a:r>
              </a:p>
              <a:p>
                <a:endParaRPr lang="es-MX" dirty="0"/>
              </a:p>
              <a:p>
                <a:endParaRPr lang="es-MX" dirty="0" smtClean="0"/>
              </a:p>
              <a:p>
                <a:endParaRPr lang="es-MX" dirty="0"/>
              </a:p>
              <a:p>
                <a:endParaRPr lang="es-MX" dirty="0" smtClean="0"/>
              </a:p>
              <a:p>
                <a:endParaRPr lang="es-MX" dirty="0" smtClean="0"/>
              </a:p>
              <a:p>
                <a:r>
                  <a:rPr lang="es-MX" dirty="0" smtClean="0"/>
                  <a:t>Algunos casos: f0=contradicción, </a:t>
                </a:r>
                <a:r>
                  <a:rPr lang="es-MX" dirty="0" err="1" smtClean="0"/>
                  <a:t>fF</a:t>
                </a:r>
                <a:r>
                  <a:rPr lang="es-MX" dirty="0" smtClean="0"/>
                  <a:t>=tautología</a:t>
                </a:r>
              </a:p>
              <a:p>
                <a:r>
                  <a:rPr lang="es-MX" dirty="0" smtClean="0"/>
                  <a:t>F1=x and y, f7=x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y, f8=x </a:t>
                </a:r>
                <a:r>
                  <a:rPr lang="es-MX" dirty="0" err="1" smtClean="0"/>
                  <a:t>nor</a:t>
                </a:r>
                <a:r>
                  <a:rPr lang="es-MX" dirty="0" smtClean="0"/>
                  <a:t> y</a:t>
                </a: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28092"/>
              </p:ext>
            </p:extLst>
          </p:nvPr>
        </p:nvGraphicFramePr>
        <p:xfrm>
          <a:off x="827584" y="2708920"/>
          <a:ext cx="633670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039"/>
                <a:gridCol w="352039"/>
                <a:gridCol w="352039"/>
                <a:gridCol w="352039"/>
                <a:gridCol w="352039"/>
                <a:gridCol w="352039"/>
                <a:gridCol w="352039"/>
                <a:gridCol w="352039"/>
                <a:gridCol w="352039"/>
                <a:gridCol w="352039"/>
                <a:gridCol w="352039"/>
                <a:gridCol w="352039"/>
                <a:gridCol w="352039"/>
                <a:gridCol w="352039"/>
                <a:gridCol w="352039"/>
                <a:gridCol w="352039"/>
                <a:gridCol w="352039"/>
                <a:gridCol w="35203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x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y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fB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fC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fF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1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 smtClean="0"/>
              <a:t>Teoremas del Algebra Booleana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</a:rPr>
                      <m:t>𝑋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∙1=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                                   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+0=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endParaRPr lang="es-CL" b="0" dirty="0" smtClean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</a:rPr>
                      <m:t>𝑋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                                  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endParaRPr lang="es-CL" b="0" dirty="0" smtClean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</a:rPr>
                      <m:t>𝑋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∙0=0                                   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+1=1</m:t>
                    </m:r>
                  </m:oMath>
                </a14:m>
                <a:endParaRPr lang="es-CL" b="0" dirty="0" smtClean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s-CL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=0                                  </m:t>
                    </m:r>
                    <m:acc>
                      <m:accPr>
                        <m:chr m:val="̅"/>
                        <m:ctrlPr>
                          <a:rPr lang="es-CL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acc>
                    <m:r>
                      <a:rPr lang="es-CL" b="0" i="1" smtClean="0">
                        <a:latin typeface="Cambria Math"/>
                      </a:rPr>
                      <m:t>+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s-CL" b="0" dirty="0" smtClean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s-E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s-CL" b="0" i="1" smtClean="0">
                        <a:latin typeface="Cambria Math"/>
                      </a:rPr>
                      <m:t>=</m:t>
                    </m:r>
                    <m:r>
                      <a:rPr lang="es-CL" b="0" i="1" smtClean="0">
                        <a:latin typeface="Cambria Math"/>
                      </a:rPr>
                      <m:t>𝑋</m:t>
                    </m:r>
                  </m:oMath>
                </a14:m>
                <a:endParaRPr lang="es-CL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𝑋</m:t>
                        </m:r>
                        <m:r>
                          <a:rPr lang="es-CL" b="0" i="1" smtClean="0">
                            <a:latin typeface="Cambria Math"/>
                          </a:rPr>
                          <m:t>+</m:t>
                        </m:r>
                        <m:r>
                          <a:rPr lang="es-CL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s-CL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s-CL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s-ES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̅"/>
                        <m:ctrlPr>
                          <a:rPr lang="es-ES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</m:acc>
                    <m:r>
                      <a:rPr lang="es-CL" b="0" i="1" smtClean="0">
                        <a:latin typeface="Cambria Math"/>
                      </a:rPr>
                      <m:t>                         </m:t>
                    </m:r>
                    <m:acc>
                      <m:accPr>
                        <m:chr m:val="̅"/>
                        <m:ctrlPr>
                          <a:rPr lang="es-CL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𝑋</m:t>
                        </m:r>
                        <m:r>
                          <a:rPr lang="es-CL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s-CL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</m:acc>
                    <m:r>
                      <a:rPr lang="es-CL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s-CL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s-CL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CL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endParaRPr lang="es-CL" dirty="0" smtClean="0"/>
              </a:p>
              <a:p>
                <a:pPr marL="0" indent="0">
                  <a:buNone/>
                </a:pPr>
                <a:r>
                  <a:rPr lang="es-CL" dirty="0" smtClean="0"/>
                  <a:t>(Leyes de </a:t>
                </a:r>
                <a:r>
                  <a:rPr lang="es-CL" dirty="0" err="1" smtClean="0"/>
                  <a:t>De</a:t>
                </a:r>
                <a:r>
                  <a:rPr lang="es-CL" dirty="0" smtClean="0"/>
                  <a:t> Morgan)</a:t>
                </a:r>
                <a:endParaRPr lang="es-ES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2039" b="-5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3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Demostración </a:t>
            </a:r>
            <a:r>
              <a:rPr lang="es-CL" dirty="0" smtClean="0"/>
              <a:t> </a:t>
            </a:r>
            <a:r>
              <a:rPr lang="es-CL" dirty="0" smtClean="0"/>
              <a:t>de Morgan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3 Marcador de contenid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8845663"/>
                  </p:ext>
                </p:extLst>
              </p:nvPr>
            </p:nvGraphicFramePr>
            <p:xfrm>
              <a:off x="457200" y="1600200"/>
              <a:ext cx="33947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8416"/>
                    <a:gridCol w="648072"/>
                    <a:gridCol w="1080120"/>
                    <a:gridCol w="100811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X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Y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  <m:r>
                                      <a:rPr lang="es-CL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s-CL" b="1" i="1" smtClean="0"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3 Marcador de contenid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8845663"/>
                  </p:ext>
                </p:extLst>
              </p:nvPr>
            </p:nvGraphicFramePr>
            <p:xfrm>
              <a:off x="457200" y="1600200"/>
              <a:ext cx="33947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8416"/>
                    <a:gridCol w="648072"/>
                    <a:gridCol w="1080120"/>
                    <a:gridCol w="100811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X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Y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0225" t="-8197" r="-9269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37576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3 Marcador de contenido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1961460"/>
                  </p:ext>
                </p:extLst>
              </p:nvPr>
            </p:nvGraphicFramePr>
            <p:xfrm>
              <a:off x="683568" y="3789040"/>
              <a:ext cx="33947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8416"/>
                    <a:gridCol w="648072"/>
                    <a:gridCol w="1080120"/>
                    <a:gridCol w="100811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X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Y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</a:rPr>
                                      <m:t>𝑿𝒀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s-CL" b="1" i="1" smtClean="0">
                                    <a:latin typeface="Cambria Math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1" i="1" smtClean="0"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3 Marcador de contenido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1961460"/>
                  </p:ext>
                </p:extLst>
              </p:nvPr>
            </p:nvGraphicFramePr>
            <p:xfrm>
              <a:off x="683568" y="3789040"/>
              <a:ext cx="33947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8416"/>
                    <a:gridCol w="648072"/>
                    <a:gridCol w="1080120"/>
                    <a:gridCol w="100811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X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Y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0225" t="-8197" r="-9325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37576" t="-8197" r="-606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5 CuadroTexto"/>
          <p:cNvSpPr txBox="1"/>
          <p:nvPr/>
        </p:nvSpPr>
        <p:spPr>
          <a:xfrm>
            <a:off x="4355976" y="2564904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Función NOR</a:t>
            </a:r>
            <a:endParaRPr lang="es-CL" dirty="0"/>
          </a:p>
        </p:txBody>
      </p:sp>
      <p:sp>
        <p:nvSpPr>
          <p:cNvPr id="7" name="6 CuadroTexto"/>
          <p:cNvSpPr txBox="1"/>
          <p:nvPr/>
        </p:nvSpPr>
        <p:spPr>
          <a:xfrm>
            <a:off x="4355976" y="4437112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Función NAND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758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 smtClean="0"/>
              <a:t>Teoremas del Algebra Booleana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7"/>
                </a:pPr>
                <a:r>
                  <a:rPr lang="es-CL" sz="2400" dirty="0" smtClean="0"/>
                  <a:t>XY=YX			X+Y=Y+X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s-CL" sz="2400" dirty="0" smtClean="0"/>
                  <a:t>XYZ=(XY)Z=X(YZ)	           	X+Y+Z=(X+Y)+Z=X+(Y+Z)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s-CL" sz="2400" dirty="0" smtClean="0"/>
                  <a:t>X(Y+Z)=XY+XZ		X+YZ=(X+Y)(Y+Z)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s-CL" sz="2400" dirty="0" smtClean="0"/>
                  <a:t>X(X+Y)=X			X+(XY)=X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s-CL" sz="2400" dirty="0" smtClean="0"/>
                  <a:t>(X+Y)(X+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ES" sz="2400" dirty="0" smtClean="0"/>
                  <a:t>)=X      		XY+X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ES" sz="2400" dirty="0" smtClean="0"/>
                  <a:t>=X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s-ES" sz="2400" dirty="0" smtClean="0"/>
                  <a:t>X(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ES" sz="2400" dirty="0" smtClean="0"/>
                  <a:t>+Y)=XY			X+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ES" sz="2400" dirty="0" smtClean="0"/>
                  <a:t>Y=X+Y         </a:t>
                </a:r>
              </a:p>
              <a:p>
                <a:pPr marL="0" indent="0">
                  <a:buNone/>
                </a:pPr>
                <a:r>
                  <a:rPr lang="es-ES" sz="2400" dirty="0" smtClean="0"/>
                  <a:t>Apéndice</a:t>
                </a:r>
              </a:p>
              <a:p>
                <a:pPr marL="0" indent="0">
                  <a:buNone/>
                </a:pPr>
                <a:r>
                  <a:rPr lang="es-ES" sz="2400" dirty="0" smtClean="0"/>
                  <a:t>Uso de </a:t>
                </a:r>
                <a:r>
                  <a:rPr lang="es-ES" sz="2400" dirty="0" err="1" smtClean="0"/>
                  <a:t>Xor</a:t>
                </a:r>
                <a:endParaRPr lang="es-ES" sz="2400" dirty="0" smtClean="0"/>
              </a:p>
              <a:p>
                <a:pPr marL="0" indent="0">
                  <a:buNone/>
                </a:pPr>
                <a:r>
                  <a:rPr lang="es-ES" sz="2400" dirty="0"/>
                  <a:t>X </a:t>
                </a:r>
                <a:r>
                  <a:rPr lang="es-ES" sz="2400" dirty="0" smtClean="0"/>
                  <a:t>⊕0=X			X</a:t>
                </a:r>
                <a:r>
                  <a:rPr lang="es-CL" sz="2400" dirty="0" smtClean="0"/>
                  <a:t>⊕1=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/>
                          </a:rPr>
                          <m:t>𝑋</m:t>
                        </m:r>
                        <m:r>
                          <a:rPr lang="es-CL" sz="2400" b="0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endParaRPr lang="es-CL" sz="2400" dirty="0" smtClean="0"/>
              </a:p>
              <a:p>
                <a:pPr marL="0" indent="0">
                  <a:buNone/>
                </a:pPr>
                <a:r>
                  <a:rPr lang="es-ES" sz="2400" dirty="0"/>
                  <a:t>X </a:t>
                </a:r>
                <a:r>
                  <a:rPr lang="es-ES" sz="2400" dirty="0" smtClean="0"/>
                  <a:t>⊕X=0			X </a:t>
                </a:r>
                <a:r>
                  <a:rPr lang="es-CL" sz="2400" dirty="0" smtClean="0"/>
                  <a:t>⊕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s-CL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213" b="-40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6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s-ES" sz="2800" dirty="0" smtClean="0"/>
              <a:t>Teoremas del Algebra Booleana.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914400" y="1524000"/>
                <a:ext cx="7402016" cy="1752600"/>
              </a:xfrm>
              <a:noFill/>
            </p:spPr>
            <p:txBody>
              <a:bodyPr>
                <a:normAutofit fontScale="25000" lnSpcReduction="20000"/>
              </a:bodyPr>
              <a:lstStyle/>
              <a:p>
                <a:r>
                  <a:rPr lang="es-ES" altLang="es-ES" sz="11200" dirty="0" smtClean="0"/>
                  <a:t>         Demostración 11a</a:t>
                </a:r>
              </a:p>
              <a:p>
                <a:endParaRPr lang="es-ES" altLang="es-ES" sz="2800" dirty="0" smtClean="0"/>
              </a:p>
              <a:p>
                <a:pPr algn="l"/>
                <a:r>
                  <a:rPr lang="es-ES" altLang="es-ES" sz="2800" dirty="0" smtClean="0"/>
                  <a:t>       		</a:t>
                </a:r>
                <a:r>
                  <a:rPr lang="es-ES" altLang="es-ES" sz="11200" dirty="0" smtClean="0"/>
                  <a:t>XY   X+Y   </a:t>
                </a:r>
                <a14:m>
                  <m:oMath xmlns:m="http://schemas.openxmlformats.org/officeDocument/2006/math">
                    <m:r>
                      <a:rPr lang="es-ES" altLang="es-ES" sz="11200" i="1" dirty="0" smtClean="0">
                        <a:latin typeface="Cambria Math"/>
                      </a:rPr>
                      <m:t>𝑋</m:t>
                    </m:r>
                    <m:r>
                      <a:rPr lang="es-ES" altLang="es-ES" sz="11200" i="1" dirty="0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ES" altLang="es-ES" sz="1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altLang="es-ES" sz="11200" b="0" i="1" dirty="0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ES" altLang="es-ES" sz="11200" dirty="0" smtClean="0"/>
                  <a:t>    </a:t>
                </a:r>
                <a14:m>
                  <m:oMath xmlns:m="http://schemas.openxmlformats.org/officeDocument/2006/math">
                    <m:r>
                      <a:rPr lang="es-ES" altLang="es-ES" sz="11200" i="1" dirty="0" smtClean="0">
                        <a:latin typeface="Cambria Math"/>
                      </a:rPr>
                      <m:t>(</m:t>
                    </m:r>
                    <m:r>
                      <a:rPr lang="es-ES" altLang="es-ES" sz="11200" i="1" dirty="0" smtClean="0">
                        <a:latin typeface="Cambria Math"/>
                      </a:rPr>
                      <m:t>𝑋</m:t>
                    </m:r>
                    <m:r>
                      <a:rPr lang="es-ES" altLang="es-ES" sz="11200" i="1" dirty="0" smtClean="0">
                        <a:latin typeface="Cambria Math"/>
                      </a:rPr>
                      <m:t>+</m:t>
                    </m:r>
                    <m:r>
                      <a:rPr lang="es-ES" altLang="es-ES" sz="11200" i="1" dirty="0" smtClean="0">
                        <a:latin typeface="Cambria Math"/>
                      </a:rPr>
                      <m:t>𝑌</m:t>
                    </m:r>
                    <m:r>
                      <a:rPr lang="es-ES" altLang="es-ES" sz="11200" i="1" dirty="0" smtClean="0">
                        <a:latin typeface="Cambria Math"/>
                      </a:rPr>
                      <m:t>)(</m:t>
                    </m:r>
                    <m:r>
                      <a:rPr lang="es-ES" altLang="es-ES" sz="11200" i="1" dirty="0" smtClean="0">
                        <a:latin typeface="Cambria Math"/>
                      </a:rPr>
                      <m:t>𝑋</m:t>
                    </m:r>
                    <m:r>
                      <a:rPr lang="es-ES" altLang="es-ES" sz="11200" i="1" dirty="0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ES" altLang="es-ES" sz="1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altLang="es-ES" sz="11200" b="0" i="1" dirty="0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s-ES" altLang="es-ES" sz="11200" i="1" dirty="0" smtClean="0">
                        <a:latin typeface="Cambria Math"/>
                      </a:rPr>
                      <m:t>)</m:t>
                    </m:r>
                  </m:oMath>
                </a14:m>
                <a:endParaRPr lang="es-ES" altLang="es-ES" sz="11200" dirty="0" smtClean="0"/>
              </a:p>
              <a:p>
                <a:pPr algn="l"/>
                <a:r>
                  <a:rPr lang="es-ES" altLang="es-ES" sz="11200" dirty="0" smtClean="0"/>
                  <a:t>       		00      0         1              0</a:t>
                </a:r>
              </a:p>
              <a:p>
                <a:pPr algn="l"/>
                <a:r>
                  <a:rPr lang="es-ES" altLang="es-ES" sz="11200" dirty="0" smtClean="0"/>
                  <a:t>       		01      1         0              0</a:t>
                </a:r>
              </a:p>
              <a:p>
                <a:pPr algn="l"/>
                <a:r>
                  <a:rPr lang="es-ES" altLang="es-ES" sz="11200" dirty="0" smtClean="0"/>
                  <a:t>       		10      1         1              1</a:t>
                </a:r>
              </a:p>
              <a:p>
                <a:pPr algn="l"/>
                <a:r>
                  <a:rPr lang="es-ES" altLang="es-ES" sz="11200" dirty="0" smtClean="0"/>
                  <a:t>       		11      1         1              1</a:t>
                </a:r>
              </a:p>
            </p:txBody>
          </p:sp>
        </mc:Choice>
        <mc:Fallback xmlns="">
          <p:sp>
            <p:nvSpPr>
              <p:cNvPr id="77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1524000"/>
                <a:ext cx="7402016" cy="1752600"/>
              </a:xfrm>
              <a:blipFill rotWithShape="1">
                <a:blip r:embed="rId3"/>
                <a:stretch>
                  <a:fillRect t="-7639" b="-6284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2590800" y="2514600"/>
            <a:ext cx="4343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3352800" y="2276872"/>
            <a:ext cx="0" cy="22860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4191000" y="2060848"/>
            <a:ext cx="0" cy="22860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5089452" y="2163876"/>
            <a:ext cx="0" cy="22860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s-ES" sz="2800" smtClean="0"/>
              <a:t>Simplificación de funciones.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51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914400" y="1066800"/>
                <a:ext cx="6400800" cy="1752600"/>
              </a:xfrm>
              <a:noFill/>
            </p:spPr>
            <p:txBody>
              <a:bodyPr>
                <a:normAutofit fontScale="25000" lnSpcReduction="20000"/>
              </a:bodyPr>
              <a:lstStyle/>
              <a:p>
                <a:endParaRPr lang="es-ES" altLang="es-ES" sz="2800" dirty="0" smtClean="0"/>
              </a:p>
              <a:p>
                <a:pPr algn="l"/>
                <a:r>
                  <a:rPr lang="es-ES" altLang="es-ES" sz="12800" dirty="0" smtClean="0"/>
                  <a:t>1.- F(</a:t>
                </a:r>
                <a:r>
                  <a:rPr lang="es-ES" altLang="es-ES" sz="12800" dirty="0" err="1" smtClean="0"/>
                  <a:t>x,y,z</a:t>
                </a:r>
                <a:r>
                  <a:rPr lang="es-ES" altLang="es-ES" sz="12800" dirty="0" smtClean="0"/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altLang="es-ES" sz="1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altLang="es-ES" sz="12800" b="0" i="1" dirty="0" smtClean="0">
                            <a:latin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altLang="es-ES" sz="1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altLang="es-ES" sz="12800" b="0" i="1" dirty="0" smtClean="0"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altLang="es-ES" sz="1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altLang="es-ES" sz="12800" b="0" i="1" dirty="0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s-ES" altLang="es-ES" sz="12800" i="1" dirty="0" smtClean="0">
                        <a:latin typeface="Cambria Math"/>
                      </a:rPr>
                      <m:t> + </m:t>
                    </m:r>
                    <m:r>
                      <a:rPr lang="es-ES" altLang="es-ES" sz="12800" i="1" dirty="0" err="1" smtClean="0">
                        <a:latin typeface="Cambria Math"/>
                      </a:rPr>
                      <m:t>𝑥𝑦</m:t>
                    </m:r>
                    <m:acc>
                      <m:accPr>
                        <m:chr m:val="̅"/>
                        <m:ctrlPr>
                          <a:rPr lang="es-ES" altLang="es-ES" sz="1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altLang="es-ES" sz="12800" b="0" i="1" dirty="0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s-ES" altLang="es-ES" sz="12800" i="1" dirty="0" smtClean="0">
                        <a:latin typeface="Cambria Math"/>
                      </a:rPr>
                      <m:t> + </m:t>
                    </m:r>
                    <m:r>
                      <a:rPr lang="es-ES" altLang="es-ES" sz="12800" i="1" dirty="0" err="1" smtClean="0">
                        <a:latin typeface="Cambria Math"/>
                      </a:rPr>
                      <m:t>𝑥𝑦𝑧</m:t>
                    </m:r>
                  </m:oMath>
                </a14:m>
                <a:endParaRPr lang="es-ES" altLang="es-ES" sz="12800" dirty="0" smtClean="0"/>
              </a:p>
              <a:p>
                <a:pPr algn="l"/>
                <a:r>
                  <a:rPr lang="es-ES" altLang="es-ES" sz="12800" dirty="0" smtClean="0"/>
                  <a:t>     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altLang="es-ES" sz="1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altLang="es-ES" sz="12800" b="0" i="1" dirty="0" smtClean="0">
                            <a:latin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altLang="es-ES" sz="1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altLang="es-ES" sz="12800" b="0" i="1" dirty="0" smtClean="0"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altLang="es-ES" sz="1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altLang="es-ES" sz="12800" b="0" i="1" dirty="0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s-ES" altLang="es-ES" sz="12800" i="1" dirty="0" smtClean="0">
                        <a:latin typeface="Cambria Math"/>
                      </a:rPr>
                      <m:t>+ </m:t>
                    </m:r>
                    <m:r>
                      <a:rPr lang="es-ES" altLang="es-ES" sz="12800" i="1" dirty="0" err="1" smtClean="0">
                        <a:latin typeface="Cambria Math"/>
                      </a:rPr>
                      <m:t>𝑥𝑦</m:t>
                    </m:r>
                    <m:r>
                      <a:rPr lang="es-ES" altLang="es-ES" sz="12800" i="1" dirty="0" smtClean="0"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s-ES" altLang="es-ES" sz="1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altLang="es-ES" sz="12800" b="0" i="1" dirty="0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s-ES" altLang="es-ES" sz="12800" i="1" dirty="0" smtClean="0">
                        <a:latin typeface="Cambria Math"/>
                      </a:rPr>
                      <m:t> + </m:t>
                    </m:r>
                    <m:r>
                      <a:rPr lang="es-ES" altLang="es-ES" sz="12800" i="1" dirty="0" smtClean="0">
                        <a:latin typeface="Cambria Math"/>
                      </a:rPr>
                      <m:t>𝑧</m:t>
                    </m:r>
                    <m:r>
                      <a:rPr lang="es-ES" altLang="es-ES" sz="12800" i="1" dirty="0" smtClean="0">
                        <a:latin typeface="Cambria Math"/>
                      </a:rPr>
                      <m:t>)</m:t>
                    </m:r>
                  </m:oMath>
                </a14:m>
                <a:endParaRPr lang="es-ES" altLang="es-ES" sz="12800" dirty="0" smtClean="0"/>
              </a:p>
              <a:p>
                <a:pPr algn="l"/>
                <a:r>
                  <a:rPr lang="es-ES" altLang="es-ES" sz="12800" dirty="0" smtClean="0"/>
                  <a:t>          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altLang="es-ES" sz="1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128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altLang="es-ES" sz="1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128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altLang="es-ES" sz="1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128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ES" altLang="es-ES" sz="12800" dirty="0" smtClean="0"/>
                  <a:t>x + </a:t>
                </a:r>
                <a:r>
                  <a:rPr lang="es-ES" altLang="es-ES" sz="12800" dirty="0" err="1" smtClean="0"/>
                  <a:t>xy</a:t>
                </a:r>
                <a:r>
                  <a:rPr lang="es-ES" altLang="es-ES" sz="12800" dirty="0" smtClean="0"/>
                  <a:t>       </a:t>
                </a:r>
                <a:r>
                  <a:rPr lang="es-ES" altLang="es-ES" sz="12800" dirty="0" smtClean="0">
                    <a:solidFill>
                      <a:schemeClr val="tx2"/>
                    </a:solidFill>
                  </a:rPr>
                  <a:t>4.B</a:t>
                </a:r>
                <a:endParaRPr lang="es-ES" altLang="es-ES" sz="12800" dirty="0" smtClean="0"/>
              </a:p>
              <a:p>
                <a:pPr algn="l"/>
                <a:endParaRPr lang="es-ES" altLang="es-ES" sz="12800" dirty="0" smtClean="0"/>
              </a:p>
              <a:p>
                <a:pPr algn="l"/>
                <a:r>
                  <a:rPr lang="es-ES" altLang="es-ES" sz="12800" dirty="0" smtClean="0"/>
                  <a:t>2.- F(</a:t>
                </a:r>
                <a:r>
                  <a:rPr lang="es-ES" altLang="es-ES" sz="12800" dirty="0" err="1" smtClean="0"/>
                  <a:t>x,y,z</a:t>
                </a:r>
                <a:r>
                  <a:rPr lang="es-ES" altLang="es-ES" sz="12800" dirty="0" smtClean="0"/>
                  <a:t>) = </a:t>
                </a:r>
                <a14:m>
                  <m:oMath xmlns:m="http://schemas.openxmlformats.org/officeDocument/2006/math">
                    <m:r>
                      <a:rPr lang="es-ES" altLang="es-ES" sz="12800" i="1" dirty="0" smtClean="0">
                        <a:latin typeface="Cambria Math"/>
                      </a:rPr>
                      <m:t>𝑥</m:t>
                    </m:r>
                    <m:r>
                      <a:rPr lang="es-ES" altLang="es-ES" sz="12800" i="1" dirty="0" smtClean="0">
                        <a:latin typeface="Cambria Math"/>
                      </a:rPr>
                      <m:t> + </m:t>
                    </m:r>
                    <m:acc>
                      <m:accPr>
                        <m:chr m:val="̅"/>
                        <m:ctrlPr>
                          <a:rPr lang="es-ES" altLang="es-ES" sz="1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altLang="es-ES" sz="12800" b="0" i="1" dirty="0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s-ES" altLang="es-ES" sz="12800" i="1" dirty="0" err="1" smtClean="0">
                        <a:latin typeface="Cambria Math"/>
                      </a:rPr>
                      <m:t>𝑦</m:t>
                    </m:r>
                    <m:r>
                      <a:rPr lang="es-ES" altLang="es-ES" sz="12800" i="1" dirty="0" smtClean="0">
                        <a:latin typeface="Cambria Math"/>
                      </a:rPr>
                      <m:t> + </m:t>
                    </m:r>
                    <m:r>
                      <a:rPr lang="es-ES" altLang="es-ES" sz="12800" i="1" dirty="0" err="1" smtClean="0">
                        <a:latin typeface="Cambria Math"/>
                      </a:rPr>
                      <m:t>𝑥𝑦</m:t>
                    </m:r>
                    <m:r>
                      <a:rPr lang="es-ES" altLang="es-ES" sz="12800" i="1" dirty="0" smtClean="0">
                        <a:latin typeface="Cambria Math"/>
                      </a:rPr>
                      <m:t> + </m:t>
                    </m:r>
                    <m:r>
                      <a:rPr lang="es-ES" altLang="es-ES" sz="12800" i="1" dirty="0" err="1" smtClean="0">
                        <a:latin typeface="Cambria Math"/>
                      </a:rPr>
                      <m:t>𝑥</m:t>
                    </m:r>
                    <m:acc>
                      <m:accPr>
                        <m:chr m:val="̅"/>
                        <m:ctrlPr>
                          <a:rPr lang="es-ES" altLang="es-ES" sz="1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altLang="es-ES" sz="12800" b="0" i="1" dirty="0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es-ES" altLang="es-ES" sz="12800" dirty="0" smtClean="0"/>
              </a:p>
              <a:p>
                <a:pPr algn="l"/>
                <a:r>
                  <a:rPr lang="es-ES" altLang="es-ES" sz="12800" dirty="0" smtClean="0"/>
                  <a:t>                  = </a:t>
                </a:r>
                <a:r>
                  <a:rPr lang="es-ES" altLang="es-ES" sz="12800" dirty="0" err="1" smtClean="0"/>
                  <a:t>x+y</a:t>
                </a:r>
                <a:r>
                  <a:rPr lang="es-ES" altLang="es-ES" sz="12800" dirty="0" smtClean="0"/>
                  <a:t>  + x </a:t>
                </a:r>
                <a14:m>
                  <m:oMath xmlns:m="http://schemas.openxmlformats.org/officeDocument/2006/math">
                    <m:r>
                      <a:rPr lang="es-ES" altLang="es-ES" sz="12800" i="1" dirty="0" smtClean="0">
                        <a:latin typeface="Cambria Math"/>
                      </a:rPr>
                      <m:t>( </m:t>
                    </m:r>
                    <m:r>
                      <a:rPr lang="es-ES" altLang="es-ES" sz="12800" i="1" dirty="0" smtClean="0">
                        <a:latin typeface="Cambria Math"/>
                      </a:rPr>
                      <m:t>𝑦</m:t>
                    </m:r>
                    <m:r>
                      <a:rPr lang="es-ES" altLang="es-ES" sz="12800" i="1" dirty="0" smtClean="0"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es-ES" altLang="es-ES" sz="1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altLang="es-ES" sz="12800" b="0" i="1" dirty="0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s-ES" altLang="es-ES" sz="12800" i="1" dirty="0" smtClean="0">
                        <a:latin typeface="Cambria Math"/>
                      </a:rPr>
                      <m:t>)   </m:t>
                    </m:r>
                  </m:oMath>
                </a14:m>
                <a:r>
                  <a:rPr lang="es-ES" altLang="es-ES" sz="12800" dirty="0" smtClean="0">
                    <a:solidFill>
                      <a:schemeClr val="tx2"/>
                    </a:solidFill>
                  </a:rPr>
                  <a:t>12.B</a:t>
                </a:r>
                <a:endParaRPr lang="es-ES" altLang="es-ES" sz="12800" dirty="0" smtClean="0"/>
              </a:p>
              <a:p>
                <a:pPr algn="l"/>
                <a:r>
                  <a:rPr lang="es-ES" altLang="es-ES" sz="12800" dirty="0" smtClean="0"/>
                  <a:t>                  = x + y + x    </a:t>
                </a:r>
                <a:r>
                  <a:rPr lang="es-ES" altLang="es-ES" sz="12800" dirty="0" smtClean="0">
                    <a:solidFill>
                      <a:schemeClr val="tx2"/>
                    </a:solidFill>
                  </a:rPr>
                  <a:t>2B      4B</a:t>
                </a:r>
                <a:endParaRPr lang="es-ES" altLang="es-ES" sz="12800" dirty="0" smtClean="0"/>
              </a:p>
              <a:p>
                <a:pPr algn="l"/>
                <a:r>
                  <a:rPr lang="es-ES" altLang="es-ES" sz="12800" dirty="0" smtClean="0"/>
                  <a:t>                  = x + y</a:t>
                </a:r>
              </a:p>
            </p:txBody>
          </p:sp>
        </mc:Choice>
        <mc:Fallback xmlns="">
          <p:sp>
            <p:nvSpPr>
              <p:cNvPr id="788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1066800"/>
                <a:ext cx="6400800" cy="1752600"/>
              </a:xfrm>
              <a:blipFill rotWithShape="1">
                <a:blip r:embed="rId3"/>
                <a:stretch>
                  <a:fillRect l="-2381" b="-14444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52" name="Line 4"/>
          <p:cNvSpPr>
            <a:spLocks noChangeShapeType="1"/>
          </p:cNvSpPr>
          <p:nvPr/>
        </p:nvSpPr>
        <p:spPr bwMode="auto">
          <a:xfrm>
            <a:off x="4953000" y="25146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3810000" y="4038600"/>
            <a:ext cx="1981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4495800" y="4953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4800600" y="4572000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611560" y="2132856"/>
                <a:ext cx="7697172" cy="1520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altLang="es-ES" i="1" dirty="0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s-ES" altLang="es-ES" i="1" dirty="0">
                                <a:latin typeface="Cambria Math"/>
                              </a:rPr>
                              <m:t>𝐹</m:t>
                            </m:r>
                            <m:r>
                              <a:rPr lang="es-ES" altLang="es-ES" i="1" dirty="0">
                                <a:latin typeface="Cambria Math"/>
                              </a:rPr>
                              <m:t>1 = </m:t>
                            </m:r>
                            <m:r>
                              <a:rPr lang="es-ES" altLang="es-ES" i="1" dirty="0" err="1">
                                <a:latin typeface="Cambria Math"/>
                              </a:rPr>
                              <m:t>𝑥𝑦</m:t>
                            </m:r>
                            <m:r>
                              <a:rPr lang="es-ES" altLang="es-ES" i="1" dirty="0">
                                <a:latin typeface="Cambria Math"/>
                              </a:rPr>
                              <m:t> + </m:t>
                            </m:r>
                            <m:acc>
                              <m:accPr>
                                <m:chr m:val="̅"/>
                                <m:ctrlPr>
                                  <a:rPr lang="es-ES" altLang="es-ES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s-MX" altLang="es-E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s-ES" altLang="es-ES" i="1" dirty="0" err="1">
                                <a:latin typeface="Cambria Math"/>
                              </a:rPr>
                              <m:t>𝑧</m:t>
                            </m:r>
                            <m:r>
                              <a:rPr lang="es-ES" altLang="es-ES" i="1" dirty="0">
                                <a:latin typeface="Cambria Math"/>
                              </a:rPr>
                              <m:t> + </m:t>
                            </m:r>
                            <m:r>
                              <a:rPr lang="es-ES" altLang="es-ES" i="1" dirty="0" err="1">
                                <a:latin typeface="Cambria Math"/>
                              </a:rPr>
                              <m:t>𝑦𝑧</m:t>
                            </m:r>
                            <m:r>
                              <a:rPr lang="es-CL" altLang="es-ES" i="1" dirty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s-CL" altLang="es-ES" i="1" dirty="0">
                                <a:latin typeface="Cambria Math"/>
                                <a:ea typeface="Cambria Math"/>
                              </a:rPr>
                              <m:t>𝑥𝑦</m:t>
                            </m:r>
                            <m:r>
                              <a:rPr lang="es-CL" altLang="es-ES" i="1" dirty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s-CL" altLang="es-ES" i="1" dirty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s-CL" altLang="es-ES" i="1" dirty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s-CL" altLang="es-ES" i="1" dirty="0">
                                <a:latin typeface="Cambria Math"/>
                              </a:rPr>
                              <m:t>𝑧</m:t>
                            </m:r>
                            <m:r>
                              <m:rPr>
                                <m:nor/>
                              </m:rPr>
                              <a:rPr lang="es-CL" dirty="0"/>
                              <m:t> 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altLang="es-ES" i="1" dirty="0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L" altLang="es-ES" b="0" i="1" dirty="0" smtClean="0">
                                      <a:latin typeface="Cambria Math"/>
                                    </a:rPr>
                                    <m:t>𝐹</m:t>
                                  </m:r>
                                  <m:r>
                                    <a:rPr lang="es-CL" altLang="es-ES" b="0" i="1" dirty="0" smtClean="0">
                                      <a:latin typeface="Cambria Math"/>
                                    </a:rPr>
                                    <m:t>2=</m:t>
                                  </m:r>
                                  <m:r>
                                    <a:rPr lang="es-CL" altLang="es-ES" b="0" i="1" dirty="0" smtClean="0">
                                      <a:latin typeface="Cambria Math"/>
                                    </a:rPr>
                                    <m:t>𝐴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CL" altLang="es-ES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altLang="es-ES" b="0" i="1" dirty="0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acc>
                                  <m:acc>
                                    <m:accPr>
                                      <m:chr m:val="̅"/>
                                      <m:ctrlPr>
                                        <a:rPr lang="es-ES" altLang="es-ES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altLang="es-ES" b="0" i="1" dirty="0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s-CL" altLang="es-ES" b="0" i="1" dirty="0" smtClean="0">
                                      <a:latin typeface="Cambria Math"/>
                                    </a:rPr>
                                    <m:t>𝐷</m:t>
                                  </m:r>
                                  <m:r>
                                    <a:rPr lang="es-CL" altLang="es-ES" b="0" i="1" dirty="0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s-CL" altLang="es-ES" b="0" i="1" dirty="0" smtClean="0">
                                      <a:latin typeface="Cambria Math"/>
                                    </a:rPr>
                                    <m:t>𝐴𝐵𝐶𝐷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s-CL" altLang="es-ES" b="0" i="1" dirty="0" smtClean="0">
                                      <a:latin typeface="Cambria Math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CL" altLang="es-ES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altLang="es-ES" b="0" i="1" dirty="0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acc>
                                  <m:acc>
                                    <m:accPr>
                                      <m:chr m:val="̅"/>
                                      <m:ctrlPr>
                                        <a:rPr lang="es-ES" altLang="es-ES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altLang="es-ES" b="0" i="1" dirty="0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acc>
                                  <m:acc>
                                    <m:accPr>
                                      <m:chr m:val="̅"/>
                                      <m:ctrlPr>
                                        <a:rPr lang="es-ES" altLang="es-ES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altLang="es-ES" b="0" i="1" dirty="0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s-CL" altLang="es-ES" b="0" i="1" dirty="0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s-CL" altLang="es-ES" b="0" i="1" dirty="0" smtClean="0">
                                      <a:latin typeface="Cambria Math"/>
                                    </a:rPr>
                                    <m:t>𝐴𝐶𝐷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s-CL" altLang="es-ES" b="0" i="1" dirty="0" smtClean="0">
                                      <a:latin typeface="Cambria Math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CL" altLang="es-ES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altLang="es-ES" b="0" i="1" dirty="0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acc>
                                  <m:acc>
                                    <m:accPr>
                                      <m:chr m:val="̅"/>
                                      <m:ctrlPr>
                                        <a:rPr lang="es-ES" altLang="es-ES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altLang="es-ES" b="0" i="1" dirty="0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s-CL" altLang="es-ES" b="0" i="1" dirty="0" smtClean="0">
                                      <a:latin typeface="Cambria Math"/>
                                    </a:rPr>
                                    <m:t>𝐷</m:t>
                                  </m:r>
                                  <m:r>
                                    <a:rPr lang="es-CL" altLang="es-ES" b="0" i="1" dirty="0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s-CL" altLang="es-ES" b="0" i="1" dirty="0" smtClean="0">
                                      <a:latin typeface="Cambria Math"/>
                                    </a:rPr>
                                    <m:t>𝐴𝐶𝐷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L" altLang="es-ES" b="0" i="1" dirty="0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s-CL" altLang="es-ES" b="0" i="1" dirty="0" smtClean="0">
                                      <a:latin typeface="Cambria Math"/>
                                    </a:rPr>
                                    <m:t>𝐴𝐶𝐷</m:t>
                                  </m:r>
                                  <m:d>
                                    <m:dPr>
                                      <m:ctrlPr>
                                        <a:rPr lang="es-CL" altLang="es-E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CL" altLang="es-ES" b="0" i="1" dirty="0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altLang="es-ES" b="0" i="1" dirty="0" smtClean="0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7"/>
                                        </m:rPr>
                                        <a:rPr lang="es-CL" altLang="es-ES" b="0" i="1" dirty="0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s-CL" altLang="es-ES" b="0" i="1" dirty="0" smtClean="0">
                                          <a:latin typeface="Cambria Math"/>
                                        </a:rPr>
                                        <m:t>𝐵</m:t>
                                      </m:r>
                                      <m:r>
                                        <a:rPr lang="es-CL" altLang="es-ES" b="0" i="1" dirty="0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s-CL" altLang="es-ES" b="0" i="1" dirty="0" smtClean="0">
                                      <a:latin typeface="Cambria Math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CL" altLang="es-ES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altLang="es-ES" b="0" i="1" dirty="0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s-CL" altLang="es-ES" b="0" i="1" dirty="0" smtClean="0">
                                      <a:latin typeface="Cambria Math"/>
                                    </a:rPr>
                                    <m:t>𝐵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altLang="es-ES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altLang="es-ES" b="0" i="1" dirty="0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s-CL" altLang="es-ES" b="0" i="1" dirty="0" smtClean="0">
                                      <a:latin typeface="Cambria Math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CL" altLang="es-ES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altLang="es-ES" b="0" i="1" dirty="0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acc>
                                  <m:acc>
                                    <m:accPr>
                                      <m:chr m:val="̅"/>
                                      <m:ctrlPr>
                                        <a:rPr lang="es-ES" altLang="es-ES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altLang="es-ES" b="0" i="1" dirty="0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s-CL" altLang="es-ES" b="0" i="1" dirty="0" smtClean="0">
                                      <a:latin typeface="Cambria Math"/>
                                    </a:rPr>
                                    <m:t>𝐷</m:t>
                                  </m:r>
                                  <m:r>
                                    <a:rPr lang="es-CL" altLang="es-ES" b="0" i="1" dirty="0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s-CL" altLang="es-ES" b="0" i="1" dirty="0" smtClean="0">
                                      <a:latin typeface="Cambria Math"/>
                                    </a:rPr>
                                    <m:t>𝐴𝐶𝐷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s-CL" altLang="es-ES" b="0" i="1" dirty="0" smtClean="0">
                                      <a:latin typeface="Cambria Math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CL" altLang="es-ES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altLang="es-ES" i="1" dirty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s-CL" altLang="es-ES" i="1" dirty="0">
                                      <a:latin typeface="Cambria Math"/>
                                    </a:rPr>
                                    <m:t>𝐵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altLang="es-ES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altLang="es-ES" i="1" dirty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s-CL" altLang="es-ES" i="1" dirty="0">
                                      <a:latin typeface="Cambria Math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CL" altLang="es-ES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altLang="es-ES" i="1" dirty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acc>
                                  <m:acc>
                                    <m:accPr>
                                      <m:chr m:val="̅"/>
                                      <m:ctrlPr>
                                        <a:rPr lang="es-ES" altLang="es-ES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altLang="es-ES" i="1" dirty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s-CL" altLang="es-ES" i="1" dirty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mr>
                              <m:mr>
                                <m:e/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32856"/>
                <a:ext cx="7697172" cy="1520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Ejemplos de uso de teoremas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843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s-ES" sz="2800" dirty="0" smtClean="0"/>
              <a:t>Simplificación de funciones. Notación Boole Deusto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899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57200" y="1219200"/>
                <a:ext cx="8001000" cy="1752600"/>
              </a:xfrm>
              <a:noFill/>
            </p:spPr>
            <p:txBody>
              <a:bodyPr>
                <a:normAutofit fontScale="25000" lnSpcReduction="20000"/>
              </a:bodyPr>
              <a:lstStyle/>
              <a:p>
                <a:pPr algn="l"/>
                <a:r>
                  <a:rPr lang="es-ES" altLang="es-ES" sz="9600" dirty="0" smtClean="0"/>
                  <a:t>6.- F(A,B,C,D) =A*B+A*~</a:t>
                </a:r>
                <a14:m>
                  <m:oMath xmlns:m="http://schemas.openxmlformats.org/officeDocument/2006/math">
                    <m:r>
                      <a:rPr lang="es-ES" altLang="es-ES" sz="96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s-ES" altLang="es-ES" sz="9600" dirty="0" smtClean="0"/>
                  <a:t>~C+B*C*D+A*B*(~C+~D)</a:t>
                </a:r>
              </a:p>
              <a:p>
                <a:pPr algn="l"/>
                <a:r>
                  <a:rPr lang="es-ES" altLang="es-ES" sz="9600" dirty="0" smtClean="0"/>
                  <a:t>                        =A*B+A*~C*~C+B*C*D+A*B*~C*~D</a:t>
                </a:r>
              </a:p>
              <a:p>
                <a:pPr algn="l"/>
                <a:r>
                  <a:rPr lang="es-ES" altLang="es-ES" sz="9600" dirty="0" smtClean="0"/>
                  <a:t>                        =A*B*(1+~C*~D)+A*~B*~C+B*C*D</a:t>
                </a:r>
              </a:p>
              <a:p>
                <a:pPr algn="l"/>
                <a:r>
                  <a:rPr lang="es-ES" altLang="es-ES" sz="9600" dirty="0" smtClean="0"/>
                  <a:t>                        =A*B+A*~B*~C+B*C*D</a:t>
                </a:r>
              </a:p>
              <a:p>
                <a:pPr algn="l"/>
                <a:r>
                  <a:rPr lang="es-ES" altLang="es-ES" sz="9600" dirty="0" smtClean="0"/>
                  <a:t>                        =A*(B+~B*~C)+B*C*D                    </a:t>
                </a:r>
                <a:r>
                  <a:rPr lang="es-ES" altLang="es-ES" sz="9600" dirty="0" smtClean="0">
                    <a:solidFill>
                      <a:schemeClr val="tx2"/>
                    </a:solidFill>
                  </a:rPr>
                  <a:t>12.B</a:t>
                </a:r>
                <a:endParaRPr lang="es-ES" altLang="es-ES" sz="9600" dirty="0" smtClean="0"/>
              </a:p>
              <a:p>
                <a:pPr algn="l"/>
                <a:r>
                  <a:rPr lang="es-ES" altLang="es-ES" sz="9600" dirty="0" smtClean="0"/>
                  <a:t>                        =A*B+A*~C+B*C*D</a:t>
                </a:r>
              </a:p>
              <a:p>
                <a:pPr algn="l"/>
                <a:r>
                  <a:rPr lang="es-ES" altLang="es-ES" sz="9600" dirty="0" smtClean="0"/>
                  <a:t>7.- F(A,B,C,D) = (A+B)*(~A+C)*(B+C)               </a:t>
                </a:r>
                <a:r>
                  <a:rPr lang="es-ES" altLang="es-ES" sz="9600" dirty="0" smtClean="0">
                    <a:solidFill>
                      <a:schemeClr val="tx2"/>
                    </a:solidFill>
                  </a:rPr>
                  <a:t>13.B</a:t>
                </a:r>
                <a:endParaRPr lang="es-ES" altLang="es-ES" sz="9600" dirty="0" smtClean="0"/>
              </a:p>
              <a:p>
                <a:pPr algn="l"/>
                <a:r>
                  <a:rPr lang="es-ES" altLang="es-ES" sz="9600" dirty="0" smtClean="0"/>
                  <a:t>                        = (A+B)*(~A+C)*(B+C+A~A)         </a:t>
                </a:r>
                <a:r>
                  <a:rPr lang="es-ES" altLang="es-ES" sz="9600" dirty="0" smtClean="0">
                    <a:solidFill>
                      <a:schemeClr val="tx2"/>
                    </a:solidFill>
                  </a:rPr>
                  <a:t>4.A</a:t>
                </a:r>
                <a:endParaRPr lang="es-ES" altLang="es-ES" sz="9600" dirty="0" smtClean="0"/>
              </a:p>
              <a:p>
                <a:pPr algn="l"/>
                <a:r>
                  <a:rPr lang="es-ES" altLang="es-ES" sz="9600" dirty="0" smtClean="0"/>
                  <a:t>                      =(A+B)*(~A+C)*(A+B+C)*(~A+B+C) </a:t>
                </a:r>
                <a:r>
                  <a:rPr lang="es-ES" altLang="es-ES" sz="9600" dirty="0" smtClean="0">
                    <a:solidFill>
                      <a:schemeClr val="tx2"/>
                    </a:solidFill>
                  </a:rPr>
                  <a:t>9.B</a:t>
                </a:r>
                <a:r>
                  <a:rPr lang="es-ES" altLang="es-ES" sz="9600" dirty="0" smtClean="0"/>
                  <a:t>        </a:t>
                </a:r>
              </a:p>
              <a:p>
                <a:pPr algn="l"/>
                <a:r>
                  <a:rPr lang="es-ES" altLang="es-ES" sz="9600" dirty="0" smtClean="0"/>
                  <a:t>                       = (A+B)(~A+C)</a:t>
                </a:r>
              </a:p>
              <a:p>
                <a:pPr algn="l"/>
                <a:r>
                  <a:rPr lang="es-ES" altLang="es-ES" sz="2800" dirty="0" smtClean="0"/>
                  <a:t>    </a:t>
                </a:r>
              </a:p>
            </p:txBody>
          </p:sp>
        </mc:Choice>
        <mc:Fallback xmlns="">
          <p:sp>
            <p:nvSpPr>
              <p:cNvPr id="80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219200"/>
                <a:ext cx="8001000" cy="1752600"/>
              </a:xfrm>
              <a:blipFill rotWithShape="1">
                <a:blip r:embed="rId3"/>
                <a:stretch>
                  <a:fillRect l="-1142" t="-6597" b="-11770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539552" y="5157192"/>
                <a:ext cx="83553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dirty="0" smtClean="0"/>
                  <a:t>Nota se usa la notación ~X como equivalente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CL" dirty="0" smtClean="0"/>
                  <a:t> y * como AND, </a:t>
                </a:r>
              </a:p>
              <a:p>
                <a:r>
                  <a:rPr lang="es-CL" dirty="0" smtClean="0"/>
                  <a:t>Para </a:t>
                </a:r>
                <a:r>
                  <a:rPr lang="es-CL" smtClean="0"/>
                  <a:t>entrenamiento en </a:t>
                </a:r>
                <a:r>
                  <a:rPr lang="es-CL" dirty="0" smtClean="0"/>
                  <a:t>el uso del software BOOLE</a:t>
                </a:r>
                <a:endParaRPr lang="es-CL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157192"/>
                <a:ext cx="8355301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168" t="-5882" r="-219" b="-1617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s-ES" sz="2800" smtClean="0"/>
              <a:t>Simplificación de funciones.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295400"/>
            <a:ext cx="8458200" cy="1752600"/>
          </a:xfrm>
          <a:noFill/>
        </p:spPr>
        <p:txBody>
          <a:bodyPr>
            <a:noAutofit/>
          </a:bodyPr>
          <a:lstStyle/>
          <a:p>
            <a:pPr algn="l"/>
            <a:r>
              <a:rPr lang="es-ES" altLang="es-ES" sz="2400" dirty="0" smtClean="0"/>
              <a:t>8.- A+~B+~AB+(A+~B)~AB = 1</a:t>
            </a:r>
          </a:p>
          <a:p>
            <a:pPr algn="l"/>
            <a:r>
              <a:rPr lang="es-ES" altLang="es-ES" sz="2400" dirty="0" smtClean="0"/>
              <a:t>     A+~B+~AB(1+(A+~B))  = 1</a:t>
            </a:r>
          </a:p>
          <a:p>
            <a:pPr algn="l"/>
            <a:r>
              <a:rPr lang="es-ES" altLang="es-ES" sz="2400" dirty="0" smtClean="0"/>
              <a:t>                      A+~B+~AB  = 1</a:t>
            </a:r>
          </a:p>
          <a:p>
            <a:pPr algn="l"/>
            <a:r>
              <a:rPr lang="es-ES" altLang="es-ES" sz="2400" dirty="0" smtClean="0"/>
              <a:t>                         A+B+~B  = 1</a:t>
            </a:r>
          </a:p>
          <a:p>
            <a:pPr algn="l"/>
            <a:r>
              <a:rPr lang="es-ES" altLang="es-ES" sz="2400" dirty="0" smtClean="0"/>
              <a:t>                                   1  = 1</a:t>
            </a:r>
          </a:p>
          <a:p>
            <a:pPr algn="l"/>
            <a:endParaRPr lang="es-ES" altLang="es-ES" sz="2400" dirty="0" smtClean="0"/>
          </a:p>
          <a:p>
            <a:pPr algn="l"/>
            <a:r>
              <a:rPr lang="es-ES" altLang="es-ES" sz="2400" dirty="0" smtClean="0"/>
              <a:t>9.-(~W+X+~Y+~Z)(~W+X+~Y+Z)(~W+X+Y+~Z) (~W+X+Y+Z)=~W+X</a:t>
            </a:r>
          </a:p>
          <a:p>
            <a:pPr algn="l"/>
            <a:r>
              <a:rPr lang="es-ES" altLang="es-ES" sz="2400" dirty="0" smtClean="0">
                <a:solidFill>
                  <a:schemeClr val="tx2"/>
                </a:solidFill>
              </a:rPr>
              <a:t> 		11.A</a:t>
            </a:r>
            <a:endParaRPr lang="es-ES" altLang="es-ES" sz="2400" dirty="0" smtClean="0"/>
          </a:p>
          <a:p>
            <a:pPr algn="l"/>
            <a:r>
              <a:rPr lang="es-ES" altLang="es-ES" sz="2400" dirty="0" smtClean="0"/>
              <a:t>	(~W+X+~Y)(~W+X+Y) = ~W+X     </a:t>
            </a:r>
            <a:r>
              <a:rPr lang="es-ES" altLang="es-ES" sz="2400" dirty="0" smtClean="0">
                <a:solidFill>
                  <a:schemeClr val="tx2"/>
                </a:solidFill>
              </a:rPr>
              <a:t>11.A</a:t>
            </a:r>
          </a:p>
          <a:p>
            <a:pPr algn="l"/>
            <a:r>
              <a:rPr lang="es-ES" altLang="es-ES" sz="2400" dirty="0" smtClean="0"/>
              <a:t>    </a:t>
            </a:r>
          </a:p>
          <a:p>
            <a:pPr algn="l"/>
            <a:r>
              <a:rPr lang="es-ES" altLang="es-ES" sz="2400" dirty="0" smtClean="0"/>
              <a:t>     ~W+X = ~W+X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s-ES" sz="2800" smtClean="0"/>
              <a:t>Simplificación de funciones.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524000"/>
            <a:ext cx="8077200" cy="1752600"/>
          </a:xfrm>
          <a:noFill/>
        </p:spPr>
        <p:txBody>
          <a:bodyPr/>
          <a:lstStyle/>
          <a:p>
            <a:pPr algn="l"/>
            <a:r>
              <a:rPr lang="es-ES" altLang="es-ES" sz="2800" dirty="0" smtClean="0"/>
              <a:t>10.- (A+B)(B+C+~D)(~B+C+~D) = (A+B)(C+~D)</a:t>
            </a:r>
          </a:p>
          <a:p>
            <a:pPr algn="l"/>
            <a:r>
              <a:rPr lang="es-ES" altLang="es-ES" sz="2800" dirty="0" smtClean="0"/>
              <a:t>       </a:t>
            </a:r>
            <a:r>
              <a:rPr lang="es-ES" altLang="es-ES" sz="2400" dirty="0" smtClean="0">
                <a:solidFill>
                  <a:schemeClr val="tx2"/>
                </a:solidFill>
              </a:rPr>
              <a:t>APLICANDO 11.A</a:t>
            </a:r>
            <a:endParaRPr lang="es-ES" altLang="es-ES" sz="2800" dirty="0" smtClean="0"/>
          </a:p>
          <a:p>
            <a:pPr algn="l"/>
            <a:r>
              <a:rPr lang="es-ES" altLang="es-ES" sz="2800" dirty="0" smtClean="0"/>
              <a:t>       (A+B)(C+~D) = (A+B)(C+~D)</a:t>
            </a:r>
          </a:p>
          <a:p>
            <a:pPr algn="l"/>
            <a:endParaRPr lang="es-ES" altLang="es-ES" sz="2800" dirty="0" smtClean="0"/>
          </a:p>
          <a:p>
            <a:pPr algn="l"/>
            <a:endParaRPr lang="es-ES" altLang="es-ES" sz="2800" dirty="0" smtClean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828800" y="1143000"/>
            <a:ext cx="6248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s-ES" altLang="es-ES" sz="2800" dirty="0">
                <a:solidFill>
                  <a:srgbClr val="2E69FF"/>
                </a:solidFill>
              </a:rPr>
              <a:t>NOT </a:t>
            </a:r>
            <a:r>
              <a:rPr lang="es-ES" altLang="es-ES" sz="2800" dirty="0">
                <a:solidFill>
                  <a:srgbClr val="FF3300"/>
                </a:solidFill>
              </a:rPr>
              <a:t>	</a:t>
            </a:r>
            <a:r>
              <a:rPr lang="es-ES" altLang="es-ES" sz="2800" dirty="0">
                <a:solidFill>
                  <a:srgbClr val="2E69FF"/>
                </a:solidFill>
              </a:rPr>
              <a:t>			</a:t>
            </a:r>
            <a:r>
              <a:rPr lang="es-ES" altLang="es-ES" sz="2800" dirty="0">
                <a:solidFill>
                  <a:schemeClr val="hlink"/>
                </a:solidFill>
              </a:rPr>
              <a:t>Tabla de verdad</a:t>
            </a:r>
            <a:endParaRPr lang="es-ES" altLang="es-ES" sz="2800" dirty="0">
              <a:solidFill>
                <a:srgbClr val="2E69FF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					A	F = A</a:t>
            </a: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					0	   1</a:t>
            </a: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Símbolo			1	   0</a:t>
            </a:r>
          </a:p>
          <a:p>
            <a:pPr algn="just">
              <a:spcBef>
                <a:spcPct val="20000"/>
              </a:spcBef>
            </a:pPr>
            <a:endParaRPr lang="es-ES" altLang="es-ES" sz="2800" dirty="0"/>
          </a:p>
          <a:p>
            <a:pPr algn="just">
              <a:spcBef>
                <a:spcPct val="20000"/>
              </a:spcBef>
            </a:pPr>
            <a:r>
              <a:rPr lang="es-ES" altLang="es-ES" sz="2800" dirty="0">
                <a:solidFill>
                  <a:srgbClr val="2E69FF"/>
                </a:solidFill>
              </a:rPr>
              <a:t>AND</a:t>
            </a:r>
            <a:r>
              <a:rPr lang="es-ES" altLang="es-ES" sz="2800" dirty="0"/>
              <a:t> </a:t>
            </a:r>
            <a:r>
              <a:rPr lang="es-ES" altLang="es-ES" sz="2800" dirty="0">
                <a:solidFill>
                  <a:srgbClr val="FF3300"/>
                </a:solidFill>
                <a:latin typeface="Wingdings" pitchFamily="2" charset="2"/>
              </a:rPr>
              <a:t>Ÿ</a:t>
            </a:r>
            <a:r>
              <a:rPr lang="es-ES" altLang="es-ES" sz="2800" dirty="0">
                <a:solidFill>
                  <a:srgbClr val="2E69FF"/>
                </a:solidFill>
              </a:rPr>
              <a:t> 			</a:t>
            </a:r>
            <a:r>
              <a:rPr lang="es-ES" altLang="es-ES" sz="2800" dirty="0">
                <a:solidFill>
                  <a:schemeClr val="hlink"/>
                </a:solidFill>
              </a:rPr>
              <a:t>Tabla de verdad</a:t>
            </a:r>
            <a:endParaRPr lang="es-ES" altLang="es-ES" sz="2800" dirty="0"/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					A  B   F = A </a:t>
            </a:r>
            <a:r>
              <a:rPr lang="es-ES" altLang="es-ES" sz="2800" dirty="0">
                <a:solidFill>
                  <a:srgbClr val="FF3300"/>
                </a:solidFill>
                <a:latin typeface="Wingdings" pitchFamily="2" charset="2"/>
              </a:rPr>
              <a:t>Ÿ</a:t>
            </a:r>
            <a:r>
              <a:rPr lang="es-ES" altLang="es-ES" sz="2800" dirty="0"/>
              <a:t> B</a:t>
            </a: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					0   0	      0</a:t>
            </a: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Símbolo			0   1	      0</a:t>
            </a: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					1   0	      0</a:t>
            </a: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					1   1	      1	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2989263" y="271463"/>
            <a:ext cx="408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Funciones booleanas</a:t>
            </a:r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>
            <a:off x="2819400" y="1371600"/>
            <a:ext cx="304800" cy="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7072313" y="1676400"/>
            <a:ext cx="304800" cy="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58374" name="Group 6"/>
          <p:cNvGrpSpPr>
            <a:grpSpLocks/>
          </p:cNvGrpSpPr>
          <p:nvPr/>
        </p:nvGrpSpPr>
        <p:grpSpPr bwMode="auto">
          <a:xfrm>
            <a:off x="5334000" y="1752600"/>
            <a:ext cx="1905000" cy="1371600"/>
            <a:chOff x="3360" y="1104"/>
            <a:chExt cx="1200" cy="864"/>
          </a:xfrm>
        </p:grpSpPr>
        <p:sp>
          <p:nvSpPr>
            <p:cNvPr id="58397" name="Line 7"/>
            <p:cNvSpPr>
              <a:spLocks noChangeShapeType="1"/>
            </p:cNvSpPr>
            <p:nvPr/>
          </p:nvSpPr>
          <p:spPr bwMode="auto">
            <a:xfrm>
              <a:off x="3360" y="1344"/>
              <a:ext cx="1200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8" name="Line 8"/>
            <p:cNvSpPr>
              <a:spLocks noChangeShapeType="1"/>
            </p:cNvSpPr>
            <p:nvPr/>
          </p:nvSpPr>
          <p:spPr bwMode="auto">
            <a:xfrm>
              <a:off x="3792" y="1104"/>
              <a:ext cx="0" cy="86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8375" name="Group 9"/>
          <p:cNvGrpSpPr>
            <a:grpSpLocks/>
          </p:cNvGrpSpPr>
          <p:nvPr/>
        </p:nvGrpSpPr>
        <p:grpSpPr bwMode="auto">
          <a:xfrm>
            <a:off x="5486400" y="4343400"/>
            <a:ext cx="2438400" cy="2362200"/>
            <a:chOff x="3456" y="2736"/>
            <a:chExt cx="1536" cy="1488"/>
          </a:xfrm>
        </p:grpSpPr>
        <p:sp>
          <p:nvSpPr>
            <p:cNvPr id="58395" name="Line 10"/>
            <p:cNvSpPr>
              <a:spLocks noChangeShapeType="1"/>
            </p:cNvSpPr>
            <p:nvPr/>
          </p:nvSpPr>
          <p:spPr bwMode="auto">
            <a:xfrm>
              <a:off x="3456" y="2976"/>
              <a:ext cx="1536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6" name="Line 11"/>
            <p:cNvSpPr>
              <a:spLocks noChangeShapeType="1"/>
            </p:cNvSpPr>
            <p:nvPr/>
          </p:nvSpPr>
          <p:spPr bwMode="auto">
            <a:xfrm>
              <a:off x="3984" y="2736"/>
              <a:ext cx="0" cy="14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8376" name="Group 12"/>
          <p:cNvGrpSpPr>
            <a:grpSpLocks/>
          </p:cNvGrpSpPr>
          <p:nvPr/>
        </p:nvGrpSpPr>
        <p:grpSpPr bwMode="auto">
          <a:xfrm>
            <a:off x="1219200" y="1905000"/>
            <a:ext cx="1905000" cy="609600"/>
            <a:chOff x="768" y="1200"/>
            <a:chExt cx="1200" cy="384"/>
          </a:xfrm>
        </p:grpSpPr>
        <p:sp>
          <p:nvSpPr>
            <p:cNvPr id="58389" name="Line 13"/>
            <p:cNvSpPr>
              <a:spLocks noChangeShapeType="1"/>
            </p:cNvSpPr>
            <p:nvPr/>
          </p:nvSpPr>
          <p:spPr bwMode="auto">
            <a:xfrm>
              <a:off x="1152" y="1200"/>
              <a:ext cx="0" cy="384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0" name="Line 14"/>
            <p:cNvSpPr>
              <a:spLocks noChangeShapeType="1"/>
            </p:cNvSpPr>
            <p:nvPr/>
          </p:nvSpPr>
          <p:spPr bwMode="auto">
            <a:xfrm>
              <a:off x="1152" y="1200"/>
              <a:ext cx="336" cy="192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1" name="Line 15"/>
            <p:cNvSpPr>
              <a:spLocks noChangeShapeType="1"/>
            </p:cNvSpPr>
            <p:nvPr/>
          </p:nvSpPr>
          <p:spPr bwMode="auto">
            <a:xfrm flipV="1">
              <a:off x="1152" y="1392"/>
              <a:ext cx="336" cy="192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2" name="Oval 16"/>
            <p:cNvSpPr>
              <a:spLocks noChangeArrowheads="1"/>
            </p:cNvSpPr>
            <p:nvPr/>
          </p:nvSpPr>
          <p:spPr bwMode="auto">
            <a:xfrm>
              <a:off x="1492" y="1348"/>
              <a:ext cx="88" cy="88"/>
            </a:xfrm>
            <a:prstGeom prst="ellipse">
              <a:avLst/>
            </a:prstGeom>
            <a:noFill/>
            <a:ln w="12700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58393" name="Line 17"/>
            <p:cNvSpPr>
              <a:spLocks noChangeShapeType="1"/>
            </p:cNvSpPr>
            <p:nvPr/>
          </p:nvSpPr>
          <p:spPr bwMode="auto">
            <a:xfrm>
              <a:off x="1584" y="1392"/>
              <a:ext cx="384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4" name="Line 18"/>
            <p:cNvSpPr>
              <a:spLocks noChangeShapeType="1"/>
            </p:cNvSpPr>
            <p:nvPr/>
          </p:nvSpPr>
          <p:spPr bwMode="auto">
            <a:xfrm>
              <a:off x="768" y="1392"/>
              <a:ext cx="384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8377" name="Line 19"/>
          <p:cNvSpPr>
            <a:spLocks noChangeShapeType="1"/>
          </p:cNvSpPr>
          <p:nvPr/>
        </p:nvSpPr>
        <p:spPr bwMode="auto">
          <a:xfrm>
            <a:off x="3886200" y="1905000"/>
            <a:ext cx="304800" cy="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8378" name="Rectangle 20"/>
          <p:cNvSpPr>
            <a:spLocks noChangeArrowheads="1"/>
          </p:cNvSpPr>
          <p:nvPr/>
        </p:nvSpPr>
        <p:spPr bwMode="auto">
          <a:xfrm>
            <a:off x="3260725" y="1919288"/>
            <a:ext cx="1017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800" dirty="0">
                <a:hlinkClick r:id="rId3" action="ppaction://hlinkfile"/>
              </a:rPr>
              <a:t>F</a:t>
            </a:r>
            <a:r>
              <a:rPr lang="es-ES" altLang="es-ES" sz="2800" dirty="0"/>
              <a:t> = A</a:t>
            </a:r>
          </a:p>
        </p:txBody>
      </p:sp>
      <p:sp>
        <p:nvSpPr>
          <p:cNvPr id="58379" name="Rectangle 21"/>
          <p:cNvSpPr>
            <a:spLocks noChangeArrowheads="1"/>
          </p:cNvSpPr>
          <p:nvPr/>
        </p:nvSpPr>
        <p:spPr bwMode="auto">
          <a:xfrm>
            <a:off x="669925" y="19192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800"/>
              <a:t>A</a:t>
            </a:r>
          </a:p>
        </p:txBody>
      </p:sp>
      <p:grpSp>
        <p:nvGrpSpPr>
          <p:cNvPr id="58380" name="Group 22"/>
          <p:cNvGrpSpPr>
            <a:grpSpLocks/>
          </p:cNvGrpSpPr>
          <p:nvPr/>
        </p:nvGrpSpPr>
        <p:grpSpPr bwMode="auto">
          <a:xfrm>
            <a:off x="990600" y="4343400"/>
            <a:ext cx="1981200" cy="762000"/>
            <a:chOff x="624" y="2736"/>
            <a:chExt cx="1248" cy="480"/>
          </a:xfrm>
        </p:grpSpPr>
        <p:sp>
          <p:nvSpPr>
            <p:cNvPr id="58384" name="Arc 23"/>
            <p:cNvSpPr>
              <a:spLocks/>
            </p:cNvSpPr>
            <p:nvPr/>
          </p:nvSpPr>
          <p:spPr bwMode="auto">
            <a:xfrm>
              <a:off x="1103" y="2736"/>
              <a:ext cx="289" cy="480"/>
            </a:xfrm>
            <a:custGeom>
              <a:avLst/>
              <a:gdLst>
                <a:gd name="T0" fmla="*/ 0 w 21675"/>
                <a:gd name="T1" fmla="*/ 0 h 43200"/>
                <a:gd name="T2" fmla="*/ 0 w 21675"/>
                <a:gd name="T3" fmla="*/ 5 h 43200"/>
                <a:gd name="T4" fmla="*/ 0 w 21675"/>
                <a:gd name="T5" fmla="*/ 3 h 43200"/>
                <a:gd name="T6" fmla="*/ 0 60000 65536"/>
                <a:gd name="T7" fmla="*/ 0 60000 65536"/>
                <a:gd name="T8" fmla="*/ 0 60000 65536"/>
                <a:gd name="T9" fmla="*/ 0 w 21675"/>
                <a:gd name="T10" fmla="*/ 0 h 43200"/>
                <a:gd name="T11" fmla="*/ 21675 w 2167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5" h="43200" fill="none" extrusionOk="0">
                  <a:moveTo>
                    <a:pt x="0" y="0"/>
                  </a:moveTo>
                  <a:cubicBezTo>
                    <a:pt x="25" y="0"/>
                    <a:pt x="50" y="-1"/>
                    <a:pt x="75" y="0"/>
                  </a:cubicBezTo>
                  <a:cubicBezTo>
                    <a:pt x="12004" y="0"/>
                    <a:pt x="21675" y="9670"/>
                    <a:pt x="21675" y="21600"/>
                  </a:cubicBezTo>
                  <a:cubicBezTo>
                    <a:pt x="21675" y="33529"/>
                    <a:pt x="12004" y="43199"/>
                    <a:pt x="75" y="43200"/>
                  </a:cubicBezTo>
                </a:path>
                <a:path w="21675" h="43200" stroke="0" extrusionOk="0">
                  <a:moveTo>
                    <a:pt x="0" y="0"/>
                  </a:moveTo>
                  <a:cubicBezTo>
                    <a:pt x="25" y="0"/>
                    <a:pt x="50" y="-1"/>
                    <a:pt x="75" y="0"/>
                  </a:cubicBezTo>
                  <a:cubicBezTo>
                    <a:pt x="12004" y="0"/>
                    <a:pt x="21675" y="9670"/>
                    <a:pt x="21675" y="21600"/>
                  </a:cubicBezTo>
                  <a:cubicBezTo>
                    <a:pt x="21675" y="33529"/>
                    <a:pt x="12004" y="43199"/>
                    <a:pt x="75" y="43200"/>
                  </a:cubicBezTo>
                  <a:lnTo>
                    <a:pt x="75" y="21600"/>
                  </a:lnTo>
                  <a:close/>
                </a:path>
              </a:pathLst>
            </a:custGeom>
            <a:noFill/>
            <a:ln w="12700" cap="rnd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58385" name="Line 24"/>
            <p:cNvSpPr>
              <a:spLocks noChangeShapeType="1"/>
            </p:cNvSpPr>
            <p:nvPr/>
          </p:nvSpPr>
          <p:spPr bwMode="auto">
            <a:xfrm>
              <a:off x="1392" y="2976"/>
              <a:ext cx="480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6" name="Line 25"/>
            <p:cNvSpPr>
              <a:spLocks noChangeShapeType="1"/>
            </p:cNvSpPr>
            <p:nvPr/>
          </p:nvSpPr>
          <p:spPr bwMode="auto">
            <a:xfrm>
              <a:off x="624" y="3120"/>
              <a:ext cx="480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7" name="Line 26"/>
            <p:cNvSpPr>
              <a:spLocks noChangeShapeType="1"/>
            </p:cNvSpPr>
            <p:nvPr/>
          </p:nvSpPr>
          <p:spPr bwMode="auto">
            <a:xfrm>
              <a:off x="1104" y="2736"/>
              <a:ext cx="0" cy="48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8" name="Line 27"/>
            <p:cNvSpPr>
              <a:spLocks noChangeShapeType="1"/>
            </p:cNvSpPr>
            <p:nvPr/>
          </p:nvSpPr>
          <p:spPr bwMode="auto">
            <a:xfrm>
              <a:off x="624" y="2832"/>
              <a:ext cx="480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8381" name="Rectangle 28"/>
          <p:cNvSpPr>
            <a:spLocks noChangeArrowheads="1"/>
          </p:cNvSpPr>
          <p:nvPr/>
        </p:nvSpPr>
        <p:spPr bwMode="auto">
          <a:xfrm>
            <a:off x="3184525" y="4433888"/>
            <a:ext cx="159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800" dirty="0">
                <a:hlinkClick r:id="rId4" action="ppaction://hlinkfile"/>
              </a:rPr>
              <a:t>F</a:t>
            </a:r>
            <a:r>
              <a:rPr lang="es-ES" altLang="es-ES" sz="2800" dirty="0"/>
              <a:t> = A </a:t>
            </a:r>
            <a:r>
              <a:rPr lang="es-ES" altLang="es-ES" sz="2800" dirty="0">
                <a:solidFill>
                  <a:srgbClr val="FF3300"/>
                </a:solidFill>
                <a:latin typeface="Wingdings" pitchFamily="2" charset="2"/>
              </a:rPr>
              <a:t>Ÿ</a:t>
            </a:r>
            <a:r>
              <a:rPr lang="es-ES" altLang="es-ES" sz="2800" dirty="0"/>
              <a:t> B</a:t>
            </a:r>
          </a:p>
        </p:txBody>
      </p:sp>
      <p:sp>
        <p:nvSpPr>
          <p:cNvPr id="58382" name="Rectangle 29"/>
          <p:cNvSpPr>
            <a:spLocks noChangeArrowheads="1"/>
          </p:cNvSpPr>
          <p:nvPr/>
        </p:nvSpPr>
        <p:spPr bwMode="auto">
          <a:xfrm>
            <a:off x="441325" y="4281488"/>
            <a:ext cx="441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800"/>
              <a:t>A</a:t>
            </a:r>
          </a:p>
          <a:p>
            <a:r>
              <a:rPr lang="es-ES" altLang="es-ES" sz="2800"/>
              <a:t>B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 “clásico”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Juan Honesto, vendedor de autos usados dispone  de modelos bicolores, de 8 cilindros. También tiene algunos con aire </a:t>
            </a:r>
            <a:r>
              <a:rPr lang="es-CL" sz="2400" dirty="0" smtClean="0"/>
              <a:t>acondicionado, además de </a:t>
            </a:r>
            <a:r>
              <a:rPr lang="es-CL" sz="2400" dirty="0"/>
              <a:t>otros de menos de 8 cilindros, que son caros. Otro vendedor, el loco Charlie tiene algunos autos sin aire acondicionado u 8 cilindros, que son baratos. También tiene modelos con aire acondicionado y 8 cilindros y además, algunos autos de un solo color, que están caros. </a:t>
            </a:r>
          </a:p>
          <a:p>
            <a:r>
              <a:rPr lang="es-CL" sz="2400" dirty="0"/>
              <a:t>Encuentre una expresión booleana mínima que represente los modelos que tienen ambos vendedores.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794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Definición de variables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R" dirty="0" smtClean="0"/>
                  <a:t>8cil, bicolor, caro, </a:t>
                </a:r>
                <a:r>
                  <a:rPr lang="es-CR" dirty="0" err="1" smtClean="0"/>
                  <a:t>Acond</a:t>
                </a:r>
                <a:endParaRPr lang="es-CR" dirty="0"/>
              </a:p>
              <a:p>
                <a:r>
                  <a:rPr lang="es-CR" dirty="0" smtClean="0"/>
                  <a:t>Autos de Juan Honesto:</a:t>
                </a:r>
              </a:p>
              <a:p>
                <a14:m>
                  <m:oMath xmlns:m="http://schemas.openxmlformats.org/officeDocument/2006/math">
                    <m:r>
                      <a:rPr lang="es-CR" b="0" i="1" smtClean="0">
                        <a:latin typeface="Cambria Math"/>
                      </a:rPr>
                      <m:t>𝐽𝐻</m:t>
                    </m:r>
                    <m:r>
                      <a:rPr lang="es-CR" b="0" i="1" smtClean="0">
                        <a:latin typeface="Cambria Math"/>
                      </a:rPr>
                      <m:t>=8</m:t>
                    </m:r>
                    <m:r>
                      <a:rPr lang="es-CR" b="0" i="1" smtClean="0">
                        <a:latin typeface="Cambria Math"/>
                      </a:rPr>
                      <m:t>𝑐𝑖𝑙</m:t>
                    </m:r>
                    <m:r>
                      <a:rPr lang="es-C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CR" b="0" i="1" smtClean="0">
                        <a:latin typeface="Cambria Math"/>
                        <a:ea typeface="Cambria Math"/>
                      </a:rPr>
                      <m:t>𝑏𝑖𝑐𝑜𝑙𝑜𝑟</m:t>
                    </m:r>
                    <m:r>
                      <a:rPr lang="es-C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s-CR" b="0" i="1" smtClean="0">
                        <a:latin typeface="Cambria Math"/>
                        <a:ea typeface="Cambria Math"/>
                      </a:rPr>
                      <m:t>𝐴𝑐𝑜𝑛𝑑</m:t>
                    </m:r>
                    <m:r>
                      <a:rPr lang="es-CR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C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s-CR" b="0" i="1" smtClean="0"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es-CR" b="0" i="1" smtClean="0">
                            <a:latin typeface="Cambria Math"/>
                            <a:ea typeface="Cambria Math"/>
                          </a:rPr>
                          <m:t>𝑐𝑖𝑙</m:t>
                        </m:r>
                      </m:e>
                    </m:acc>
                    <m:r>
                      <a:rPr lang="es-C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CR" b="0" i="1" smtClean="0">
                        <a:latin typeface="Cambria Math"/>
                        <a:ea typeface="Cambria Math"/>
                      </a:rPr>
                      <m:t>𝑐𝑎𝑟𝑜</m:t>
                    </m:r>
                  </m:oMath>
                </a14:m>
                <a:endParaRPr lang="es-CL" dirty="0" smtClean="0"/>
              </a:p>
              <a:p>
                <a:r>
                  <a:rPr lang="es-CR" dirty="0" smtClean="0"/>
                  <a:t>Autos de Loco Charlie</a:t>
                </a:r>
              </a:p>
              <a:p>
                <a14:m>
                  <m:oMath xmlns:m="http://schemas.openxmlformats.org/officeDocument/2006/math">
                    <m:r>
                      <a:rPr lang="es-CR" b="0" i="1" smtClean="0">
                        <a:latin typeface="Cambria Math"/>
                      </a:rPr>
                      <m:t>𝐿𝐶</m:t>
                    </m:r>
                    <m:r>
                      <a:rPr lang="es-C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CR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C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s-CR" b="0" i="1" smtClean="0">
                                <a:latin typeface="Cambria Math"/>
                              </a:rPr>
                              <m:t>𝐴𝑐𝑜𝑛𝑑</m:t>
                            </m:r>
                          </m:e>
                        </m:acc>
                        <m:r>
                          <a:rPr lang="es-CR" b="0" i="1" smtClean="0">
                            <a:latin typeface="Cambria Math"/>
                          </a:rPr>
                          <m:t>+8</m:t>
                        </m:r>
                        <m:r>
                          <a:rPr lang="es-CR" b="0" i="1" smtClean="0">
                            <a:latin typeface="Cambria Math"/>
                          </a:rPr>
                          <m:t>𝑐𝑖𝑙</m:t>
                        </m:r>
                      </m:e>
                    </m:d>
                    <m:r>
                      <a:rPr lang="es-CR" b="0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̅"/>
                        <m:ctrlPr>
                          <a:rPr lang="es-C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s-CR" b="0" i="1" smtClean="0">
                            <a:latin typeface="Cambria Math"/>
                            <a:ea typeface="Cambria Math"/>
                          </a:rPr>
                          <m:t>𝑐𝑎𝑟𝑜</m:t>
                        </m:r>
                      </m:e>
                    </m:acc>
                    <m:r>
                      <a:rPr lang="es-CR" b="0" i="1" smtClean="0">
                        <a:latin typeface="Cambria Math"/>
                      </a:rPr>
                      <m:t>+</m:t>
                    </m:r>
                    <m:r>
                      <a:rPr lang="es-CR" b="0" i="1" smtClean="0">
                        <a:latin typeface="Cambria Math"/>
                      </a:rPr>
                      <m:t>𝐴𝑐𝑜𝑛𝑑</m:t>
                    </m:r>
                    <m:r>
                      <a:rPr lang="es-CR" b="0" i="1" smtClean="0">
                        <a:latin typeface="Cambria Math"/>
                        <a:ea typeface="Cambria Math"/>
                      </a:rPr>
                      <m:t>∙8</m:t>
                    </m:r>
                    <m:r>
                      <a:rPr lang="es-CR" b="0" i="1" smtClean="0">
                        <a:latin typeface="Cambria Math"/>
                        <a:ea typeface="Cambria Math"/>
                      </a:rPr>
                      <m:t>𝑐𝑖𝑙</m:t>
                    </m:r>
                    <m:r>
                      <a:rPr lang="es-CR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C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s-CR" b="0" i="1" smtClean="0">
                            <a:latin typeface="Cambria Math"/>
                            <a:ea typeface="Cambria Math"/>
                          </a:rPr>
                          <m:t>𝑏𝑖𝑐𝑜𝑙𝑜𝑟</m:t>
                        </m:r>
                      </m:e>
                    </m:acc>
                    <m:r>
                      <a:rPr lang="es-CR" b="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s-CL" dirty="0" smtClean="0"/>
                  <a:t>caro</a:t>
                </a:r>
              </a:p>
              <a:p>
                <a:r>
                  <a:rPr lang="es-CR" dirty="0" smtClean="0"/>
                  <a:t>Ahora hay que minimizar</a:t>
                </a:r>
              </a:p>
              <a:p>
                <a14:m>
                  <m:oMath xmlns:m="http://schemas.openxmlformats.org/officeDocument/2006/math">
                    <m:r>
                      <a:rPr lang="es-CR" b="0" i="1" smtClean="0">
                        <a:latin typeface="Cambria Math"/>
                      </a:rPr>
                      <m:t>𝐴𝑚𝑏𝑜𝑠</m:t>
                    </m:r>
                    <m:r>
                      <a:rPr lang="es-CR" b="0" i="1" smtClean="0">
                        <a:latin typeface="Cambria Math"/>
                      </a:rPr>
                      <m:t>=</m:t>
                    </m:r>
                    <m:r>
                      <a:rPr lang="es-CR" b="0" i="1" smtClean="0">
                        <a:latin typeface="Cambria Math"/>
                      </a:rPr>
                      <m:t>𝐽𝐻</m:t>
                    </m:r>
                    <m:r>
                      <a:rPr lang="es-C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CR" b="0" i="1" smtClean="0">
                        <a:latin typeface="Cambria Math"/>
                        <a:ea typeface="Cambria Math"/>
                      </a:rPr>
                      <m:t>𝐿𝐶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098" t="-2074" b="-1229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s-ES" sz="2800" smtClean="0"/>
              <a:t>Mapas de Karnaugh.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295400"/>
            <a:ext cx="7467600" cy="1752600"/>
          </a:xfrm>
          <a:noFill/>
        </p:spPr>
        <p:txBody>
          <a:bodyPr>
            <a:normAutofit fontScale="25000" lnSpcReduction="20000"/>
          </a:bodyPr>
          <a:lstStyle/>
          <a:p>
            <a:pPr algn="just"/>
            <a:r>
              <a:rPr lang="es-ES" altLang="es-ES" sz="2800" dirty="0" smtClean="0"/>
              <a:t> </a:t>
            </a:r>
            <a:r>
              <a:rPr lang="es-ES" altLang="es-ES" sz="12800" dirty="0" smtClean="0"/>
              <a:t>Un mapa de </a:t>
            </a:r>
            <a:r>
              <a:rPr lang="es-ES" altLang="es-ES" sz="12800" dirty="0" err="1" smtClean="0"/>
              <a:t>Karnaugh</a:t>
            </a:r>
            <a:r>
              <a:rPr lang="es-ES" altLang="es-ES" sz="12800" dirty="0" smtClean="0"/>
              <a:t>. Es otra forma de representar la tabla de verdad consistiendo de 2</a:t>
            </a:r>
            <a:r>
              <a:rPr lang="es-ES" altLang="es-ES" sz="12800" baseline="30000" dirty="0" smtClean="0"/>
              <a:t>N</a:t>
            </a:r>
            <a:r>
              <a:rPr lang="es-ES" altLang="es-ES" sz="12800" dirty="0" smtClean="0"/>
              <a:t> casillas donde cada casilla contiene un </a:t>
            </a:r>
            <a:r>
              <a:rPr lang="es-ES" altLang="es-ES" sz="12800" dirty="0" err="1" smtClean="0"/>
              <a:t>minitermino</a:t>
            </a:r>
            <a:r>
              <a:rPr lang="es-ES" altLang="es-ES" sz="12800" dirty="0" smtClean="0"/>
              <a:t> </a:t>
            </a:r>
            <a:r>
              <a:rPr lang="es-ES" altLang="es-ES" sz="12800" dirty="0"/>
              <a:t>o</a:t>
            </a:r>
            <a:r>
              <a:rPr lang="es-ES" altLang="es-ES" sz="12800" dirty="0" smtClean="0"/>
              <a:t> un </a:t>
            </a:r>
            <a:r>
              <a:rPr lang="es-ES" altLang="es-ES" sz="12800" dirty="0" err="1" smtClean="0"/>
              <a:t>maxtermino</a:t>
            </a:r>
            <a:r>
              <a:rPr lang="es-ES" altLang="es-ES" sz="12800" dirty="0" smtClean="0"/>
              <a:t>.</a:t>
            </a:r>
          </a:p>
          <a:p>
            <a:pPr algn="just"/>
            <a:endParaRPr lang="es-ES" altLang="es-ES" sz="12800" dirty="0" smtClean="0"/>
          </a:p>
          <a:p>
            <a:pPr algn="just"/>
            <a:r>
              <a:rPr lang="es-ES" altLang="es-ES" sz="12800" dirty="0" smtClean="0"/>
              <a:t>Para una variable             </a:t>
            </a:r>
          </a:p>
          <a:p>
            <a:pPr algn="just"/>
            <a:r>
              <a:rPr lang="es-ES" altLang="es-ES" sz="12800" dirty="0" smtClean="0"/>
              <a:t>x    f1  			 </a:t>
            </a:r>
          </a:p>
          <a:p>
            <a:pPr algn="just"/>
            <a:r>
              <a:rPr lang="es-ES" altLang="es-ES" sz="12800" dirty="0" smtClean="0"/>
              <a:t>0    </a:t>
            </a:r>
            <a:r>
              <a:rPr lang="es-ES" altLang="es-ES" sz="12800" dirty="0" err="1" smtClean="0"/>
              <a:t>mo</a:t>
            </a:r>
            <a:r>
              <a:rPr lang="es-ES" altLang="es-ES" sz="12800" dirty="0" smtClean="0"/>
              <a:t>                0     1     		 0   </a:t>
            </a:r>
            <a:r>
              <a:rPr lang="es-ES" altLang="es-ES" sz="12800" dirty="0" err="1" smtClean="0"/>
              <a:t>mo</a:t>
            </a:r>
            <a:endParaRPr lang="es-ES" altLang="es-ES" sz="12800" dirty="0" smtClean="0"/>
          </a:p>
          <a:p>
            <a:pPr algn="just"/>
            <a:r>
              <a:rPr lang="es-ES" altLang="es-ES" sz="12800" dirty="0" smtClean="0"/>
              <a:t>1    m1               </a:t>
            </a:r>
            <a:r>
              <a:rPr lang="es-ES" altLang="es-ES" sz="12800" dirty="0" err="1" smtClean="0"/>
              <a:t>mo</a:t>
            </a:r>
            <a:r>
              <a:rPr lang="es-ES" altLang="es-ES" sz="12800" dirty="0" smtClean="0"/>
              <a:t>  m1    		 1   m1 </a:t>
            </a: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1295400" y="4267200"/>
            <a:ext cx="0" cy="1447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762000" y="4862513"/>
            <a:ext cx="12192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83974" name="Group 6"/>
          <p:cNvGrpSpPr>
            <a:grpSpLocks/>
          </p:cNvGrpSpPr>
          <p:nvPr/>
        </p:nvGrpSpPr>
        <p:grpSpPr bwMode="auto">
          <a:xfrm>
            <a:off x="3200400" y="4862513"/>
            <a:ext cx="1371600" cy="609600"/>
            <a:chOff x="2016" y="3216"/>
            <a:chExt cx="864" cy="384"/>
          </a:xfrm>
        </p:grpSpPr>
        <p:sp>
          <p:nvSpPr>
            <p:cNvPr id="83989" name="Line 7"/>
            <p:cNvSpPr>
              <a:spLocks noChangeShapeType="1"/>
            </p:cNvSpPr>
            <p:nvPr/>
          </p:nvSpPr>
          <p:spPr bwMode="auto">
            <a:xfrm>
              <a:off x="2016" y="3216"/>
              <a:ext cx="86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3990" name="Line 8"/>
            <p:cNvSpPr>
              <a:spLocks noChangeShapeType="1"/>
            </p:cNvSpPr>
            <p:nvPr/>
          </p:nvSpPr>
          <p:spPr bwMode="auto">
            <a:xfrm>
              <a:off x="2016" y="3600"/>
              <a:ext cx="86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3991" name="Line 9"/>
            <p:cNvSpPr>
              <a:spLocks noChangeShapeType="1"/>
            </p:cNvSpPr>
            <p:nvPr/>
          </p:nvSpPr>
          <p:spPr bwMode="auto">
            <a:xfrm>
              <a:off x="2448" y="3216"/>
              <a:ext cx="0" cy="3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3992" name="Line 10"/>
            <p:cNvSpPr>
              <a:spLocks noChangeShapeType="1"/>
            </p:cNvSpPr>
            <p:nvPr/>
          </p:nvSpPr>
          <p:spPr bwMode="auto">
            <a:xfrm>
              <a:off x="2016" y="3216"/>
              <a:ext cx="0" cy="3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3993" name="Line 11"/>
            <p:cNvSpPr>
              <a:spLocks noChangeShapeType="1"/>
            </p:cNvSpPr>
            <p:nvPr/>
          </p:nvSpPr>
          <p:spPr bwMode="auto">
            <a:xfrm>
              <a:off x="2880" y="3216"/>
              <a:ext cx="0" cy="3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3975" name="Line 12"/>
          <p:cNvSpPr>
            <a:spLocks noChangeShapeType="1"/>
          </p:cNvSpPr>
          <p:nvPr/>
        </p:nvSpPr>
        <p:spPr bwMode="auto">
          <a:xfrm flipH="1" flipV="1">
            <a:off x="2971800" y="4800600"/>
            <a:ext cx="228600" cy="304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83976" name="Group 13"/>
          <p:cNvGrpSpPr>
            <a:grpSpLocks/>
          </p:cNvGrpSpPr>
          <p:nvPr/>
        </p:nvGrpSpPr>
        <p:grpSpPr bwMode="auto">
          <a:xfrm>
            <a:off x="6553200" y="4495800"/>
            <a:ext cx="914400" cy="1143000"/>
            <a:chOff x="4128" y="2832"/>
            <a:chExt cx="576" cy="720"/>
          </a:xfrm>
        </p:grpSpPr>
        <p:grpSp>
          <p:nvGrpSpPr>
            <p:cNvPr id="83982" name="Group 14"/>
            <p:cNvGrpSpPr>
              <a:grpSpLocks/>
            </p:cNvGrpSpPr>
            <p:nvPr/>
          </p:nvGrpSpPr>
          <p:grpSpPr bwMode="auto">
            <a:xfrm>
              <a:off x="4272" y="2976"/>
              <a:ext cx="432" cy="576"/>
              <a:chOff x="4272" y="2976"/>
              <a:chExt cx="432" cy="576"/>
            </a:xfrm>
          </p:grpSpPr>
          <p:sp>
            <p:nvSpPr>
              <p:cNvPr id="83984" name="Line 15"/>
              <p:cNvSpPr>
                <a:spLocks noChangeShapeType="1"/>
              </p:cNvSpPr>
              <p:nvPr/>
            </p:nvSpPr>
            <p:spPr bwMode="auto">
              <a:xfrm>
                <a:off x="4272" y="2976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C012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985" name="Line 16"/>
              <p:cNvSpPr>
                <a:spLocks noChangeShapeType="1"/>
              </p:cNvSpPr>
              <p:nvPr/>
            </p:nvSpPr>
            <p:spPr bwMode="auto">
              <a:xfrm>
                <a:off x="4704" y="2976"/>
                <a:ext cx="0" cy="576"/>
              </a:xfrm>
              <a:prstGeom prst="line">
                <a:avLst/>
              </a:prstGeom>
              <a:noFill/>
              <a:ln w="12700">
                <a:solidFill>
                  <a:srgbClr val="FC012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986" name="Line 17"/>
              <p:cNvSpPr>
                <a:spLocks noChangeShapeType="1"/>
              </p:cNvSpPr>
              <p:nvPr/>
            </p:nvSpPr>
            <p:spPr bwMode="auto">
              <a:xfrm>
                <a:off x="4272" y="3552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C012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987" name="Line 18"/>
              <p:cNvSpPr>
                <a:spLocks noChangeShapeType="1"/>
              </p:cNvSpPr>
              <p:nvPr/>
            </p:nvSpPr>
            <p:spPr bwMode="auto">
              <a:xfrm>
                <a:off x="4272" y="2976"/>
                <a:ext cx="0" cy="576"/>
              </a:xfrm>
              <a:prstGeom prst="line">
                <a:avLst/>
              </a:prstGeom>
              <a:noFill/>
              <a:ln w="12700">
                <a:solidFill>
                  <a:srgbClr val="FC012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988" name="Line 19"/>
              <p:cNvSpPr>
                <a:spLocks noChangeShapeType="1"/>
              </p:cNvSpPr>
              <p:nvPr/>
            </p:nvSpPr>
            <p:spPr bwMode="auto">
              <a:xfrm flipH="1">
                <a:off x="4272" y="3264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C012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83983" name="Line 20"/>
            <p:cNvSpPr>
              <a:spLocks noChangeShapeType="1"/>
            </p:cNvSpPr>
            <p:nvPr/>
          </p:nvSpPr>
          <p:spPr bwMode="auto">
            <a:xfrm flipH="1" flipV="1">
              <a:off x="4128" y="2832"/>
              <a:ext cx="144" cy="14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3977" name="Rectangle 21"/>
          <p:cNvSpPr>
            <a:spLocks noChangeArrowheads="1"/>
          </p:cNvSpPr>
          <p:nvPr/>
        </p:nvSpPr>
        <p:spPr bwMode="auto">
          <a:xfrm>
            <a:off x="2574925" y="4313238"/>
            <a:ext cx="446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f</a:t>
            </a:r>
            <a:r>
              <a:rPr lang="es-ES" altLang="es-ES" sz="2000"/>
              <a:t>1</a:t>
            </a:r>
          </a:p>
        </p:txBody>
      </p:sp>
      <p:sp>
        <p:nvSpPr>
          <p:cNvPr id="83978" name="Rectangle 22"/>
          <p:cNvSpPr>
            <a:spLocks noChangeArrowheads="1"/>
          </p:cNvSpPr>
          <p:nvPr/>
        </p:nvSpPr>
        <p:spPr bwMode="auto">
          <a:xfrm>
            <a:off x="6156325" y="4008438"/>
            <a:ext cx="446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3200"/>
              <a:t>f</a:t>
            </a:r>
            <a:r>
              <a:rPr lang="es-ES" altLang="es-ES" sz="2000"/>
              <a:t>1</a:t>
            </a:r>
          </a:p>
        </p:txBody>
      </p:sp>
      <p:sp>
        <p:nvSpPr>
          <p:cNvPr id="83979" name="Rectangle 23"/>
          <p:cNvSpPr>
            <a:spLocks noChangeArrowheads="1"/>
          </p:cNvSpPr>
          <p:nvPr/>
        </p:nvSpPr>
        <p:spPr bwMode="auto">
          <a:xfrm>
            <a:off x="5927725" y="4862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/>
              <a:t>x</a:t>
            </a:r>
          </a:p>
        </p:txBody>
      </p:sp>
      <p:sp>
        <p:nvSpPr>
          <p:cNvPr id="83980" name="Rectangle 24"/>
          <p:cNvSpPr>
            <a:spLocks noChangeArrowheads="1"/>
          </p:cNvSpPr>
          <p:nvPr/>
        </p:nvSpPr>
        <p:spPr bwMode="auto">
          <a:xfrm>
            <a:off x="3717925" y="4252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/>
              <a:t>x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s-ES" sz="2800" smtClean="0"/>
              <a:t>Mapas de Karnaugh.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524000"/>
            <a:ext cx="7543800" cy="1752600"/>
          </a:xfrm>
          <a:noFill/>
        </p:spPr>
        <p:txBody>
          <a:bodyPr>
            <a:noAutofit/>
          </a:bodyPr>
          <a:lstStyle/>
          <a:p>
            <a:pPr algn="just"/>
            <a:r>
              <a:rPr lang="es-ES" altLang="es-ES" sz="2800" dirty="0" smtClean="0"/>
              <a:t>Para dos variables:</a:t>
            </a:r>
          </a:p>
          <a:p>
            <a:pPr algn="just"/>
            <a:endParaRPr lang="es-ES" altLang="es-ES" sz="2800" dirty="0" smtClean="0"/>
          </a:p>
          <a:p>
            <a:pPr algn="just"/>
            <a:r>
              <a:rPr lang="es-ES" altLang="es-ES" sz="2800" dirty="0" smtClean="0"/>
              <a:t>x   y   f         </a:t>
            </a:r>
            <a:r>
              <a:rPr lang="es-ES" altLang="es-ES" sz="2800" dirty="0" err="1" smtClean="0"/>
              <a:t>f</a:t>
            </a:r>
            <a:r>
              <a:rPr lang="es-ES" altLang="es-ES" sz="2800" dirty="0" smtClean="0"/>
              <a:t>                       </a:t>
            </a:r>
            <a:r>
              <a:rPr lang="es-ES" altLang="es-ES" sz="2800" dirty="0" err="1" smtClean="0"/>
              <a:t>f</a:t>
            </a:r>
            <a:endParaRPr lang="es-ES" altLang="es-ES" sz="2800" dirty="0" smtClean="0"/>
          </a:p>
          <a:p>
            <a:pPr algn="just"/>
            <a:r>
              <a:rPr lang="es-ES" altLang="es-ES" sz="2800" dirty="0" smtClean="0"/>
              <a:t>0   0  </a:t>
            </a:r>
            <a:r>
              <a:rPr lang="es-ES" altLang="es-ES" sz="2800" dirty="0" err="1" smtClean="0"/>
              <a:t>mo</a:t>
            </a:r>
            <a:r>
              <a:rPr lang="es-ES" altLang="es-ES" sz="2800" dirty="0" smtClean="0"/>
              <a:t>             y 0    1      	       y 0    1</a:t>
            </a:r>
          </a:p>
          <a:p>
            <a:pPr algn="just"/>
            <a:r>
              <a:rPr lang="es-ES" altLang="es-ES" sz="2800" dirty="0" smtClean="0"/>
              <a:t>0   1  m1       x 0      </a:t>
            </a:r>
            <a:r>
              <a:rPr lang="es-ES" altLang="es-ES" sz="2800" dirty="0" err="1" smtClean="0"/>
              <a:t>mo</a:t>
            </a:r>
            <a:r>
              <a:rPr lang="es-ES" altLang="es-ES" sz="2800" dirty="0" smtClean="0"/>
              <a:t> m1  	x  0  </a:t>
            </a:r>
            <a:r>
              <a:rPr lang="es-ES" altLang="es-ES" sz="2800" dirty="0" err="1" smtClean="0"/>
              <a:t>mo</a:t>
            </a:r>
            <a:r>
              <a:rPr lang="es-ES" altLang="es-ES" sz="2800" dirty="0" smtClean="0"/>
              <a:t>   m2</a:t>
            </a:r>
          </a:p>
          <a:p>
            <a:pPr algn="just"/>
            <a:r>
              <a:rPr lang="es-ES" altLang="es-ES" sz="2800" dirty="0" smtClean="0"/>
              <a:t>1   0  m2          1    m2 m3   	    1  m1   m3</a:t>
            </a:r>
          </a:p>
          <a:p>
            <a:pPr algn="just"/>
            <a:r>
              <a:rPr lang="es-ES" altLang="es-ES" sz="2800" dirty="0" smtClean="0"/>
              <a:t>1   1  m3 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1752600" y="2590800"/>
            <a:ext cx="0" cy="2438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914400" y="2971800"/>
            <a:ext cx="137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84998" name="Group 6"/>
          <p:cNvGrpSpPr>
            <a:grpSpLocks/>
          </p:cNvGrpSpPr>
          <p:nvPr/>
        </p:nvGrpSpPr>
        <p:grpSpPr bwMode="auto">
          <a:xfrm>
            <a:off x="3124200" y="3048000"/>
            <a:ext cx="1828800" cy="1600200"/>
            <a:chOff x="1968" y="1920"/>
            <a:chExt cx="1152" cy="1008"/>
          </a:xfrm>
        </p:grpSpPr>
        <p:sp>
          <p:nvSpPr>
            <p:cNvPr id="85008" name="Line 7"/>
            <p:cNvSpPr>
              <a:spLocks noChangeShapeType="1"/>
            </p:cNvSpPr>
            <p:nvPr/>
          </p:nvSpPr>
          <p:spPr bwMode="auto">
            <a:xfrm>
              <a:off x="2304" y="2256"/>
              <a:ext cx="0" cy="67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009" name="Line 8"/>
            <p:cNvSpPr>
              <a:spLocks noChangeShapeType="1"/>
            </p:cNvSpPr>
            <p:nvPr/>
          </p:nvSpPr>
          <p:spPr bwMode="auto">
            <a:xfrm>
              <a:off x="2304" y="2928"/>
              <a:ext cx="8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010" name="Line 9"/>
            <p:cNvSpPr>
              <a:spLocks noChangeShapeType="1"/>
            </p:cNvSpPr>
            <p:nvPr/>
          </p:nvSpPr>
          <p:spPr bwMode="auto">
            <a:xfrm flipV="1">
              <a:off x="3120" y="2256"/>
              <a:ext cx="0" cy="67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011" name="Line 10"/>
            <p:cNvSpPr>
              <a:spLocks noChangeShapeType="1"/>
            </p:cNvSpPr>
            <p:nvPr/>
          </p:nvSpPr>
          <p:spPr bwMode="auto">
            <a:xfrm>
              <a:off x="2304" y="2256"/>
              <a:ext cx="8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012" name="Line 11"/>
            <p:cNvSpPr>
              <a:spLocks noChangeShapeType="1"/>
            </p:cNvSpPr>
            <p:nvPr/>
          </p:nvSpPr>
          <p:spPr bwMode="auto">
            <a:xfrm>
              <a:off x="2688" y="2256"/>
              <a:ext cx="0" cy="67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013" name="Line 12"/>
            <p:cNvSpPr>
              <a:spLocks noChangeShapeType="1"/>
            </p:cNvSpPr>
            <p:nvPr/>
          </p:nvSpPr>
          <p:spPr bwMode="auto">
            <a:xfrm flipH="1">
              <a:off x="2304" y="2592"/>
              <a:ext cx="8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014" name="Line 13"/>
            <p:cNvSpPr>
              <a:spLocks noChangeShapeType="1"/>
            </p:cNvSpPr>
            <p:nvPr/>
          </p:nvSpPr>
          <p:spPr bwMode="auto">
            <a:xfrm>
              <a:off x="1968" y="1920"/>
              <a:ext cx="336" cy="33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4999" name="Group 14"/>
          <p:cNvGrpSpPr>
            <a:grpSpLocks/>
          </p:cNvGrpSpPr>
          <p:nvPr/>
        </p:nvGrpSpPr>
        <p:grpSpPr bwMode="auto">
          <a:xfrm>
            <a:off x="5638800" y="3048000"/>
            <a:ext cx="2133600" cy="1524000"/>
            <a:chOff x="3552" y="1920"/>
            <a:chExt cx="1344" cy="960"/>
          </a:xfrm>
        </p:grpSpPr>
        <p:sp>
          <p:nvSpPr>
            <p:cNvPr id="85001" name="Line 15"/>
            <p:cNvSpPr>
              <a:spLocks noChangeShapeType="1"/>
            </p:cNvSpPr>
            <p:nvPr/>
          </p:nvSpPr>
          <p:spPr bwMode="auto">
            <a:xfrm>
              <a:off x="3900" y="2274"/>
              <a:ext cx="0" cy="60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002" name="Line 16"/>
            <p:cNvSpPr>
              <a:spLocks noChangeShapeType="1"/>
            </p:cNvSpPr>
            <p:nvPr/>
          </p:nvSpPr>
          <p:spPr bwMode="auto">
            <a:xfrm>
              <a:off x="3900" y="2274"/>
              <a:ext cx="99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003" name="Line 17"/>
            <p:cNvSpPr>
              <a:spLocks noChangeShapeType="1"/>
            </p:cNvSpPr>
            <p:nvPr/>
          </p:nvSpPr>
          <p:spPr bwMode="auto">
            <a:xfrm>
              <a:off x="4896" y="2274"/>
              <a:ext cx="0" cy="60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004" name="Line 18"/>
            <p:cNvSpPr>
              <a:spLocks noChangeShapeType="1"/>
            </p:cNvSpPr>
            <p:nvPr/>
          </p:nvSpPr>
          <p:spPr bwMode="auto">
            <a:xfrm>
              <a:off x="3900" y="2880"/>
              <a:ext cx="99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005" name="Line 19"/>
            <p:cNvSpPr>
              <a:spLocks noChangeShapeType="1"/>
            </p:cNvSpPr>
            <p:nvPr/>
          </p:nvSpPr>
          <p:spPr bwMode="auto">
            <a:xfrm>
              <a:off x="4398" y="2274"/>
              <a:ext cx="0" cy="60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006" name="Line 20"/>
            <p:cNvSpPr>
              <a:spLocks noChangeShapeType="1"/>
            </p:cNvSpPr>
            <p:nvPr/>
          </p:nvSpPr>
          <p:spPr bwMode="auto">
            <a:xfrm flipH="1">
              <a:off x="3900" y="2577"/>
              <a:ext cx="99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007" name="Line 21"/>
            <p:cNvSpPr>
              <a:spLocks noChangeShapeType="1"/>
            </p:cNvSpPr>
            <p:nvPr/>
          </p:nvSpPr>
          <p:spPr bwMode="auto">
            <a:xfrm flipH="1" flipV="1">
              <a:off x="3552" y="1920"/>
              <a:ext cx="348" cy="35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Mapa de </a:t>
            </a:r>
            <a:r>
              <a:rPr lang="es-CL" dirty="0" err="1" smtClean="0"/>
              <a:t>karnaugh</a:t>
            </a:r>
            <a:r>
              <a:rPr lang="es-CL" dirty="0" smtClean="0"/>
              <a:t> 3 variables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10935"/>
              </p:ext>
            </p:extLst>
          </p:nvPr>
        </p:nvGraphicFramePr>
        <p:xfrm>
          <a:off x="1524000" y="1397000"/>
          <a:ext cx="24719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  <a:gridCol w="504056"/>
                <a:gridCol w="504056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b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F(</a:t>
                      </a:r>
                      <a:r>
                        <a:rPr lang="es-CL" dirty="0" err="1" smtClean="0"/>
                        <a:t>a,b,c</a:t>
                      </a:r>
                      <a:r>
                        <a:rPr lang="es-CL" dirty="0" smtClean="0"/>
                        <a:t>)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m0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m1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m2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m3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m4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m5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m6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m7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688994" cy="295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13 Rectángulo"/>
          <p:cNvSpPr/>
          <p:nvPr/>
        </p:nvSpPr>
        <p:spPr>
          <a:xfrm>
            <a:off x="5436096" y="2888940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m0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436096" y="3789040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m1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228184" y="2888940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m2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251280" y="3789040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m3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7164288" y="2888940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m6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164288" y="3789040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m7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7956376" y="2888940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m4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956376" y="3789040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m5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Mapa de </a:t>
            </a:r>
            <a:r>
              <a:rPr lang="es-CL" dirty="0" err="1" smtClean="0"/>
              <a:t>karnaugh</a:t>
            </a:r>
            <a:r>
              <a:rPr lang="es-CL" dirty="0" smtClean="0"/>
              <a:t> 4 variables</a:t>
            </a:r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4557092" cy="455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843808" y="2924944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m0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843808" y="3763330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m1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843808" y="4653136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m3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43808" y="5445224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m2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707904" y="2924944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m4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07904" y="3763330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m5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707904" y="4653136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m7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707904" y="5445224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m6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499992" y="2924944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tx1"/>
                </a:solidFill>
              </a:rPr>
              <a:t>m12</a:t>
            </a:r>
            <a:endParaRPr lang="es-CL" sz="2000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4499992" y="3763330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tx1"/>
                </a:solidFill>
              </a:rPr>
              <a:t>m13</a:t>
            </a:r>
            <a:endParaRPr lang="es-CL" sz="2000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4499992" y="4653136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tx1"/>
                </a:solidFill>
              </a:rPr>
              <a:t>m15</a:t>
            </a:r>
            <a:endParaRPr lang="es-CL" sz="2000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4499992" y="5445224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tx1"/>
                </a:solidFill>
              </a:rPr>
              <a:t>m14</a:t>
            </a:r>
            <a:endParaRPr lang="es-CL" sz="2000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364088" y="2924944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m8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364088" y="3763330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m9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364088" y="4653136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tx1"/>
                </a:solidFill>
              </a:rPr>
              <a:t>m11</a:t>
            </a:r>
            <a:endParaRPr lang="es-CL" sz="2000" dirty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364088" y="5467843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tx1"/>
                </a:solidFill>
              </a:rPr>
              <a:t>m10</a:t>
            </a:r>
            <a:endParaRPr lang="es-CL" sz="20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139952" y="6150495"/>
            <a:ext cx="1419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F(</a:t>
            </a:r>
            <a:r>
              <a:rPr lang="es-CL" dirty="0" err="1" smtClean="0"/>
              <a:t>w,x,y,z</a:t>
            </a:r>
            <a:r>
              <a:rPr lang="es-CL" dirty="0" smtClean="0"/>
              <a:t>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92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Mapa de </a:t>
            </a:r>
            <a:r>
              <a:rPr lang="es-CL" dirty="0" err="1" smtClean="0"/>
              <a:t>karnaugh</a:t>
            </a:r>
            <a:r>
              <a:rPr lang="es-CL" dirty="0" smtClean="0"/>
              <a:t> de 5 variables</a:t>
            </a:r>
            <a:endParaRPr lang="es-CL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7336"/>
              </p:ext>
            </p:extLst>
          </p:nvPr>
        </p:nvGraphicFramePr>
        <p:xfrm>
          <a:off x="1907704" y="2564904"/>
          <a:ext cx="5818582" cy="2705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502"/>
                <a:gridCol w="625654"/>
                <a:gridCol w="625654"/>
                <a:gridCol w="625654"/>
                <a:gridCol w="625654"/>
                <a:gridCol w="719502"/>
                <a:gridCol w="625654"/>
                <a:gridCol w="625654"/>
                <a:gridCol w="625654"/>
              </a:tblGrid>
              <a:tr h="54112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 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000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001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011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010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´110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111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101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100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12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00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0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4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12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8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24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28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20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16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12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01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1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5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13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9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25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29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21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17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12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11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3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7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15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11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27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31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23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19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12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10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2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6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14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10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26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30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22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18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989073" y="2046039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abc</a:t>
            </a:r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 rot="16200000">
            <a:off x="1115616" y="263691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de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61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Mapa de 6 variables</a:t>
            </a:r>
            <a:endParaRPr lang="es-CL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64850"/>
              </p:ext>
            </p:extLst>
          </p:nvPr>
        </p:nvGraphicFramePr>
        <p:xfrm>
          <a:off x="1763688" y="1916835"/>
          <a:ext cx="5688633" cy="367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433"/>
                <a:gridCol w="611681"/>
                <a:gridCol w="611681"/>
                <a:gridCol w="611681"/>
                <a:gridCol w="611681"/>
                <a:gridCol w="703433"/>
                <a:gridCol w="611681"/>
                <a:gridCol w="611681"/>
                <a:gridCol w="611681"/>
              </a:tblGrid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 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000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001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011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010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 smtClean="0">
                          <a:effectLst/>
                        </a:rPr>
                        <a:t>110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111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101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100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000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0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8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24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16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48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56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40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32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001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9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25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17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49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57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41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33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011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3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11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27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19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51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59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43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35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010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2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10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26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18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50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58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42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34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´110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6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14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30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22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54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62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46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38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111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7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15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31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23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55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63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47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39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101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5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13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29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21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53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61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45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37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100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4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12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28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20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52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60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>
                          <a:effectLst/>
                        </a:rPr>
                        <a:t>44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000" u="none" strike="noStrike" dirty="0">
                          <a:effectLst/>
                        </a:rPr>
                        <a:t>36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907704" y="1412776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abc</a:t>
            </a:r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 rot="16200000">
            <a:off x="1205288" y="1952279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def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95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smtClean="0"/>
              <a:t>Justificación del mapa de </a:t>
            </a:r>
            <a:r>
              <a:rPr lang="es-MX" sz="3600" dirty="0" err="1" smtClean="0"/>
              <a:t>Karnaugh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El mapa de </a:t>
            </a:r>
            <a:r>
              <a:rPr lang="es-MX" sz="2800" dirty="0" err="1" smtClean="0"/>
              <a:t>Karnaugh</a:t>
            </a:r>
            <a:r>
              <a:rPr lang="es-MX" sz="2800" dirty="0" smtClean="0"/>
              <a:t> ubica los </a:t>
            </a:r>
            <a:r>
              <a:rPr lang="es-MX" sz="2800" dirty="0" err="1" smtClean="0"/>
              <a:t>mintérminos</a:t>
            </a:r>
            <a:r>
              <a:rPr lang="es-MX" sz="2800" dirty="0" smtClean="0"/>
              <a:t> o </a:t>
            </a:r>
            <a:r>
              <a:rPr lang="es-MX" sz="2800" dirty="0" err="1" smtClean="0"/>
              <a:t>maxtérminos</a:t>
            </a:r>
            <a:r>
              <a:rPr lang="es-MX" sz="2800" dirty="0" smtClean="0"/>
              <a:t> de la función ordenados según el código Gray, de tal forma que muestra gráficamente adyacencias de términos. Dos términos adyacentes, eliminan una variable, simplificando la expresión. 4 términos adyacentes eliminan 2 variables y en general 2</a:t>
            </a:r>
            <a:r>
              <a:rPr lang="es-MX" sz="2800" baseline="30000" dirty="0" smtClean="0"/>
              <a:t>N</a:t>
            </a:r>
            <a:r>
              <a:rPr lang="es-MX" sz="2800" dirty="0" smtClean="0"/>
              <a:t> términos adyacentes, eliminan N variables. Las variables eliminadas son las que cambian en la agrupación de términos.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Justificación Mapa (cont.)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asignación numérica se realiza como binario normal.</a:t>
            </a:r>
          </a:p>
          <a:p>
            <a:r>
              <a:rPr lang="es-MX" dirty="0" smtClean="0"/>
              <a:t>Sean los </a:t>
            </a:r>
            <a:r>
              <a:rPr lang="es-MX" dirty="0" err="1" smtClean="0"/>
              <a:t>mintérminos</a:t>
            </a:r>
            <a:r>
              <a:rPr lang="es-MX" dirty="0" smtClean="0"/>
              <a:t> en </a:t>
            </a:r>
            <a:r>
              <a:rPr lang="es-MX" dirty="0" err="1" smtClean="0"/>
              <a:t>a,b,c</a:t>
            </a:r>
            <a:r>
              <a:rPr lang="es-MX" dirty="0" smtClean="0"/>
              <a:t> 101 y 100, es decir </a:t>
            </a:r>
          </a:p>
          <a:p>
            <a:r>
              <a:rPr lang="es-MX" dirty="0" smtClean="0"/>
              <a:t>La operación elimina la variable c, que cambia en la agrupación.</a:t>
            </a: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025610"/>
              </p:ext>
            </p:extLst>
          </p:nvPr>
        </p:nvGraphicFramePr>
        <p:xfrm>
          <a:off x="2195736" y="3212976"/>
          <a:ext cx="3789974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cuación" r:id="rId3" imgW="1600200" imgH="241200" progId="Equation.3">
                  <p:embed/>
                </p:oleObj>
              </mc:Choice>
              <mc:Fallback>
                <p:oleObj name="Ecuación" r:id="rId3" imgW="16002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212976"/>
                        <a:ext cx="3789974" cy="5715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cuación" r:id="rId5" imgW="114120" imgH="215640" progId="Equation.3">
                  <p:embed/>
                </p:oleObj>
              </mc:Choice>
              <mc:Fallback>
                <p:oleObj name="Ecuación" r:id="rId5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2989263" y="271463"/>
            <a:ext cx="408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Funciones booleanas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476375" y="2420938"/>
            <a:ext cx="62277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s-ES" altLang="es-ES" sz="2800">
                <a:solidFill>
                  <a:srgbClr val="2E69FF"/>
                </a:solidFill>
              </a:rPr>
              <a:t>OR</a:t>
            </a:r>
            <a:r>
              <a:rPr lang="es-ES" altLang="es-ES" sz="2800"/>
              <a:t> </a:t>
            </a:r>
            <a:r>
              <a:rPr lang="es-ES" altLang="es-ES" sz="2800">
                <a:solidFill>
                  <a:srgbClr val="FF3300"/>
                </a:solidFill>
              </a:rPr>
              <a:t>+</a:t>
            </a:r>
            <a:r>
              <a:rPr lang="es-ES" altLang="es-ES" sz="2800">
                <a:solidFill>
                  <a:srgbClr val="2E69FF"/>
                </a:solidFill>
              </a:rPr>
              <a:t> 				</a:t>
            </a:r>
            <a:r>
              <a:rPr lang="es-ES" altLang="es-ES" sz="2800">
                <a:solidFill>
                  <a:schemeClr val="hlink"/>
                </a:solidFill>
              </a:rPr>
              <a:t>Tabla de verdad</a:t>
            </a:r>
            <a:endParaRPr lang="es-ES" altLang="es-ES" sz="2800"/>
          </a:p>
          <a:p>
            <a:pPr>
              <a:spcBef>
                <a:spcPct val="20000"/>
              </a:spcBef>
            </a:pPr>
            <a:r>
              <a:rPr lang="es-ES" altLang="es-ES" sz="2800"/>
              <a:t>				A  B   F = A </a:t>
            </a:r>
            <a:r>
              <a:rPr lang="es-ES" altLang="es-ES" sz="2800">
                <a:solidFill>
                  <a:srgbClr val="FF3300"/>
                </a:solidFill>
              </a:rPr>
              <a:t>+</a:t>
            </a:r>
            <a:r>
              <a:rPr lang="es-ES" altLang="es-ES" sz="2800"/>
              <a:t> B</a:t>
            </a:r>
          </a:p>
          <a:p>
            <a:pPr>
              <a:spcBef>
                <a:spcPct val="20000"/>
              </a:spcBef>
            </a:pPr>
            <a:r>
              <a:rPr lang="es-ES" altLang="es-ES" sz="2800"/>
              <a:t>				0   0	      0</a:t>
            </a:r>
          </a:p>
          <a:p>
            <a:pPr>
              <a:spcBef>
                <a:spcPct val="20000"/>
              </a:spcBef>
            </a:pPr>
            <a:r>
              <a:rPr lang="es-ES" altLang="es-ES" sz="2800"/>
              <a:t>Símbolo			0   1	      1</a:t>
            </a:r>
          </a:p>
          <a:p>
            <a:pPr>
              <a:spcBef>
                <a:spcPct val="20000"/>
              </a:spcBef>
            </a:pPr>
            <a:r>
              <a:rPr lang="es-ES" altLang="es-ES" sz="2800"/>
              <a:t>				1   0	      1</a:t>
            </a:r>
          </a:p>
          <a:p>
            <a:pPr>
              <a:spcBef>
                <a:spcPct val="20000"/>
              </a:spcBef>
            </a:pPr>
            <a:r>
              <a:rPr lang="es-ES" altLang="es-ES" sz="2800"/>
              <a:t>				1   1	      1	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181600" y="3048000"/>
            <a:ext cx="2438400" cy="2362200"/>
            <a:chOff x="3264" y="1920"/>
            <a:chExt cx="1536" cy="1488"/>
          </a:xfrm>
        </p:grpSpPr>
        <p:sp>
          <p:nvSpPr>
            <p:cNvPr id="59406" name="Line 5"/>
            <p:cNvSpPr>
              <a:spLocks noChangeShapeType="1"/>
            </p:cNvSpPr>
            <p:nvPr/>
          </p:nvSpPr>
          <p:spPr bwMode="auto">
            <a:xfrm>
              <a:off x="3264" y="2160"/>
              <a:ext cx="1536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9407" name="Line 6"/>
            <p:cNvSpPr>
              <a:spLocks noChangeShapeType="1"/>
            </p:cNvSpPr>
            <p:nvPr/>
          </p:nvSpPr>
          <p:spPr bwMode="auto">
            <a:xfrm>
              <a:off x="3792" y="1920"/>
              <a:ext cx="0" cy="14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9397" name="Rectangle 7"/>
          <p:cNvSpPr>
            <a:spLocks noChangeArrowheads="1"/>
          </p:cNvSpPr>
          <p:nvPr/>
        </p:nvSpPr>
        <p:spPr bwMode="auto">
          <a:xfrm>
            <a:off x="2936875" y="3168650"/>
            <a:ext cx="163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800" dirty="0">
                <a:hlinkClick r:id="rId3" action="ppaction://hlinkfile"/>
              </a:rPr>
              <a:t>F</a:t>
            </a:r>
            <a:r>
              <a:rPr lang="es-ES" altLang="es-ES" sz="2800" dirty="0"/>
              <a:t> = A </a:t>
            </a:r>
            <a:r>
              <a:rPr lang="es-ES" altLang="es-ES" sz="2800" dirty="0">
                <a:solidFill>
                  <a:srgbClr val="FF3300"/>
                </a:solidFill>
              </a:rPr>
              <a:t>+</a:t>
            </a:r>
            <a:r>
              <a:rPr lang="es-ES" altLang="es-ES" sz="2800" dirty="0"/>
              <a:t> B</a:t>
            </a:r>
          </a:p>
        </p:txBody>
      </p:sp>
      <p:sp>
        <p:nvSpPr>
          <p:cNvPr id="59398" name="Rectangle 8"/>
          <p:cNvSpPr>
            <a:spLocks noChangeArrowheads="1"/>
          </p:cNvSpPr>
          <p:nvPr/>
        </p:nvSpPr>
        <p:spPr bwMode="auto">
          <a:xfrm>
            <a:off x="365125" y="2986088"/>
            <a:ext cx="441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800"/>
              <a:t>A</a:t>
            </a:r>
          </a:p>
          <a:p>
            <a:r>
              <a:rPr lang="es-ES" altLang="es-ES" sz="2800"/>
              <a:t>B</a:t>
            </a:r>
          </a:p>
        </p:txBody>
      </p:sp>
      <p:grpSp>
        <p:nvGrpSpPr>
          <p:cNvPr id="59399" name="Group 9"/>
          <p:cNvGrpSpPr>
            <a:grpSpLocks/>
          </p:cNvGrpSpPr>
          <p:nvPr/>
        </p:nvGrpSpPr>
        <p:grpSpPr bwMode="auto">
          <a:xfrm>
            <a:off x="838200" y="3048000"/>
            <a:ext cx="1828800" cy="763588"/>
            <a:chOff x="528" y="1920"/>
            <a:chExt cx="1152" cy="481"/>
          </a:xfrm>
        </p:grpSpPr>
        <p:sp>
          <p:nvSpPr>
            <p:cNvPr id="59401" name="Arc 10"/>
            <p:cNvSpPr>
              <a:spLocks/>
            </p:cNvSpPr>
            <p:nvPr/>
          </p:nvSpPr>
          <p:spPr bwMode="auto">
            <a:xfrm>
              <a:off x="863" y="1920"/>
              <a:ext cx="337" cy="480"/>
            </a:xfrm>
            <a:custGeom>
              <a:avLst/>
              <a:gdLst>
                <a:gd name="T0" fmla="*/ 0 w 21664"/>
                <a:gd name="T1" fmla="*/ 0 h 43200"/>
                <a:gd name="T2" fmla="*/ 0 w 21664"/>
                <a:gd name="T3" fmla="*/ 5 h 43200"/>
                <a:gd name="T4" fmla="*/ 0 w 21664"/>
                <a:gd name="T5" fmla="*/ 3 h 43200"/>
                <a:gd name="T6" fmla="*/ 0 60000 65536"/>
                <a:gd name="T7" fmla="*/ 0 60000 65536"/>
                <a:gd name="T8" fmla="*/ 0 60000 65536"/>
                <a:gd name="T9" fmla="*/ 0 w 21664"/>
                <a:gd name="T10" fmla="*/ 0 h 43200"/>
                <a:gd name="T11" fmla="*/ 21664 w 2166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4" h="43200" fill="none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  <a:cubicBezTo>
                    <a:pt x="21664" y="33529"/>
                    <a:pt x="11993" y="43199"/>
                    <a:pt x="64" y="43200"/>
                  </a:cubicBezTo>
                </a:path>
                <a:path w="21664" h="43200" stroke="0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  <a:cubicBezTo>
                    <a:pt x="21664" y="33529"/>
                    <a:pt x="11993" y="43199"/>
                    <a:pt x="64" y="43200"/>
                  </a:cubicBezTo>
                  <a:lnTo>
                    <a:pt x="64" y="21600"/>
                  </a:lnTo>
                  <a:close/>
                </a:path>
              </a:pathLst>
            </a:custGeom>
            <a:noFill/>
            <a:ln w="12700" cap="rnd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59402" name="Line 11"/>
            <p:cNvSpPr>
              <a:spLocks noChangeShapeType="1"/>
            </p:cNvSpPr>
            <p:nvPr/>
          </p:nvSpPr>
          <p:spPr bwMode="auto">
            <a:xfrm>
              <a:off x="1200" y="2160"/>
              <a:ext cx="480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9403" name="Line 12"/>
            <p:cNvSpPr>
              <a:spLocks noChangeShapeType="1"/>
            </p:cNvSpPr>
            <p:nvPr/>
          </p:nvSpPr>
          <p:spPr bwMode="auto">
            <a:xfrm>
              <a:off x="528" y="2304"/>
              <a:ext cx="432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9404" name="Line 13"/>
            <p:cNvSpPr>
              <a:spLocks noChangeShapeType="1"/>
            </p:cNvSpPr>
            <p:nvPr/>
          </p:nvSpPr>
          <p:spPr bwMode="auto">
            <a:xfrm>
              <a:off x="528" y="2016"/>
              <a:ext cx="432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9405" name="Arc 14"/>
            <p:cNvSpPr>
              <a:spLocks/>
            </p:cNvSpPr>
            <p:nvPr/>
          </p:nvSpPr>
          <p:spPr bwMode="auto">
            <a:xfrm>
              <a:off x="863" y="1921"/>
              <a:ext cx="146" cy="480"/>
            </a:xfrm>
            <a:custGeom>
              <a:avLst/>
              <a:gdLst>
                <a:gd name="T0" fmla="*/ 0 w 22860"/>
                <a:gd name="T1" fmla="*/ 0 h 43200"/>
                <a:gd name="T2" fmla="*/ 0 w 22860"/>
                <a:gd name="T3" fmla="*/ 5 h 43200"/>
                <a:gd name="T4" fmla="*/ 0 w 22860"/>
                <a:gd name="T5" fmla="*/ 3 h 43200"/>
                <a:gd name="T6" fmla="*/ 0 60000 65536"/>
                <a:gd name="T7" fmla="*/ 0 60000 65536"/>
                <a:gd name="T8" fmla="*/ 0 60000 65536"/>
                <a:gd name="T9" fmla="*/ 0 w 22860"/>
                <a:gd name="T10" fmla="*/ 0 h 43200"/>
                <a:gd name="T11" fmla="*/ 22860 w 2286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60" h="43200" fill="none" extrusionOk="0">
                  <a:moveTo>
                    <a:pt x="1102" y="0"/>
                  </a:moveTo>
                  <a:cubicBezTo>
                    <a:pt x="1155" y="0"/>
                    <a:pt x="1207" y="-1"/>
                    <a:pt x="1260" y="0"/>
                  </a:cubicBezTo>
                  <a:cubicBezTo>
                    <a:pt x="13189" y="0"/>
                    <a:pt x="22860" y="9670"/>
                    <a:pt x="22860" y="21600"/>
                  </a:cubicBezTo>
                  <a:cubicBezTo>
                    <a:pt x="22860" y="33529"/>
                    <a:pt x="13189" y="43200"/>
                    <a:pt x="1260" y="43200"/>
                  </a:cubicBezTo>
                  <a:cubicBezTo>
                    <a:pt x="839" y="43200"/>
                    <a:pt x="419" y="43187"/>
                    <a:pt x="-1" y="43163"/>
                  </a:cubicBezTo>
                </a:path>
                <a:path w="22860" h="43200" stroke="0" extrusionOk="0">
                  <a:moveTo>
                    <a:pt x="1102" y="0"/>
                  </a:moveTo>
                  <a:cubicBezTo>
                    <a:pt x="1155" y="0"/>
                    <a:pt x="1207" y="-1"/>
                    <a:pt x="1260" y="0"/>
                  </a:cubicBezTo>
                  <a:cubicBezTo>
                    <a:pt x="13189" y="0"/>
                    <a:pt x="22860" y="9670"/>
                    <a:pt x="22860" y="21600"/>
                  </a:cubicBezTo>
                  <a:cubicBezTo>
                    <a:pt x="22860" y="33529"/>
                    <a:pt x="13189" y="43200"/>
                    <a:pt x="1260" y="43200"/>
                  </a:cubicBezTo>
                  <a:cubicBezTo>
                    <a:pt x="839" y="43200"/>
                    <a:pt x="419" y="43187"/>
                    <a:pt x="-1" y="43163"/>
                  </a:cubicBezTo>
                  <a:lnTo>
                    <a:pt x="1260" y="21600"/>
                  </a:lnTo>
                  <a:close/>
                </a:path>
              </a:pathLst>
            </a:custGeom>
            <a:noFill/>
            <a:ln w="12700" cap="rnd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585787" y="5877272"/>
            <a:ext cx="8219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Nótese que en lógica negativa, esta función es AND y la anterior </a:t>
            </a:r>
          </a:p>
          <a:p>
            <a:r>
              <a:rPr lang="es-CL" dirty="0" smtClean="0"/>
              <a:t>es OR</a:t>
            </a:r>
            <a:endParaRPr lang="es-E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Sean los </a:t>
            </a:r>
            <a:r>
              <a:rPr lang="es-MX" dirty="0" err="1" smtClean="0"/>
              <a:t>mintérminos</a:t>
            </a:r>
            <a:r>
              <a:rPr lang="es-MX" dirty="0" smtClean="0"/>
              <a:t> 101, 100,110 y 111, es decir: </a:t>
            </a:r>
          </a:p>
          <a:p>
            <a:endParaRPr lang="es-MX" dirty="0" smtClean="0"/>
          </a:p>
          <a:p>
            <a:r>
              <a:rPr lang="es-MX" dirty="0" smtClean="0"/>
              <a:t>Se aprecia que a es la única variable que mantiene su valor en la agrupación.</a:t>
            </a:r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087162"/>
              </p:ext>
            </p:extLst>
          </p:nvPr>
        </p:nvGraphicFramePr>
        <p:xfrm>
          <a:off x="257175" y="3129756"/>
          <a:ext cx="86296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cuación" r:id="rId3" imgW="3479760" imgH="241200" progId="Equation.3">
                  <p:embed/>
                </p:oleObj>
              </mc:Choice>
              <mc:Fallback>
                <p:oleObj name="Ecuación" r:id="rId3" imgW="34797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3129756"/>
                        <a:ext cx="8629650" cy="598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Mapas de </a:t>
            </a:r>
            <a:r>
              <a:rPr lang="es-MX" dirty="0" err="1" smtClean="0"/>
              <a:t>Karnaugh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Los mapas de K son una ayuda gráfica para la minimización de funciones booleanas. El resultado es siempre una suma de productos o producto de sumas según se usen los </a:t>
            </a:r>
            <a:r>
              <a:rPr lang="es-MX" sz="2800" dirty="0" err="1" smtClean="0"/>
              <a:t>mintérminos</a:t>
            </a:r>
            <a:r>
              <a:rPr lang="es-MX" sz="2800" dirty="0" smtClean="0"/>
              <a:t> o </a:t>
            </a:r>
            <a:r>
              <a:rPr lang="es-MX" sz="2800" dirty="0" err="1" smtClean="0"/>
              <a:t>maxtérminos</a:t>
            </a:r>
            <a:r>
              <a:rPr lang="es-MX" sz="2800" dirty="0" smtClean="0"/>
              <a:t> de la función. Es materia de práctica aprender a visualizar los ejes de simetría que permiten advertir las adyacencias de la función.</a:t>
            </a:r>
          </a:p>
          <a:p>
            <a:r>
              <a:rPr lang="es-MX" sz="2800" dirty="0" smtClean="0"/>
              <a:t>Es importante destacar que gracias al teorema de </a:t>
            </a:r>
            <a:r>
              <a:rPr lang="es-MX" sz="2800" dirty="0" err="1" smtClean="0"/>
              <a:t>idempotencia</a:t>
            </a:r>
            <a:r>
              <a:rPr lang="es-MX" sz="2800" dirty="0" smtClean="0"/>
              <a:t>, un término puede pertenecer a varias agrupaciones</a:t>
            </a:r>
            <a:r>
              <a:rPr lang="es-MX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086600" cy="1276350"/>
          </a:xfrm>
        </p:spPr>
        <p:txBody>
          <a:bodyPr/>
          <a:lstStyle/>
          <a:p>
            <a:pPr algn="ctr">
              <a:defRPr/>
            </a:pPr>
            <a:r>
              <a:rPr lang="es-ES" sz="2800" smtClean="0">
                <a:solidFill>
                  <a:srgbClr val="00CC00"/>
                </a:solidFill>
              </a:rPr>
              <a:t>Mapas de Karnaugh.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57300"/>
            <a:ext cx="8839200" cy="4152900"/>
          </a:xfrm>
          <a:noFill/>
        </p:spPr>
        <p:txBody>
          <a:bodyPr/>
          <a:lstStyle/>
          <a:p>
            <a:pPr algn="just">
              <a:buFont typeface="Monotype Sorts" charset="2"/>
              <a:buNone/>
            </a:pPr>
            <a:r>
              <a:rPr lang="es-ES" altLang="es-ES" sz="2800" dirty="0" smtClean="0"/>
              <a:t>P. ej. :  Dada la siguiente tabla de verdad, representarla en    	    un mapa de </a:t>
            </a:r>
            <a:r>
              <a:rPr lang="es-ES" altLang="es-ES" sz="2800" dirty="0" err="1" smtClean="0"/>
              <a:t>Karnaugh</a:t>
            </a:r>
            <a:r>
              <a:rPr lang="es-ES" altLang="es-ES" sz="2800" dirty="0" smtClean="0"/>
              <a:t> y minimizarla.</a:t>
            </a:r>
          </a:p>
          <a:p>
            <a:pPr algn="just">
              <a:buFont typeface="Monotype Sorts" charset="2"/>
              <a:buNone/>
            </a:pPr>
            <a:endParaRPr lang="es-ES" altLang="es-ES" sz="2800" dirty="0" smtClean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517525" y="3084513"/>
            <a:ext cx="14319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latin typeface="Arial" pitchFamily="34" charset="0"/>
              </a:rPr>
              <a:t>x    y   f1</a:t>
            </a:r>
          </a:p>
          <a:p>
            <a:r>
              <a:rPr lang="es-ES" altLang="es-ES" sz="2600">
                <a:latin typeface="Arial" pitchFamily="34" charset="0"/>
              </a:rPr>
              <a:t>0    0   0</a:t>
            </a:r>
          </a:p>
          <a:p>
            <a:r>
              <a:rPr lang="es-ES" altLang="es-ES" sz="2600">
                <a:latin typeface="Arial" pitchFamily="34" charset="0"/>
              </a:rPr>
              <a:t>0    1   0</a:t>
            </a:r>
          </a:p>
          <a:p>
            <a:r>
              <a:rPr lang="es-ES" altLang="es-ES" sz="2600">
                <a:latin typeface="Arial" pitchFamily="34" charset="0"/>
              </a:rPr>
              <a:t>1    0   1</a:t>
            </a:r>
          </a:p>
          <a:p>
            <a:r>
              <a:rPr lang="es-ES" altLang="es-ES" sz="2600">
                <a:latin typeface="Arial" pitchFamily="34" charset="0"/>
              </a:rPr>
              <a:t>1    1   1</a:t>
            </a:r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609600" y="3505200"/>
            <a:ext cx="1371600" cy="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>
            <a:off x="1447800" y="3124200"/>
            <a:ext cx="0" cy="19050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3184525" y="3008313"/>
            <a:ext cx="349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latin typeface="Arial" pitchFamily="34" charset="0"/>
              </a:rPr>
              <a:t>y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2574925" y="2855913"/>
            <a:ext cx="4587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latin typeface="Arial" pitchFamily="34" charset="0"/>
              </a:rPr>
              <a:t>f1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5927725" y="3160713"/>
            <a:ext cx="174307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 dirty="0">
                <a:latin typeface="Arial" pitchFamily="34" charset="0"/>
              </a:rPr>
              <a:t>f1 = </a:t>
            </a:r>
            <a:r>
              <a:rPr lang="es-ES" altLang="es-ES" sz="2600" dirty="0" err="1">
                <a:latin typeface="Arial" pitchFamily="34" charset="0"/>
              </a:rPr>
              <a:t>xy+xy</a:t>
            </a:r>
            <a:endParaRPr lang="es-ES" altLang="es-ES" sz="2600" dirty="0">
              <a:latin typeface="Arial" pitchFamily="34" charset="0"/>
            </a:endParaRPr>
          </a:p>
          <a:p>
            <a:r>
              <a:rPr lang="es-ES" altLang="es-ES" sz="2600" dirty="0">
                <a:latin typeface="Arial" pitchFamily="34" charset="0"/>
              </a:rPr>
              <a:t>    = x(</a:t>
            </a:r>
            <a:r>
              <a:rPr lang="es-ES" altLang="es-ES" sz="2600" dirty="0" err="1">
                <a:latin typeface="Arial" pitchFamily="34" charset="0"/>
              </a:rPr>
              <a:t>y+y</a:t>
            </a:r>
            <a:r>
              <a:rPr lang="es-ES" altLang="es-ES" sz="2600" dirty="0">
                <a:latin typeface="Arial" pitchFamily="34" charset="0"/>
              </a:rPr>
              <a:t>)</a:t>
            </a:r>
          </a:p>
          <a:p>
            <a:r>
              <a:rPr lang="es-ES" altLang="es-ES" sz="2600" dirty="0">
                <a:latin typeface="Arial" pitchFamily="34" charset="0"/>
              </a:rPr>
              <a:t>    = x</a:t>
            </a:r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6629400" y="3276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6705600" y="3657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5867400" y="4495800"/>
            <a:ext cx="1905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29" name="Line 13"/>
          <p:cNvSpPr>
            <a:spLocks noChangeShapeType="1"/>
          </p:cNvSpPr>
          <p:nvPr/>
        </p:nvSpPr>
        <p:spPr bwMode="auto">
          <a:xfrm>
            <a:off x="7772400" y="3352800"/>
            <a:ext cx="0" cy="1143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4860925" y="5370513"/>
            <a:ext cx="10017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latin typeface="Arial" pitchFamily="34" charset="0"/>
              </a:rPr>
              <a:t>f1 = x</a:t>
            </a:r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>
            <a:off x="4876800" y="5867400"/>
            <a:ext cx="10668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32" name="Line 16"/>
          <p:cNvSpPr>
            <a:spLocks noChangeShapeType="1"/>
          </p:cNvSpPr>
          <p:nvPr/>
        </p:nvSpPr>
        <p:spPr bwMode="auto">
          <a:xfrm>
            <a:off x="5943600" y="5105400"/>
            <a:ext cx="0" cy="762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>
            <a:off x="3886200" y="4800600"/>
            <a:ext cx="304800" cy="609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>
            <a:off x="4191000" y="5410200"/>
            <a:ext cx="6858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9107" name="Rectangle 19"/>
          <p:cNvSpPr>
            <a:spLocks noChangeArrowheads="1"/>
          </p:cNvSpPr>
          <p:nvPr/>
        </p:nvSpPr>
        <p:spPr bwMode="auto">
          <a:xfrm>
            <a:off x="3032125" y="3389313"/>
            <a:ext cx="128587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 dirty="0">
                <a:latin typeface="Arial" pitchFamily="34" charset="0"/>
              </a:rPr>
              <a:t>     0   1</a:t>
            </a:r>
          </a:p>
          <a:p>
            <a:r>
              <a:rPr lang="es-ES" altLang="es-ES" sz="2600" dirty="0">
                <a:latin typeface="Arial" pitchFamily="34" charset="0"/>
              </a:rPr>
              <a:t>0   0   0</a:t>
            </a:r>
          </a:p>
          <a:p>
            <a:r>
              <a:rPr lang="es-ES" altLang="es-ES" sz="2600" dirty="0">
                <a:latin typeface="Arial" pitchFamily="34" charset="0"/>
              </a:rPr>
              <a:t>1   1   1</a:t>
            </a:r>
          </a:p>
        </p:txBody>
      </p:sp>
      <p:sp>
        <p:nvSpPr>
          <p:cNvPr id="89108" name="Line 20"/>
          <p:cNvSpPr>
            <a:spLocks noChangeShapeType="1"/>
          </p:cNvSpPr>
          <p:nvPr/>
        </p:nvSpPr>
        <p:spPr bwMode="auto">
          <a:xfrm>
            <a:off x="3429000" y="3733800"/>
            <a:ext cx="0" cy="914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9109" name="Line 21"/>
          <p:cNvSpPr>
            <a:spLocks noChangeShapeType="1"/>
          </p:cNvSpPr>
          <p:nvPr/>
        </p:nvSpPr>
        <p:spPr bwMode="auto">
          <a:xfrm>
            <a:off x="4419600" y="3733800"/>
            <a:ext cx="0" cy="914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9110" name="Line 22"/>
          <p:cNvSpPr>
            <a:spLocks noChangeShapeType="1"/>
          </p:cNvSpPr>
          <p:nvPr/>
        </p:nvSpPr>
        <p:spPr bwMode="auto">
          <a:xfrm flipH="1">
            <a:off x="3429000" y="3733800"/>
            <a:ext cx="990600" cy="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9111" name="Line 23"/>
          <p:cNvSpPr>
            <a:spLocks noChangeShapeType="1"/>
          </p:cNvSpPr>
          <p:nvPr/>
        </p:nvSpPr>
        <p:spPr bwMode="auto">
          <a:xfrm flipH="1">
            <a:off x="3429000" y="4648200"/>
            <a:ext cx="990600" cy="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9112" name="Line 24"/>
          <p:cNvSpPr>
            <a:spLocks noChangeShapeType="1"/>
          </p:cNvSpPr>
          <p:nvPr/>
        </p:nvSpPr>
        <p:spPr bwMode="auto">
          <a:xfrm flipH="1">
            <a:off x="3429000" y="4191000"/>
            <a:ext cx="990600" cy="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9113" name="Line 25"/>
          <p:cNvSpPr>
            <a:spLocks noChangeShapeType="1"/>
          </p:cNvSpPr>
          <p:nvPr/>
        </p:nvSpPr>
        <p:spPr bwMode="auto">
          <a:xfrm flipV="1">
            <a:off x="3962400" y="3733800"/>
            <a:ext cx="0" cy="914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9114" name="Line 26"/>
          <p:cNvSpPr>
            <a:spLocks noChangeShapeType="1"/>
          </p:cNvSpPr>
          <p:nvPr/>
        </p:nvSpPr>
        <p:spPr bwMode="auto">
          <a:xfrm flipH="1" flipV="1">
            <a:off x="2895600" y="3200400"/>
            <a:ext cx="533400" cy="533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9115" name="Rectangle 27"/>
          <p:cNvSpPr>
            <a:spLocks noChangeArrowheads="1"/>
          </p:cNvSpPr>
          <p:nvPr/>
        </p:nvSpPr>
        <p:spPr bwMode="auto">
          <a:xfrm>
            <a:off x="3816350" y="4349750"/>
            <a:ext cx="2159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89116" name="Rectangle 28"/>
          <p:cNvSpPr>
            <a:spLocks noChangeArrowheads="1"/>
          </p:cNvSpPr>
          <p:nvPr/>
        </p:nvSpPr>
        <p:spPr bwMode="auto">
          <a:xfrm>
            <a:off x="2727325" y="3465513"/>
            <a:ext cx="349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/>
              <a:t>x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45" y="2769043"/>
            <a:ext cx="2238179" cy="223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9050"/>
            <a:ext cx="7086600" cy="1276350"/>
          </a:xfrm>
        </p:spPr>
        <p:txBody>
          <a:bodyPr/>
          <a:lstStyle/>
          <a:p>
            <a:pPr algn="ctr">
              <a:defRPr/>
            </a:pPr>
            <a:r>
              <a:rPr lang="es-ES" sz="2800" smtClean="0">
                <a:solidFill>
                  <a:srgbClr val="00CC00"/>
                </a:solidFill>
              </a:rPr>
              <a:t>Mapas de Karnaugh.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</a:pPr>
            <a:endParaRPr lang="es-ES" altLang="es-ES" dirty="0" smtClean="0"/>
          </a:p>
          <a:p>
            <a:pPr>
              <a:buFont typeface="Monotype Sorts" charset="2"/>
              <a:buNone/>
            </a:pPr>
            <a:r>
              <a:rPr lang="es-ES" altLang="es-ES" dirty="0" smtClean="0"/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050925" y="1462088"/>
            <a:ext cx="1370013" cy="4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s-ES" altLang="es-ES" sz="2800">
                <a:latin typeface="Arial" pitchFamily="34" charset="0"/>
              </a:rPr>
              <a:t>x y z   f</a:t>
            </a:r>
          </a:p>
          <a:p>
            <a:pPr>
              <a:spcBef>
                <a:spcPct val="20000"/>
              </a:spcBef>
            </a:pPr>
            <a:r>
              <a:rPr lang="es-ES" altLang="es-ES" sz="2800">
                <a:latin typeface="Arial" pitchFamily="34" charset="0"/>
              </a:rPr>
              <a:t>0 0 0  0</a:t>
            </a:r>
          </a:p>
          <a:p>
            <a:pPr>
              <a:spcBef>
                <a:spcPct val="20000"/>
              </a:spcBef>
            </a:pPr>
            <a:r>
              <a:rPr lang="es-ES" altLang="es-ES" sz="2800">
                <a:latin typeface="Arial" pitchFamily="34" charset="0"/>
              </a:rPr>
              <a:t>0 0 1  0</a:t>
            </a:r>
          </a:p>
          <a:p>
            <a:pPr>
              <a:spcBef>
                <a:spcPct val="20000"/>
              </a:spcBef>
            </a:pPr>
            <a:r>
              <a:rPr lang="es-ES" altLang="es-ES" sz="2800">
                <a:latin typeface="Arial" pitchFamily="34" charset="0"/>
              </a:rPr>
              <a:t>0 1 0  0</a:t>
            </a:r>
          </a:p>
          <a:p>
            <a:pPr>
              <a:spcBef>
                <a:spcPct val="20000"/>
              </a:spcBef>
            </a:pPr>
            <a:r>
              <a:rPr lang="es-ES" altLang="es-ES" sz="2800">
                <a:latin typeface="Arial" pitchFamily="34" charset="0"/>
              </a:rPr>
              <a:t>0 1 1  1</a:t>
            </a:r>
          </a:p>
          <a:p>
            <a:pPr>
              <a:spcBef>
                <a:spcPct val="20000"/>
              </a:spcBef>
            </a:pPr>
            <a:r>
              <a:rPr lang="es-ES" altLang="es-ES" sz="2800">
                <a:latin typeface="Arial" pitchFamily="34" charset="0"/>
              </a:rPr>
              <a:t>1 0 0  1</a:t>
            </a:r>
          </a:p>
          <a:p>
            <a:pPr>
              <a:spcBef>
                <a:spcPct val="20000"/>
              </a:spcBef>
            </a:pPr>
            <a:r>
              <a:rPr lang="es-ES" altLang="es-ES" sz="2800">
                <a:latin typeface="Arial" pitchFamily="34" charset="0"/>
              </a:rPr>
              <a:t>1 0 1  1</a:t>
            </a:r>
          </a:p>
          <a:p>
            <a:pPr>
              <a:spcBef>
                <a:spcPct val="20000"/>
              </a:spcBef>
            </a:pPr>
            <a:r>
              <a:rPr lang="es-ES" altLang="es-ES" sz="2800">
                <a:latin typeface="Arial" pitchFamily="34" charset="0"/>
              </a:rPr>
              <a:t>1 1 0  0</a:t>
            </a:r>
          </a:p>
          <a:p>
            <a:pPr>
              <a:spcBef>
                <a:spcPct val="20000"/>
              </a:spcBef>
            </a:pPr>
            <a:r>
              <a:rPr lang="es-ES" altLang="es-ES" sz="2800">
                <a:latin typeface="Arial" pitchFamily="34" charset="0"/>
              </a:rPr>
              <a:t>1 1 1  1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3892550" y="2063750"/>
            <a:ext cx="3340100" cy="1663700"/>
          </a:xfrm>
          <a:prstGeom prst="rect">
            <a:avLst/>
          </a:prstGeom>
          <a:noFill/>
          <a:ln w="127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3886200" y="2895600"/>
            <a:ext cx="3352800" cy="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4724400" y="2057400"/>
            <a:ext cx="0" cy="1676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5562600" y="2057400"/>
            <a:ext cx="0" cy="1676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6400800" y="2057400"/>
            <a:ext cx="0" cy="1676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3276600" y="1447800"/>
            <a:ext cx="609600" cy="6096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3505200" y="1279525"/>
            <a:ext cx="53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>
                <a:solidFill>
                  <a:srgbClr val="00CC00"/>
                </a:solidFill>
              </a:rPr>
              <a:t>yz</a:t>
            </a:r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3336925" y="1660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>
                <a:solidFill>
                  <a:srgbClr val="00CC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3565525" y="2322513"/>
            <a:ext cx="368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latin typeface="Arial" pitchFamily="34" charset="0"/>
              </a:rPr>
              <a:t>0</a:t>
            </a: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3565525" y="3160713"/>
            <a:ext cx="368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latin typeface="Arial" pitchFamily="34" charset="0"/>
              </a:rPr>
              <a:t>1</a:t>
            </a:r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4175125" y="1636713"/>
            <a:ext cx="5508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latin typeface="Arial" pitchFamily="34" charset="0"/>
              </a:rPr>
              <a:t>00</a:t>
            </a:r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4860925" y="1636713"/>
            <a:ext cx="5508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latin typeface="Arial" pitchFamily="34" charset="0"/>
              </a:rPr>
              <a:t>01</a:t>
            </a:r>
          </a:p>
        </p:txBody>
      </p:sp>
      <p:sp>
        <p:nvSpPr>
          <p:cNvPr id="90129" name="Rectangle 17"/>
          <p:cNvSpPr>
            <a:spLocks noChangeArrowheads="1"/>
          </p:cNvSpPr>
          <p:nvPr/>
        </p:nvSpPr>
        <p:spPr bwMode="auto">
          <a:xfrm>
            <a:off x="5775325" y="1636713"/>
            <a:ext cx="5508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latin typeface="Arial" pitchFamily="34" charset="0"/>
              </a:rPr>
              <a:t>11</a:t>
            </a:r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6613525" y="1636713"/>
            <a:ext cx="5508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latin typeface="Arial" pitchFamily="34" charset="0"/>
              </a:rPr>
              <a:t>10</a:t>
            </a:r>
          </a:p>
        </p:txBody>
      </p:sp>
      <p:sp>
        <p:nvSpPr>
          <p:cNvPr id="90131" name="Rectangle 19"/>
          <p:cNvSpPr>
            <a:spLocks noChangeArrowheads="1"/>
          </p:cNvSpPr>
          <p:nvPr/>
        </p:nvSpPr>
        <p:spPr bwMode="auto">
          <a:xfrm>
            <a:off x="4251325" y="2246313"/>
            <a:ext cx="275431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latin typeface="Arial" pitchFamily="34" charset="0"/>
              </a:rPr>
              <a:t>0      0       1       0</a:t>
            </a:r>
          </a:p>
          <a:p>
            <a:endParaRPr lang="es-ES" altLang="es-ES" sz="2600">
              <a:latin typeface="Arial" pitchFamily="34" charset="0"/>
            </a:endParaRPr>
          </a:p>
          <a:p>
            <a:r>
              <a:rPr lang="es-ES" altLang="es-ES" sz="2600">
                <a:latin typeface="Arial" pitchFamily="34" charset="0"/>
              </a:rPr>
              <a:t>1     1        1       0</a:t>
            </a:r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4578350" y="3206750"/>
            <a:ext cx="2159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5949950" y="2749550"/>
            <a:ext cx="1397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134" name="Rectangle 22"/>
              <p:cNvSpPr>
                <a:spLocks noChangeArrowheads="1"/>
              </p:cNvSpPr>
              <p:nvPr/>
            </p:nvSpPr>
            <p:spPr bwMode="auto">
              <a:xfrm>
                <a:off x="3794125" y="4075113"/>
                <a:ext cx="2256195" cy="493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ES" sz="2600" i="1" dirty="0" smtClean="0">
                          <a:latin typeface="Cambria Math"/>
                        </a:rPr>
                        <m:t>𝑓</m:t>
                      </m:r>
                      <m:r>
                        <a:rPr lang="es-ES" altLang="es-ES" sz="2600" i="1" dirty="0" smtClean="0">
                          <a:latin typeface="Cambria Math"/>
                        </a:rPr>
                        <m:t> =</m:t>
                      </m:r>
                      <m:r>
                        <a:rPr lang="es-CL" altLang="es-ES" sz="2600" b="0" i="1" dirty="0" smtClean="0">
                          <a:latin typeface="Cambria Math"/>
                        </a:rPr>
                        <m:t>𝑥</m:t>
                      </m:r>
                      <m:acc>
                        <m:accPr>
                          <m:chr m:val="̅"/>
                          <m:ctrlPr>
                            <a:rPr lang="es-CL" altLang="es-ES" sz="26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CL" altLang="es-ES" sz="2600" b="0" i="1" dirty="0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s-ES" altLang="es-ES" sz="2600" i="1" dirty="0">
                          <a:latin typeface="Cambria Math"/>
                        </a:rPr>
                        <m:t> + </m:t>
                      </m:r>
                      <m:r>
                        <a:rPr lang="es-ES" altLang="es-ES" sz="2600" i="1" dirty="0" err="1">
                          <a:latin typeface="Cambria Math"/>
                        </a:rPr>
                        <m:t>𝑦𝑧</m:t>
                      </m:r>
                    </m:oMath>
                  </m:oMathPara>
                </a14:m>
                <a:endParaRPr lang="es-ES" altLang="es-ES" sz="26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90134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4125" y="4075113"/>
                <a:ext cx="2256195" cy="4930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136" name="Line 24"/>
          <p:cNvSpPr>
            <a:spLocks noChangeShapeType="1"/>
          </p:cNvSpPr>
          <p:nvPr/>
        </p:nvSpPr>
        <p:spPr bwMode="auto">
          <a:xfrm>
            <a:off x="914400" y="1981200"/>
            <a:ext cx="1676400" cy="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>
            <a:off x="2057400" y="1447800"/>
            <a:ext cx="0" cy="44958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38" name="Line 26"/>
          <p:cNvSpPr>
            <a:spLocks noChangeShapeType="1"/>
          </p:cNvSpPr>
          <p:nvPr/>
        </p:nvSpPr>
        <p:spPr bwMode="auto">
          <a:xfrm>
            <a:off x="4446920" y="4610728"/>
            <a:ext cx="1752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 flipV="1">
            <a:off x="6224329" y="4153528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40" name="Rectangle 28"/>
          <p:cNvSpPr>
            <a:spLocks noChangeArrowheads="1"/>
          </p:cNvSpPr>
          <p:nvPr/>
        </p:nvSpPr>
        <p:spPr bwMode="auto">
          <a:xfrm>
            <a:off x="2955925" y="97472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/>
              <a:t>f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62" y="1282700"/>
            <a:ext cx="4209388" cy="2650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3276600" y="4797152"/>
                <a:ext cx="4006481" cy="1221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CL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s-CL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s-CL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s-CL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s-CL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s-CL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𝑦𝑧</m:t>
                            </m:r>
                            <m:r>
                              <a:rPr lang="es-CL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s-CL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  <m:acc>
                              <m:accPr>
                                <m:chr m:val="̅"/>
                                <m:ctrlPr>
                                  <a:rPr lang="es-CL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s-CL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acc>
                              <m:accPr>
                                <m:chr m:val="̅"/>
                                <m:ctrlPr>
                                  <a:rPr lang="es-CL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s-CL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s-CL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s-CL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  <m:acc>
                              <m:accPr>
                                <m:chr m:val="̅"/>
                                <m:ctrlPr>
                                  <a:rPr lang="es-CL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s-CL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s-CL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𝑧</m:t>
                            </m:r>
                            <m:r>
                              <a:rPr lang="es-CL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s-CL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𝑥𝑦𝑧</m:t>
                            </m:r>
                            <m:r>
                              <m:rPr>
                                <m:nor/>
                              </m:rPr>
                              <a:rPr lang="es-CL" dirty="0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s-CL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s-CL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s-CL" b="0" i="1" smtClean="0">
                                <a:latin typeface="Cambria Math"/>
                              </a:rPr>
                              <m:t>𝑦𝑧</m:t>
                            </m:r>
                            <m:d>
                              <m:dPr>
                                <m:ctrlPr>
                                  <a:rPr lang="es-CL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s-CL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s-CL" b="0" i="1" smtClean="0">
                                    <a:latin typeface="Cambria Math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CL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s-CL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s-CL" b="0" i="1" smtClean="0">
                                <a:latin typeface="Cambria Math"/>
                              </a:rPr>
                              <m:t>𝑥</m:t>
                            </m:r>
                            <m:acc>
                              <m:accPr>
                                <m:chr m:val="̅"/>
                                <m:ctrlPr>
                                  <a:rPr lang="es-CL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s-CL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s-CL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s-CL" b="0" i="1" smtClean="0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s-CL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s-CL" b="0" i="1" smtClean="0">
                                <a:latin typeface="Cambria Math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s-ES" altLang="es-ES" sz="26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s-ES" altLang="es-ES" sz="26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=</m:t>
                            </m:r>
                            <m:r>
                              <a:rPr lang="es-CL" altLang="es-ES" sz="26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  <m:acc>
                              <m:accPr>
                                <m:chr m:val="̅"/>
                                <m:ctrlPr>
                                  <a:rPr lang="es-CL" altLang="es-ES" sz="2600" i="1" dirty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s-CL" altLang="es-ES" sz="2600" i="1" dirty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s-ES" altLang="es-ES" sz="26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+ </m:t>
                            </m:r>
                            <m:r>
                              <a:rPr lang="es-ES" altLang="es-ES" sz="2600" i="1" dirty="0" err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𝑦𝑧</m:t>
                            </m:r>
                            <m:r>
                              <m:rPr>
                                <m:nor/>
                              </m:rPr>
                              <a:rPr lang="es-ES" altLang="es-ES" sz="2600" dirty="0">
                                <a:solidFill>
                                  <a:prstClr val="black"/>
                                </a:solidFill>
                                <a:latin typeface="Arial" pitchFamily="34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797152"/>
                <a:ext cx="4006481" cy="12214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086600" cy="1276350"/>
          </a:xfrm>
        </p:spPr>
        <p:txBody>
          <a:bodyPr/>
          <a:lstStyle/>
          <a:p>
            <a:pPr algn="ctr">
              <a:defRPr/>
            </a:pPr>
            <a:r>
              <a:rPr lang="es-ES" sz="2800" smtClean="0">
                <a:solidFill>
                  <a:srgbClr val="00CC00"/>
                </a:solidFill>
              </a:rPr>
              <a:t>Mapas de Karnaugh.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62000" y="1638300"/>
                <a:ext cx="8229600" cy="4152900"/>
              </a:xfrm>
              <a:noFill/>
            </p:spPr>
            <p:txBody>
              <a:bodyPr/>
              <a:lstStyle/>
              <a:p>
                <a:pPr>
                  <a:buClr>
                    <a:schemeClr val="hlink"/>
                  </a:buClr>
                </a:pPr>
                <a:r>
                  <a:rPr lang="es-ES" altLang="es-ES" sz="2800" dirty="0" smtClean="0"/>
                  <a:t>P.ejemplo: Dada las siguientes funciones presentarlas 		 en un mapa de </a:t>
                </a:r>
                <a:r>
                  <a:rPr lang="es-ES" altLang="es-ES" sz="2800" dirty="0" err="1" smtClean="0"/>
                  <a:t>karnaugh</a:t>
                </a:r>
                <a:r>
                  <a:rPr lang="es-ES" altLang="es-ES" sz="2800" dirty="0" smtClean="0"/>
                  <a:t>.</a:t>
                </a:r>
              </a:p>
              <a:p>
                <a:pPr>
                  <a:buFont typeface="Monotype Sorts" charset="2"/>
                  <a:buNone/>
                </a:pPr>
                <a:endParaRPr lang="es-ES" altLang="es-ES" sz="900" dirty="0" smtClean="0"/>
              </a:p>
              <a:p>
                <a:pPr>
                  <a:buFont typeface="Monotype Sorts" charset="2"/>
                  <a:buNone/>
                </a:pPr>
                <a:r>
                  <a:rPr lang="es-ES" altLang="es-ES" sz="2800" dirty="0" smtClean="0"/>
                  <a:t>A). f(</a:t>
                </a:r>
                <a:r>
                  <a:rPr lang="es-ES" altLang="es-ES" sz="2800" dirty="0" err="1" smtClean="0"/>
                  <a:t>x,y,z</a:t>
                </a:r>
                <a:r>
                  <a:rPr lang="es-ES" altLang="es-ES" sz="2800" dirty="0" smtClean="0"/>
                  <a:t>) = </a:t>
                </a:r>
                <a14:m>
                  <m:oMath xmlns:m="http://schemas.openxmlformats.org/officeDocument/2006/math">
                    <m:r>
                      <a:rPr lang="es-ES" altLang="es-ES" sz="2800" i="1" dirty="0" smtClean="0">
                        <a:latin typeface="Cambria Math"/>
                      </a:rPr>
                      <m:t>𝑥</m:t>
                    </m:r>
                    <m:acc>
                      <m:accPr>
                        <m:chr m:val="̅"/>
                        <m:ctrlPr>
                          <a:rPr lang="es-ES" altLang="es-ES" sz="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800" b="0" i="1" dirty="0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s-ES" altLang="es-ES" sz="2800" i="1" dirty="0" smtClean="0">
                        <a:latin typeface="Cambria Math"/>
                      </a:rPr>
                      <m:t>+ </m:t>
                    </m:r>
                    <m:r>
                      <a:rPr lang="es-ES" altLang="es-ES" sz="2800" i="1" dirty="0" err="1" smtClean="0">
                        <a:latin typeface="Cambria Math"/>
                      </a:rPr>
                      <m:t>𝑥𝑧</m:t>
                    </m:r>
                    <m:r>
                      <a:rPr lang="es-ES" altLang="es-ES" sz="2800" i="1" dirty="0" smtClean="0">
                        <a:latin typeface="Cambria Math"/>
                      </a:rPr>
                      <m:t> + </m:t>
                    </m:r>
                    <m:acc>
                      <m:accPr>
                        <m:chr m:val="̅"/>
                        <m:ctrlPr>
                          <a:rPr lang="es-ES" altLang="es-ES" sz="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800" b="0" i="1" dirty="0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s-ES" altLang="es-ES" sz="2800" i="1" dirty="0" err="1" smtClean="0">
                        <a:latin typeface="Cambria Math"/>
                      </a:rPr>
                      <m:t>𝑧</m:t>
                    </m:r>
                  </m:oMath>
                </a14:m>
                <a:endParaRPr lang="es-ES" altLang="es-ES" sz="2800" dirty="0" smtClean="0"/>
              </a:p>
            </p:txBody>
          </p:sp>
        </mc:Choice>
        <mc:Fallback xmlns="">
          <p:sp>
            <p:nvSpPr>
              <p:cNvPr id="911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38300"/>
                <a:ext cx="8229600" cy="4152900"/>
              </a:xfrm>
              <a:blipFill rotWithShape="1">
                <a:blip r:embed="rId3"/>
                <a:stretch>
                  <a:fillRect l="-1481" t="-1322" r="-214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032125" y="402272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>
                <a:solidFill>
                  <a:srgbClr val="00CC00"/>
                </a:solidFill>
              </a:rPr>
              <a:t>yz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3282950" y="4730750"/>
            <a:ext cx="2730500" cy="1282700"/>
          </a:xfrm>
          <a:prstGeom prst="rect">
            <a:avLst/>
          </a:prstGeom>
          <a:noFill/>
          <a:ln w="127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3276600" y="5334000"/>
            <a:ext cx="2743200" cy="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3962400" y="4724400"/>
            <a:ext cx="0" cy="1295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4648200" y="4724400"/>
            <a:ext cx="0" cy="1295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5334000" y="4724400"/>
            <a:ext cx="0" cy="1295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>
            <a:off x="2819400" y="4114800"/>
            <a:ext cx="457200" cy="6096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2727325" y="4479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>
                <a:solidFill>
                  <a:srgbClr val="00CC00"/>
                </a:solidFill>
              </a:rPr>
              <a:t>x</a:t>
            </a: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3413125" y="4303713"/>
            <a:ext cx="25701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latin typeface="Arial" pitchFamily="34" charset="0"/>
              </a:rPr>
              <a:t>00   01   11    10</a:t>
            </a:r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3276600" y="4760913"/>
            <a:ext cx="2630488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latin typeface="Arial" pitchFamily="34" charset="0"/>
              </a:rPr>
              <a:t>0       1      0     0</a:t>
            </a:r>
          </a:p>
          <a:p>
            <a:endParaRPr lang="es-ES" altLang="es-ES" sz="2600">
              <a:latin typeface="Arial" pitchFamily="34" charset="0"/>
            </a:endParaRPr>
          </a:p>
          <a:p>
            <a:r>
              <a:rPr lang="es-ES" altLang="es-ES" sz="2600">
                <a:latin typeface="Arial" pitchFamily="34" charset="0"/>
              </a:rPr>
              <a:t>1      1       1     0</a:t>
            </a:r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2955925" y="4760913"/>
            <a:ext cx="3683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latin typeface="Arial" pitchFamily="34" charset="0"/>
              </a:rPr>
              <a:t>0</a:t>
            </a:r>
          </a:p>
          <a:p>
            <a:endParaRPr lang="es-ES" altLang="es-ES" sz="2600">
              <a:latin typeface="Arial" pitchFamily="34" charset="0"/>
            </a:endParaRPr>
          </a:p>
          <a:p>
            <a:r>
              <a:rPr lang="es-ES" altLang="es-ES" sz="2600">
                <a:latin typeface="Arial" pitchFamily="34" charset="0"/>
              </a:rPr>
              <a:t>1</a:t>
            </a: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2498725" y="371792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/>
              <a:t>f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52" y="3301964"/>
            <a:ext cx="5191240" cy="326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9050"/>
            <a:ext cx="7086600" cy="1276350"/>
          </a:xfrm>
        </p:spPr>
        <p:txBody>
          <a:bodyPr/>
          <a:lstStyle/>
          <a:p>
            <a:pPr algn="ctr">
              <a:defRPr/>
            </a:pPr>
            <a:r>
              <a:rPr lang="es-ES" sz="2800" smtClean="0">
                <a:solidFill>
                  <a:srgbClr val="00CC00"/>
                </a:solidFill>
              </a:rPr>
              <a:t>Mapas de Karnaugh.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714500"/>
                <a:ext cx="8382000" cy="4152900"/>
              </a:xfrm>
              <a:noFill/>
            </p:spPr>
            <p:txBody>
              <a:bodyPr/>
              <a:lstStyle/>
              <a:p>
                <a:pPr>
                  <a:buClr>
                    <a:schemeClr val="hlink"/>
                  </a:buClr>
                </a:pPr>
                <a:r>
                  <a:rPr lang="es-ES" altLang="es-ES" sz="2800" dirty="0" smtClean="0"/>
                  <a:t>B). f(A,B,C,D) = </a:t>
                </a:r>
                <a14:m>
                  <m:oMath xmlns:m="http://schemas.openxmlformats.org/officeDocument/2006/math">
                    <m:r>
                      <a:rPr lang="es-ES" altLang="es-ES" sz="2800" i="1" dirty="0" smtClean="0">
                        <a:latin typeface="Cambria Math"/>
                      </a:rPr>
                      <m:t>𝐴𝐵</m:t>
                    </m:r>
                    <m:r>
                      <a:rPr lang="es-ES" altLang="es-ES" sz="2800" i="1" dirty="0" smtClean="0">
                        <a:latin typeface="Cambria Math"/>
                      </a:rPr>
                      <m:t> +</m:t>
                    </m:r>
                    <m:r>
                      <a:rPr lang="es-CL" altLang="es-ES" sz="2800" b="0" i="1" dirty="0" smtClean="0">
                        <a:latin typeface="Cambria Math"/>
                      </a:rPr>
                      <m:t>𝐴</m:t>
                    </m:r>
                    <m:acc>
                      <m:accPr>
                        <m:chr m:val="̅"/>
                        <m:ctrlPr>
                          <a:rPr lang="es-ES" altLang="es-ES" sz="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800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s-ES" altLang="es-ES" sz="2800" i="1" dirty="0" smtClean="0">
                        <a:latin typeface="Cambria Math"/>
                      </a:rPr>
                      <m:t>+ </m:t>
                    </m:r>
                    <m:r>
                      <a:rPr lang="es-ES" altLang="es-ES" sz="2800" i="1" dirty="0" smtClean="0">
                        <a:latin typeface="Cambria Math"/>
                      </a:rPr>
                      <m:t>𝐶</m:t>
                    </m:r>
                    <m:acc>
                      <m:accPr>
                        <m:chr m:val="̅"/>
                        <m:ctrlPr>
                          <a:rPr lang="es-ES" altLang="es-ES" sz="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800" b="0" i="1" dirty="0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s-ES" altLang="es-ES" sz="2800" i="1" dirty="0" smtClean="0"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es-ES" altLang="es-ES" sz="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800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s-ES" altLang="es-ES" sz="2800" i="1" dirty="0" smtClean="0">
                        <a:latin typeface="Cambria Math"/>
                      </a:rPr>
                      <m:t>𝐷</m:t>
                    </m:r>
                    <m:r>
                      <a:rPr lang="es-ES" altLang="es-ES" sz="2800" i="1" dirty="0" smtClean="0">
                        <a:latin typeface="Cambria Math"/>
                      </a:rPr>
                      <m:t> + </m:t>
                    </m:r>
                    <m:acc>
                      <m:accPr>
                        <m:chr m:val="̅"/>
                        <m:ctrlPr>
                          <a:rPr lang="es-ES" altLang="es-ES" sz="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800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altLang="es-ES" sz="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800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endParaRPr lang="es-ES" altLang="es-ES" sz="2800" dirty="0" smtClean="0"/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14500"/>
                <a:ext cx="8382000" cy="4152900"/>
              </a:xfrm>
              <a:blipFill rotWithShape="1">
                <a:blip r:embed="rId3"/>
                <a:stretch>
                  <a:fillRect l="-1309" t="-132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5414963" y="3435350"/>
            <a:ext cx="3568700" cy="2959100"/>
          </a:xfrm>
          <a:prstGeom prst="rect">
            <a:avLst/>
          </a:prstGeom>
          <a:noFill/>
          <a:ln w="127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5410200" y="4876800"/>
            <a:ext cx="3581400" cy="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5410200" y="4114800"/>
            <a:ext cx="3581400" cy="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5410200" y="5638800"/>
            <a:ext cx="3581400" cy="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7239000" y="3429000"/>
            <a:ext cx="0" cy="29718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6248400" y="3429000"/>
            <a:ext cx="0" cy="29718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8153400" y="3429000"/>
            <a:ext cx="0" cy="29718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4876800" y="2667000"/>
            <a:ext cx="533400" cy="7620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4479925" y="2779713"/>
            <a:ext cx="6429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solidFill>
                  <a:srgbClr val="00CC00"/>
                </a:solidFill>
              </a:rPr>
              <a:t>AB</a:t>
            </a:r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4860925" y="3465513"/>
            <a:ext cx="394652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latin typeface="Arial" pitchFamily="34" charset="0"/>
              </a:rPr>
              <a:t>00    1         1       1         1</a:t>
            </a:r>
          </a:p>
          <a:p>
            <a:endParaRPr lang="es-ES" altLang="es-ES" sz="2600">
              <a:latin typeface="Arial" pitchFamily="34" charset="0"/>
            </a:endParaRPr>
          </a:p>
          <a:p>
            <a:r>
              <a:rPr lang="es-ES" altLang="es-ES" sz="2600">
                <a:latin typeface="Arial" pitchFamily="34" charset="0"/>
              </a:rPr>
              <a:t>01    0         0       0         1</a:t>
            </a:r>
          </a:p>
          <a:p>
            <a:endParaRPr lang="es-ES" altLang="es-ES" sz="2600">
              <a:latin typeface="Arial" pitchFamily="34" charset="0"/>
            </a:endParaRPr>
          </a:p>
          <a:p>
            <a:r>
              <a:rPr lang="es-ES" altLang="es-ES" sz="2600">
                <a:latin typeface="Arial" pitchFamily="34" charset="0"/>
              </a:rPr>
              <a:t>11    1         1       1         1</a:t>
            </a:r>
          </a:p>
          <a:p>
            <a:endParaRPr lang="es-ES" altLang="es-ES" sz="2600">
              <a:latin typeface="Arial" pitchFamily="34" charset="0"/>
            </a:endParaRPr>
          </a:p>
          <a:p>
            <a:r>
              <a:rPr lang="es-ES" altLang="es-ES" sz="2600">
                <a:latin typeface="Arial" pitchFamily="34" charset="0"/>
              </a:rPr>
              <a:t>10    1         1       1         1</a:t>
            </a:r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5013325" y="2551113"/>
            <a:ext cx="6429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solidFill>
                  <a:srgbClr val="00CC00"/>
                </a:solidFill>
              </a:rPr>
              <a:t>CD</a:t>
            </a: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5546725" y="2932113"/>
            <a:ext cx="33956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600">
                <a:latin typeface="Arial" pitchFamily="34" charset="0"/>
              </a:rPr>
              <a:t>00       01     11       10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76" name="Rectangle 16"/>
              <p:cNvSpPr>
                <a:spLocks noChangeArrowheads="1"/>
              </p:cNvSpPr>
              <p:nvPr/>
            </p:nvSpPr>
            <p:spPr bwMode="auto">
              <a:xfrm>
                <a:off x="1127125" y="4227513"/>
                <a:ext cx="2681568" cy="493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s-ES" altLang="es-ES" sz="2600" dirty="0" smtClean="0">
                    <a:latin typeface="Arial" pitchFamily="34" charset="0"/>
                  </a:rPr>
                  <a:t>F = </a:t>
                </a:r>
                <a14:m>
                  <m:oMath xmlns:m="http://schemas.openxmlformats.org/officeDocument/2006/math">
                    <m:r>
                      <a:rPr lang="es-ES" altLang="es-ES" sz="2600" i="1" dirty="0" smtClean="0">
                        <a:latin typeface="Cambria Math"/>
                      </a:rPr>
                      <m:t>𝐴</m:t>
                    </m:r>
                    <m:r>
                      <a:rPr lang="es-ES" altLang="es-ES" sz="2600" i="1" dirty="0" smtClean="0">
                        <a:latin typeface="Cambria Math"/>
                      </a:rPr>
                      <m:t> + </m:t>
                    </m:r>
                    <m:acc>
                      <m:accPr>
                        <m:chr m:val="̅"/>
                        <m:ctrlPr>
                          <a:rPr lang="es-ES" altLang="es-ES" sz="26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600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s-ES" altLang="es-ES" sz="2600" i="1" dirty="0" smtClean="0">
                        <a:latin typeface="Cambria Math"/>
                      </a:rPr>
                      <m:t> +</m:t>
                    </m:r>
                    <m:r>
                      <a:rPr lang="es-CL" altLang="es-ES" sz="2600" b="0" i="1" dirty="0" smtClean="0">
                        <a:latin typeface="Cambria Math"/>
                      </a:rPr>
                      <m:t>𝐶</m:t>
                    </m:r>
                    <m:acc>
                      <m:accPr>
                        <m:chr m:val="̅"/>
                        <m:ctrlPr>
                          <a:rPr lang="es-ES" altLang="es-ES" sz="26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600" b="0" i="1" dirty="0" smtClean="0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endParaRPr lang="es-ES" altLang="es-ES" sz="26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9217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125" y="4227513"/>
                <a:ext cx="2681568" cy="493085"/>
              </a:xfrm>
              <a:prstGeom prst="rect">
                <a:avLst/>
              </a:prstGeom>
              <a:blipFill rotWithShape="1">
                <a:blip r:embed="rId4"/>
                <a:stretch>
                  <a:fillRect l="-3864" t="-9877" b="-30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6178550" y="5568950"/>
            <a:ext cx="21209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8540750" y="3816350"/>
            <a:ext cx="139700" cy="2044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6178550" y="6330950"/>
            <a:ext cx="21209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6178550" y="3359150"/>
            <a:ext cx="20447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4556125" y="234632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/>
              <a:t>f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251" y="2142639"/>
            <a:ext cx="4586412" cy="458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 COMO SDP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𝐹</m:t>
                    </m:r>
                    <m:r>
                      <a:rPr lang="es-MX" b="0" i="1" smtClean="0">
                        <a:latin typeface="Cambria Math"/>
                      </a:rPr>
                      <m:t>=(</m:t>
                    </m:r>
                    <m:r>
                      <a:rPr lang="es-MX" b="0" i="1" smtClean="0">
                        <a:latin typeface="Cambria Math"/>
                      </a:rPr>
                      <m:t>𝐴</m:t>
                    </m:r>
                    <m:r>
                      <a:rPr lang="es-MX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MX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s-MX" b="0" i="1" smtClean="0">
                        <a:latin typeface="Cambria Math"/>
                      </a:rPr>
                      <m:t>+</m:t>
                    </m:r>
                    <m:r>
                      <a:rPr lang="es-MX" b="0" i="1" smtClean="0">
                        <a:latin typeface="Cambria Math"/>
                      </a:rPr>
                      <m:t>𝐶</m:t>
                    </m:r>
                    <m:r>
                      <a:rPr lang="es-MX" b="0" i="1" smtClean="0">
                        <a:latin typeface="Cambria Math"/>
                      </a:rPr>
                      <m:t>)(</m:t>
                    </m:r>
                    <m:r>
                      <a:rPr lang="es-MX" b="0" i="1" smtClean="0">
                        <a:latin typeface="Cambria Math"/>
                      </a:rPr>
                      <m:t>𝐴</m:t>
                    </m:r>
                    <m:r>
                      <a:rPr lang="es-MX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MX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s-MX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MX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s-MX" b="0" i="1" smtClean="0">
                        <a:latin typeface="Cambria Math"/>
                      </a:rPr>
                      <m:t>)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00300"/>
            <a:ext cx="3260948" cy="326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1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 ejemplo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Sea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MX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</a:rPr>
                          <m:t>,</m:t>
                        </m:r>
                        <m:r>
                          <a:rPr lang="es-MX" b="0" i="1" smtClean="0">
                            <a:latin typeface="Cambria Math"/>
                          </a:rPr>
                          <m:t>𝐵</m:t>
                        </m:r>
                        <m:r>
                          <a:rPr lang="es-MX" b="0" i="1" smtClean="0">
                            <a:latin typeface="Cambria Math"/>
                          </a:rPr>
                          <m:t>,</m:t>
                        </m:r>
                        <m:r>
                          <a:rPr lang="es-MX" b="0" i="1" smtClean="0">
                            <a:latin typeface="Cambria Math"/>
                          </a:rPr>
                          <m:t>𝐶</m:t>
                        </m:r>
                        <m:r>
                          <a:rPr lang="es-MX" b="0" i="1" smtClean="0">
                            <a:latin typeface="Cambria Math"/>
                          </a:rPr>
                          <m:t>,</m:t>
                        </m:r>
                        <m:r>
                          <a:rPr lang="es-MX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s-MX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s-MX" b="0" i="1" smtClean="0">
                            <a:latin typeface="Cambria Math"/>
                          </a:rPr>
                          <m:t>(3,4,5,7,9,13,14,15)</m:t>
                        </m:r>
                      </m:e>
                    </m:nary>
                  </m:oMath>
                </a14:m>
                <a:endParaRPr lang="es-CL" dirty="0" smtClean="0"/>
              </a:p>
              <a:p>
                <a:pPr marL="400050" lvl="1" indent="0">
                  <a:buNone/>
                </a:pPr>
                <a:r>
                  <a:rPr lang="es-MX" dirty="0" smtClean="0"/>
                  <a:t>La expresión ∑ se refiere a</a:t>
                </a:r>
              </a:p>
              <a:p>
                <a:pPr marL="400050" lvl="1" indent="0">
                  <a:buNone/>
                </a:pPr>
                <a:r>
                  <a:rPr lang="es-MX" dirty="0" smtClean="0"/>
                  <a:t>los </a:t>
                </a:r>
                <a:r>
                  <a:rPr lang="es-MX" dirty="0" err="1" smtClean="0"/>
                  <a:t>mintérminos</a:t>
                </a:r>
                <a:r>
                  <a:rPr lang="es-MX" dirty="0" smtClean="0"/>
                  <a:t> de la función, </a:t>
                </a:r>
              </a:p>
              <a:p>
                <a:pPr marL="400050" lvl="1" indent="0">
                  <a:buNone/>
                </a:pPr>
                <a:r>
                  <a:rPr lang="es-MX" dirty="0" smtClean="0"/>
                  <a:t>es decir los unos de F</a:t>
                </a:r>
              </a:p>
              <a:p>
                <a:r>
                  <a:rPr lang="es-MX" dirty="0" smtClean="0"/>
                  <a:t>La expresión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s-MX" i="1" smtClean="0">
                            <a:latin typeface="Cambria Math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es-CL" dirty="0" smtClean="0"/>
                  <a:t>, se refiere a</a:t>
                </a:r>
              </a:p>
              <a:p>
                <a:pPr marL="400050" lvl="1" indent="0">
                  <a:buNone/>
                </a:pPr>
                <a:r>
                  <a:rPr lang="es-CL" dirty="0" smtClean="0"/>
                  <a:t> los </a:t>
                </a:r>
                <a:r>
                  <a:rPr lang="es-CL" dirty="0" err="1" smtClean="0"/>
                  <a:t>maxtérminos</a:t>
                </a:r>
                <a:r>
                  <a:rPr lang="es-CL" dirty="0" smtClean="0"/>
                  <a:t> – términos ´producto de la función, es decir los ceros de la función.</a:t>
                </a:r>
                <a:endParaRPr lang="es-C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44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132856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7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solución</a:t>
            </a:r>
            <a:endParaRPr lang="es-C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302433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4499992" y="2852936"/>
                <a:ext cx="4378827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𝐹</m:t>
                      </m:r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s-MX" b="0" i="1" smtClean="0"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s-MX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s-CL" b="0" i="1" smtClean="0">
                          <a:latin typeface="Cambria Math"/>
                        </a:rPr>
                        <m:t>𝐵𝐶</m:t>
                      </m:r>
                      <m:r>
                        <a:rPr lang="es-CL" b="0" i="1" smtClean="0">
                          <a:latin typeface="Cambria Math"/>
                        </a:rPr>
                        <m:t>+</m:t>
                      </m:r>
                      <m:r>
                        <a:rPr lang="es-CL" b="0" i="1" smtClean="0"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s-CL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s-CL" b="0" i="1" smtClean="0">
                          <a:latin typeface="Cambria Math"/>
                        </a:rPr>
                        <m:t>𝐷</m:t>
                      </m:r>
                      <m:r>
                        <a:rPr lang="es-CL" b="0" i="1" smtClean="0">
                          <a:latin typeface="Cambria Math"/>
                        </a:rPr>
                        <m:t>+</m:t>
                      </m:r>
                      <m:r>
                        <a:rPr lang="es-CL" b="0" i="1" smtClean="0">
                          <a:latin typeface="Cambria Math"/>
                        </a:rPr>
                        <m:t>𝐴𝐵𝐶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852936"/>
                <a:ext cx="4378827" cy="4624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CuadroTexto"/>
          <p:cNvSpPr txBox="1"/>
          <p:nvPr/>
        </p:nvSpPr>
        <p:spPr>
          <a:xfrm>
            <a:off x="1475656" y="4941168"/>
            <a:ext cx="7681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No se debe agregar el término que agrupa 4 </a:t>
            </a:r>
            <a:r>
              <a:rPr lang="es-CL" dirty="0" err="1" smtClean="0"/>
              <a:t>mintérminos</a:t>
            </a:r>
            <a:r>
              <a:rPr lang="es-CL" dirty="0" smtClean="0"/>
              <a:t> BD</a:t>
            </a:r>
          </a:p>
          <a:p>
            <a:r>
              <a:rPr lang="es-CL" dirty="0" smtClean="0"/>
              <a:t>Por </a:t>
            </a:r>
            <a:r>
              <a:rPr lang="es-CL" dirty="0" err="1" smtClean="0"/>
              <a:t>canno</a:t>
            </a:r>
            <a:r>
              <a:rPr lang="es-CL" dirty="0" smtClean="0"/>
              <a:t> no aporta ningún </a:t>
            </a:r>
            <a:r>
              <a:rPr lang="es-CL" dirty="0" err="1" smtClean="0"/>
              <a:t>mintérmino</a:t>
            </a:r>
            <a:r>
              <a:rPr lang="es-CL" dirty="0" smtClean="0"/>
              <a:t> que ya no esté</a:t>
            </a:r>
          </a:p>
          <a:p>
            <a:r>
              <a:rPr lang="es-CL" dirty="0" smtClean="0"/>
              <a:t>Incluido, por lo que la función no sería mínima.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44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Expresión mínima mínima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Se llaman literales la aparición de la variable o su complemento en una expresión (ya sea término producto o suma)</a:t>
                </a:r>
              </a:p>
              <a:p>
                <a:r>
                  <a:rPr lang="es-MX" dirty="0" smtClean="0"/>
                  <a:t>La expresión mínima para una función booleana es aquella que tiene el menor número de literales. Para el caso anterior:</a:t>
                </a:r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𝐹</m:t>
                    </m:r>
                    <m:r>
                      <a:rPr lang="es-MX" i="1">
                        <a:latin typeface="Cambria Math"/>
                      </a:rPr>
                      <m:t>=(</m:t>
                    </m:r>
                    <m:r>
                      <a:rPr lang="es-MX" i="1">
                        <a:latin typeface="Cambria Math"/>
                      </a:rPr>
                      <m:t>𝐴</m:t>
                    </m:r>
                    <m:r>
                      <a:rPr lang="es-MX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MX" i="1">
                            <a:latin typeface="Cambria Math"/>
                          </a:rPr>
                        </m:ctrlPr>
                      </m:accPr>
                      <m:e>
                        <m:r>
                          <a:rPr lang="es-MX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s-MX" i="1">
                        <a:latin typeface="Cambria Math"/>
                      </a:rPr>
                      <m:t>+</m:t>
                    </m:r>
                    <m:r>
                      <a:rPr lang="es-MX" i="1">
                        <a:latin typeface="Cambria Math"/>
                      </a:rPr>
                      <m:t>𝐶</m:t>
                    </m:r>
                    <m:r>
                      <a:rPr lang="es-MX" i="1">
                        <a:latin typeface="Cambria Math"/>
                      </a:rPr>
                      <m:t>)(</m:t>
                    </m:r>
                    <m:r>
                      <a:rPr lang="es-MX" i="1">
                        <a:latin typeface="Cambria Math"/>
                      </a:rPr>
                      <m:t>𝐴</m:t>
                    </m:r>
                    <m:r>
                      <a:rPr lang="es-MX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MX" i="1">
                            <a:latin typeface="Cambria Math"/>
                          </a:rPr>
                        </m:ctrlPr>
                      </m:accPr>
                      <m:e>
                        <m:r>
                          <a:rPr lang="es-MX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s-MX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MX" i="1">
                            <a:latin typeface="Cambria Math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s-MX" i="1">
                        <a:latin typeface="Cambria Math"/>
                      </a:rPr>
                      <m:t>)</m:t>
                    </m:r>
                  </m:oMath>
                </a14:m>
                <a:endParaRPr lang="es-CL" dirty="0"/>
              </a:p>
              <a:p>
                <a:r>
                  <a:rPr lang="es-MX" dirty="0" smtClean="0"/>
                  <a:t>La expresión SDP es la mínima </a:t>
                </a:r>
                <a:r>
                  <a:rPr lang="es-MX" dirty="0" err="1" smtClean="0"/>
                  <a:t>mínima</a:t>
                </a:r>
                <a:r>
                  <a:rPr lang="es-MX" dirty="0" smtClean="0"/>
                  <a:t>.</a:t>
                </a:r>
                <a:endParaRPr lang="es-C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7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6"/>
              <p:cNvSpPr>
                <a:spLocks noChangeArrowheads="1"/>
              </p:cNvSpPr>
              <p:nvPr/>
            </p:nvSpPr>
            <p:spPr bwMode="auto">
              <a:xfrm>
                <a:off x="6084168" y="4797150"/>
                <a:ext cx="2681568" cy="493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s-ES" altLang="es-ES" sz="2600" dirty="0">
                    <a:latin typeface="Arial" pitchFamily="34" charset="0"/>
                  </a:rPr>
                  <a:t>F</a:t>
                </a:r>
                <a:r>
                  <a:rPr lang="es-ES" altLang="es-ES" sz="2600" dirty="0" smtClean="0">
                    <a:latin typeface="Arial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ES" altLang="es-ES" sz="2600" i="1" dirty="0" smtClean="0">
                        <a:latin typeface="Cambria Math"/>
                      </a:rPr>
                      <m:t>𝐴</m:t>
                    </m:r>
                    <m:r>
                      <a:rPr lang="es-ES" altLang="es-ES" sz="2600" i="1" dirty="0" smtClean="0">
                        <a:latin typeface="Cambria Math"/>
                      </a:rPr>
                      <m:t> + </m:t>
                    </m:r>
                    <m:acc>
                      <m:accPr>
                        <m:chr m:val="̅"/>
                        <m:ctrlPr>
                          <a:rPr lang="es-ES" altLang="es-ES" sz="26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600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s-ES" altLang="es-ES" sz="2600" i="1" dirty="0" smtClean="0">
                        <a:latin typeface="Cambria Math"/>
                      </a:rPr>
                      <m:t> +</m:t>
                    </m:r>
                    <m:r>
                      <a:rPr lang="es-CL" altLang="es-ES" sz="2600" b="0" i="1" dirty="0" smtClean="0">
                        <a:latin typeface="Cambria Math"/>
                      </a:rPr>
                      <m:t>𝐶</m:t>
                    </m:r>
                    <m:acc>
                      <m:accPr>
                        <m:chr m:val="̅"/>
                        <m:ctrlPr>
                          <a:rPr lang="es-ES" altLang="es-ES" sz="26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600" b="0" i="1" dirty="0" smtClean="0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endParaRPr lang="es-ES" altLang="es-ES" sz="26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4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4797150"/>
                <a:ext cx="2681568" cy="493085"/>
              </a:xfrm>
              <a:prstGeom prst="rect">
                <a:avLst/>
              </a:prstGeom>
              <a:blipFill rotWithShape="1">
                <a:blip r:embed="rId3"/>
                <a:stretch>
                  <a:fillRect l="-3864" t="-11111" b="-296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3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097213" y="1900238"/>
            <a:ext cx="5899372" cy="440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800" dirty="0"/>
              <a:t>		</a:t>
            </a:r>
            <a:r>
              <a:rPr lang="es-ES" altLang="es-ES" sz="2800" dirty="0">
                <a:solidFill>
                  <a:schemeClr val="hlink"/>
                </a:solidFill>
              </a:rPr>
              <a:t>Tabla de verdad</a:t>
            </a:r>
          </a:p>
          <a:p>
            <a:r>
              <a:rPr lang="es-ES" altLang="es-ES" sz="2800" dirty="0"/>
              <a:t>A  B  C    F = A </a:t>
            </a:r>
            <a:r>
              <a:rPr lang="es-ES" altLang="es-ES" sz="2800" dirty="0">
                <a:solidFill>
                  <a:srgbClr val="FF3300"/>
                </a:solidFill>
                <a:latin typeface="Wingdings" pitchFamily="2" charset="2"/>
              </a:rPr>
              <a:t>Ÿ</a:t>
            </a:r>
            <a:r>
              <a:rPr lang="es-ES" altLang="es-ES" sz="2800" dirty="0"/>
              <a:t> B </a:t>
            </a:r>
            <a:r>
              <a:rPr lang="es-ES" altLang="es-ES" sz="2800" dirty="0">
                <a:solidFill>
                  <a:srgbClr val="FF3300"/>
                </a:solidFill>
                <a:latin typeface="Wingdings" pitchFamily="2" charset="2"/>
              </a:rPr>
              <a:t>Ÿ</a:t>
            </a:r>
            <a:r>
              <a:rPr lang="es-ES" altLang="es-ES" sz="2800" dirty="0"/>
              <a:t> C   F = A </a:t>
            </a:r>
            <a:r>
              <a:rPr lang="es-ES" altLang="es-ES" sz="2800" dirty="0">
                <a:solidFill>
                  <a:srgbClr val="FF3300"/>
                </a:solidFill>
              </a:rPr>
              <a:t>+</a:t>
            </a:r>
            <a:r>
              <a:rPr lang="es-ES" altLang="es-ES" sz="2800" dirty="0"/>
              <a:t> </a:t>
            </a:r>
            <a:r>
              <a:rPr lang="es-ES" altLang="es-ES" sz="2800" dirty="0" smtClean="0"/>
              <a:t>B </a:t>
            </a:r>
            <a:r>
              <a:rPr lang="es-ES" altLang="es-ES" sz="2800" dirty="0">
                <a:solidFill>
                  <a:srgbClr val="FF3300"/>
                </a:solidFill>
              </a:rPr>
              <a:t>+</a:t>
            </a:r>
            <a:r>
              <a:rPr lang="es-ES" altLang="es-ES" sz="2800" dirty="0"/>
              <a:t> C</a:t>
            </a:r>
          </a:p>
          <a:p>
            <a:r>
              <a:rPr lang="es-ES" altLang="es-ES" sz="2800" dirty="0"/>
              <a:t> 0  0  0	     0			0</a:t>
            </a:r>
          </a:p>
          <a:p>
            <a:r>
              <a:rPr lang="es-ES" altLang="es-ES" sz="2800" dirty="0"/>
              <a:t> 0  0  1	     0			1</a:t>
            </a:r>
          </a:p>
          <a:p>
            <a:r>
              <a:rPr lang="es-ES" altLang="es-ES" sz="2800" dirty="0"/>
              <a:t> 0  1  0	     0			1</a:t>
            </a:r>
          </a:p>
          <a:p>
            <a:r>
              <a:rPr lang="es-ES" altLang="es-ES" sz="2800" dirty="0"/>
              <a:t> 0  1  1              0			1</a:t>
            </a:r>
          </a:p>
          <a:p>
            <a:r>
              <a:rPr lang="es-ES" altLang="es-ES" sz="2800" dirty="0"/>
              <a:t> 1  0  0 	     0			1</a:t>
            </a:r>
          </a:p>
          <a:p>
            <a:r>
              <a:rPr lang="es-ES" altLang="es-ES" sz="2800" dirty="0"/>
              <a:t> 1  0  1	     0			1</a:t>
            </a:r>
          </a:p>
          <a:p>
            <a:r>
              <a:rPr lang="es-ES" altLang="es-ES" sz="2800" dirty="0"/>
              <a:t> 1  1  0	     0			1</a:t>
            </a:r>
          </a:p>
          <a:p>
            <a:r>
              <a:rPr lang="es-ES" altLang="es-ES" sz="2800" dirty="0"/>
              <a:t> 1  1  1 	     1			1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2024063" y="1081088"/>
            <a:ext cx="6010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2800" dirty="0"/>
              <a:t>Compuertas AND y OR de tres variables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989263" y="271463"/>
            <a:ext cx="408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Funciones booleanas</a:t>
            </a:r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3124200" y="2362200"/>
            <a:ext cx="5867400" cy="3962400"/>
            <a:chOff x="1968" y="1488"/>
            <a:chExt cx="3696" cy="2496"/>
          </a:xfrm>
        </p:grpSpPr>
        <p:sp>
          <p:nvSpPr>
            <p:cNvPr id="60443" name="Line 6"/>
            <p:cNvSpPr>
              <a:spLocks noChangeShapeType="1"/>
            </p:cNvSpPr>
            <p:nvPr/>
          </p:nvSpPr>
          <p:spPr bwMode="auto">
            <a:xfrm>
              <a:off x="2832" y="1488"/>
              <a:ext cx="0" cy="2496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44" name="Line 7"/>
            <p:cNvSpPr>
              <a:spLocks noChangeShapeType="1"/>
            </p:cNvSpPr>
            <p:nvPr/>
          </p:nvSpPr>
          <p:spPr bwMode="auto">
            <a:xfrm>
              <a:off x="4272" y="1488"/>
              <a:ext cx="0" cy="2496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45" name="Line 8"/>
            <p:cNvSpPr>
              <a:spLocks noChangeShapeType="1"/>
            </p:cNvSpPr>
            <p:nvPr/>
          </p:nvSpPr>
          <p:spPr bwMode="auto">
            <a:xfrm>
              <a:off x="1968" y="1776"/>
              <a:ext cx="3696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0422" name="Rectangle 9"/>
          <p:cNvSpPr>
            <a:spLocks noChangeArrowheads="1"/>
          </p:cNvSpPr>
          <p:nvPr/>
        </p:nvSpPr>
        <p:spPr bwMode="auto">
          <a:xfrm>
            <a:off x="361950" y="3854450"/>
            <a:ext cx="2170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800"/>
              <a:t>F = A </a:t>
            </a:r>
            <a:r>
              <a:rPr lang="es-ES" altLang="es-ES" sz="2800">
                <a:solidFill>
                  <a:srgbClr val="FF3300"/>
                </a:solidFill>
                <a:latin typeface="Wingdings" pitchFamily="2" charset="2"/>
              </a:rPr>
              <a:t>Ÿ</a:t>
            </a:r>
            <a:r>
              <a:rPr lang="es-ES" altLang="es-ES" sz="2800"/>
              <a:t> B </a:t>
            </a:r>
            <a:r>
              <a:rPr lang="es-ES" altLang="es-ES" sz="2800">
                <a:solidFill>
                  <a:srgbClr val="FF3300"/>
                </a:solidFill>
                <a:latin typeface="Wingdings" pitchFamily="2" charset="2"/>
              </a:rPr>
              <a:t>Ÿ</a:t>
            </a:r>
            <a:r>
              <a:rPr lang="es-ES" altLang="es-ES" sz="2800"/>
              <a:t> C</a:t>
            </a:r>
          </a:p>
        </p:txBody>
      </p:sp>
      <p:sp>
        <p:nvSpPr>
          <p:cNvPr id="60423" name="Rectangle 10"/>
          <p:cNvSpPr>
            <a:spLocks noChangeArrowheads="1"/>
          </p:cNvSpPr>
          <p:nvPr/>
        </p:nvSpPr>
        <p:spPr bwMode="auto">
          <a:xfrm>
            <a:off x="314325" y="5683250"/>
            <a:ext cx="2228623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800" dirty="0"/>
              <a:t>F = A </a:t>
            </a:r>
            <a:r>
              <a:rPr lang="es-ES" altLang="es-ES" sz="2800" dirty="0">
                <a:solidFill>
                  <a:srgbClr val="FF3300"/>
                </a:solidFill>
              </a:rPr>
              <a:t>+</a:t>
            </a:r>
            <a:r>
              <a:rPr lang="es-ES" altLang="es-ES" sz="2800" dirty="0"/>
              <a:t> </a:t>
            </a:r>
            <a:r>
              <a:rPr lang="es-ES" altLang="es-ES" sz="2800" dirty="0" smtClean="0"/>
              <a:t>B </a:t>
            </a:r>
            <a:r>
              <a:rPr lang="es-ES" altLang="es-ES" sz="2800" dirty="0">
                <a:solidFill>
                  <a:srgbClr val="FF3300"/>
                </a:solidFill>
              </a:rPr>
              <a:t>+</a:t>
            </a:r>
            <a:r>
              <a:rPr lang="es-ES" altLang="es-ES" sz="2800" dirty="0"/>
              <a:t> C</a:t>
            </a:r>
          </a:p>
        </p:txBody>
      </p:sp>
      <p:grpSp>
        <p:nvGrpSpPr>
          <p:cNvPr id="60424" name="Group 11"/>
          <p:cNvGrpSpPr>
            <a:grpSpLocks/>
          </p:cNvGrpSpPr>
          <p:nvPr/>
        </p:nvGrpSpPr>
        <p:grpSpPr bwMode="auto">
          <a:xfrm>
            <a:off x="669925" y="4670425"/>
            <a:ext cx="1828800" cy="763588"/>
            <a:chOff x="336" y="1776"/>
            <a:chExt cx="1152" cy="481"/>
          </a:xfrm>
        </p:grpSpPr>
        <p:sp>
          <p:nvSpPr>
            <p:cNvPr id="60437" name="Arc 12"/>
            <p:cNvSpPr>
              <a:spLocks/>
            </p:cNvSpPr>
            <p:nvPr/>
          </p:nvSpPr>
          <p:spPr bwMode="auto">
            <a:xfrm>
              <a:off x="671" y="1776"/>
              <a:ext cx="337" cy="480"/>
            </a:xfrm>
            <a:custGeom>
              <a:avLst/>
              <a:gdLst>
                <a:gd name="T0" fmla="*/ 0 w 21664"/>
                <a:gd name="T1" fmla="*/ 0 h 43200"/>
                <a:gd name="T2" fmla="*/ 0 w 21664"/>
                <a:gd name="T3" fmla="*/ 5 h 43200"/>
                <a:gd name="T4" fmla="*/ 0 w 21664"/>
                <a:gd name="T5" fmla="*/ 3 h 43200"/>
                <a:gd name="T6" fmla="*/ 0 60000 65536"/>
                <a:gd name="T7" fmla="*/ 0 60000 65536"/>
                <a:gd name="T8" fmla="*/ 0 60000 65536"/>
                <a:gd name="T9" fmla="*/ 0 w 21664"/>
                <a:gd name="T10" fmla="*/ 0 h 43200"/>
                <a:gd name="T11" fmla="*/ 21664 w 2166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4" h="43200" fill="none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  <a:cubicBezTo>
                    <a:pt x="21664" y="33529"/>
                    <a:pt x="11993" y="43199"/>
                    <a:pt x="64" y="43200"/>
                  </a:cubicBezTo>
                </a:path>
                <a:path w="21664" h="43200" stroke="0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  <a:cubicBezTo>
                    <a:pt x="21664" y="33529"/>
                    <a:pt x="11993" y="43199"/>
                    <a:pt x="64" y="43200"/>
                  </a:cubicBezTo>
                  <a:lnTo>
                    <a:pt x="64" y="21600"/>
                  </a:lnTo>
                  <a:close/>
                </a:path>
              </a:pathLst>
            </a:custGeom>
            <a:noFill/>
            <a:ln w="12700" cap="rnd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60438" name="Line 13"/>
            <p:cNvSpPr>
              <a:spLocks noChangeShapeType="1"/>
            </p:cNvSpPr>
            <p:nvPr/>
          </p:nvSpPr>
          <p:spPr bwMode="auto">
            <a:xfrm>
              <a:off x="1008" y="2016"/>
              <a:ext cx="480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39" name="Line 14"/>
            <p:cNvSpPr>
              <a:spLocks noChangeShapeType="1"/>
            </p:cNvSpPr>
            <p:nvPr/>
          </p:nvSpPr>
          <p:spPr bwMode="auto">
            <a:xfrm>
              <a:off x="336" y="2160"/>
              <a:ext cx="432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40" name="Line 15"/>
            <p:cNvSpPr>
              <a:spLocks noChangeShapeType="1"/>
            </p:cNvSpPr>
            <p:nvPr/>
          </p:nvSpPr>
          <p:spPr bwMode="auto">
            <a:xfrm>
              <a:off x="336" y="1872"/>
              <a:ext cx="432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41" name="Arc 16"/>
            <p:cNvSpPr>
              <a:spLocks/>
            </p:cNvSpPr>
            <p:nvPr/>
          </p:nvSpPr>
          <p:spPr bwMode="auto">
            <a:xfrm>
              <a:off x="671" y="1777"/>
              <a:ext cx="146" cy="480"/>
            </a:xfrm>
            <a:custGeom>
              <a:avLst/>
              <a:gdLst>
                <a:gd name="T0" fmla="*/ 0 w 22860"/>
                <a:gd name="T1" fmla="*/ 0 h 43200"/>
                <a:gd name="T2" fmla="*/ 0 w 22860"/>
                <a:gd name="T3" fmla="*/ 5 h 43200"/>
                <a:gd name="T4" fmla="*/ 0 w 22860"/>
                <a:gd name="T5" fmla="*/ 3 h 43200"/>
                <a:gd name="T6" fmla="*/ 0 60000 65536"/>
                <a:gd name="T7" fmla="*/ 0 60000 65536"/>
                <a:gd name="T8" fmla="*/ 0 60000 65536"/>
                <a:gd name="T9" fmla="*/ 0 w 22860"/>
                <a:gd name="T10" fmla="*/ 0 h 43200"/>
                <a:gd name="T11" fmla="*/ 22860 w 2286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60" h="43200" fill="none" extrusionOk="0">
                  <a:moveTo>
                    <a:pt x="1102" y="0"/>
                  </a:moveTo>
                  <a:cubicBezTo>
                    <a:pt x="1155" y="0"/>
                    <a:pt x="1207" y="-1"/>
                    <a:pt x="1260" y="0"/>
                  </a:cubicBezTo>
                  <a:cubicBezTo>
                    <a:pt x="13189" y="0"/>
                    <a:pt x="22860" y="9670"/>
                    <a:pt x="22860" y="21600"/>
                  </a:cubicBezTo>
                  <a:cubicBezTo>
                    <a:pt x="22860" y="33529"/>
                    <a:pt x="13189" y="43200"/>
                    <a:pt x="1260" y="43200"/>
                  </a:cubicBezTo>
                  <a:cubicBezTo>
                    <a:pt x="839" y="43200"/>
                    <a:pt x="419" y="43187"/>
                    <a:pt x="-1" y="43163"/>
                  </a:cubicBezTo>
                </a:path>
                <a:path w="22860" h="43200" stroke="0" extrusionOk="0">
                  <a:moveTo>
                    <a:pt x="1102" y="0"/>
                  </a:moveTo>
                  <a:cubicBezTo>
                    <a:pt x="1155" y="0"/>
                    <a:pt x="1207" y="-1"/>
                    <a:pt x="1260" y="0"/>
                  </a:cubicBezTo>
                  <a:cubicBezTo>
                    <a:pt x="13189" y="0"/>
                    <a:pt x="22860" y="9670"/>
                    <a:pt x="22860" y="21600"/>
                  </a:cubicBezTo>
                  <a:cubicBezTo>
                    <a:pt x="22860" y="33529"/>
                    <a:pt x="13189" y="43200"/>
                    <a:pt x="1260" y="43200"/>
                  </a:cubicBezTo>
                  <a:cubicBezTo>
                    <a:pt x="839" y="43200"/>
                    <a:pt x="419" y="43187"/>
                    <a:pt x="-1" y="43163"/>
                  </a:cubicBezTo>
                  <a:lnTo>
                    <a:pt x="1260" y="21600"/>
                  </a:lnTo>
                  <a:close/>
                </a:path>
              </a:pathLst>
            </a:custGeom>
            <a:noFill/>
            <a:ln w="12700" cap="rnd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60442" name="Line 17"/>
            <p:cNvSpPr>
              <a:spLocks noChangeShapeType="1"/>
            </p:cNvSpPr>
            <p:nvPr/>
          </p:nvSpPr>
          <p:spPr bwMode="auto">
            <a:xfrm>
              <a:off x="336" y="2016"/>
              <a:ext cx="480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0425" name="Group 18"/>
          <p:cNvGrpSpPr>
            <a:grpSpLocks/>
          </p:cNvGrpSpPr>
          <p:nvPr/>
        </p:nvGrpSpPr>
        <p:grpSpPr bwMode="auto">
          <a:xfrm>
            <a:off x="457200" y="2841625"/>
            <a:ext cx="1981200" cy="763588"/>
            <a:chOff x="288" y="2928"/>
            <a:chExt cx="1248" cy="481"/>
          </a:xfrm>
        </p:grpSpPr>
        <p:sp>
          <p:nvSpPr>
            <p:cNvPr id="60431" name="Arc 19"/>
            <p:cNvSpPr>
              <a:spLocks/>
            </p:cNvSpPr>
            <p:nvPr/>
          </p:nvSpPr>
          <p:spPr bwMode="auto">
            <a:xfrm>
              <a:off x="768" y="2929"/>
              <a:ext cx="289" cy="480"/>
            </a:xfrm>
            <a:custGeom>
              <a:avLst/>
              <a:gdLst>
                <a:gd name="T0" fmla="*/ 0 w 21675"/>
                <a:gd name="T1" fmla="*/ 0 h 43200"/>
                <a:gd name="T2" fmla="*/ 0 w 21675"/>
                <a:gd name="T3" fmla="*/ 5 h 43200"/>
                <a:gd name="T4" fmla="*/ 0 w 21675"/>
                <a:gd name="T5" fmla="*/ 3 h 43200"/>
                <a:gd name="T6" fmla="*/ 0 60000 65536"/>
                <a:gd name="T7" fmla="*/ 0 60000 65536"/>
                <a:gd name="T8" fmla="*/ 0 60000 65536"/>
                <a:gd name="T9" fmla="*/ 0 w 21675"/>
                <a:gd name="T10" fmla="*/ 0 h 43200"/>
                <a:gd name="T11" fmla="*/ 21675 w 2167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5" h="43200" fill="none" extrusionOk="0">
                  <a:moveTo>
                    <a:pt x="0" y="0"/>
                  </a:moveTo>
                  <a:cubicBezTo>
                    <a:pt x="25" y="0"/>
                    <a:pt x="50" y="-1"/>
                    <a:pt x="75" y="0"/>
                  </a:cubicBezTo>
                  <a:cubicBezTo>
                    <a:pt x="12004" y="0"/>
                    <a:pt x="21675" y="9670"/>
                    <a:pt x="21675" y="21600"/>
                  </a:cubicBezTo>
                  <a:cubicBezTo>
                    <a:pt x="21675" y="33529"/>
                    <a:pt x="12004" y="43199"/>
                    <a:pt x="75" y="43200"/>
                  </a:cubicBezTo>
                </a:path>
                <a:path w="21675" h="43200" stroke="0" extrusionOk="0">
                  <a:moveTo>
                    <a:pt x="0" y="0"/>
                  </a:moveTo>
                  <a:cubicBezTo>
                    <a:pt x="25" y="0"/>
                    <a:pt x="50" y="-1"/>
                    <a:pt x="75" y="0"/>
                  </a:cubicBezTo>
                  <a:cubicBezTo>
                    <a:pt x="12004" y="0"/>
                    <a:pt x="21675" y="9670"/>
                    <a:pt x="21675" y="21600"/>
                  </a:cubicBezTo>
                  <a:cubicBezTo>
                    <a:pt x="21675" y="33529"/>
                    <a:pt x="12004" y="43199"/>
                    <a:pt x="75" y="43200"/>
                  </a:cubicBezTo>
                  <a:lnTo>
                    <a:pt x="75" y="21600"/>
                  </a:lnTo>
                  <a:close/>
                </a:path>
              </a:pathLst>
            </a:custGeom>
            <a:noFill/>
            <a:ln w="12700" cap="rnd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60432" name="Line 20"/>
            <p:cNvSpPr>
              <a:spLocks noChangeShapeType="1"/>
            </p:cNvSpPr>
            <p:nvPr/>
          </p:nvSpPr>
          <p:spPr bwMode="auto">
            <a:xfrm>
              <a:off x="1056" y="3168"/>
              <a:ext cx="480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33" name="Line 21"/>
            <p:cNvSpPr>
              <a:spLocks noChangeShapeType="1"/>
            </p:cNvSpPr>
            <p:nvPr/>
          </p:nvSpPr>
          <p:spPr bwMode="auto">
            <a:xfrm>
              <a:off x="288" y="3312"/>
              <a:ext cx="480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34" name="Line 22"/>
            <p:cNvSpPr>
              <a:spLocks noChangeShapeType="1"/>
            </p:cNvSpPr>
            <p:nvPr/>
          </p:nvSpPr>
          <p:spPr bwMode="auto">
            <a:xfrm>
              <a:off x="768" y="2928"/>
              <a:ext cx="0" cy="48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35" name="Line 23"/>
            <p:cNvSpPr>
              <a:spLocks noChangeShapeType="1"/>
            </p:cNvSpPr>
            <p:nvPr/>
          </p:nvSpPr>
          <p:spPr bwMode="auto">
            <a:xfrm>
              <a:off x="288" y="3024"/>
              <a:ext cx="480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36" name="Line 24"/>
            <p:cNvSpPr>
              <a:spLocks noChangeShapeType="1"/>
            </p:cNvSpPr>
            <p:nvPr/>
          </p:nvSpPr>
          <p:spPr bwMode="auto">
            <a:xfrm>
              <a:off x="288" y="3168"/>
              <a:ext cx="480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0426" name="Rectangle 25"/>
          <p:cNvSpPr>
            <a:spLocks noChangeArrowheads="1"/>
          </p:cNvSpPr>
          <p:nvPr/>
        </p:nvSpPr>
        <p:spPr bwMode="auto">
          <a:xfrm>
            <a:off x="212725" y="2841625"/>
            <a:ext cx="3127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1400"/>
              <a:t>A</a:t>
            </a:r>
          </a:p>
          <a:p>
            <a:r>
              <a:rPr lang="es-ES" altLang="es-ES" sz="1400"/>
              <a:t>B</a:t>
            </a:r>
          </a:p>
          <a:p>
            <a:r>
              <a:rPr lang="es-ES" altLang="es-ES" sz="1400"/>
              <a:t>C</a:t>
            </a:r>
          </a:p>
        </p:txBody>
      </p:sp>
      <p:sp>
        <p:nvSpPr>
          <p:cNvPr id="60427" name="Rectangle 26"/>
          <p:cNvSpPr>
            <a:spLocks noChangeArrowheads="1"/>
          </p:cNvSpPr>
          <p:nvPr/>
        </p:nvSpPr>
        <p:spPr bwMode="auto">
          <a:xfrm>
            <a:off x="136525" y="4670425"/>
            <a:ext cx="3127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1400"/>
              <a:t>A</a:t>
            </a:r>
          </a:p>
          <a:p>
            <a:r>
              <a:rPr lang="es-ES" altLang="es-ES" sz="1400"/>
              <a:t>B</a:t>
            </a:r>
          </a:p>
          <a:p>
            <a:r>
              <a:rPr lang="es-ES" altLang="es-ES" sz="1400"/>
              <a:t>C</a:t>
            </a:r>
          </a:p>
        </p:txBody>
      </p:sp>
      <p:sp>
        <p:nvSpPr>
          <p:cNvPr id="60428" name="Rectangle 27"/>
          <p:cNvSpPr>
            <a:spLocks noChangeArrowheads="1"/>
          </p:cNvSpPr>
          <p:nvPr/>
        </p:nvSpPr>
        <p:spPr bwMode="auto">
          <a:xfrm>
            <a:off x="2498725" y="30019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F</a:t>
            </a:r>
          </a:p>
        </p:txBody>
      </p:sp>
      <p:sp>
        <p:nvSpPr>
          <p:cNvPr id="60429" name="Rectangle 28"/>
          <p:cNvSpPr>
            <a:spLocks noChangeArrowheads="1"/>
          </p:cNvSpPr>
          <p:nvPr/>
        </p:nvSpPr>
        <p:spPr bwMode="auto">
          <a:xfrm>
            <a:off x="2574925" y="48307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F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086600" cy="1276350"/>
          </a:xfrm>
        </p:spPr>
        <p:txBody>
          <a:bodyPr/>
          <a:lstStyle/>
          <a:p>
            <a:pPr algn="ctr">
              <a:defRPr/>
            </a:pPr>
            <a:r>
              <a:rPr lang="es-ES" sz="2800" smtClean="0">
                <a:solidFill>
                  <a:srgbClr val="00CC00"/>
                </a:solidFill>
              </a:rPr>
              <a:t>Mapas de Karnaugh.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62000" y="1295400"/>
                <a:ext cx="7772400" cy="4114800"/>
              </a:xfrm>
              <a:noFill/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90000"/>
                  </a:lnSpc>
                  <a:buClr>
                    <a:schemeClr val="hlink"/>
                  </a:buClr>
                </a:pPr>
                <a:r>
                  <a:rPr lang="es-ES" altLang="es-ES" dirty="0" smtClean="0"/>
                  <a:t>Tarea:Minimizar mediante mapa las siguientes funciones</a:t>
                </a:r>
              </a:p>
              <a:p>
                <a:pPr algn="just">
                  <a:lnSpc>
                    <a:spcPct val="90000"/>
                  </a:lnSpc>
                  <a:buClr>
                    <a:schemeClr val="hlink"/>
                  </a:buClr>
                  <a:buFont typeface="Monotype Sorts" charset="2"/>
                  <a:buChar char=" "/>
                </a:pPr>
                <a:endParaRPr lang="es-ES" altLang="es-ES" sz="1200" dirty="0" smtClean="0"/>
              </a:p>
              <a:p>
                <a:pPr algn="just">
                  <a:lnSpc>
                    <a:spcPct val="90000"/>
                  </a:lnSpc>
                  <a:buFont typeface="Monotype Sorts" charset="2"/>
                  <a:buNone/>
                </a:pPr>
                <a:r>
                  <a:rPr lang="es-ES" altLang="es-ES" sz="2400" dirty="0" smtClean="0"/>
                  <a:t>c). f (A,B,C,D)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altLang="es-E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s-CL" altLang="es-ES" sz="2400" b="0" i="1" smtClean="0">
                        <a:latin typeface="Cambria Math"/>
                      </a:rPr>
                      <m:t>𝐷</m:t>
                    </m:r>
                    <m:r>
                      <a:rPr lang="es-CL" altLang="es-ES" sz="2400" b="0" i="1" smtClean="0">
                        <a:latin typeface="Cambria Math"/>
                      </a:rPr>
                      <m:t>+</m:t>
                    </m:r>
                    <m:r>
                      <a:rPr lang="es-CL" altLang="es-ES" sz="2400" b="0" i="1" smtClean="0">
                        <a:latin typeface="Cambria Math"/>
                      </a:rPr>
                      <m:t>𝐴</m:t>
                    </m:r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altLang="es-E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s-CL" altLang="es-E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s-CL" altLang="es-ES" sz="2400" b="0" i="1" smtClean="0">
                        <a:latin typeface="Cambria Math"/>
                      </a:rPr>
                      <m:t>𝐵𝐶</m:t>
                    </m:r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s-CL" altLang="es-E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s-CL" altLang="es-ES" sz="2400" b="0" i="1" smtClean="0">
                        <a:latin typeface="Cambria Math"/>
                      </a:rPr>
                      <m:t>𝐵</m:t>
                    </m:r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endParaRPr lang="es-ES" altLang="es-ES" sz="2400" dirty="0" smtClean="0"/>
              </a:p>
              <a:p>
                <a:pPr algn="just">
                  <a:lnSpc>
                    <a:spcPct val="90000"/>
                  </a:lnSpc>
                  <a:buFont typeface="Monotype Sorts" charset="2"/>
                  <a:buNone/>
                </a:pPr>
                <a:endParaRPr lang="es-ES" altLang="es-ES" sz="1200" dirty="0" smtClean="0"/>
              </a:p>
              <a:p>
                <a:pPr algn="just">
                  <a:lnSpc>
                    <a:spcPct val="90000"/>
                  </a:lnSpc>
                  <a:buFont typeface="Monotype Sorts" charset="2"/>
                  <a:buNone/>
                </a:pPr>
                <a:r>
                  <a:rPr lang="es-ES" altLang="es-ES" sz="2400" dirty="0" smtClean="0"/>
                  <a:t>d.)F(</a:t>
                </a:r>
                <a:r>
                  <a:rPr lang="es-ES" altLang="es-ES" sz="2400" dirty="0" err="1" smtClean="0"/>
                  <a:t>w,x,y,z</a:t>
                </a:r>
                <a:r>
                  <a:rPr lang="es-ES" altLang="es-ES" sz="2400" dirty="0" smtClean="0"/>
                  <a:t>)=</a:t>
                </a:r>
                <a14:m>
                  <m:oMath xmlns:m="http://schemas.openxmlformats.org/officeDocument/2006/math">
                    <m:r>
                      <a:rPr lang="es-CL" altLang="es-ES" sz="2400" b="0" i="1" smtClean="0">
                        <a:latin typeface="Cambria Math"/>
                      </a:rPr>
                      <m:t>𝑥𝑦𝑧</m:t>
                    </m:r>
                    <m:r>
                      <a:rPr lang="es-CL" altLang="es-E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s-CL" altLang="es-ES" sz="2400" b="0" i="1" smtClean="0">
                        <a:latin typeface="Cambria Math"/>
                      </a:rPr>
                      <m:t>𝑥𝑦</m:t>
                    </m:r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s-CL" altLang="es-ES" sz="2400" b="0" i="1" smtClean="0">
                        <a:latin typeface="Cambria Math"/>
                      </a:rPr>
                      <m:t>+</m:t>
                    </m:r>
                    <m:r>
                      <a:rPr lang="es-CL" altLang="es-ES" sz="2400" b="0" i="1" smtClean="0">
                        <a:latin typeface="Cambria Math"/>
                      </a:rPr>
                      <m:t>𝑤</m:t>
                    </m:r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s-CL" altLang="es-ES" sz="2400" b="0" i="1" smtClean="0">
                        <a:latin typeface="Cambria Math"/>
                      </a:rPr>
                      <m:t>𝑧</m:t>
                    </m:r>
                    <m:r>
                      <a:rPr lang="es-CL" altLang="es-ES" sz="2400" b="0" i="1" smtClean="0">
                        <a:latin typeface="Cambria Math"/>
                      </a:rPr>
                      <m:t>+</m:t>
                    </m:r>
                    <m:r>
                      <a:rPr lang="es-CL" altLang="es-ES" sz="2400" b="0" i="1" smtClean="0">
                        <a:latin typeface="Cambria Math"/>
                      </a:rPr>
                      <m:t>𝑤</m:t>
                    </m:r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s-CL" altLang="es-ES" sz="2400" b="0" i="1" smtClean="0">
                        <a:latin typeface="Cambria Math"/>
                      </a:rPr>
                      <m:t>𝑧</m:t>
                    </m:r>
                    <m:r>
                      <a:rPr lang="es-CL" altLang="es-E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s-CL" altLang="es-ES" sz="2400" b="0" i="1" smtClean="0">
                        <a:latin typeface="Cambria Math"/>
                      </a:rPr>
                      <m:t>𝑦</m:t>
                    </m:r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s-CL" altLang="es-ES" sz="2400" b="0" i="1" smtClean="0">
                        <a:latin typeface="Cambria Math"/>
                      </a:rPr>
                      <m:t>+</m:t>
                    </m:r>
                    <m:r>
                      <a:rPr lang="es-CL" altLang="es-ES" sz="2400" b="0" i="1" smtClean="0">
                        <a:latin typeface="Cambria Math"/>
                      </a:rPr>
                      <m:t>𝑦𝑧</m:t>
                    </m:r>
                  </m:oMath>
                </a14:m>
                <a:endParaRPr lang="es-ES" altLang="es-ES" sz="2400" dirty="0" smtClean="0"/>
              </a:p>
              <a:p>
                <a:pPr algn="just">
                  <a:lnSpc>
                    <a:spcPct val="90000"/>
                  </a:lnSpc>
                  <a:buFont typeface="Monotype Sorts" charset="2"/>
                  <a:buNone/>
                </a:pPr>
                <a:endParaRPr lang="es-ES" altLang="es-ES" sz="1200" dirty="0" smtClean="0"/>
              </a:p>
              <a:p>
                <a:pPr algn="just">
                  <a:lnSpc>
                    <a:spcPct val="90000"/>
                  </a:lnSpc>
                  <a:buFont typeface="Monotype Sorts" charset="2"/>
                  <a:buNone/>
                </a:pPr>
                <a:r>
                  <a:rPr lang="es-ES" altLang="es-ES" sz="2400" dirty="0" smtClean="0"/>
                  <a:t>e). f(</a:t>
                </a:r>
                <a:r>
                  <a:rPr lang="es-ES" altLang="es-ES" sz="2400" dirty="0" err="1" smtClean="0"/>
                  <a:t>a,b,c</a:t>
                </a:r>
                <a:r>
                  <a:rPr lang="es-ES" altLang="es-ES" sz="2400" dirty="0" smtClean="0"/>
                  <a:t>) = </a:t>
                </a:r>
                <a14:m>
                  <m:oMath xmlns:m="http://schemas.openxmlformats.org/officeDocument/2006/math">
                    <m:r>
                      <a:rPr lang="es-CL" altLang="es-ES" sz="2400" b="0" i="1" smtClean="0">
                        <a:latin typeface="Cambria Math"/>
                      </a:rPr>
                      <m:t>𝑎𝑏𝑐</m:t>
                    </m:r>
                    <m:r>
                      <a:rPr lang="es-CL" altLang="es-ES" sz="2400" b="0" i="1" smtClean="0">
                        <a:latin typeface="Cambria Math"/>
                      </a:rPr>
                      <m:t>+</m:t>
                    </m:r>
                    <m:r>
                      <a:rPr lang="es-CL" altLang="es-ES" sz="2400" b="0" i="1" smtClean="0">
                        <a:latin typeface="Cambria Math"/>
                      </a:rPr>
                      <m:t>𝑎</m:t>
                    </m:r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s-CL" altLang="es-E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s-CL" altLang="es-ES" sz="2400" b="0" i="1" smtClean="0">
                        <a:latin typeface="Cambria Math"/>
                      </a:rPr>
                      <m:t>+</m:t>
                    </m:r>
                    <m:r>
                      <a:rPr lang="es-CL" altLang="es-ES" sz="2400" b="0" i="1" smtClean="0">
                        <a:latin typeface="Cambria Math"/>
                      </a:rPr>
                      <m:t>𝑎</m:t>
                    </m:r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s-CL" altLang="es-ES" sz="2400" b="0" i="1" smtClean="0">
                        <a:latin typeface="Cambria Math"/>
                      </a:rPr>
                      <m:t>+</m:t>
                    </m:r>
                    <m:r>
                      <a:rPr lang="es-CL" altLang="es-ES" sz="2400" b="0" i="1" smtClean="0">
                        <a:latin typeface="Cambria Math"/>
                      </a:rPr>
                      <m:t>𝑎</m:t>
                    </m:r>
                    <m:acc>
                      <m:accPr>
                        <m:chr m:val="̅"/>
                        <m:ctrlPr>
                          <a:rPr lang="es-CL" altLang="es-E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altLang="es-ES" sz="2400" b="0" i="1" smtClean="0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endParaRPr lang="es-ES" altLang="es-ES" sz="2400" dirty="0" smtClean="0"/>
              </a:p>
              <a:p>
                <a:pPr algn="just">
                  <a:lnSpc>
                    <a:spcPct val="90000"/>
                  </a:lnSpc>
                  <a:buFont typeface="Monotype Sorts" charset="2"/>
                  <a:buNone/>
                </a:pPr>
                <a:endParaRPr lang="es-ES" altLang="es-ES" sz="1200" dirty="0" smtClean="0"/>
              </a:p>
              <a:p>
                <a:pPr algn="just">
                  <a:lnSpc>
                    <a:spcPct val="90000"/>
                  </a:lnSpc>
                  <a:buFont typeface="Monotype Sorts" charset="2"/>
                  <a:buNone/>
                </a:pPr>
                <a:r>
                  <a:rPr lang="es-ES" altLang="es-ES" sz="2400" dirty="0" smtClean="0"/>
                  <a:t>f). f(X,Y,Z) = XY+Y+Z+~X~Y~Z+~XY~Z</a:t>
                </a:r>
              </a:p>
              <a:p>
                <a:pPr algn="just">
                  <a:lnSpc>
                    <a:spcPct val="90000"/>
                  </a:lnSpc>
                  <a:buFont typeface="Monotype Sorts" charset="2"/>
                  <a:buNone/>
                </a:pPr>
                <a:endParaRPr lang="es-ES" altLang="es-ES" sz="2400" dirty="0" smtClean="0"/>
              </a:p>
              <a:p>
                <a:pPr algn="just">
                  <a:lnSpc>
                    <a:spcPct val="90000"/>
                  </a:lnSpc>
                  <a:buFont typeface="Monotype Sorts" charset="2"/>
                  <a:buNone/>
                </a:pPr>
                <a:r>
                  <a:rPr lang="es-ES" altLang="es-ES" sz="2800" dirty="0" smtClean="0"/>
                  <a:t>El método es siempre construir el mapa de la función y luego minimizar</a:t>
                </a:r>
              </a:p>
            </p:txBody>
          </p:sp>
        </mc:Choice>
        <mc:Fallback xmlns="">
          <p:sp>
            <p:nvSpPr>
              <p:cNvPr id="93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95400"/>
                <a:ext cx="7772400" cy="4114800"/>
              </a:xfrm>
              <a:blipFill rotWithShape="1">
                <a:blip r:embed="rId3"/>
                <a:stretch>
                  <a:fillRect l="-1569" t="-3852" r="-180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 smtClean="0"/>
              <a:t>Funciones incompletamente especificadas</a:t>
            </a:r>
            <a:endParaRPr lang="es-CL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L" dirty="0" smtClean="0"/>
              <a:t>Cuando existen restricciones sobre las variables de entrada, se originan combinaciones que no son posibles en cuyo caso a esas combinaciones de las entradas, se le asigna a la función el valor </a:t>
            </a:r>
            <a:r>
              <a:rPr lang="es-CL" dirty="0" err="1" smtClean="0"/>
              <a:t>don’t</a:t>
            </a:r>
            <a:r>
              <a:rPr lang="es-CL" dirty="0" smtClean="0"/>
              <a:t> </a:t>
            </a:r>
            <a:r>
              <a:rPr lang="es-CL" dirty="0" err="1" smtClean="0"/>
              <a:t>care</a:t>
            </a:r>
            <a:r>
              <a:rPr lang="es-CL" dirty="0" smtClean="0"/>
              <a:t> – no importa y se asigna por X.</a:t>
            </a:r>
          </a:p>
          <a:p>
            <a:r>
              <a:rPr lang="es-CL" dirty="0" smtClean="0"/>
              <a:t>Un </a:t>
            </a:r>
            <a:r>
              <a:rPr lang="es-CL" dirty="0" err="1" smtClean="0"/>
              <a:t>don’t</a:t>
            </a:r>
            <a:r>
              <a:rPr lang="es-CL" dirty="0" smtClean="0"/>
              <a:t> </a:t>
            </a:r>
            <a:r>
              <a:rPr lang="es-CL" dirty="0" err="1" smtClean="0"/>
              <a:t>care</a:t>
            </a:r>
            <a:r>
              <a:rPr lang="es-CL" dirty="0" smtClean="0"/>
              <a:t> en un mapa se utiliza para agrandar en lo posible una agrupación de </a:t>
            </a:r>
            <a:r>
              <a:rPr lang="es-CL" dirty="0" err="1" smtClean="0"/>
              <a:t>mintérminos</a:t>
            </a:r>
            <a:r>
              <a:rPr lang="es-CL" dirty="0" smtClean="0"/>
              <a:t> (o </a:t>
            </a:r>
            <a:r>
              <a:rPr lang="es-CL" dirty="0" err="1" smtClean="0"/>
              <a:t>maxtérminos</a:t>
            </a:r>
            <a:r>
              <a:rPr lang="es-CL" dirty="0" smtClean="0"/>
              <a:t>). Si se les incluye en el grupo de </a:t>
            </a:r>
            <a:r>
              <a:rPr lang="es-CL" dirty="0" err="1" smtClean="0"/>
              <a:t>mintérminos</a:t>
            </a:r>
            <a:r>
              <a:rPr lang="es-CL" dirty="0" smtClean="0"/>
              <a:t> – asumen el valor 1. Los que no se incluyen, asumen el valor 0. Similarmente ocurre con el caso dual. Asumen el valor 0 en los </a:t>
            </a:r>
            <a:r>
              <a:rPr lang="es-CL" dirty="0" err="1" smtClean="0"/>
              <a:t>maxtérminos</a:t>
            </a:r>
            <a:r>
              <a:rPr lang="es-CL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070659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200" dirty="0" smtClean="0"/>
              <a:t>Determine cuando un número BCD es primo</a:t>
            </a:r>
            <a:endParaRPr lang="es-C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 smtClean="0"/>
                  <a:t>Mapa de la función</a:t>
                </a:r>
              </a:p>
              <a:p>
                <a:endParaRPr lang="es-CL" dirty="0"/>
              </a:p>
              <a:p>
                <a:endParaRPr lang="es-CL" dirty="0" smtClean="0"/>
              </a:p>
              <a:p>
                <a:endParaRPr lang="es-CL" dirty="0"/>
              </a:p>
              <a:p>
                <a:endParaRPr lang="es-CL" dirty="0" smtClean="0"/>
              </a:p>
              <a:p>
                <a:endParaRPr lang="es-CL" dirty="0"/>
              </a:p>
              <a:p>
                <a:endParaRPr lang="es-CL" dirty="0" smtClean="0"/>
              </a:p>
              <a:p>
                <a:r>
                  <a:rPr lang="es-CL" dirty="0" err="1" smtClean="0"/>
                  <a:t>nPrimo</a:t>
                </a:r>
                <a:r>
                  <a:rPr lang="es-CL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s-CL" b="0" i="1" smtClean="0">
                        <a:latin typeface="Cambria Math"/>
                      </a:rPr>
                      <m:t>𝐷</m:t>
                    </m:r>
                    <m:r>
                      <a:rPr lang="es-CL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CL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𝐵𝐶</m:t>
                        </m:r>
                      </m:e>
                    </m:ac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400300"/>
            <a:ext cx="3044924" cy="304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193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 smtClean="0"/>
                  <a:t>Com SDP</a:t>
                </a:r>
              </a:p>
              <a:p>
                <a:endParaRPr lang="es-CL" dirty="0"/>
              </a:p>
              <a:p>
                <a:endParaRPr lang="es-CL" dirty="0" smtClean="0"/>
              </a:p>
              <a:p>
                <a:endParaRPr lang="es-CL" dirty="0"/>
              </a:p>
              <a:p>
                <a:endParaRPr lang="es-CL" dirty="0" smtClean="0"/>
              </a:p>
              <a:p>
                <a:endParaRPr lang="es-CL" dirty="0"/>
              </a:p>
              <a:p>
                <a:endParaRPr lang="es-CL" dirty="0" smtClean="0"/>
              </a:p>
              <a:p>
                <a:pPr marL="0" indent="0">
                  <a:buNone/>
                </a:pPr>
                <a:r>
                  <a:rPr lang="es-CL" dirty="0" err="1" smtClean="0"/>
                  <a:t>nPrimo</a:t>
                </a:r>
                <a:r>
                  <a:rPr lang="es-CL" dirty="0" smtClean="0"/>
                  <a:t>=(C+D)(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s-CL" b="0" i="1" smtClean="0">
                        <a:latin typeface="Cambria Math"/>
                      </a:rPr>
                      <m:t>+</m:t>
                    </m:r>
                    <m:r>
                      <a:rPr lang="es-CL" b="0" i="1" smtClean="0">
                        <a:latin typeface="Cambria Math"/>
                      </a:rPr>
                      <m:t>𝐷</m:t>
                    </m:r>
                    <m:r>
                      <a:rPr lang="es-CL" b="0" i="1" smtClean="0">
                        <a:latin typeface="Cambria Math"/>
                      </a:rPr>
                      <m:t>)</m:t>
                    </m:r>
                    <m:r>
                      <a:rPr lang="es-CL" b="0" i="1" smtClean="0">
                        <a:latin typeface="Cambria Math"/>
                      </a:rPr>
                      <m:t>𝐴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400300"/>
            <a:ext cx="2900908" cy="290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8242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 smtClean="0"/>
                  <a:t>Minimizar f(</a:t>
                </a:r>
                <a:r>
                  <a:rPr lang="es-CL" dirty="0" err="1" smtClean="0"/>
                  <a:t>a,b,c,d,e</a:t>
                </a:r>
                <a:r>
                  <a:rPr lang="es-CL" dirty="0" smtClean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s-CL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/>
                              </a:rPr>
                              <m:t>0,1,3,6,7,9,15,18,21,24</m:t>
                            </m:r>
                          </m:e>
                        </m:d>
                        <m:r>
                          <a:rPr lang="es-CL" b="0" i="1" smtClean="0">
                            <a:latin typeface="Cambria Math"/>
                          </a:rPr>
                          <m:t>+</m:t>
                        </m:r>
                        <m:r>
                          <a:rPr lang="es-CL" b="0" i="1" smtClean="0">
                            <a:latin typeface="Cambria Math"/>
                          </a:rPr>
                          <m:t>𝑑</m:t>
                        </m:r>
                        <m:r>
                          <a:rPr lang="es-CL" b="0" i="1" smtClean="0">
                            <a:latin typeface="Cambria Math"/>
                          </a:rPr>
                          <m:t>(</m:t>
                        </m:r>
                      </m:e>
                    </m:nary>
                  </m:oMath>
                </a14:m>
                <a:r>
                  <a:rPr lang="es-CL" dirty="0" smtClean="0"/>
                  <a:t>4,8,11,26,30,31)</a:t>
                </a:r>
              </a:p>
              <a:p>
                <a:r>
                  <a:rPr lang="es-CL" dirty="0" smtClean="0"/>
                  <a:t>Obtener como PDS y SDP</a:t>
                </a:r>
              </a:p>
              <a:p>
                <a:r>
                  <a:rPr lang="es-CL" dirty="0" smtClean="0"/>
                  <a:t>Observación: Los </a:t>
                </a:r>
                <a:r>
                  <a:rPr lang="es-CL" dirty="0" err="1" smtClean="0"/>
                  <a:t>don’t</a:t>
                </a:r>
                <a:r>
                  <a:rPr lang="es-CL" dirty="0" smtClean="0"/>
                  <a:t> </a:t>
                </a:r>
                <a:r>
                  <a:rPr lang="es-CL" dirty="0" err="1" smtClean="0"/>
                  <a:t>care</a:t>
                </a:r>
                <a:r>
                  <a:rPr lang="es-CL" dirty="0" smtClean="0"/>
                  <a:t> se mantienen en cualquier representación</a:t>
                </a:r>
              </a:p>
              <a:p>
                <a:r>
                  <a:rPr lang="es-CL" dirty="0" smtClean="0"/>
                  <a:t>Minimizar f(</a:t>
                </a:r>
                <a:r>
                  <a:rPr lang="es-CL" dirty="0" err="1" smtClean="0"/>
                  <a:t>w,x,y</a:t>
                </a:r>
                <a:r>
                  <a:rPr lang="es-CL" dirty="0" smtClean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s-CL" b="0" i="1" smtClean="0">
                            <a:latin typeface="Cambria Math"/>
                          </a:rPr>
                          <m:t>(0,1,4,5,7)+</m:t>
                        </m:r>
                        <m:r>
                          <a:rPr lang="es-CL" b="0" i="1" smtClean="0">
                            <a:latin typeface="Cambria Math"/>
                          </a:rPr>
                          <m:t>𝑑</m:t>
                        </m:r>
                        <m:r>
                          <a:rPr lang="es-CL" b="0" i="1" smtClean="0">
                            <a:latin typeface="Cambria Math"/>
                          </a:rPr>
                          <m:t>(2,3,6)</m:t>
                        </m:r>
                      </m:e>
                    </m:nary>
                  </m:oMath>
                </a14:m>
                <a:endParaRPr lang="es-CL" dirty="0" smtClean="0"/>
              </a:p>
              <a:p>
                <a:r>
                  <a:rPr lang="es-CL" dirty="0" smtClean="0"/>
                  <a:t>Determine una función booleana que señale cuando </a:t>
                </a:r>
                <a:r>
                  <a:rPr lang="es-CL" smtClean="0"/>
                  <a:t>un número BCD es &gt; 5.</a:t>
                </a:r>
                <a:endParaRPr lang="es-C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815" b="-229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490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44463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s-ES" sz="2800" dirty="0" smtClean="0">
                <a:solidFill>
                  <a:srgbClr val="00FF66"/>
                </a:solidFill>
                <a:latin typeface="Arial" pitchFamily="34" charset="0"/>
              </a:rPr>
              <a:t>Circuitos Sumadores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563563" y="1047750"/>
            <a:ext cx="2640146" cy="89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SEMI SUMADOR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A+B</a:t>
            </a:r>
          </a:p>
        </p:txBody>
      </p:sp>
      <p:grpSp>
        <p:nvGrpSpPr>
          <p:cNvPr id="151556" name="Group 4"/>
          <p:cNvGrpSpPr>
            <a:grpSpLocks/>
          </p:cNvGrpSpPr>
          <p:nvPr/>
        </p:nvGrpSpPr>
        <p:grpSpPr bwMode="auto">
          <a:xfrm>
            <a:off x="312738" y="2141538"/>
            <a:ext cx="3235325" cy="2416175"/>
            <a:chOff x="197" y="1349"/>
            <a:chExt cx="2038" cy="1522"/>
          </a:xfrm>
        </p:grpSpPr>
        <p:sp>
          <p:nvSpPr>
            <p:cNvPr id="151614" name="Rectangle 5"/>
            <p:cNvSpPr>
              <a:spLocks noChangeArrowheads="1"/>
            </p:cNvSpPr>
            <p:nvPr/>
          </p:nvSpPr>
          <p:spPr bwMode="auto">
            <a:xfrm>
              <a:off x="197" y="1349"/>
              <a:ext cx="1972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A	B	S	C</a:t>
              </a:r>
            </a:p>
            <a:p>
              <a:endParaRPr lang="es-ES" altLang="es-ES"/>
            </a:p>
            <a:p>
              <a:r>
                <a:rPr lang="es-ES" altLang="es-ES"/>
                <a:t>0	0	0	0</a:t>
              </a:r>
            </a:p>
            <a:p>
              <a:r>
                <a:rPr lang="es-ES" altLang="es-ES"/>
                <a:t>0	1	1	0</a:t>
              </a:r>
            </a:p>
            <a:p>
              <a:r>
                <a:rPr lang="es-ES" altLang="es-ES"/>
                <a:t>1	0	1	0</a:t>
              </a:r>
            </a:p>
            <a:p>
              <a:r>
                <a:rPr lang="es-ES" altLang="es-ES"/>
                <a:t>1	1	0	1</a:t>
              </a:r>
            </a:p>
          </p:txBody>
        </p:sp>
        <p:sp>
          <p:nvSpPr>
            <p:cNvPr id="151615" name="Line 6"/>
            <p:cNvSpPr>
              <a:spLocks noChangeShapeType="1"/>
            </p:cNvSpPr>
            <p:nvPr/>
          </p:nvSpPr>
          <p:spPr bwMode="auto">
            <a:xfrm>
              <a:off x="267" y="1659"/>
              <a:ext cx="1968" cy="0"/>
            </a:xfrm>
            <a:prstGeom prst="line">
              <a:avLst/>
            </a:prstGeom>
            <a:noFill/>
            <a:ln w="12700">
              <a:solidFill>
                <a:srgbClr val="00FF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616" name="Line 7"/>
            <p:cNvSpPr>
              <a:spLocks noChangeShapeType="1"/>
            </p:cNvSpPr>
            <p:nvPr/>
          </p:nvSpPr>
          <p:spPr bwMode="auto">
            <a:xfrm>
              <a:off x="1179" y="1395"/>
              <a:ext cx="0" cy="1476"/>
            </a:xfrm>
            <a:prstGeom prst="line">
              <a:avLst/>
            </a:prstGeom>
            <a:noFill/>
            <a:ln w="12700">
              <a:solidFill>
                <a:srgbClr val="00FF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1557" name="Rectangle 8"/>
          <p:cNvSpPr>
            <a:spLocks noChangeArrowheads="1"/>
          </p:cNvSpPr>
          <p:nvPr/>
        </p:nvSpPr>
        <p:spPr bwMode="auto">
          <a:xfrm>
            <a:off x="4495800" y="2665413"/>
            <a:ext cx="3714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dirty="0"/>
              <a:t>S = AB + AB            C = AB</a:t>
            </a:r>
          </a:p>
          <a:p>
            <a:r>
              <a:rPr lang="es-ES" altLang="es-ES" dirty="0"/>
              <a:t>S = A + B</a:t>
            </a:r>
          </a:p>
        </p:txBody>
      </p:sp>
      <p:grpSp>
        <p:nvGrpSpPr>
          <p:cNvPr id="151558" name="Group 9"/>
          <p:cNvGrpSpPr>
            <a:grpSpLocks/>
          </p:cNvGrpSpPr>
          <p:nvPr/>
        </p:nvGrpSpPr>
        <p:grpSpPr bwMode="auto">
          <a:xfrm>
            <a:off x="387350" y="4845050"/>
            <a:ext cx="1479550" cy="1655763"/>
            <a:chOff x="244" y="3052"/>
            <a:chExt cx="932" cy="1043"/>
          </a:xfrm>
        </p:grpSpPr>
        <p:sp>
          <p:nvSpPr>
            <p:cNvPr id="151607" name="Rectangle 10"/>
            <p:cNvSpPr>
              <a:spLocks noChangeArrowheads="1"/>
            </p:cNvSpPr>
            <p:nvPr/>
          </p:nvSpPr>
          <p:spPr bwMode="auto">
            <a:xfrm>
              <a:off x="472" y="3307"/>
              <a:ext cx="644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800">
                  <a:latin typeface="Arial" pitchFamily="34" charset="0"/>
                </a:rPr>
                <a:t>   </a:t>
              </a:r>
              <a:r>
                <a:rPr lang="es-ES" altLang="es-ES"/>
                <a:t>0   1</a:t>
              </a:r>
            </a:p>
            <a:p>
              <a:r>
                <a:rPr lang="es-ES" altLang="es-ES"/>
                <a:t>0  0   1</a:t>
              </a:r>
            </a:p>
            <a:p>
              <a:r>
                <a:rPr lang="es-ES" altLang="es-ES"/>
                <a:t>1  1   0</a:t>
              </a:r>
            </a:p>
          </p:txBody>
        </p:sp>
        <p:sp>
          <p:nvSpPr>
            <p:cNvPr id="151608" name="Rectangle 11"/>
            <p:cNvSpPr>
              <a:spLocks noChangeArrowheads="1"/>
            </p:cNvSpPr>
            <p:nvPr/>
          </p:nvSpPr>
          <p:spPr bwMode="auto">
            <a:xfrm>
              <a:off x="657" y="3575"/>
              <a:ext cx="519" cy="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1609" name="Line 12"/>
            <p:cNvSpPr>
              <a:spLocks noChangeShapeType="1"/>
            </p:cNvSpPr>
            <p:nvPr/>
          </p:nvSpPr>
          <p:spPr bwMode="auto">
            <a:xfrm flipH="1">
              <a:off x="917" y="3562"/>
              <a:ext cx="3" cy="5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610" name="Line 13"/>
            <p:cNvSpPr>
              <a:spLocks noChangeShapeType="1"/>
            </p:cNvSpPr>
            <p:nvPr/>
          </p:nvSpPr>
          <p:spPr bwMode="auto">
            <a:xfrm flipH="1">
              <a:off x="662" y="38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611" name="Line 14"/>
            <p:cNvSpPr>
              <a:spLocks noChangeShapeType="1"/>
            </p:cNvSpPr>
            <p:nvPr/>
          </p:nvSpPr>
          <p:spPr bwMode="auto">
            <a:xfrm flipH="1" flipV="1">
              <a:off x="470" y="3346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612" name="Rectangle 15"/>
            <p:cNvSpPr>
              <a:spLocks noChangeArrowheads="1"/>
            </p:cNvSpPr>
            <p:nvPr/>
          </p:nvSpPr>
          <p:spPr bwMode="auto">
            <a:xfrm>
              <a:off x="244" y="3091"/>
              <a:ext cx="493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800">
                  <a:latin typeface="Arial" pitchFamily="34" charset="0"/>
                </a:rPr>
                <a:t>    </a:t>
              </a:r>
              <a:r>
                <a:rPr lang="es-ES" altLang="es-ES"/>
                <a:t>B</a:t>
              </a:r>
            </a:p>
            <a:p>
              <a:r>
                <a:rPr lang="es-ES" altLang="es-ES"/>
                <a:t>A</a:t>
              </a:r>
            </a:p>
          </p:txBody>
        </p:sp>
        <p:sp>
          <p:nvSpPr>
            <p:cNvPr id="151613" name="Rectangle 16"/>
            <p:cNvSpPr>
              <a:spLocks noChangeArrowheads="1"/>
            </p:cNvSpPr>
            <p:nvPr/>
          </p:nvSpPr>
          <p:spPr bwMode="auto">
            <a:xfrm>
              <a:off x="256" y="305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S</a:t>
              </a:r>
            </a:p>
          </p:txBody>
        </p:sp>
      </p:grpSp>
      <p:sp>
        <p:nvSpPr>
          <p:cNvPr id="151559" name="Oval 17"/>
          <p:cNvSpPr>
            <a:spLocks noChangeArrowheads="1"/>
          </p:cNvSpPr>
          <p:nvPr/>
        </p:nvSpPr>
        <p:spPr bwMode="auto">
          <a:xfrm>
            <a:off x="5322888" y="3097213"/>
            <a:ext cx="252412" cy="2682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51560" name="Line 18"/>
          <p:cNvSpPr>
            <a:spLocks noChangeShapeType="1"/>
          </p:cNvSpPr>
          <p:nvPr/>
        </p:nvSpPr>
        <p:spPr bwMode="auto">
          <a:xfrm flipV="1">
            <a:off x="4592638" y="3443288"/>
            <a:ext cx="1739900" cy="3175"/>
          </a:xfrm>
          <a:prstGeom prst="line">
            <a:avLst/>
          </a:prstGeom>
          <a:noFill/>
          <a:ln w="25400">
            <a:solidFill>
              <a:srgbClr val="00FF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1561" name="Line 19"/>
          <p:cNvSpPr>
            <a:spLocks noChangeShapeType="1"/>
          </p:cNvSpPr>
          <p:nvPr/>
        </p:nvSpPr>
        <p:spPr bwMode="auto">
          <a:xfrm>
            <a:off x="6318250" y="2722563"/>
            <a:ext cx="4763" cy="709612"/>
          </a:xfrm>
          <a:prstGeom prst="line">
            <a:avLst/>
          </a:prstGeom>
          <a:noFill/>
          <a:ln w="25400">
            <a:solidFill>
              <a:srgbClr val="00FF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1562" name="Line 20"/>
          <p:cNvSpPr>
            <a:spLocks noChangeShapeType="1"/>
          </p:cNvSpPr>
          <p:nvPr/>
        </p:nvSpPr>
        <p:spPr bwMode="auto">
          <a:xfrm>
            <a:off x="8221663" y="2652713"/>
            <a:ext cx="0" cy="438150"/>
          </a:xfrm>
          <a:prstGeom prst="line">
            <a:avLst/>
          </a:prstGeom>
          <a:noFill/>
          <a:ln w="25400">
            <a:solidFill>
              <a:srgbClr val="00FF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1563" name="Line 21"/>
          <p:cNvSpPr>
            <a:spLocks noChangeShapeType="1"/>
          </p:cNvSpPr>
          <p:nvPr/>
        </p:nvSpPr>
        <p:spPr bwMode="auto">
          <a:xfrm>
            <a:off x="7162800" y="3095625"/>
            <a:ext cx="1074738" cy="15875"/>
          </a:xfrm>
          <a:prstGeom prst="line">
            <a:avLst/>
          </a:prstGeom>
          <a:noFill/>
          <a:ln w="25400">
            <a:solidFill>
              <a:srgbClr val="00FF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51564" name="Group 22"/>
          <p:cNvGrpSpPr>
            <a:grpSpLocks/>
          </p:cNvGrpSpPr>
          <p:nvPr/>
        </p:nvGrpSpPr>
        <p:grpSpPr bwMode="auto">
          <a:xfrm>
            <a:off x="5291138" y="1169988"/>
            <a:ext cx="2098675" cy="635000"/>
            <a:chOff x="3333" y="737"/>
            <a:chExt cx="1322" cy="400"/>
          </a:xfrm>
        </p:grpSpPr>
        <p:sp>
          <p:nvSpPr>
            <p:cNvPr id="151601" name="Rectangle 23"/>
            <p:cNvSpPr>
              <a:spLocks noChangeArrowheads="1"/>
            </p:cNvSpPr>
            <p:nvPr/>
          </p:nvSpPr>
          <p:spPr bwMode="auto">
            <a:xfrm>
              <a:off x="3768" y="737"/>
              <a:ext cx="587" cy="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1602" name="Line 24"/>
            <p:cNvSpPr>
              <a:spLocks noChangeShapeType="1"/>
            </p:cNvSpPr>
            <p:nvPr/>
          </p:nvSpPr>
          <p:spPr bwMode="auto">
            <a:xfrm>
              <a:off x="3554" y="865"/>
              <a:ext cx="1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603" name="Line 25"/>
            <p:cNvSpPr>
              <a:spLocks noChangeShapeType="1"/>
            </p:cNvSpPr>
            <p:nvPr/>
          </p:nvSpPr>
          <p:spPr bwMode="auto">
            <a:xfrm>
              <a:off x="3548" y="1015"/>
              <a:ext cx="1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604" name="Line 26"/>
            <p:cNvSpPr>
              <a:spLocks noChangeShapeType="1"/>
            </p:cNvSpPr>
            <p:nvPr/>
          </p:nvSpPr>
          <p:spPr bwMode="auto">
            <a:xfrm>
              <a:off x="4359" y="859"/>
              <a:ext cx="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605" name="Line 27"/>
            <p:cNvSpPr>
              <a:spLocks noChangeShapeType="1"/>
            </p:cNvSpPr>
            <p:nvPr/>
          </p:nvSpPr>
          <p:spPr bwMode="auto">
            <a:xfrm>
              <a:off x="4365" y="985"/>
              <a:ext cx="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7772" name="Rectangle 28"/>
            <p:cNvSpPr>
              <a:spLocks noChangeArrowheads="1"/>
            </p:cNvSpPr>
            <p:nvPr/>
          </p:nvSpPr>
          <p:spPr bwMode="auto">
            <a:xfrm>
              <a:off x="3333" y="786"/>
              <a:ext cx="132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038" tIns="23813" rIns="46038" bIns="23813">
              <a:spAutoFit/>
            </a:bodyPr>
            <a:lstStyle/>
            <a:p>
              <a:pPr defTabSz="228600">
                <a:defRPr/>
              </a:pPr>
              <a:r>
                <a:rPr lang="es-E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A		          1/2    		 S</a:t>
              </a:r>
            </a:p>
            <a:p>
              <a:pPr defTabSz="228600">
                <a:defRPr/>
              </a:pPr>
              <a:r>
                <a:rPr lang="es-E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B            sumador     	 C</a:t>
              </a:r>
            </a:p>
          </p:txBody>
        </p:sp>
      </p:grpSp>
      <p:grpSp>
        <p:nvGrpSpPr>
          <p:cNvPr id="151565" name="Group 29"/>
          <p:cNvGrpSpPr>
            <a:grpSpLocks/>
          </p:cNvGrpSpPr>
          <p:nvPr/>
        </p:nvGrpSpPr>
        <p:grpSpPr bwMode="auto">
          <a:xfrm>
            <a:off x="5076825" y="4445000"/>
            <a:ext cx="2389188" cy="1660525"/>
            <a:chOff x="3198" y="2800"/>
            <a:chExt cx="1505" cy="1046"/>
          </a:xfrm>
        </p:grpSpPr>
        <p:sp>
          <p:nvSpPr>
            <p:cNvPr id="151579" name="Arc 30"/>
            <p:cNvSpPr>
              <a:spLocks/>
            </p:cNvSpPr>
            <p:nvPr/>
          </p:nvSpPr>
          <p:spPr bwMode="auto">
            <a:xfrm>
              <a:off x="3858" y="3088"/>
              <a:ext cx="248" cy="182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1580" name="Arc 31"/>
            <p:cNvSpPr>
              <a:spLocks/>
            </p:cNvSpPr>
            <p:nvPr/>
          </p:nvSpPr>
          <p:spPr bwMode="auto">
            <a:xfrm>
              <a:off x="3858" y="2907"/>
              <a:ext cx="249" cy="182"/>
            </a:xfrm>
            <a:custGeom>
              <a:avLst/>
              <a:gdLst>
                <a:gd name="T0" fmla="*/ 0 w 21687"/>
                <a:gd name="T1" fmla="*/ 0 h 21600"/>
                <a:gd name="T2" fmla="*/ 3 w 21687"/>
                <a:gd name="T3" fmla="*/ 2 h 21600"/>
                <a:gd name="T4" fmla="*/ 0 w 21687"/>
                <a:gd name="T5" fmla="*/ 2 h 21600"/>
                <a:gd name="T6" fmla="*/ 0 60000 65536"/>
                <a:gd name="T7" fmla="*/ 0 60000 65536"/>
                <a:gd name="T8" fmla="*/ 0 60000 65536"/>
                <a:gd name="T9" fmla="*/ 0 w 21687"/>
                <a:gd name="T10" fmla="*/ 0 h 21600"/>
                <a:gd name="T11" fmla="*/ 21687 w 2168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87" h="21600" fill="none" extrusionOk="0">
                  <a:moveTo>
                    <a:pt x="0" y="0"/>
                  </a:moveTo>
                  <a:cubicBezTo>
                    <a:pt x="29" y="0"/>
                    <a:pt x="58" y="-1"/>
                    <a:pt x="87" y="0"/>
                  </a:cubicBezTo>
                  <a:cubicBezTo>
                    <a:pt x="12016" y="0"/>
                    <a:pt x="21687" y="9670"/>
                    <a:pt x="21687" y="21600"/>
                  </a:cubicBezTo>
                </a:path>
                <a:path w="21687" h="21600" stroke="0" extrusionOk="0">
                  <a:moveTo>
                    <a:pt x="0" y="0"/>
                  </a:moveTo>
                  <a:cubicBezTo>
                    <a:pt x="29" y="0"/>
                    <a:pt x="58" y="-1"/>
                    <a:pt x="87" y="0"/>
                  </a:cubicBezTo>
                  <a:cubicBezTo>
                    <a:pt x="12016" y="0"/>
                    <a:pt x="21687" y="9670"/>
                    <a:pt x="21687" y="21600"/>
                  </a:cubicBezTo>
                  <a:lnTo>
                    <a:pt x="87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grpSp>
          <p:nvGrpSpPr>
            <p:cNvPr id="151581" name="Group 32"/>
            <p:cNvGrpSpPr>
              <a:grpSpLocks/>
            </p:cNvGrpSpPr>
            <p:nvPr/>
          </p:nvGrpSpPr>
          <p:grpSpPr bwMode="auto">
            <a:xfrm>
              <a:off x="3848" y="2907"/>
              <a:ext cx="69" cy="363"/>
              <a:chOff x="3848" y="2907"/>
              <a:chExt cx="69" cy="363"/>
            </a:xfrm>
          </p:grpSpPr>
          <p:sp>
            <p:nvSpPr>
              <p:cNvPr id="151599" name="Arc 33"/>
              <p:cNvSpPr>
                <a:spLocks/>
              </p:cNvSpPr>
              <p:nvPr/>
            </p:nvSpPr>
            <p:spPr bwMode="auto">
              <a:xfrm>
                <a:off x="3849" y="3088"/>
                <a:ext cx="68" cy="18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2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51600" name="Arc 34"/>
              <p:cNvSpPr>
                <a:spLocks/>
              </p:cNvSpPr>
              <p:nvPr/>
            </p:nvSpPr>
            <p:spPr bwMode="auto">
              <a:xfrm>
                <a:off x="3848" y="2907"/>
                <a:ext cx="69" cy="182"/>
              </a:xfrm>
              <a:custGeom>
                <a:avLst/>
                <a:gdLst>
                  <a:gd name="T0" fmla="*/ 0 w 21918"/>
                  <a:gd name="T1" fmla="*/ 0 h 21600"/>
                  <a:gd name="T2" fmla="*/ 0 w 21918"/>
                  <a:gd name="T3" fmla="*/ 2 h 21600"/>
                  <a:gd name="T4" fmla="*/ 0 w 21918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918"/>
                  <a:gd name="T10" fmla="*/ 0 h 21600"/>
                  <a:gd name="T11" fmla="*/ 21918 w 219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18" h="21600" fill="none" extrusionOk="0">
                    <a:moveTo>
                      <a:pt x="0" y="2"/>
                    </a:moveTo>
                    <a:cubicBezTo>
                      <a:pt x="105" y="0"/>
                      <a:pt x="211" y="-1"/>
                      <a:pt x="318" y="0"/>
                    </a:cubicBezTo>
                    <a:cubicBezTo>
                      <a:pt x="12247" y="0"/>
                      <a:pt x="21918" y="9670"/>
                      <a:pt x="21918" y="21600"/>
                    </a:cubicBezTo>
                  </a:path>
                  <a:path w="21918" h="21600" stroke="0" extrusionOk="0">
                    <a:moveTo>
                      <a:pt x="0" y="2"/>
                    </a:moveTo>
                    <a:cubicBezTo>
                      <a:pt x="105" y="0"/>
                      <a:pt x="211" y="-1"/>
                      <a:pt x="318" y="0"/>
                    </a:cubicBezTo>
                    <a:cubicBezTo>
                      <a:pt x="12247" y="0"/>
                      <a:pt x="21918" y="9670"/>
                      <a:pt x="21918" y="21600"/>
                    </a:cubicBezTo>
                    <a:lnTo>
                      <a:pt x="318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grpSp>
          <p:nvGrpSpPr>
            <p:cNvPr id="151582" name="Group 35"/>
            <p:cNvGrpSpPr>
              <a:grpSpLocks/>
            </p:cNvGrpSpPr>
            <p:nvPr/>
          </p:nvGrpSpPr>
          <p:grpSpPr bwMode="auto">
            <a:xfrm>
              <a:off x="3723" y="2889"/>
              <a:ext cx="87" cy="363"/>
              <a:chOff x="3723" y="2889"/>
              <a:chExt cx="87" cy="363"/>
            </a:xfrm>
          </p:grpSpPr>
          <p:sp>
            <p:nvSpPr>
              <p:cNvPr id="151597" name="Arc 36"/>
              <p:cNvSpPr>
                <a:spLocks/>
              </p:cNvSpPr>
              <p:nvPr/>
            </p:nvSpPr>
            <p:spPr bwMode="auto">
              <a:xfrm>
                <a:off x="3723" y="3070"/>
                <a:ext cx="86" cy="18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2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51598" name="Arc 37"/>
              <p:cNvSpPr>
                <a:spLocks/>
              </p:cNvSpPr>
              <p:nvPr/>
            </p:nvSpPr>
            <p:spPr bwMode="auto">
              <a:xfrm>
                <a:off x="3723" y="2889"/>
                <a:ext cx="87" cy="182"/>
              </a:xfrm>
              <a:custGeom>
                <a:avLst/>
                <a:gdLst>
                  <a:gd name="T0" fmla="*/ 0 w 21851"/>
                  <a:gd name="T1" fmla="*/ 0 h 21600"/>
                  <a:gd name="T2" fmla="*/ 0 w 21851"/>
                  <a:gd name="T3" fmla="*/ 2 h 21600"/>
                  <a:gd name="T4" fmla="*/ 0 w 21851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851"/>
                  <a:gd name="T10" fmla="*/ 0 h 21600"/>
                  <a:gd name="T11" fmla="*/ 21851 w 2185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51" h="21600" fill="none" extrusionOk="0">
                    <a:moveTo>
                      <a:pt x="0" y="1"/>
                    </a:moveTo>
                    <a:cubicBezTo>
                      <a:pt x="83" y="0"/>
                      <a:pt x="167" y="-1"/>
                      <a:pt x="251" y="0"/>
                    </a:cubicBezTo>
                    <a:cubicBezTo>
                      <a:pt x="12180" y="0"/>
                      <a:pt x="21851" y="9670"/>
                      <a:pt x="21851" y="21600"/>
                    </a:cubicBezTo>
                  </a:path>
                  <a:path w="21851" h="21600" stroke="0" extrusionOk="0">
                    <a:moveTo>
                      <a:pt x="0" y="1"/>
                    </a:moveTo>
                    <a:cubicBezTo>
                      <a:pt x="83" y="0"/>
                      <a:pt x="167" y="-1"/>
                      <a:pt x="251" y="0"/>
                    </a:cubicBezTo>
                    <a:cubicBezTo>
                      <a:pt x="12180" y="0"/>
                      <a:pt x="21851" y="9670"/>
                      <a:pt x="21851" y="21600"/>
                    </a:cubicBezTo>
                    <a:lnTo>
                      <a:pt x="251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51583" name="Line 38"/>
            <p:cNvSpPr>
              <a:spLocks noChangeShapeType="1"/>
            </p:cNvSpPr>
            <p:nvPr/>
          </p:nvSpPr>
          <p:spPr bwMode="auto">
            <a:xfrm>
              <a:off x="3376" y="3018"/>
              <a:ext cx="4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584" name="Line 39"/>
            <p:cNvSpPr>
              <a:spLocks noChangeShapeType="1"/>
            </p:cNvSpPr>
            <p:nvPr/>
          </p:nvSpPr>
          <p:spPr bwMode="auto">
            <a:xfrm>
              <a:off x="3394" y="3135"/>
              <a:ext cx="4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585" name="Line 40"/>
            <p:cNvSpPr>
              <a:spLocks noChangeShapeType="1"/>
            </p:cNvSpPr>
            <p:nvPr/>
          </p:nvSpPr>
          <p:spPr bwMode="auto">
            <a:xfrm>
              <a:off x="3629" y="3017"/>
              <a:ext cx="0" cy="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586" name="Line 41"/>
            <p:cNvSpPr>
              <a:spLocks noChangeShapeType="1"/>
            </p:cNvSpPr>
            <p:nvPr/>
          </p:nvSpPr>
          <p:spPr bwMode="auto">
            <a:xfrm>
              <a:off x="3620" y="3576"/>
              <a:ext cx="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587" name="Line 42"/>
            <p:cNvSpPr>
              <a:spLocks noChangeShapeType="1"/>
            </p:cNvSpPr>
            <p:nvPr/>
          </p:nvSpPr>
          <p:spPr bwMode="auto">
            <a:xfrm>
              <a:off x="3485" y="3134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588" name="Line 43"/>
            <p:cNvSpPr>
              <a:spLocks noChangeShapeType="1"/>
            </p:cNvSpPr>
            <p:nvPr/>
          </p:nvSpPr>
          <p:spPr bwMode="auto">
            <a:xfrm>
              <a:off x="3484" y="3720"/>
              <a:ext cx="4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51589" name="Group 44"/>
            <p:cNvGrpSpPr>
              <a:grpSpLocks/>
            </p:cNvGrpSpPr>
            <p:nvPr/>
          </p:nvGrpSpPr>
          <p:grpSpPr bwMode="auto">
            <a:xfrm>
              <a:off x="3965" y="3483"/>
              <a:ext cx="213" cy="363"/>
              <a:chOff x="3965" y="3483"/>
              <a:chExt cx="213" cy="363"/>
            </a:xfrm>
          </p:grpSpPr>
          <p:sp>
            <p:nvSpPr>
              <p:cNvPr id="151595" name="Arc 45"/>
              <p:cNvSpPr>
                <a:spLocks/>
              </p:cNvSpPr>
              <p:nvPr/>
            </p:nvSpPr>
            <p:spPr bwMode="auto">
              <a:xfrm>
                <a:off x="3966" y="3664"/>
                <a:ext cx="212" cy="182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2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51596" name="Arc 46"/>
              <p:cNvSpPr>
                <a:spLocks/>
              </p:cNvSpPr>
              <p:nvPr/>
            </p:nvSpPr>
            <p:spPr bwMode="auto">
              <a:xfrm>
                <a:off x="3965" y="3483"/>
                <a:ext cx="213" cy="182"/>
              </a:xfrm>
              <a:custGeom>
                <a:avLst/>
                <a:gdLst>
                  <a:gd name="T0" fmla="*/ 0 w 21702"/>
                  <a:gd name="T1" fmla="*/ 0 h 21600"/>
                  <a:gd name="T2" fmla="*/ 2 w 21702"/>
                  <a:gd name="T3" fmla="*/ 2 h 21600"/>
                  <a:gd name="T4" fmla="*/ 0 w 21702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702"/>
                  <a:gd name="T10" fmla="*/ 0 h 21600"/>
                  <a:gd name="T11" fmla="*/ 21702 w 2170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02" h="21600" fill="none" extrusionOk="0">
                    <a:moveTo>
                      <a:pt x="0" y="0"/>
                    </a:moveTo>
                    <a:cubicBezTo>
                      <a:pt x="34" y="0"/>
                      <a:pt x="68" y="-1"/>
                      <a:pt x="102" y="0"/>
                    </a:cubicBezTo>
                    <a:cubicBezTo>
                      <a:pt x="12031" y="0"/>
                      <a:pt x="21702" y="9670"/>
                      <a:pt x="21702" y="21600"/>
                    </a:cubicBezTo>
                  </a:path>
                  <a:path w="21702" h="21600" stroke="0" extrusionOk="0">
                    <a:moveTo>
                      <a:pt x="0" y="0"/>
                    </a:moveTo>
                    <a:cubicBezTo>
                      <a:pt x="34" y="0"/>
                      <a:pt x="68" y="-1"/>
                      <a:pt x="102" y="0"/>
                    </a:cubicBezTo>
                    <a:cubicBezTo>
                      <a:pt x="12031" y="0"/>
                      <a:pt x="21702" y="9670"/>
                      <a:pt x="21702" y="21600"/>
                    </a:cubicBezTo>
                    <a:lnTo>
                      <a:pt x="102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51590" name="Line 47"/>
            <p:cNvSpPr>
              <a:spLocks noChangeShapeType="1"/>
            </p:cNvSpPr>
            <p:nvPr/>
          </p:nvSpPr>
          <p:spPr bwMode="auto">
            <a:xfrm>
              <a:off x="3971" y="3477"/>
              <a:ext cx="0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591" name="Rectangle 48"/>
            <p:cNvSpPr>
              <a:spLocks noChangeArrowheads="1"/>
            </p:cNvSpPr>
            <p:nvPr/>
          </p:nvSpPr>
          <p:spPr bwMode="auto">
            <a:xfrm>
              <a:off x="3198" y="2800"/>
              <a:ext cx="200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100">
                  <a:latin typeface="Arial" pitchFamily="34" charset="0"/>
                </a:rPr>
                <a:t>A</a:t>
              </a:r>
            </a:p>
            <a:p>
              <a:r>
                <a:rPr lang="es-ES" altLang="es-ES" sz="2100">
                  <a:latin typeface="Arial" pitchFamily="34" charset="0"/>
                </a:rPr>
                <a:t>B</a:t>
              </a:r>
            </a:p>
          </p:txBody>
        </p:sp>
        <p:sp>
          <p:nvSpPr>
            <p:cNvPr id="151592" name="Rectangle 49"/>
            <p:cNvSpPr>
              <a:spLocks noChangeArrowheads="1"/>
            </p:cNvSpPr>
            <p:nvPr/>
          </p:nvSpPr>
          <p:spPr bwMode="auto">
            <a:xfrm>
              <a:off x="4494" y="2926"/>
              <a:ext cx="209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100">
                  <a:latin typeface="Arial" pitchFamily="34" charset="0"/>
                </a:rPr>
                <a:t>S</a:t>
              </a:r>
            </a:p>
            <a:p>
              <a:endParaRPr lang="es-ES" altLang="es-ES" sz="2100">
                <a:latin typeface="Arial" pitchFamily="34" charset="0"/>
              </a:endParaRPr>
            </a:p>
            <a:p>
              <a:endParaRPr lang="es-ES" altLang="es-ES" sz="2100">
                <a:latin typeface="Arial" pitchFamily="34" charset="0"/>
              </a:endParaRPr>
            </a:p>
            <a:p>
              <a:r>
                <a:rPr lang="es-ES" altLang="es-ES" sz="2100">
                  <a:latin typeface="Arial" pitchFamily="34" charset="0"/>
                </a:rPr>
                <a:t>C</a:t>
              </a:r>
            </a:p>
          </p:txBody>
        </p:sp>
        <p:sp>
          <p:nvSpPr>
            <p:cNvPr id="151593" name="Line 50"/>
            <p:cNvSpPr>
              <a:spLocks noChangeShapeType="1"/>
            </p:cNvSpPr>
            <p:nvPr/>
          </p:nvSpPr>
          <p:spPr bwMode="auto">
            <a:xfrm>
              <a:off x="4097" y="3072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594" name="Line 51"/>
            <p:cNvSpPr>
              <a:spLocks noChangeShapeType="1"/>
            </p:cNvSpPr>
            <p:nvPr/>
          </p:nvSpPr>
          <p:spPr bwMode="auto">
            <a:xfrm>
              <a:off x="4177" y="3639"/>
              <a:ext cx="3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1566" name="Group 52"/>
          <p:cNvGrpSpPr>
            <a:grpSpLocks/>
          </p:cNvGrpSpPr>
          <p:nvPr/>
        </p:nvGrpSpPr>
        <p:grpSpPr bwMode="auto">
          <a:xfrm>
            <a:off x="2284413" y="4943475"/>
            <a:ext cx="1479550" cy="1593850"/>
            <a:chOff x="1439" y="3114"/>
            <a:chExt cx="932" cy="1004"/>
          </a:xfrm>
        </p:grpSpPr>
        <p:sp>
          <p:nvSpPr>
            <p:cNvPr id="151573" name="Rectangle 53"/>
            <p:cNvSpPr>
              <a:spLocks noChangeArrowheads="1"/>
            </p:cNvSpPr>
            <p:nvPr/>
          </p:nvSpPr>
          <p:spPr bwMode="auto">
            <a:xfrm>
              <a:off x="1667" y="3330"/>
              <a:ext cx="644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800">
                  <a:latin typeface="Arial" pitchFamily="34" charset="0"/>
                </a:rPr>
                <a:t>   </a:t>
              </a:r>
              <a:r>
                <a:rPr lang="es-ES" altLang="es-ES"/>
                <a:t>0   1</a:t>
              </a:r>
            </a:p>
            <a:p>
              <a:r>
                <a:rPr lang="es-ES" altLang="es-ES"/>
                <a:t>0  0   0</a:t>
              </a:r>
            </a:p>
            <a:p>
              <a:r>
                <a:rPr lang="es-ES" altLang="es-ES"/>
                <a:t>1  0   1</a:t>
              </a:r>
            </a:p>
          </p:txBody>
        </p:sp>
        <p:sp>
          <p:nvSpPr>
            <p:cNvPr id="151574" name="Rectangle 54"/>
            <p:cNvSpPr>
              <a:spLocks noChangeArrowheads="1"/>
            </p:cNvSpPr>
            <p:nvPr/>
          </p:nvSpPr>
          <p:spPr bwMode="auto">
            <a:xfrm>
              <a:off x="1852" y="3598"/>
              <a:ext cx="519" cy="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1575" name="Line 55"/>
            <p:cNvSpPr>
              <a:spLocks noChangeShapeType="1"/>
            </p:cNvSpPr>
            <p:nvPr/>
          </p:nvSpPr>
          <p:spPr bwMode="auto">
            <a:xfrm flipH="1">
              <a:off x="2112" y="3585"/>
              <a:ext cx="3" cy="5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576" name="Line 56"/>
            <p:cNvSpPr>
              <a:spLocks noChangeShapeType="1"/>
            </p:cNvSpPr>
            <p:nvPr/>
          </p:nvSpPr>
          <p:spPr bwMode="auto">
            <a:xfrm flipH="1">
              <a:off x="1857" y="3873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577" name="Line 57"/>
            <p:cNvSpPr>
              <a:spLocks noChangeShapeType="1"/>
            </p:cNvSpPr>
            <p:nvPr/>
          </p:nvSpPr>
          <p:spPr bwMode="auto">
            <a:xfrm flipH="1" flipV="1">
              <a:off x="1665" y="3369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578" name="Rectangle 58"/>
            <p:cNvSpPr>
              <a:spLocks noChangeArrowheads="1"/>
            </p:cNvSpPr>
            <p:nvPr/>
          </p:nvSpPr>
          <p:spPr bwMode="auto">
            <a:xfrm>
              <a:off x="1439" y="3114"/>
              <a:ext cx="493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800">
                  <a:latin typeface="Arial" pitchFamily="34" charset="0"/>
                </a:rPr>
                <a:t>    </a:t>
              </a:r>
              <a:r>
                <a:rPr lang="es-ES" altLang="es-ES"/>
                <a:t>B</a:t>
              </a:r>
            </a:p>
            <a:p>
              <a:r>
                <a:rPr lang="es-ES" altLang="es-ES"/>
                <a:t>A</a:t>
              </a:r>
            </a:p>
          </p:txBody>
        </p:sp>
      </p:grpSp>
      <p:sp>
        <p:nvSpPr>
          <p:cNvPr id="151567" name="Rectangle 59"/>
          <p:cNvSpPr>
            <a:spLocks noChangeArrowheads="1"/>
          </p:cNvSpPr>
          <p:nvPr/>
        </p:nvSpPr>
        <p:spPr bwMode="auto">
          <a:xfrm>
            <a:off x="2303463" y="48815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/>
              <a:t>C</a:t>
            </a:r>
          </a:p>
        </p:txBody>
      </p:sp>
      <p:sp>
        <p:nvSpPr>
          <p:cNvPr id="151568" name="Line 60"/>
          <p:cNvSpPr>
            <a:spLocks noChangeShapeType="1"/>
          </p:cNvSpPr>
          <p:nvPr/>
        </p:nvSpPr>
        <p:spPr bwMode="auto">
          <a:xfrm>
            <a:off x="5119688" y="2692400"/>
            <a:ext cx="10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1569" name="Line 61"/>
          <p:cNvSpPr>
            <a:spLocks noChangeShapeType="1"/>
          </p:cNvSpPr>
          <p:nvPr/>
        </p:nvSpPr>
        <p:spPr bwMode="auto">
          <a:xfrm>
            <a:off x="6051550" y="2686050"/>
            <a:ext cx="10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1570" name="Rectangle 62"/>
          <p:cNvSpPr>
            <a:spLocks noChangeArrowheads="1"/>
          </p:cNvSpPr>
          <p:nvPr/>
        </p:nvSpPr>
        <p:spPr bwMode="auto">
          <a:xfrm>
            <a:off x="5734050" y="4748213"/>
            <a:ext cx="117475" cy="73025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51571" name="Rectangle 63"/>
          <p:cNvSpPr>
            <a:spLocks noChangeArrowheads="1"/>
          </p:cNvSpPr>
          <p:nvPr/>
        </p:nvSpPr>
        <p:spPr bwMode="auto">
          <a:xfrm>
            <a:off x="5467350" y="4943475"/>
            <a:ext cx="117475" cy="73025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898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219200"/>
          </a:xfrm>
        </p:spPr>
        <p:txBody>
          <a:bodyPr/>
          <a:lstStyle/>
          <a:p>
            <a:pPr>
              <a:defRPr/>
            </a:pPr>
            <a:r>
              <a:rPr lang="es-ES" sz="2800" dirty="0" smtClean="0">
                <a:solidFill>
                  <a:srgbClr val="00FF66"/>
                </a:solidFill>
                <a:latin typeface="Arial" pitchFamily="34" charset="0"/>
              </a:rPr>
              <a:t> Restador con reserva (no se usa).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717550" y="1316038"/>
            <a:ext cx="2259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1/2 RESTADOR</a:t>
            </a:r>
          </a:p>
          <a:p>
            <a:pPr>
              <a:defRPr/>
            </a:pPr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	A-B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4965700" y="3262313"/>
            <a:ext cx="3940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/>
              <a:t>D = AB 	  R = AB + AB </a:t>
            </a:r>
          </a:p>
          <a:p>
            <a:r>
              <a:rPr lang="es-ES" altLang="es-ES"/>
              <a:t>		  R = A + B</a:t>
            </a:r>
          </a:p>
        </p:txBody>
      </p:sp>
      <p:sp>
        <p:nvSpPr>
          <p:cNvPr id="152581" name="Oval 5"/>
          <p:cNvSpPr>
            <a:spLocks noChangeArrowheads="1"/>
          </p:cNvSpPr>
          <p:nvPr/>
        </p:nvSpPr>
        <p:spPr bwMode="auto">
          <a:xfrm>
            <a:off x="7829550" y="3690938"/>
            <a:ext cx="242888" cy="265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grpSp>
        <p:nvGrpSpPr>
          <p:cNvPr id="152582" name="Group 6"/>
          <p:cNvGrpSpPr>
            <a:grpSpLocks/>
          </p:cNvGrpSpPr>
          <p:nvPr/>
        </p:nvGrpSpPr>
        <p:grpSpPr bwMode="auto">
          <a:xfrm>
            <a:off x="4511675" y="4486275"/>
            <a:ext cx="2389188" cy="1660525"/>
            <a:chOff x="2842" y="2826"/>
            <a:chExt cx="1505" cy="1046"/>
          </a:xfrm>
        </p:grpSpPr>
        <p:sp>
          <p:nvSpPr>
            <p:cNvPr id="152613" name="Arc 7"/>
            <p:cNvSpPr>
              <a:spLocks/>
            </p:cNvSpPr>
            <p:nvPr/>
          </p:nvSpPr>
          <p:spPr bwMode="auto">
            <a:xfrm>
              <a:off x="3502" y="3114"/>
              <a:ext cx="248" cy="182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2614" name="Arc 8"/>
            <p:cNvSpPr>
              <a:spLocks/>
            </p:cNvSpPr>
            <p:nvPr/>
          </p:nvSpPr>
          <p:spPr bwMode="auto">
            <a:xfrm>
              <a:off x="3502" y="2933"/>
              <a:ext cx="249" cy="182"/>
            </a:xfrm>
            <a:custGeom>
              <a:avLst/>
              <a:gdLst>
                <a:gd name="T0" fmla="*/ 0 w 21687"/>
                <a:gd name="T1" fmla="*/ 0 h 21600"/>
                <a:gd name="T2" fmla="*/ 3 w 21687"/>
                <a:gd name="T3" fmla="*/ 2 h 21600"/>
                <a:gd name="T4" fmla="*/ 0 w 21687"/>
                <a:gd name="T5" fmla="*/ 2 h 21600"/>
                <a:gd name="T6" fmla="*/ 0 60000 65536"/>
                <a:gd name="T7" fmla="*/ 0 60000 65536"/>
                <a:gd name="T8" fmla="*/ 0 60000 65536"/>
                <a:gd name="T9" fmla="*/ 0 w 21687"/>
                <a:gd name="T10" fmla="*/ 0 h 21600"/>
                <a:gd name="T11" fmla="*/ 21687 w 2168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87" h="21600" fill="none" extrusionOk="0">
                  <a:moveTo>
                    <a:pt x="0" y="0"/>
                  </a:moveTo>
                  <a:cubicBezTo>
                    <a:pt x="29" y="0"/>
                    <a:pt x="58" y="-1"/>
                    <a:pt x="87" y="0"/>
                  </a:cubicBezTo>
                  <a:cubicBezTo>
                    <a:pt x="12016" y="0"/>
                    <a:pt x="21687" y="9670"/>
                    <a:pt x="21687" y="21600"/>
                  </a:cubicBezTo>
                </a:path>
                <a:path w="21687" h="21600" stroke="0" extrusionOk="0">
                  <a:moveTo>
                    <a:pt x="0" y="0"/>
                  </a:moveTo>
                  <a:cubicBezTo>
                    <a:pt x="29" y="0"/>
                    <a:pt x="58" y="-1"/>
                    <a:pt x="87" y="0"/>
                  </a:cubicBezTo>
                  <a:cubicBezTo>
                    <a:pt x="12016" y="0"/>
                    <a:pt x="21687" y="9670"/>
                    <a:pt x="21687" y="21600"/>
                  </a:cubicBezTo>
                  <a:lnTo>
                    <a:pt x="87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grpSp>
          <p:nvGrpSpPr>
            <p:cNvPr id="152615" name="Group 9"/>
            <p:cNvGrpSpPr>
              <a:grpSpLocks/>
            </p:cNvGrpSpPr>
            <p:nvPr/>
          </p:nvGrpSpPr>
          <p:grpSpPr bwMode="auto">
            <a:xfrm>
              <a:off x="3492" y="2933"/>
              <a:ext cx="69" cy="363"/>
              <a:chOff x="3492" y="2933"/>
              <a:chExt cx="69" cy="363"/>
            </a:xfrm>
          </p:grpSpPr>
          <p:sp>
            <p:nvSpPr>
              <p:cNvPr id="152637" name="Arc 10"/>
              <p:cNvSpPr>
                <a:spLocks/>
              </p:cNvSpPr>
              <p:nvPr/>
            </p:nvSpPr>
            <p:spPr bwMode="auto">
              <a:xfrm>
                <a:off x="3493" y="3114"/>
                <a:ext cx="68" cy="18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2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52638" name="Arc 11"/>
              <p:cNvSpPr>
                <a:spLocks/>
              </p:cNvSpPr>
              <p:nvPr/>
            </p:nvSpPr>
            <p:spPr bwMode="auto">
              <a:xfrm>
                <a:off x="3492" y="2933"/>
                <a:ext cx="69" cy="182"/>
              </a:xfrm>
              <a:custGeom>
                <a:avLst/>
                <a:gdLst>
                  <a:gd name="T0" fmla="*/ 0 w 21918"/>
                  <a:gd name="T1" fmla="*/ 0 h 21600"/>
                  <a:gd name="T2" fmla="*/ 0 w 21918"/>
                  <a:gd name="T3" fmla="*/ 2 h 21600"/>
                  <a:gd name="T4" fmla="*/ 0 w 21918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918"/>
                  <a:gd name="T10" fmla="*/ 0 h 21600"/>
                  <a:gd name="T11" fmla="*/ 21918 w 219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18" h="21600" fill="none" extrusionOk="0">
                    <a:moveTo>
                      <a:pt x="0" y="2"/>
                    </a:moveTo>
                    <a:cubicBezTo>
                      <a:pt x="105" y="0"/>
                      <a:pt x="211" y="-1"/>
                      <a:pt x="318" y="0"/>
                    </a:cubicBezTo>
                    <a:cubicBezTo>
                      <a:pt x="12247" y="0"/>
                      <a:pt x="21918" y="9670"/>
                      <a:pt x="21918" y="21600"/>
                    </a:cubicBezTo>
                  </a:path>
                  <a:path w="21918" h="21600" stroke="0" extrusionOk="0">
                    <a:moveTo>
                      <a:pt x="0" y="2"/>
                    </a:moveTo>
                    <a:cubicBezTo>
                      <a:pt x="105" y="0"/>
                      <a:pt x="211" y="-1"/>
                      <a:pt x="318" y="0"/>
                    </a:cubicBezTo>
                    <a:cubicBezTo>
                      <a:pt x="12247" y="0"/>
                      <a:pt x="21918" y="9670"/>
                      <a:pt x="21918" y="21600"/>
                    </a:cubicBezTo>
                    <a:lnTo>
                      <a:pt x="318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grpSp>
          <p:nvGrpSpPr>
            <p:cNvPr id="152616" name="Group 12"/>
            <p:cNvGrpSpPr>
              <a:grpSpLocks/>
            </p:cNvGrpSpPr>
            <p:nvPr/>
          </p:nvGrpSpPr>
          <p:grpSpPr bwMode="auto">
            <a:xfrm>
              <a:off x="3367" y="2915"/>
              <a:ext cx="87" cy="363"/>
              <a:chOff x="3367" y="2915"/>
              <a:chExt cx="87" cy="363"/>
            </a:xfrm>
          </p:grpSpPr>
          <p:sp>
            <p:nvSpPr>
              <p:cNvPr id="152635" name="Arc 13"/>
              <p:cNvSpPr>
                <a:spLocks/>
              </p:cNvSpPr>
              <p:nvPr/>
            </p:nvSpPr>
            <p:spPr bwMode="auto">
              <a:xfrm>
                <a:off x="3367" y="3096"/>
                <a:ext cx="86" cy="18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2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52636" name="Arc 14"/>
              <p:cNvSpPr>
                <a:spLocks/>
              </p:cNvSpPr>
              <p:nvPr/>
            </p:nvSpPr>
            <p:spPr bwMode="auto">
              <a:xfrm>
                <a:off x="3367" y="2915"/>
                <a:ext cx="87" cy="182"/>
              </a:xfrm>
              <a:custGeom>
                <a:avLst/>
                <a:gdLst>
                  <a:gd name="T0" fmla="*/ 0 w 21851"/>
                  <a:gd name="T1" fmla="*/ 0 h 21600"/>
                  <a:gd name="T2" fmla="*/ 0 w 21851"/>
                  <a:gd name="T3" fmla="*/ 2 h 21600"/>
                  <a:gd name="T4" fmla="*/ 0 w 21851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851"/>
                  <a:gd name="T10" fmla="*/ 0 h 21600"/>
                  <a:gd name="T11" fmla="*/ 21851 w 2185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51" h="21600" fill="none" extrusionOk="0">
                    <a:moveTo>
                      <a:pt x="0" y="1"/>
                    </a:moveTo>
                    <a:cubicBezTo>
                      <a:pt x="83" y="0"/>
                      <a:pt x="167" y="-1"/>
                      <a:pt x="251" y="0"/>
                    </a:cubicBezTo>
                    <a:cubicBezTo>
                      <a:pt x="12180" y="0"/>
                      <a:pt x="21851" y="9670"/>
                      <a:pt x="21851" y="21600"/>
                    </a:cubicBezTo>
                  </a:path>
                  <a:path w="21851" h="21600" stroke="0" extrusionOk="0">
                    <a:moveTo>
                      <a:pt x="0" y="1"/>
                    </a:moveTo>
                    <a:cubicBezTo>
                      <a:pt x="83" y="0"/>
                      <a:pt x="167" y="-1"/>
                      <a:pt x="251" y="0"/>
                    </a:cubicBezTo>
                    <a:cubicBezTo>
                      <a:pt x="12180" y="0"/>
                      <a:pt x="21851" y="9670"/>
                      <a:pt x="21851" y="21600"/>
                    </a:cubicBezTo>
                    <a:lnTo>
                      <a:pt x="251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52617" name="Line 15"/>
            <p:cNvSpPr>
              <a:spLocks noChangeShapeType="1"/>
            </p:cNvSpPr>
            <p:nvPr/>
          </p:nvSpPr>
          <p:spPr bwMode="auto">
            <a:xfrm>
              <a:off x="3020" y="3044"/>
              <a:ext cx="4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618" name="Line 16"/>
            <p:cNvSpPr>
              <a:spLocks noChangeShapeType="1"/>
            </p:cNvSpPr>
            <p:nvPr/>
          </p:nvSpPr>
          <p:spPr bwMode="auto">
            <a:xfrm>
              <a:off x="3038" y="3161"/>
              <a:ext cx="4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619" name="Line 17"/>
            <p:cNvSpPr>
              <a:spLocks noChangeShapeType="1"/>
            </p:cNvSpPr>
            <p:nvPr/>
          </p:nvSpPr>
          <p:spPr bwMode="auto">
            <a:xfrm>
              <a:off x="3273" y="3043"/>
              <a:ext cx="1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620" name="Line 18"/>
            <p:cNvSpPr>
              <a:spLocks noChangeShapeType="1"/>
            </p:cNvSpPr>
            <p:nvPr/>
          </p:nvSpPr>
          <p:spPr bwMode="auto">
            <a:xfrm>
              <a:off x="3264" y="3602"/>
              <a:ext cx="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621" name="Line 19"/>
            <p:cNvSpPr>
              <a:spLocks noChangeShapeType="1"/>
            </p:cNvSpPr>
            <p:nvPr/>
          </p:nvSpPr>
          <p:spPr bwMode="auto">
            <a:xfrm>
              <a:off x="3129" y="3160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622" name="Line 20"/>
            <p:cNvSpPr>
              <a:spLocks noChangeShapeType="1"/>
            </p:cNvSpPr>
            <p:nvPr/>
          </p:nvSpPr>
          <p:spPr bwMode="auto">
            <a:xfrm>
              <a:off x="3128" y="3746"/>
              <a:ext cx="4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52623" name="Group 21"/>
            <p:cNvGrpSpPr>
              <a:grpSpLocks/>
            </p:cNvGrpSpPr>
            <p:nvPr/>
          </p:nvGrpSpPr>
          <p:grpSpPr bwMode="auto">
            <a:xfrm>
              <a:off x="3609" y="3509"/>
              <a:ext cx="213" cy="363"/>
              <a:chOff x="3609" y="3509"/>
              <a:chExt cx="213" cy="363"/>
            </a:xfrm>
          </p:grpSpPr>
          <p:sp>
            <p:nvSpPr>
              <p:cNvPr id="152633" name="Arc 22"/>
              <p:cNvSpPr>
                <a:spLocks/>
              </p:cNvSpPr>
              <p:nvPr/>
            </p:nvSpPr>
            <p:spPr bwMode="auto">
              <a:xfrm>
                <a:off x="3610" y="3690"/>
                <a:ext cx="212" cy="182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2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52634" name="Arc 23"/>
              <p:cNvSpPr>
                <a:spLocks/>
              </p:cNvSpPr>
              <p:nvPr/>
            </p:nvSpPr>
            <p:spPr bwMode="auto">
              <a:xfrm>
                <a:off x="3609" y="3509"/>
                <a:ext cx="213" cy="182"/>
              </a:xfrm>
              <a:custGeom>
                <a:avLst/>
                <a:gdLst>
                  <a:gd name="T0" fmla="*/ 0 w 21702"/>
                  <a:gd name="T1" fmla="*/ 0 h 21600"/>
                  <a:gd name="T2" fmla="*/ 2 w 21702"/>
                  <a:gd name="T3" fmla="*/ 2 h 21600"/>
                  <a:gd name="T4" fmla="*/ 0 w 21702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702"/>
                  <a:gd name="T10" fmla="*/ 0 h 21600"/>
                  <a:gd name="T11" fmla="*/ 21702 w 2170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02" h="21600" fill="none" extrusionOk="0">
                    <a:moveTo>
                      <a:pt x="0" y="0"/>
                    </a:moveTo>
                    <a:cubicBezTo>
                      <a:pt x="34" y="0"/>
                      <a:pt x="68" y="-1"/>
                      <a:pt x="102" y="0"/>
                    </a:cubicBezTo>
                    <a:cubicBezTo>
                      <a:pt x="12031" y="0"/>
                      <a:pt x="21702" y="9670"/>
                      <a:pt x="21702" y="21600"/>
                    </a:cubicBezTo>
                  </a:path>
                  <a:path w="21702" h="21600" stroke="0" extrusionOk="0">
                    <a:moveTo>
                      <a:pt x="0" y="0"/>
                    </a:moveTo>
                    <a:cubicBezTo>
                      <a:pt x="34" y="0"/>
                      <a:pt x="68" y="-1"/>
                      <a:pt x="102" y="0"/>
                    </a:cubicBezTo>
                    <a:cubicBezTo>
                      <a:pt x="12031" y="0"/>
                      <a:pt x="21702" y="9670"/>
                      <a:pt x="21702" y="21600"/>
                    </a:cubicBezTo>
                    <a:lnTo>
                      <a:pt x="102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52624" name="Line 24"/>
            <p:cNvSpPr>
              <a:spLocks noChangeShapeType="1"/>
            </p:cNvSpPr>
            <p:nvPr/>
          </p:nvSpPr>
          <p:spPr bwMode="auto">
            <a:xfrm>
              <a:off x="3615" y="3503"/>
              <a:ext cx="0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625" name="Rectangle 25"/>
            <p:cNvSpPr>
              <a:spLocks noChangeArrowheads="1"/>
            </p:cNvSpPr>
            <p:nvPr/>
          </p:nvSpPr>
          <p:spPr bwMode="auto">
            <a:xfrm>
              <a:off x="2842" y="2826"/>
              <a:ext cx="200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100">
                  <a:latin typeface="Arial" pitchFamily="34" charset="0"/>
                </a:rPr>
                <a:t>A</a:t>
              </a:r>
            </a:p>
            <a:p>
              <a:r>
                <a:rPr lang="es-ES" altLang="es-ES" sz="2100">
                  <a:latin typeface="Arial" pitchFamily="34" charset="0"/>
                </a:rPr>
                <a:t>B</a:t>
              </a:r>
            </a:p>
          </p:txBody>
        </p:sp>
        <p:sp>
          <p:nvSpPr>
            <p:cNvPr id="152626" name="Rectangle 26"/>
            <p:cNvSpPr>
              <a:spLocks noChangeArrowheads="1"/>
            </p:cNvSpPr>
            <p:nvPr/>
          </p:nvSpPr>
          <p:spPr bwMode="auto">
            <a:xfrm>
              <a:off x="4138" y="2952"/>
              <a:ext cx="209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100">
                  <a:latin typeface="Arial" pitchFamily="34" charset="0"/>
                </a:rPr>
                <a:t>R</a:t>
              </a:r>
            </a:p>
            <a:p>
              <a:endParaRPr lang="es-ES" altLang="es-ES" sz="2100">
                <a:latin typeface="Arial" pitchFamily="34" charset="0"/>
              </a:endParaRPr>
            </a:p>
            <a:p>
              <a:endParaRPr lang="es-ES" altLang="es-ES" sz="2100">
                <a:latin typeface="Arial" pitchFamily="34" charset="0"/>
              </a:endParaRPr>
            </a:p>
            <a:p>
              <a:r>
                <a:rPr lang="es-ES" altLang="es-ES" sz="2100">
                  <a:latin typeface="Arial" pitchFamily="34" charset="0"/>
                </a:rPr>
                <a:t>D</a:t>
              </a:r>
            </a:p>
          </p:txBody>
        </p:sp>
        <p:sp>
          <p:nvSpPr>
            <p:cNvPr id="152627" name="Line 27"/>
            <p:cNvSpPr>
              <a:spLocks noChangeShapeType="1"/>
            </p:cNvSpPr>
            <p:nvPr/>
          </p:nvSpPr>
          <p:spPr bwMode="auto">
            <a:xfrm>
              <a:off x="3741" y="3098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628" name="Line 28"/>
            <p:cNvSpPr>
              <a:spLocks noChangeShapeType="1"/>
            </p:cNvSpPr>
            <p:nvPr/>
          </p:nvSpPr>
          <p:spPr bwMode="auto">
            <a:xfrm>
              <a:off x="3821" y="3665"/>
              <a:ext cx="3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52629" name="Group 29"/>
            <p:cNvGrpSpPr>
              <a:grpSpLocks/>
            </p:cNvGrpSpPr>
            <p:nvPr/>
          </p:nvGrpSpPr>
          <p:grpSpPr bwMode="auto">
            <a:xfrm>
              <a:off x="3230" y="3235"/>
              <a:ext cx="100" cy="368"/>
              <a:chOff x="3230" y="3235"/>
              <a:chExt cx="100" cy="368"/>
            </a:xfrm>
          </p:grpSpPr>
          <p:sp>
            <p:nvSpPr>
              <p:cNvPr id="152630" name="AutoShape 30"/>
              <p:cNvSpPr>
                <a:spLocks noChangeArrowheads="1"/>
              </p:cNvSpPr>
              <p:nvPr/>
            </p:nvSpPr>
            <p:spPr bwMode="auto">
              <a:xfrm rot="10800000" flipH="1">
                <a:off x="3230" y="3235"/>
                <a:ext cx="100" cy="100"/>
              </a:xfrm>
              <a:prstGeom prst="triangle">
                <a:avLst>
                  <a:gd name="adj" fmla="val 49995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52631" name="Oval 31"/>
              <p:cNvSpPr>
                <a:spLocks noChangeArrowheads="1"/>
              </p:cNvSpPr>
              <p:nvPr/>
            </p:nvSpPr>
            <p:spPr bwMode="auto">
              <a:xfrm>
                <a:off x="3253" y="3357"/>
                <a:ext cx="52" cy="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52632" name="Line 32"/>
              <p:cNvSpPr>
                <a:spLocks noChangeShapeType="1"/>
              </p:cNvSpPr>
              <p:nvPr/>
            </p:nvSpPr>
            <p:spPr bwMode="auto">
              <a:xfrm>
                <a:off x="3274" y="3447"/>
                <a:ext cx="0" cy="1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52583" name="Group 33"/>
          <p:cNvGrpSpPr>
            <a:grpSpLocks/>
          </p:cNvGrpSpPr>
          <p:nvPr/>
        </p:nvGrpSpPr>
        <p:grpSpPr bwMode="auto">
          <a:xfrm>
            <a:off x="312738" y="2847975"/>
            <a:ext cx="3235325" cy="2416175"/>
            <a:chOff x="197" y="1794"/>
            <a:chExt cx="2038" cy="1522"/>
          </a:xfrm>
        </p:grpSpPr>
        <p:sp>
          <p:nvSpPr>
            <p:cNvPr id="152610" name="Rectangle 34"/>
            <p:cNvSpPr>
              <a:spLocks noChangeArrowheads="1"/>
            </p:cNvSpPr>
            <p:nvPr/>
          </p:nvSpPr>
          <p:spPr bwMode="auto">
            <a:xfrm>
              <a:off x="197" y="1794"/>
              <a:ext cx="1972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A	B	D	R</a:t>
              </a:r>
            </a:p>
            <a:p>
              <a:endParaRPr lang="es-ES" altLang="es-ES"/>
            </a:p>
            <a:p>
              <a:r>
                <a:rPr lang="es-ES" altLang="es-ES"/>
                <a:t>0	0	0	0</a:t>
              </a:r>
            </a:p>
            <a:p>
              <a:r>
                <a:rPr lang="es-ES" altLang="es-ES"/>
                <a:t>0	1	1	1</a:t>
              </a:r>
            </a:p>
            <a:p>
              <a:r>
                <a:rPr lang="es-ES" altLang="es-ES"/>
                <a:t>1	0	0	1</a:t>
              </a:r>
            </a:p>
            <a:p>
              <a:r>
                <a:rPr lang="es-ES" altLang="es-ES"/>
                <a:t>1	1	0	0</a:t>
              </a:r>
            </a:p>
          </p:txBody>
        </p:sp>
        <p:sp>
          <p:nvSpPr>
            <p:cNvPr id="152611" name="Line 35"/>
            <p:cNvSpPr>
              <a:spLocks noChangeShapeType="1"/>
            </p:cNvSpPr>
            <p:nvPr/>
          </p:nvSpPr>
          <p:spPr bwMode="auto">
            <a:xfrm>
              <a:off x="267" y="2104"/>
              <a:ext cx="1968" cy="0"/>
            </a:xfrm>
            <a:prstGeom prst="line">
              <a:avLst/>
            </a:prstGeom>
            <a:noFill/>
            <a:ln w="12700">
              <a:solidFill>
                <a:srgbClr val="00FF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612" name="Line 36"/>
            <p:cNvSpPr>
              <a:spLocks noChangeShapeType="1"/>
            </p:cNvSpPr>
            <p:nvPr/>
          </p:nvSpPr>
          <p:spPr bwMode="auto">
            <a:xfrm>
              <a:off x="1179" y="1840"/>
              <a:ext cx="0" cy="1476"/>
            </a:xfrm>
            <a:prstGeom prst="line">
              <a:avLst/>
            </a:prstGeom>
            <a:noFill/>
            <a:ln w="12700">
              <a:solidFill>
                <a:srgbClr val="00FF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2584" name="Group 37"/>
          <p:cNvGrpSpPr>
            <a:grpSpLocks/>
          </p:cNvGrpSpPr>
          <p:nvPr/>
        </p:nvGrpSpPr>
        <p:grpSpPr bwMode="auto">
          <a:xfrm>
            <a:off x="4600575" y="1195388"/>
            <a:ext cx="1479550" cy="1655762"/>
            <a:chOff x="2898" y="753"/>
            <a:chExt cx="932" cy="1043"/>
          </a:xfrm>
        </p:grpSpPr>
        <p:sp>
          <p:nvSpPr>
            <p:cNvPr id="152603" name="Rectangle 38"/>
            <p:cNvSpPr>
              <a:spLocks noChangeArrowheads="1"/>
            </p:cNvSpPr>
            <p:nvPr/>
          </p:nvSpPr>
          <p:spPr bwMode="auto">
            <a:xfrm>
              <a:off x="3126" y="1008"/>
              <a:ext cx="644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800">
                  <a:latin typeface="Arial" pitchFamily="34" charset="0"/>
                </a:rPr>
                <a:t>   </a:t>
              </a:r>
              <a:r>
                <a:rPr lang="es-ES" altLang="es-ES"/>
                <a:t>0   1</a:t>
              </a:r>
            </a:p>
            <a:p>
              <a:r>
                <a:rPr lang="es-ES" altLang="es-ES"/>
                <a:t>0  0   1</a:t>
              </a:r>
            </a:p>
            <a:p>
              <a:r>
                <a:rPr lang="es-ES" altLang="es-ES"/>
                <a:t>1  0   0</a:t>
              </a:r>
            </a:p>
          </p:txBody>
        </p:sp>
        <p:sp>
          <p:nvSpPr>
            <p:cNvPr id="152604" name="Rectangle 39"/>
            <p:cNvSpPr>
              <a:spLocks noChangeArrowheads="1"/>
            </p:cNvSpPr>
            <p:nvPr/>
          </p:nvSpPr>
          <p:spPr bwMode="auto">
            <a:xfrm>
              <a:off x="3311" y="1276"/>
              <a:ext cx="519" cy="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2605" name="Line 40"/>
            <p:cNvSpPr>
              <a:spLocks noChangeShapeType="1"/>
            </p:cNvSpPr>
            <p:nvPr/>
          </p:nvSpPr>
          <p:spPr bwMode="auto">
            <a:xfrm flipH="1">
              <a:off x="3571" y="1263"/>
              <a:ext cx="3" cy="5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606" name="Line 41"/>
            <p:cNvSpPr>
              <a:spLocks noChangeShapeType="1"/>
            </p:cNvSpPr>
            <p:nvPr/>
          </p:nvSpPr>
          <p:spPr bwMode="auto">
            <a:xfrm flipH="1">
              <a:off x="3316" y="1551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607" name="Line 42"/>
            <p:cNvSpPr>
              <a:spLocks noChangeShapeType="1"/>
            </p:cNvSpPr>
            <p:nvPr/>
          </p:nvSpPr>
          <p:spPr bwMode="auto">
            <a:xfrm flipH="1" flipV="1">
              <a:off x="3124" y="1047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608" name="Rectangle 43"/>
            <p:cNvSpPr>
              <a:spLocks noChangeArrowheads="1"/>
            </p:cNvSpPr>
            <p:nvPr/>
          </p:nvSpPr>
          <p:spPr bwMode="auto">
            <a:xfrm>
              <a:off x="2898" y="792"/>
              <a:ext cx="493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800">
                  <a:latin typeface="Arial" pitchFamily="34" charset="0"/>
                </a:rPr>
                <a:t>    </a:t>
              </a:r>
              <a:r>
                <a:rPr lang="es-ES" altLang="es-ES"/>
                <a:t>B</a:t>
              </a:r>
            </a:p>
            <a:p>
              <a:r>
                <a:rPr lang="es-ES" altLang="es-ES"/>
                <a:t>A</a:t>
              </a:r>
            </a:p>
          </p:txBody>
        </p:sp>
        <p:sp>
          <p:nvSpPr>
            <p:cNvPr id="152609" name="Rectangle 44"/>
            <p:cNvSpPr>
              <a:spLocks noChangeArrowheads="1"/>
            </p:cNvSpPr>
            <p:nvPr/>
          </p:nvSpPr>
          <p:spPr bwMode="auto">
            <a:xfrm>
              <a:off x="2910" y="75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D</a:t>
              </a:r>
            </a:p>
          </p:txBody>
        </p:sp>
      </p:grpSp>
      <p:grpSp>
        <p:nvGrpSpPr>
          <p:cNvPr id="152585" name="Group 45"/>
          <p:cNvGrpSpPr>
            <a:grpSpLocks/>
          </p:cNvGrpSpPr>
          <p:nvPr/>
        </p:nvGrpSpPr>
        <p:grpSpPr bwMode="auto">
          <a:xfrm>
            <a:off x="7097713" y="1181100"/>
            <a:ext cx="1479550" cy="1655763"/>
            <a:chOff x="4471" y="744"/>
            <a:chExt cx="932" cy="1043"/>
          </a:xfrm>
        </p:grpSpPr>
        <p:sp>
          <p:nvSpPr>
            <p:cNvPr id="152596" name="Rectangle 46"/>
            <p:cNvSpPr>
              <a:spLocks noChangeArrowheads="1"/>
            </p:cNvSpPr>
            <p:nvPr/>
          </p:nvSpPr>
          <p:spPr bwMode="auto">
            <a:xfrm>
              <a:off x="4699" y="999"/>
              <a:ext cx="644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800">
                  <a:latin typeface="Arial" pitchFamily="34" charset="0"/>
                </a:rPr>
                <a:t>   </a:t>
              </a:r>
              <a:r>
                <a:rPr lang="es-ES" altLang="es-ES"/>
                <a:t>0   1</a:t>
              </a:r>
            </a:p>
            <a:p>
              <a:r>
                <a:rPr lang="es-ES" altLang="es-ES"/>
                <a:t>0  0   1</a:t>
              </a:r>
            </a:p>
            <a:p>
              <a:r>
                <a:rPr lang="es-ES" altLang="es-ES"/>
                <a:t>1  1   0</a:t>
              </a:r>
            </a:p>
          </p:txBody>
        </p:sp>
        <p:sp>
          <p:nvSpPr>
            <p:cNvPr id="152597" name="Rectangle 47"/>
            <p:cNvSpPr>
              <a:spLocks noChangeArrowheads="1"/>
            </p:cNvSpPr>
            <p:nvPr/>
          </p:nvSpPr>
          <p:spPr bwMode="auto">
            <a:xfrm>
              <a:off x="4884" y="1267"/>
              <a:ext cx="519" cy="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2598" name="Line 48"/>
            <p:cNvSpPr>
              <a:spLocks noChangeShapeType="1"/>
            </p:cNvSpPr>
            <p:nvPr/>
          </p:nvSpPr>
          <p:spPr bwMode="auto">
            <a:xfrm flipH="1">
              <a:off x="5144" y="1254"/>
              <a:ext cx="3" cy="5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599" name="Line 49"/>
            <p:cNvSpPr>
              <a:spLocks noChangeShapeType="1"/>
            </p:cNvSpPr>
            <p:nvPr/>
          </p:nvSpPr>
          <p:spPr bwMode="auto">
            <a:xfrm flipH="1">
              <a:off x="4889" y="1542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600" name="Line 50"/>
            <p:cNvSpPr>
              <a:spLocks noChangeShapeType="1"/>
            </p:cNvSpPr>
            <p:nvPr/>
          </p:nvSpPr>
          <p:spPr bwMode="auto">
            <a:xfrm flipH="1" flipV="1">
              <a:off x="4697" y="103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601" name="Rectangle 51"/>
            <p:cNvSpPr>
              <a:spLocks noChangeArrowheads="1"/>
            </p:cNvSpPr>
            <p:nvPr/>
          </p:nvSpPr>
          <p:spPr bwMode="auto">
            <a:xfrm>
              <a:off x="4471" y="783"/>
              <a:ext cx="493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800">
                  <a:latin typeface="Arial" pitchFamily="34" charset="0"/>
                </a:rPr>
                <a:t>    </a:t>
              </a:r>
              <a:r>
                <a:rPr lang="es-ES" altLang="es-ES"/>
                <a:t>B</a:t>
              </a:r>
            </a:p>
            <a:p>
              <a:r>
                <a:rPr lang="es-ES" altLang="es-ES"/>
                <a:t>A</a:t>
              </a:r>
            </a:p>
          </p:txBody>
        </p:sp>
        <p:sp>
          <p:nvSpPr>
            <p:cNvPr id="152602" name="Rectangle 52"/>
            <p:cNvSpPr>
              <a:spLocks noChangeArrowheads="1"/>
            </p:cNvSpPr>
            <p:nvPr/>
          </p:nvSpPr>
          <p:spPr bwMode="auto">
            <a:xfrm>
              <a:off x="4483" y="74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R</a:t>
              </a:r>
            </a:p>
          </p:txBody>
        </p:sp>
      </p:grpSp>
      <p:sp>
        <p:nvSpPr>
          <p:cNvPr id="152586" name="Line 53"/>
          <p:cNvSpPr>
            <a:spLocks noChangeShapeType="1"/>
          </p:cNvSpPr>
          <p:nvPr/>
        </p:nvSpPr>
        <p:spPr bwMode="auto">
          <a:xfrm>
            <a:off x="5033963" y="3703638"/>
            <a:ext cx="1082675" cy="0"/>
          </a:xfrm>
          <a:prstGeom prst="line">
            <a:avLst/>
          </a:prstGeom>
          <a:noFill/>
          <a:ln w="25400">
            <a:solidFill>
              <a:srgbClr val="00FF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2587" name="Line 54"/>
          <p:cNvSpPr>
            <a:spLocks noChangeShapeType="1"/>
          </p:cNvSpPr>
          <p:nvPr/>
        </p:nvSpPr>
        <p:spPr bwMode="auto">
          <a:xfrm flipV="1">
            <a:off x="6130925" y="3327400"/>
            <a:ext cx="0" cy="376238"/>
          </a:xfrm>
          <a:prstGeom prst="line">
            <a:avLst/>
          </a:prstGeom>
          <a:noFill/>
          <a:ln w="25400">
            <a:solidFill>
              <a:srgbClr val="00FF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2588" name="Line 55"/>
          <p:cNvSpPr>
            <a:spLocks noChangeShapeType="1"/>
          </p:cNvSpPr>
          <p:nvPr/>
        </p:nvSpPr>
        <p:spPr bwMode="auto">
          <a:xfrm>
            <a:off x="7010400" y="4049713"/>
            <a:ext cx="1847850" cy="0"/>
          </a:xfrm>
          <a:prstGeom prst="line">
            <a:avLst/>
          </a:prstGeom>
          <a:noFill/>
          <a:ln w="25400">
            <a:solidFill>
              <a:srgbClr val="00FF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2589" name="Line 56"/>
          <p:cNvSpPr>
            <a:spLocks noChangeShapeType="1"/>
          </p:cNvSpPr>
          <p:nvPr/>
        </p:nvSpPr>
        <p:spPr bwMode="auto">
          <a:xfrm flipV="1">
            <a:off x="8843963" y="3400425"/>
            <a:ext cx="0" cy="649288"/>
          </a:xfrm>
          <a:prstGeom prst="line">
            <a:avLst/>
          </a:prstGeom>
          <a:noFill/>
          <a:ln w="25400">
            <a:solidFill>
              <a:srgbClr val="00FF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2590" name="Rectangle 57"/>
          <p:cNvSpPr>
            <a:spLocks noChangeArrowheads="1"/>
          </p:cNvSpPr>
          <p:nvPr/>
        </p:nvSpPr>
        <p:spPr bwMode="auto">
          <a:xfrm>
            <a:off x="5129213" y="4791075"/>
            <a:ext cx="117475" cy="73025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52591" name="Rectangle 58"/>
          <p:cNvSpPr>
            <a:spLocks noChangeArrowheads="1"/>
          </p:cNvSpPr>
          <p:nvPr/>
        </p:nvSpPr>
        <p:spPr bwMode="auto">
          <a:xfrm>
            <a:off x="4926013" y="4994275"/>
            <a:ext cx="117475" cy="73025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52592" name="Line 59"/>
          <p:cNvSpPr>
            <a:spLocks noChangeShapeType="1"/>
          </p:cNvSpPr>
          <p:nvPr/>
        </p:nvSpPr>
        <p:spPr bwMode="auto">
          <a:xfrm>
            <a:off x="5626100" y="3313113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2593" name="Line 60"/>
          <p:cNvSpPr>
            <a:spLocks noChangeShapeType="1"/>
          </p:cNvSpPr>
          <p:nvPr/>
        </p:nvSpPr>
        <p:spPr bwMode="auto">
          <a:xfrm>
            <a:off x="7581900" y="3306763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2594" name="Line 61"/>
          <p:cNvSpPr>
            <a:spLocks noChangeShapeType="1"/>
          </p:cNvSpPr>
          <p:nvPr/>
        </p:nvSpPr>
        <p:spPr bwMode="auto">
          <a:xfrm>
            <a:off x="8520113" y="3306763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45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219200"/>
          </a:xfrm>
        </p:spPr>
        <p:txBody>
          <a:bodyPr/>
          <a:lstStyle/>
          <a:p>
            <a:pPr>
              <a:defRPr/>
            </a:pPr>
            <a:r>
              <a:rPr lang="es-ES" sz="2800" dirty="0" smtClean="0">
                <a:solidFill>
                  <a:srgbClr val="00FF66"/>
                </a:solidFill>
                <a:latin typeface="Arial" pitchFamily="34" charset="0"/>
              </a:rPr>
              <a:t>Sumadores.</a:t>
            </a:r>
          </a:p>
        </p:txBody>
      </p:sp>
      <p:grpSp>
        <p:nvGrpSpPr>
          <p:cNvPr id="153603" name="Group 3"/>
          <p:cNvGrpSpPr>
            <a:grpSpLocks/>
          </p:cNvGrpSpPr>
          <p:nvPr/>
        </p:nvGrpSpPr>
        <p:grpSpPr bwMode="auto">
          <a:xfrm>
            <a:off x="517525" y="1585913"/>
            <a:ext cx="8088313" cy="3943350"/>
            <a:chOff x="326" y="999"/>
            <a:chExt cx="5095" cy="2484"/>
          </a:xfrm>
        </p:grpSpPr>
        <p:sp>
          <p:nvSpPr>
            <p:cNvPr id="291844" name="Rectangle 4"/>
            <p:cNvSpPr>
              <a:spLocks noChangeArrowheads="1"/>
            </p:cNvSpPr>
            <p:nvPr/>
          </p:nvSpPr>
          <p:spPr bwMode="auto">
            <a:xfrm>
              <a:off x="428" y="999"/>
              <a:ext cx="17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s-ES" dirty="0">
                  <a:latin typeface="Arial" pitchFamily="34" charset="0"/>
                </a:rPr>
                <a:t>SUMADOR </a:t>
              </a:r>
              <a:r>
                <a:rPr lang="es-ES" dirty="0" smtClean="0">
                  <a:latin typeface="Arial" pitchFamily="34" charset="0"/>
                </a:rPr>
                <a:t>TOTAL</a:t>
              </a:r>
              <a:endParaRPr lang="es-ES" dirty="0">
                <a:latin typeface="Arial" pitchFamily="34" charset="0"/>
              </a:endParaRPr>
            </a:p>
          </p:txBody>
        </p:sp>
        <p:sp>
          <p:nvSpPr>
            <p:cNvPr id="153606" name="Rectangle 5"/>
            <p:cNvSpPr>
              <a:spLocks noChangeArrowheads="1"/>
            </p:cNvSpPr>
            <p:nvPr/>
          </p:nvSpPr>
          <p:spPr bwMode="auto">
            <a:xfrm>
              <a:off x="2992" y="1891"/>
              <a:ext cx="194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dirty="0"/>
                <a:t>A  =	1	0	1</a:t>
              </a:r>
            </a:p>
            <a:p>
              <a:endParaRPr lang="es-ES" altLang="es-ES" dirty="0"/>
            </a:p>
            <a:p>
              <a:r>
                <a:rPr lang="es-ES" altLang="es-ES" dirty="0"/>
                <a:t>B  =	0	1	0</a:t>
              </a:r>
            </a:p>
          </p:txBody>
        </p:sp>
        <p:sp>
          <p:nvSpPr>
            <p:cNvPr id="153607" name="Rectangle 6"/>
            <p:cNvSpPr>
              <a:spLocks noChangeArrowheads="1"/>
            </p:cNvSpPr>
            <p:nvPr/>
          </p:nvSpPr>
          <p:spPr bwMode="auto">
            <a:xfrm>
              <a:off x="3579" y="2191"/>
              <a:ext cx="3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1800"/>
                <a:t>B</a:t>
              </a:r>
              <a:r>
                <a:rPr lang="es-ES" altLang="es-ES" sz="1400"/>
                <a:t>2</a:t>
              </a:r>
            </a:p>
          </p:txBody>
        </p:sp>
        <p:sp>
          <p:nvSpPr>
            <p:cNvPr id="153608" name="Line 7"/>
            <p:cNvSpPr>
              <a:spLocks noChangeShapeType="1"/>
            </p:cNvSpPr>
            <p:nvPr/>
          </p:nvSpPr>
          <p:spPr bwMode="auto">
            <a:xfrm>
              <a:off x="2930" y="2705"/>
              <a:ext cx="2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09" name="Line 8"/>
            <p:cNvSpPr>
              <a:spLocks noChangeShapeType="1"/>
            </p:cNvSpPr>
            <p:nvPr/>
          </p:nvSpPr>
          <p:spPr bwMode="auto">
            <a:xfrm>
              <a:off x="4019" y="1742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10" name="Line 9"/>
            <p:cNvSpPr>
              <a:spLocks noChangeShapeType="1"/>
            </p:cNvSpPr>
            <p:nvPr/>
          </p:nvSpPr>
          <p:spPr bwMode="auto">
            <a:xfrm>
              <a:off x="4622" y="1742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11" name="Rectangle 10"/>
            <p:cNvSpPr>
              <a:spLocks noChangeArrowheads="1"/>
            </p:cNvSpPr>
            <p:nvPr/>
          </p:nvSpPr>
          <p:spPr bwMode="auto">
            <a:xfrm>
              <a:off x="3552" y="2729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S</a:t>
              </a:r>
              <a:r>
                <a:rPr lang="es-ES" altLang="es-ES" sz="1400"/>
                <a:t>2</a:t>
              </a:r>
            </a:p>
          </p:txBody>
        </p:sp>
        <p:sp>
          <p:nvSpPr>
            <p:cNvPr id="153612" name="Rectangle 11"/>
            <p:cNvSpPr>
              <a:spLocks noChangeArrowheads="1"/>
            </p:cNvSpPr>
            <p:nvPr/>
          </p:nvSpPr>
          <p:spPr bwMode="auto">
            <a:xfrm>
              <a:off x="4156" y="2764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S</a:t>
              </a:r>
              <a:r>
                <a:rPr lang="es-ES" altLang="es-ES" sz="1400"/>
                <a:t>1</a:t>
              </a:r>
            </a:p>
          </p:txBody>
        </p:sp>
        <p:sp>
          <p:nvSpPr>
            <p:cNvPr id="153613" name="Rectangle 12"/>
            <p:cNvSpPr>
              <a:spLocks noChangeArrowheads="1"/>
            </p:cNvSpPr>
            <p:nvPr/>
          </p:nvSpPr>
          <p:spPr bwMode="auto">
            <a:xfrm>
              <a:off x="4709" y="2753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S</a:t>
              </a:r>
              <a:r>
                <a:rPr lang="es-ES" altLang="es-ES" sz="1400"/>
                <a:t>0</a:t>
              </a:r>
            </a:p>
          </p:txBody>
        </p:sp>
        <p:grpSp>
          <p:nvGrpSpPr>
            <p:cNvPr id="153614" name="Group 13"/>
            <p:cNvGrpSpPr>
              <a:grpSpLocks/>
            </p:cNvGrpSpPr>
            <p:nvPr/>
          </p:nvGrpSpPr>
          <p:grpSpPr bwMode="auto">
            <a:xfrm>
              <a:off x="3349" y="3020"/>
              <a:ext cx="312" cy="144"/>
              <a:chOff x="3349" y="3020"/>
              <a:chExt cx="312" cy="144"/>
            </a:xfrm>
          </p:grpSpPr>
          <p:sp>
            <p:nvSpPr>
              <p:cNvPr id="153649" name="Line 14"/>
              <p:cNvSpPr>
                <a:spLocks noChangeShapeType="1"/>
              </p:cNvSpPr>
              <p:nvPr/>
            </p:nvSpPr>
            <p:spPr bwMode="auto">
              <a:xfrm>
                <a:off x="3661" y="3020"/>
                <a:ext cx="0" cy="1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3650" name="Line 15"/>
              <p:cNvSpPr>
                <a:spLocks noChangeShapeType="1"/>
              </p:cNvSpPr>
              <p:nvPr/>
            </p:nvSpPr>
            <p:spPr bwMode="auto">
              <a:xfrm flipH="1">
                <a:off x="3349" y="3164"/>
                <a:ext cx="3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53615" name="Group 16"/>
            <p:cNvGrpSpPr>
              <a:grpSpLocks/>
            </p:cNvGrpSpPr>
            <p:nvPr/>
          </p:nvGrpSpPr>
          <p:grpSpPr bwMode="auto">
            <a:xfrm>
              <a:off x="3998" y="3033"/>
              <a:ext cx="312" cy="144"/>
              <a:chOff x="3998" y="3033"/>
              <a:chExt cx="312" cy="144"/>
            </a:xfrm>
          </p:grpSpPr>
          <p:sp>
            <p:nvSpPr>
              <p:cNvPr id="153647" name="Line 17"/>
              <p:cNvSpPr>
                <a:spLocks noChangeShapeType="1"/>
              </p:cNvSpPr>
              <p:nvPr/>
            </p:nvSpPr>
            <p:spPr bwMode="auto">
              <a:xfrm>
                <a:off x="4310" y="3033"/>
                <a:ext cx="0" cy="1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3648" name="Line 18"/>
              <p:cNvSpPr>
                <a:spLocks noChangeShapeType="1"/>
              </p:cNvSpPr>
              <p:nvPr/>
            </p:nvSpPr>
            <p:spPr bwMode="auto">
              <a:xfrm flipH="1">
                <a:off x="3998" y="3177"/>
                <a:ext cx="3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53616" name="Group 19"/>
            <p:cNvGrpSpPr>
              <a:grpSpLocks/>
            </p:cNvGrpSpPr>
            <p:nvPr/>
          </p:nvGrpSpPr>
          <p:grpSpPr bwMode="auto">
            <a:xfrm>
              <a:off x="4545" y="3035"/>
              <a:ext cx="312" cy="144"/>
              <a:chOff x="4545" y="3035"/>
              <a:chExt cx="312" cy="144"/>
            </a:xfrm>
          </p:grpSpPr>
          <p:sp>
            <p:nvSpPr>
              <p:cNvPr id="153645" name="Line 20"/>
              <p:cNvSpPr>
                <a:spLocks noChangeShapeType="1"/>
              </p:cNvSpPr>
              <p:nvPr/>
            </p:nvSpPr>
            <p:spPr bwMode="auto">
              <a:xfrm>
                <a:off x="4857" y="3035"/>
                <a:ext cx="0" cy="1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3646" name="Line 21"/>
              <p:cNvSpPr>
                <a:spLocks noChangeShapeType="1"/>
              </p:cNvSpPr>
              <p:nvPr/>
            </p:nvSpPr>
            <p:spPr bwMode="auto">
              <a:xfrm flipH="1">
                <a:off x="4545" y="3179"/>
                <a:ext cx="3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53617" name="Group 22"/>
            <p:cNvGrpSpPr>
              <a:grpSpLocks/>
            </p:cNvGrpSpPr>
            <p:nvPr/>
          </p:nvGrpSpPr>
          <p:grpSpPr bwMode="auto">
            <a:xfrm>
              <a:off x="5109" y="3045"/>
              <a:ext cx="312" cy="144"/>
              <a:chOff x="5109" y="3045"/>
              <a:chExt cx="312" cy="144"/>
            </a:xfrm>
          </p:grpSpPr>
          <p:sp>
            <p:nvSpPr>
              <p:cNvPr id="153643" name="Line 23"/>
              <p:cNvSpPr>
                <a:spLocks noChangeShapeType="1"/>
              </p:cNvSpPr>
              <p:nvPr/>
            </p:nvSpPr>
            <p:spPr bwMode="auto">
              <a:xfrm>
                <a:off x="5421" y="3045"/>
                <a:ext cx="0" cy="1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3644" name="Line 24"/>
              <p:cNvSpPr>
                <a:spLocks noChangeShapeType="1"/>
              </p:cNvSpPr>
              <p:nvPr/>
            </p:nvSpPr>
            <p:spPr bwMode="auto">
              <a:xfrm flipH="1">
                <a:off x="5109" y="3189"/>
                <a:ext cx="3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53618" name="Group 25"/>
            <p:cNvGrpSpPr>
              <a:grpSpLocks/>
            </p:cNvGrpSpPr>
            <p:nvPr/>
          </p:nvGrpSpPr>
          <p:grpSpPr bwMode="auto">
            <a:xfrm>
              <a:off x="326" y="1749"/>
              <a:ext cx="2044" cy="1327"/>
              <a:chOff x="326" y="1749"/>
              <a:chExt cx="2044" cy="1327"/>
            </a:xfrm>
          </p:grpSpPr>
          <p:sp>
            <p:nvSpPr>
              <p:cNvPr id="153628" name="Rectangle 26"/>
              <p:cNvSpPr>
                <a:spLocks noChangeArrowheads="1"/>
              </p:cNvSpPr>
              <p:nvPr/>
            </p:nvSpPr>
            <p:spPr bwMode="auto">
              <a:xfrm>
                <a:off x="326" y="1892"/>
                <a:ext cx="2044" cy="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 sz="2800">
                  <a:latin typeface="Arial" pitchFamily="34" charset="0"/>
                </a:endParaRPr>
              </a:p>
              <a:p>
                <a:r>
                  <a:rPr lang="es-ES" altLang="es-ES"/>
                  <a:t>A</a:t>
                </a:r>
                <a:r>
                  <a:rPr lang="es-ES" altLang="es-ES" sz="1800"/>
                  <a:t>0</a:t>
                </a:r>
                <a:r>
                  <a:rPr lang="es-ES" altLang="es-ES"/>
                  <a:t>     			C</a:t>
                </a:r>
                <a:r>
                  <a:rPr lang="es-ES" altLang="es-ES" sz="1800"/>
                  <a:t>1</a:t>
                </a:r>
                <a:endParaRPr lang="es-ES" altLang="es-ES"/>
              </a:p>
              <a:p>
                <a:r>
                  <a:rPr lang="es-ES" altLang="es-ES"/>
                  <a:t>B</a:t>
                </a:r>
                <a:r>
                  <a:rPr lang="es-ES" altLang="es-ES" sz="1800"/>
                  <a:t>0</a:t>
                </a:r>
                <a:r>
                  <a:rPr lang="es-ES" altLang="es-ES"/>
                  <a:t>		    	S</a:t>
                </a:r>
                <a:r>
                  <a:rPr lang="es-ES" altLang="es-ES" sz="1800"/>
                  <a:t>0</a:t>
                </a:r>
              </a:p>
            </p:txBody>
          </p:sp>
          <p:sp>
            <p:nvSpPr>
              <p:cNvPr id="153629" name="Rectangle 27"/>
              <p:cNvSpPr>
                <a:spLocks noChangeArrowheads="1"/>
              </p:cNvSpPr>
              <p:nvPr/>
            </p:nvSpPr>
            <p:spPr bwMode="auto">
              <a:xfrm>
                <a:off x="1185" y="1749"/>
                <a:ext cx="3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s-ES" altLang="es-ES"/>
                  <a:t>C</a:t>
                </a:r>
                <a:r>
                  <a:rPr lang="es-ES" altLang="es-ES" sz="1800"/>
                  <a:t>0</a:t>
                </a:r>
              </a:p>
            </p:txBody>
          </p:sp>
          <p:sp>
            <p:nvSpPr>
              <p:cNvPr id="153630" name="Line 28"/>
              <p:cNvSpPr>
                <a:spLocks noChangeShapeType="1"/>
              </p:cNvSpPr>
              <p:nvPr/>
            </p:nvSpPr>
            <p:spPr bwMode="auto">
              <a:xfrm>
                <a:off x="684" y="2279"/>
                <a:ext cx="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3631" name="Line 29"/>
              <p:cNvSpPr>
                <a:spLocks noChangeShapeType="1"/>
              </p:cNvSpPr>
              <p:nvPr/>
            </p:nvSpPr>
            <p:spPr bwMode="auto">
              <a:xfrm>
                <a:off x="672" y="2543"/>
                <a:ext cx="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3632" name="Line 30"/>
              <p:cNvSpPr>
                <a:spLocks noChangeShapeType="1"/>
              </p:cNvSpPr>
              <p:nvPr/>
            </p:nvSpPr>
            <p:spPr bwMode="auto">
              <a:xfrm>
                <a:off x="1800" y="2279"/>
                <a:ext cx="2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3633" name="Line 31"/>
              <p:cNvSpPr>
                <a:spLocks noChangeShapeType="1"/>
              </p:cNvSpPr>
              <p:nvPr/>
            </p:nvSpPr>
            <p:spPr bwMode="auto">
              <a:xfrm>
                <a:off x="1812" y="2555"/>
                <a:ext cx="2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3634" name="Rectangle 32"/>
              <p:cNvSpPr>
                <a:spLocks noChangeArrowheads="1"/>
              </p:cNvSpPr>
              <p:nvPr/>
            </p:nvSpPr>
            <p:spPr bwMode="auto">
              <a:xfrm>
                <a:off x="1236" y="2519"/>
                <a:ext cx="587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s-ES" altLang="es-ES" sz="2800">
                    <a:latin typeface="Arial" pitchFamily="34" charset="0"/>
                  </a:rPr>
                  <a:t>       </a:t>
                </a:r>
                <a:r>
                  <a:rPr lang="es-ES" altLang="es-ES"/>
                  <a:t>A+B</a:t>
                </a:r>
              </a:p>
            </p:txBody>
          </p:sp>
          <p:grpSp>
            <p:nvGrpSpPr>
              <p:cNvPr id="153635" name="Group 33"/>
              <p:cNvGrpSpPr>
                <a:grpSpLocks/>
              </p:cNvGrpSpPr>
              <p:nvPr/>
            </p:nvGrpSpPr>
            <p:grpSpPr bwMode="auto">
              <a:xfrm>
                <a:off x="1192" y="2175"/>
                <a:ext cx="604" cy="544"/>
                <a:chOff x="1192" y="2175"/>
                <a:chExt cx="604" cy="544"/>
              </a:xfrm>
            </p:grpSpPr>
            <p:sp>
              <p:nvSpPr>
                <p:cNvPr id="153637" name="Rectangle 34"/>
                <p:cNvSpPr>
                  <a:spLocks noChangeArrowheads="1"/>
                </p:cNvSpPr>
                <p:nvPr/>
              </p:nvSpPr>
              <p:spPr bwMode="auto">
                <a:xfrm>
                  <a:off x="1192" y="2175"/>
                  <a:ext cx="604" cy="5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  <p:grpSp>
              <p:nvGrpSpPr>
                <p:cNvPr id="153638" name="Group 35"/>
                <p:cNvGrpSpPr>
                  <a:grpSpLocks/>
                </p:cNvGrpSpPr>
                <p:nvPr/>
              </p:nvGrpSpPr>
              <p:grpSpPr bwMode="auto">
                <a:xfrm>
                  <a:off x="1375" y="2303"/>
                  <a:ext cx="190" cy="276"/>
                  <a:chOff x="1375" y="2303"/>
                  <a:chExt cx="190" cy="276"/>
                </a:xfrm>
              </p:grpSpPr>
              <p:sp>
                <p:nvSpPr>
                  <p:cNvPr id="15363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375" y="2303"/>
                    <a:ext cx="84" cy="1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53640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5" y="2438"/>
                    <a:ext cx="84" cy="1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5364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377" y="2303"/>
                    <a:ext cx="1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53642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377" y="2579"/>
                    <a:ext cx="1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153636" name="Line 40"/>
              <p:cNvSpPr>
                <a:spLocks noChangeShapeType="1"/>
              </p:cNvSpPr>
              <p:nvPr/>
            </p:nvSpPr>
            <p:spPr bwMode="auto">
              <a:xfrm>
                <a:off x="1490" y="1905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3619" name="Rectangle 41"/>
            <p:cNvSpPr>
              <a:spLocks noChangeArrowheads="1"/>
            </p:cNvSpPr>
            <p:nvPr/>
          </p:nvSpPr>
          <p:spPr bwMode="auto">
            <a:xfrm>
              <a:off x="4145" y="218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1800"/>
                <a:t>B</a:t>
              </a:r>
              <a:r>
                <a:rPr lang="es-ES" altLang="es-ES" sz="1400"/>
                <a:t>1</a:t>
              </a:r>
            </a:p>
          </p:txBody>
        </p:sp>
        <p:sp>
          <p:nvSpPr>
            <p:cNvPr id="153620" name="Rectangle 42"/>
            <p:cNvSpPr>
              <a:spLocks noChangeArrowheads="1"/>
            </p:cNvSpPr>
            <p:nvPr/>
          </p:nvSpPr>
          <p:spPr bwMode="auto">
            <a:xfrm>
              <a:off x="4700" y="2181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1800"/>
                <a:t>B</a:t>
              </a:r>
              <a:r>
                <a:rPr lang="es-ES" altLang="es-ES" sz="1400"/>
                <a:t>0</a:t>
              </a:r>
            </a:p>
          </p:txBody>
        </p:sp>
        <p:sp>
          <p:nvSpPr>
            <p:cNvPr id="153621" name="Rectangle 43"/>
            <p:cNvSpPr>
              <a:spLocks noChangeArrowheads="1"/>
            </p:cNvSpPr>
            <p:nvPr/>
          </p:nvSpPr>
          <p:spPr bwMode="auto">
            <a:xfrm>
              <a:off x="3518" y="169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1800"/>
                <a:t>A</a:t>
              </a:r>
              <a:r>
                <a:rPr lang="es-ES" altLang="es-ES" sz="1400"/>
                <a:t>2</a:t>
              </a:r>
            </a:p>
          </p:txBody>
        </p:sp>
        <p:sp>
          <p:nvSpPr>
            <p:cNvPr id="153622" name="Rectangle 44"/>
            <p:cNvSpPr>
              <a:spLocks noChangeArrowheads="1"/>
            </p:cNvSpPr>
            <p:nvPr/>
          </p:nvSpPr>
          <p:spPr bwMode="auto">
            <a:xfrm>
              <a:off x="4109" y="170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1800"/>
                <a:t>A</a:t>
              </a:r>
              <a:r>
                <a:rPr lang="es-ES" altLang="es-ES" sz="1400"/>
                <a:t>1</a:t>
              </a:r>
            </a:p>
          </p:txBody>
        </p:sp>
        <p:sp>
          <p:nvSpPr>
            <p:cNvPr id="153623" name="Rectangle 45"/>
            <p:cNvSpPr>
              <a:spLocks noChangeArrowheads="1"/>
            </p:cNvSpPr>
            <p:nvPr/>
          </p:nvSpPr>
          <p:spPr bwMode="auto">
            <a:xfrm>
              <a:off x="4682" y="1707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1800"/>
                <a:t>A</a:t>
              </a:r>
              <a:r>
                <a:rPr lang="es-ES" altLang="es-ES" sz="1400"/>
                <a:t>0</a:t>
              </a:r>
            </a:p>
          </p:txBody>
        </p:sp>
        <p:sp>
          <p:nvSpPr>
            <p:cNvPr id="153624" name="Rectangle 46"/>
            <p:cNvSpPr>
              <a:spLocks noChangeArrowheads="1"/>
            </p:cNvSpPr>
            <p:nvPr/>
          </p:nvSpPr>
          <p:spPr bwMode="auto">
            <a:xfrm>
              <a:off x="3200" y="323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1800"/>
                <a:t>C</a:t>
              </a:r>
              <a:r>
                <a:rPr lang="es-ES" altLang="es-ES" sz="1400"/>
                <a:t>3</a:t>
              </a:r>
            </a:p>
          </p:txBody>
        </p:sp>
        <p:sp>
          <p:nvSpPr>
            <p:cNvPr id="153625" name="Rectangle 47"/>
            <p:cNvSpPr>
              <a:spLocks noChangeArrowheads="1"/>
            </p:cNvSpPr>
            <p:nvPr/>
          </p:nvSpPr>
          <p:spPr bwMode="auto">
            <a:xfrm>
              <a:off x="3810" y="324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1800"/>
                <a:t>C</a:t>
              </a:r>
              <a:r>
                <a:rPr lang="es-ES" altLang="es-ES" sz="1400"/>
                <a:t>2</a:t>
              </a:r>
            </a:p>
          </p:txBody>
        </p:sp>
        <p:sp>
          <p:nvSpPr>
            <p:cNvPr id="153626" name="Rectangle 48"/>
            <p:cNvSpPr>
              <a:spLocks noChangeArrowheads="1"/>
            </p:cNvSpPr>
            <p:nvPr/>
          </p:nvSpPr>
          <p:spPr bwMode="auto">
            <a:xfrm>
              <a:off x="4354" y="324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1800"/>
                <a:t>C</a:t>
              </a:r>
              <a:r>
                <a:rPr lang="es-ES" altLang="es-ES" sz="1400"/>
                <a:t>1</a:t>
              </a:r>
            </a:p>
          </p:txBody>
        </p:sp>
        <p:sp>
          <p:nvSpPr>
            <p:cNvPr id="153627" name="Rectangle 49"/>
            <p:cNvSpPr>
              <a:spLocks noChangeArrowheads="1"/>
            </p:cNvSpPr>
            <p:nvPr/>
          </p:nvSpPr>
          <p:spPr bwMode="auto">
            <a:xfrm>
              <a:off x="4946" y="3252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1800"/>
                <a:t>C</a:t>
              </a:r>
              <a:r>
                <a:rPr lang="es-ES" altLang="es-ES" sz="14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5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219200"/>
          </a:xfrm>
        </p:spPr>
        <p:txBody>
          <a:bodyPr/>
          <a:lstStyle/>
          <a:p>
            <a:pPr>
              <a:defRPr/>
            </a:pPr>
            <a:r>
              <a:rPr lang="es-ES" sz="2800" smtClean="0">
                <a:solidFill>
                  <a:srgbClr val="00FF66"/>
                </a:solidFill>
                <a:latin typeface="Arial" pitchFamily="34" charset="0"/>
              </a:rPr>
              <a:t>Sumadores y Restadores.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17475" y="1636713"/>
            <a:ext cx="3133725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50" tIns="49213" rIns="95250" bIns="49213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s-ES" altLang="es-ES"/>
              <a:t>A</a:t>
            </a:r>
            <a:r>
              <a:rPr lang="es-ES" altLang="es-ES" sz="1800"/>
              <a:t>0</a:t>
            </a:r>
            <a:r>
              <a:rPr lang="es-ES" altLang="es-ES"/>
              <a:t>     B</a:t>
            </a:r>
            <a:r>
              <a:rPr lang="es-ES" altLang="es-ES" sz="1800"/>
              <a:t>0</a:t>
            </a:r>
            <a:r>
              <a:rPr lang="es-ES" altLang="es-ES"/>
              <a:t>    C</a:t>
            </a:r>
            <a:r>
              <a:rPr lang="es-ES" altLang="es-ES" sz="1800"/>
              <a:t>0</a:t>
            </a:r>
            <a:r>
              <a:rPr lang="es-ES" altLang="es-ES"/>
              <a:t>    S</a:t>
            </a:r>
            <a:r>
              <a:rPr lang="es-ES" altLang="es-ES" sz="1800"/>
              <a:t>0</a:t>
            </a:r>
            <a:r>
              <a:rPr lang="es-ES" altLang="es-ES"/>
              <a:t>     C</a:t>
            </a:r>
            <a:r>
              <a:rPr lang="es-ES" altLang="es-ES" sz="1800"/>
              <a:t>1</a:t>
            </a:r>
            <a:endParaRPr lang="es-ES" altLang="es-ES"/>
          </a:p>
          <a:p>
            <a:r>
              <a:rPr lang="es-ES" altLang="es-ES"/>
              <a:t>0        0       0      0       0</a:t>
            </a:r>
          </a:p>
          <a:p>
            <a:r>
              <a:rPr lang="es-ES" altLang="es-ES"/>
              <a:t>0        0       1      1       0</a:t>
            </a:r>
          </a:p>
          <a:p>
            <a:r>
              <a:rPr lang="es-ES" altLang="es-ES"/>
              <a:t>0        1       0      1       0</a:t>
            </a:r>
          </a:p>
          <a:p>
            <a:r>
              <a:rPr lang="es-ES" altLang="es-ES"/>
              <a:t>0        1       1      0       1</a:t>
            </a:r>
          </a:p>
          <a:p>
            <a:r>
              <a:rPr lang="es-ES" altLang="es-ES"/>
              <a:t>1        0       0      1       0</a:t>
            </a:r>
          </a:p>
          <a:p>
            <a:r>
              <a:rPr lang="es-ES" altLang="es-ES"/>
              <a:t>1        0       1      0       1</a:t>
            </a:r>
          </a:p>
          <a:p>
            <a:r>
              <a:rPr lang="es-ES" altLang="es-ES"/>
              <a:t>1        1       0      0       1</a:t>
            </a:r>
          </a:p>
          <a:p>
            <a:r>
              <a:rPr lang="es-ES" altLang="es-ES"/>
              <a:t>1        1       1      1       1</a:t>
            </a:r>
            <a:endParaRPr lang="es-ES" altLang="es-ES" sz="2800">
              <a:latin typeface="Arial" pitchFamily="34" charset="0"/>
            </a:endParaRPr>
          </a:p>
          <a:p>
            <a:endParaRPr lang="es-ES" altLang="es-ES" sz="2800">
              <a:latin typeface="Arial" pitchFamily="34" charset="0"/>
            </a:endParaRPr>
          </a:p>
        </p:txBody>
      </p:sp>
      <p:sp>
        <p:nvSpPr>
          <p:cNvPr id="154628" name="Line 4"/>
          <p:cNvSpPr>
            <a:spLocks noChangeShapeType="1"/>
          </p:cNvSpPr>
          <p:nvPr/>
        </p:nvSpPr>
        <p:spPr bwMode="auto">
          <a:xfrm flipV="1">
            <a:off x="76200" y="2187575"/>
            <a:ext cx="3282950" cy="6350"/>
          </a:xfrm>
          <a:prstGeom prst="line">
            <a:avLst/>
          </a:prstGeom>
          <a:noFill/>
          <a:ln w="12700">
            <a:solidFill>
              <a:srgbClr val="00FF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>
            <a:off x="2017713" y="1854200"/>
            <a:ext cx="0" cy="3262313"/>
          </a:xfrm>
          <a:prstGeom prst="line">
            <a:avLst/>
          </a:prstGeom>
          <a:noFill/>
          <a:ln w="12700">
            <a:solidFill>
              <a:srgbClr val="00FF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54630" name="Group 6"/>
          <p:cNvGrpSpPr>
            <a:grpSpLocks/>
          </p:cNvGrpSpPr>
          <p:nvPr/>
        </p:nvGrpSpPr>
        <p:grpSpPr bwMode="auto">
          <a:xfrm>
            <a:off x="4727575" y="1673225"/>
            <a:ext cx="2886075" cy="1916113"/>
            <a:chOff x="2978" y="1054"/>
            <a:chExt cx="1818" cy="1207"/>
          </a:xfrm>
        </p:grpSpPr>
        <p:sp>
          <p:nvSpPr>
            <p:cNvPr id="154664" name="Rectangle 7"/>
            <p:cNvSpPr>
              <a:spLocks noChangeArrowheads="1"/>
            </p:cNvSpPr>
            <p:nvPr/>
          </p:nvSpPr>
          <p:spPr bwMode="auto">
            <a:xfrm>
              <a:off x="3314" y="1397"/>
              <a:ext cx="1455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800">
                  <a:latin typeface="Arial" pitchFamily="34" charset="0"/>
                </a:rPr>
                <a:t>   </a:t>
              </a:r>
              <a:r>
                <a:rPr lang="es-ES" altLang="es-ES"/>
                <a:t>00   01  11   10</a:t>
              </a:r>
            </a:p>
            <a:p>
              <a:r>
                <a:rPr lang="es-ES" altLang="es-ES"/>
                <a:t>0   0	1    0     1</a:t>
              </a:r>
            </a:p>
            <a:p>
              <a:endParaRPr lang="es-ES" altLang="es-ES" sz="800"/>
            </a:p>
            <a:p>
              <a:r>
                <a:rPr lang="es-ES" altLang="es-ES"/>
                <a:t>1   1     0    1     0</a:t>
              </a:r>
            </a:p>
          </p:txBody>
        </p:sp>
        <p:sp>
          <p:nvSpPr>
            <p:cNvPr id="154665" name="Rectangle 8"/>
            <p:cNvSpPr>
              <a:spLocks noChangeArrowheads="1"/>
            </p:cNvSpPr>
            <p:nvPr/>
          </p:nvSpPr>
          <p:spPr bwMode="auto">
            <a:xfrm>
              <a:off x="3508" y="1656"/>
              <a:ext cx="1288" cy="6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4666" name="Line 9"/>
            <p:cNvSpPr>
              <a:spLocks noChangeShapeType="1"/>
            </p:cNvSpPr>
            <p:nvPr/>
          </p:nvSpPr>
          <p:spPr bwMode="auto">
            <a:xfrm>
              <a:off x="3852" y="1652"/>
              <a:ext cx="0" cy="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67" name="Line 10"/>
            <p:cNvSpPr>
              <a:spLocks noChangeShapeType="1"/>
            </p:cNvSpPr>
            <p:nvPr/>
          </p:nvSpPr>
          <p:spPr bwMode="auto">
            <a:xfrm flipH="1">
              <a:off x="3504" y="1940"/>
              <a:ext cx="12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68" name="Line 11"/>
            <p:cNvSpPr>
              <a:spLocks noChangeShapeType="1"/>
            </p:cNvSpPr>
            <p:nvPr/>
          </p:nvSpPr>
          <p:spPr bwMode="auto">
            <a:xfrm flipH="1" flipV="1">
              <a:off x="3312" y="1436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69" name="Rectangle 12"/>
            <p:cNvSpPr>
              <a:spLocks noChangeArrowheads="1"/>
            </p:cNvSpPr>
            <p:nvPr/>
          </p:nvSpPr>
          <p:spPr bwMode="auto">
            <a:xfrm>
              <a:off x="3086" y="1181"/>
              <a:ext cx="765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800">
                  <a:latin typeface="Arial" pitchFamily="34" charset="0"/>
                </a:rPr>
                <a:t>    </a:t>
              </a:r>
              <a:r>
                <a:rPr lang="es-ES" altLang="es-ES"/>
                <a:t>B</a:t>
              </a:r>
              <a:r>
                <a:rPr lang="es-ES" altLang="es-ES" sz="1800"/>
                <a:t>0</a:t>
              </a:r>
              <a:r>
                <a:rPr lang="es-ES" altLang="es-ES"/>
                <a:t>C</a:t>
              </a:r>
              <a:r>
                <a:rPr lang="es-ES" altLang="es-ES" sz="1800"/>
                <a:t>0</a:t>
              </a:r>
              <a:endParaRPr lang="es-ES" altLang="es-ES"/>
            </a:p>
            <a:p>
              <a:r>
                <a:rPr lang="es-ES" altLang="es-ES"/>
                <a:t>A</a:t>
              </a:r>
              <a:r>
                <a:rPr lang="es-ES" altLang="es-ES" sz="1800"/>
                <a:t>0</a:t>
              </a:r>
            </a:p>
          </p:txBody>
        </p:sp>
        <p:sp>
          <p:nvSpPr>
            <p:cNvPr id="154670" name="Rectangle 13"/>
            <p:cNvSpPr>
              <a:spLocks noChangeArrowheads="1"/>
            </p:cNvSpPr>
            <p:nvPr/>
          </p:nvSpPr>
          <p:spPr bwMode="auto">
            <a:xfrm>
              <a:off x="2978" y="1054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S</a:t>
              </a:r>
              <a:r>
                <a:rPr lang="es-ES" altLang="es-ES" sz="1800"/>
                <a:t>0</a:t>
              </a:r>
            </a:p>
          </p:txBody>
        </p:sp>
        <p:sp>
          <p:nvSpPr>
            <p:cNvPr id="154671" name="Line 14"/>
            <p:cNvSpPr>
              <a:spLocks noChangeShapeType="1"/>
            </p:cNvSpPr>
            <p:nvPr/>
          </p:nvSpPr>
          <p:spPr bwMode="auto">
            <a:xfrm>
              <a:off x="4176" y="1652"/>
              <a:ext cx="0" cy="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72" name="Line 15"/>
            <p:cNvSpPr>
              <a:spLocks noChangeShapeType="1"/>
            </p:cNvSpPr>
            <p:nvPr/>
          </p:nvSpPr>
          <p:spPr bwMode="auto">
            <a:xfrm>
              <a:off x="4500" y="1640"/>
              <a:ext cx="0" cy="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73" name="Line 16"/>
            <p:cNvSpPr>
              <a:spLocks noChangeShapeType="1"/>
            </p:cNvSpPr>
            <p:nvPr/>
          </p:nvSpPr>
          <p:spPr bwMode="auto">
            <a:xfrm flipH="1" flipV="1">
              <a:off x="3192" y="1316"/>
              <a:ext cx="30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4631" name="Group 17"/>
          <p:cNvGrpSpPr>
            <a:grpSpLocks/>
          </p:cNvGrpSpPr>
          <p:nvPr/>
        </p:nvGrpSpPr>
        <p:grpSpPr bwMode="auto">
          <a:xfrm>
            <a:off x="3933825" y="3862388"/>
            <a:ext cx="4451350" cy="2500312"/>
            <a:chOff x="2478" y="2433"/>
            <a:chExt cx="2804" cy="1575"/>
          </a:xfrm>
        </p:grpSpPr>
        <p:sp>
          <p:nvSpPr>
            <p:cNvPr id="154633" name="Rectangle 18"/>
            <p:cNvSpPr>
              <a:spLocks noChangeArrowheads="1"/>
            </p:cNvSpPr>
            <p:nvPr/>
          </p:nvSpPr>
          <p:spPr bwMode="auto">
            <a:xfrm>
              <a:off x="2478" y="2433"/>
              <a:ext cx="2804" cy="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613" tIns="36513" rIns="74613" bIns="36513">
              <a:spAutoFit/>
            </a:bodyPr>
            <a:lstStyle>
              <a:lvl1pPr defTabSz="5984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5984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5984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5984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5984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5984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5984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5984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5984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s-ES" altLang="es-ES" sz="2300"/>
                <a:t>S</a:t>
              </a:r>
              <a:r>
                <a:rPr lang="es-ES" altLang="es-ES" sz="1300"/>
                <a:t>0</a:t>
              </a:r>
              <a:r>
                <a:rPr lang="es-ES" altLang="es-ES" sz="2300"/>
                <a:t>=A</a:t>
              </a:r>
              <a:r>
                <a:rPr lang="es-ES" altLang="es-ES" sz="1300"/>
                <a:t>0</a:t>
              </a:r>
              <a:r>
                <a:rPr lang="es-ES" altLang="es-ES" sz="2300"/>
                <a:t>B</a:t>
              </a:r>
              <a:r>
                <a:rPr lang="es-ES" altLang="es-ES" sz="1300"/>
                <a:t>0</a:t>
              </a:r>
              <a:r>
                <a:rPr lang="es-ES" altLang="es-ES" sz="2300"/>
                <a:t>C</a:t>
              </a:r>
              <a:r>
                <a:rPr lang="es-ES" altLang="es-ES" sz="1300"/>
                <a:t>0 +</a:t>
              </a:r>
              <a:r>
                <a:rPr lang="es-ES" altLang="es-ES" sz="2300"/>
                <a:t>A</a:t>
              </a:r>
              <a:r>
                <a:rPr lang="es-ES" altLang="es-ES" sz="1300"/>
                <a:t>0</a:t>
              </a:r>
              <a:r>
                <a:rPr lang="es-ES" altLang="es-ES" sz="2300"/>
                <a:t>B</a:t>
              </a:r>
              <a:r>
                <a:rPr lang="es-ES" altLang="es-ES" sz="1300"/>
                <a:t>0</a:t>
              </a:r>
              <a:r>
                <a:rPr lang="es-ES" altLang="es-ES" sz="2300"/>
                <a:t>C</a:t>
              </a:r>
              <a:r>
                <a:rPr lang="es-ES" altLang="es-ES" sz="1300"/>
                <a:t>0+ </a:t>
              </a:r>
              <a:r>
                <a:rPr lang="es-ES" altLang="es-ES" sz="2300"/>
                <a:t>A</a:t>
              </a:r>
              <a:r>
                <a:rPr lang="es-ES" altLang="es-ES" sz="1300"/>
                <a:t>0</a:t>
              </a:r>
              <a:r>
                <a:rPr lang="es-ES" altLang="es-ES" sz="2300"/>
                <a:t>B</a:t>
              </a:r>
              <a:r>
                <a:rPr lang="es-ES" altLang="es-ES" sz="1300"/>
                <a:t>0</a:t>
              </a:r>
              <a:r>
                <a:rPr lang="es-ES" altLang="es-ES" sz="2300"/>
                <a:t>C</a:t>
              </a:r>
              <a:r>
                <a:rPr lang="es-ES" altLang="es-ES" sz="1300"/>
                <a:t>0 +</a:t>
              </a:r>
              <a:r>
                <a:rPr lang="es-ES" altLang="es-ES" sz="2300"/>
                <a:t>A</a:t>
              </a:r>
              <a:r>
                <a:rPr lang="es-ES" altLang="es-ES" sz="1300"/>
                <a:t>0</a:t>
              </a:r>
              <a:r>
                <a:rPr lang="es-ES" altLang="es-ES" sz="2300"/>
                <a:t>B</a:t>
              </a:r>
              <a:r>
                <a:rPr lang="es-ES" altLang="es-ES" sz="1300"/>
                <a:t>0</a:t>
              </a:r>
              <a:r>
                <a:rPr lang="es-ES" altLang="es-ES" sz="2300"/>
                <a:t>C</a:t>
              </a:r>
              <a:r>
                <a:rPr lang="es-ES" altLang="es-ES" sz="130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s-ES" altLang="es-ES" sz="2300"/>
                <a:t>    = A</a:t>
              </a:r>
              <a:r>
                <a:rPr lang="es-ES" altLang="es-ES" sz="1300"/>
                <a:t>0</a:t>
              </a:r>
              <a:r>
                <a:rPr lang="es-ES" altLang="es-ES" sz="2300"/>
                <a:t>(B</a:t>
              </a:r>
              <a:r>
                <a:rPr lang="es-ES" altLang="es-ES" sz="1300"/>
                <a:t>0</a:t>
              </a:r>
              <a:r>
                <a:rPr lang="es-ES" altLang="es-ES" sz="2300"/>
                <a:t>C</a:t>
              </a:r>
              <a:r>
                <a:rPr lang="es-ES" altLang="es-ES" sz="1300"/>
                <a:t>0 </a:t>
              </a:r>
              <a:r>
                <a:rPr lang="es-ES" altLang="es-ES" sz="2300"/>
                <a:t>+B</a:t>
              </a:r>
              <a:r>
                <a:rPr lang="es-ES" altLang="es-ES" sz="1300"/>
                <a:t>0</a:t>
              </a:r>
              <a:r>
                <a:rPr lang="es-ES" altLang="es-ES" sz="2300"/>
                <a:t>C</a:t>
              </a:r>
              <a:r>
                <a:rPr lang="es-ES" altLang="es-ES" sz="1300"/>
                <a:t>0</a:t>
              </a:r>
              <a:r>
                <a:rPr lang="es-ES" altLang="es-ES" sz="2300"/>
                <a:t>)+A</a:t>
              </a:r>
              <a:r>
                <a:rPr lang="es-ES" altLang="es-ES" sz="1300"/>
                <a:t>0</a:t>
              </a:r>
              <a:r>
                <a:rPr lang="es-ES" altLang="es-ES" sz="2300"/>
                <a:t>(B</a:t>
              </a:r>
              <a:r>
                <a:rPr lang="es-ES" altLang="es-ES" sz="1300"/>
                <a:t>0</a:t>
              </a:r>
              <a:r>
                <a:rPr lang="es-ES" altLang="es-ES" sz="2300"/>
                <a:t>C</a:t>
              </a:r>
              <a:r>
                <a:rPr lang="es-ES" altLang="es-ES" sz="1300"/>
                <a:t>0 </a:t>
              </a:r>
              <a:r>
                <a:rPr lang="es-ES" altLang="es-ES" sz="2300"/>
                <a:t>+B</a:t>
              </a:r>
              <a:r>
                <a:rPr lang="es-ES" altLang="es-ES" sz="1300"/>
                <a:t>0</a:t>
              </a:r>
              <a:r>
                <a:rPr lang="es-ES" altLang="es-ES" sz="2300"/>
                <a:t>C</a:t>
              </a:r>
              <a:r>
                <a:rPr lang="es-ES" altLang="es-ES" sz="1300"/>
                <a:t>0</a:t>
              </a:r>
              <a:r>
                <a:rPr lang="es-ES" altLang="es-ES" sz="230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s-ES" altLang="es-ES" sz="2300"/>
                <a:t>    = A</a:t>
              </a:r>
              <a:r>
                <a:rPr lang="es-ES" altLang="es-ES" sz="1300"/>
                <a:t>0</a:t>
              </a:r>
              <a:r>
                <a:rPr lang="es-ES" altLang="es-ES" sz="2300"/>
                <a:t>( B</a:t>
              </a:r>
              <a:r>
                <a:rPr lang="es-ES" altLang="es-ES" sz="1300"/>
                <a:t>0</a:t>
              </a:r>
              <a:r>
                <a:rPr lang="es-ES" altLang="es-ES" sz="2300"/>
                <a:t> +</a:t>
              </a:r>
              <a:r>
                <a:rPr lang="es-ES" altLang="es-ES" sz="1300"/>
                <a:t> </a:t>
              </a:r>
              <a:r>
                <a:rPr lang="es-ES" altLang="es-ES" sz="2300"/>
                <a:t>C</a:t>
              </a:r>
              <a:r>
                <a:rPr lang="es-ES" altLang="es-ES" sz="1300"/>
                <a:t>0</a:t>
              </a:r>
              <a:r>
                <a:rPr lang="es-ES" altLang="es-ES" sz="2300"/>
                <a:t>) +</a:t>
              </a:r>
              <a:r>
                <a:rPr lang="es-ES" altLang="es-ES" sz="1300"/>
                <a:t> </a:t>
              </a:r>
              <a:r>
                <a:rPr lang="es-ES" altLang="es-ES" sz="2300"/>
                <a:t>A</a:t>
              </a:r>
              <a:r>
                <a:rPr lang="es-ES" altLang="es-ES" sz="1300"/>
                <a:t>0</a:t>
              </a:r>
              <a:r>
                <a:rPr lang="es-ES" altLang="es-ES" sz="2300"/>
                <a:t>(</a:t>
              </a:r>
              <a:r>
                <a:rPr lang="es-ES" altLang="es-ES" sz="1300"/>
                <a:t> </a:t>
              </a:r>
              <a:r>
                <a:rPr lang="es-ES" altLang="es-ES" sz="2300"/>
                <a:t>B</a:t>
              </a:r>
              <a:r>
                <a:rPr lang="es-ES" altLang="es-ES" sz="1300"/>
                <a:t>0</a:t>
              </a:r>
              <a:r>
                <a:rPr lang="es-ES" altLang="es-ES" sz="2300"/>
                <a:t>C</a:t>
              </a:r>
              <a:r>
                <a:rPr lang="es-ES" altLang="es-ES" sz="1300"/>
                <a:t>0 </a:t>
              </a:r>
              <a:r>
                <a:rPr lang="es-ES" altLang="es-ES" sz="2300"/>
                <a:t>+B</a:t>
              </a:r>
              <a:r>
                <a:rPr lang="es-ES" altLang="es-ES" sz="1300"/>
                <a:t>0</a:t>
              </a:r>
              <a:r>
                <a:rPr lang="es-ES" altLang="es-ES" sz="2300"/>
                <a:t>C</a:t>
              </a:r>
              <a:r>
                <a:rPr lang="es-ES" altLang="es-ES" sz="1300"/>
                <a:t>0</a:t>
              </a:r>
              <a:r>
                <a:rPr lang="es-ES" altLang="es-ES" sz="230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s-ES" altLang="es-ES" sz="1400"/>
                <a:t>		</a:t>
              </a:r>
            </a:p>
            <a:p>
              <a:pPr>
                <a:lnSpc>
                  <a:spcPct val="150000"/>
                </a:lnSpc>
              </a:pPr>
              <a:r>
                <a:rPr lang="es-ES" altLang="es-ES" sz="2300"/>
                <a:t>	          K			   K</a:t>
              </a:r>
            </a:p>
          </p:txBody>
        </p:sp>
        <p:sp>
          <p:nvSpPr>
            <p:cNvPr id="154634" name="Line 19"/>
            <p:cNvSpPr>
              <a:spLocks noChangeShapeType="1"/>
            </p:cNvSpPr>
            <p:nvPr/>
          </p:nvSpPr>
          <p:spPr bwMode="auto">
            <a:xfrm>
              <a:off x="2802" y="2513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35" name="Line 20"/>
            <p:cNvSpPr>
              <a:spLocks noChangeShapeType="1"/>
            </p:cNvSpPr>
            <p:nvPr/>
          </p:nvSpPr>
          <p:spPr bwMode="auto">
            <a:xfrm>
              <a:off x="2967" y="2513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36" name="Line 21"/>
            <p:cNvSpPr>
              <a:spLocks noChangeShapeType="1"/>
            </p:cNvSpPr>
            <p:nvPr/>
          </p:nvSpPr>
          <p:spPr bwMode="auto">
            <a:xfrm>
              <a:off x="3416" y="252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37" name="Line 22"/>
            <p:cNvSpPr>
              <a:spLocks noChangeShapeType="1"/>
            </p:cNvSpPr>
            <p:nvPr/>
          </p:nvSpPr>
          <p:spPr bwMode="auto">
            <a:xfrm>
              <a:off x="3764" y="2519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38" name="Line 23"/>
            <p:cNvSpPr>
              <a:spLocks noChangeShapeType="1"/>
            </p:cNvSpPr>
            <p:nvPr/>
          </p:nvSpPr>
          <p:spPr bwMode="auto">
            <a:xfrm>
              <a:off x="4196" y="252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39" name="Line 24"/>
            <p:cNvSpPr>
              <a:spLocks noChangeShapeType="1"/>
            </p:cNvSpPr>
            <p:nvPr/>
          </p:nvSpPr>
          <p:spPr bwMode="auto">
            <a:xfrm>
              <a:off x="4382" y="252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40" name="Line 25"/>
            <p:cNvSpPr>
              <a:spLocks noChangeShapeType="1"/>
            </p:cNvSpPr>
            <p:nvPr/>
          </p:nvSpPr>
          <p:spPr bwMode="auto">
            <a:xfrm>
              <a:off x="2880" y="28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41" name="Line 26"/>
            <p:cNvSpPr>
              <a:spLocks noChangeShapeType="1"/>
            </p:cNvSpPr>
            <p:nvPr/>
          </p:nvSpPr>
          <p:spPr bwMode="auto">
            <a:xfrm>
              <a:off x="3120" y="28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42" name="Line 27"/>
            <p:cNvSpPr>
              <a:spLocks noChangeShapeType="1"/>
            </p:cNvSpPr>
            <p:nvPr/>
          </p:nvSpPr>
          <p:spPr bwMode="auto">
            <a:xfrm>
              <a:off x="3767" y="28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43" name="Line 28"/>
            <p:cNvSpPr>
              <a:spLocks noChangeShapeType="1"/>
            </p:cNvSpPr>
            <p:nvPr/>
          </p:nvSpPr>
          <p:spPr bwMode="auto">
            <a:xfrm>
              <a:off x="4520" y="2843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44" name="Line 29"/>
            <p:cNvSpPr>
              <a:spLocks noChangeShapeType="1"/>
            </p:cNvSpPr>
            <p:nvPr/>
          </p:nvSpPr>
          <p:spPr bwMode="auto">
            <a:xfrm>
              <a:off x="4325" y="28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45" name="Oval 30"/>
            <p:cNvSpPr>
              <a:spLocks noChangeArrowheads="1"/>
            </p:cNvSpPr>
            <p:nvPr/>
          </p:nvSpPr>
          <p:spPr bwMode="auto">
            <a:xfrm>
              <a:off x="3360" y="3246"/>
              <a:ext cx="106" cy="1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4646" name="Line 31"/>
            <p:cNvSpPr>
              <a:spLocks noChangeShapeType="1"/>
            </p:cNvSpPr>
            <p:nvPr/>
          </p:nvSpPr>
          <p:spPr bwMode="auto">
            <a:xfrm>
              <a:off x="4364" y="3185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47" name="Line 32"/>
            <p:cNvSpPr>
              <a:spLocks noChangeShapeType="1"/>
            </p:cNvSpPr>
            <p:nvPr/>
          </p:nvSpPr>
          <p:spPr bwMode="auto">
            <a:xfrm>
              <a:off x="4187" y="3197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648" name="Line 33"/>
            <p:cNvSpPr>
              <a:spLocks noChangeShapeType="1"/>
            </p:cNvSpPr>
            <p:nvPr/>
          </p:nvSpPr>
          <p:spPr bwMode="auto">
            <a:xfrm>
              <a:off x="2889" y="319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54649" name="Group 34"/>
            <p:cNvGrpSpPr>
              <a:grpSpLocks/>
            </p:cNvGrpSpPr>
            <p:nvPr/>
          </p:nvGrpSpPr>
          <p:grpSpPr bwMode="auto">
            <a:xfrm>
              <a:off x="4140" y="3451"/>
              <a:ext cx="931" cy="154"/>
              <a:chOff x="4140" y="3451"/>
              <a:chExt cx="931" cy="154"/>
            </a:xfrm>
          </p:grpSpPr>
          <p:sp>
            <p:nvSpPr>
              <p:cNvPr id="154658" name="Line 35"/>
              <p:cNvSpPr>
                <a:spLocks noChangeShapeType="1"/>
              </p:cNvSpPr>
              <p:nvPr/>
            </p:nvSpPr>
            <p:spPr bwMode="auto">
              <a:xfrm>
                <a:off x="4140" y="3557"/>
                <a:ext cx="4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4659" name="Line 36"/>
              <p:cNvSpPr>
                <a:spLocks noChangeShapeType="1"/>
              </p:cNvSpPr>
              <p:nvPr/>
            </p:nvSpPr>
            <p:spPr bwMode="auto">
              <a:xfrm>
                <a:off x="4643" y="3557"/>
                <a:ext cx="4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4660" name="Line 37"/>
              <p:cNvSpPr>
                <a:spLocks noChangeShapeType="1"/>
              </p:cNvSpPr>
              <p:nvPr/>
            </p:nvSpPr>
            <p:spPr bwMode="auto">
              <a:xfrm>
                <a:off x="5071" y="3451"/>
                <a:ext cx="0" cy="1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4661" name="Line 38"/>
              <p:cNvSpPr>
                <a:spLocks noChangeShapeType="1"/>
              </p:cNvSpPr>
              <p:nvPr/>
            </p:nvSpPr>
            <p:spPr bwMode="auto">
              <a:xfrm>
                <a:off x="4140" y="3451"/>
                <a:ext cx="0" cy="1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4662" name="Line 39"/>
              <p:cNvSpPr>
                <a:spLocks noChangeShapeType="1"/>
              </p:cNvSpPr>
              <p:nvPr/>
            </p:nvSpPr>
            <p:spPr bwMode="auto">
              <a:xfrm>
                <a:off x="4600" y="3557"/>
                <a:ext cx="21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4663" name="Line 40"/>
              <p:cNvSpPr>
                <a:spLocks noChangeShapeType="1"/>
              </p:cNvSpPr>
              <p:nvPr/>
            </p:nvSpPr>
            <p:spPr bwMode="auto">
              <a:xfrm flipH="1">
                <a:off x="4621" y="3557"/>
                <a:ext cx="2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54650" name="Group 41"/>
            <p:cNvGrpSpPr>
              <a:grpSpLocks/>
            </p:cNvGrpSpPr>
            <p:nvPr/>
          </p:nvGrpSpPr>
          <p:grpSpPr bwMode="auto">
            <a:xfrm>
              <a:off x="3062" y="3487"/>
              <a:ext cx="681" cy="140"/>
              <a:chOff x="3062" y="3487"/>
              <a:chExt cx="681" cy="140"/>
            </a:xfrm>
          </p:grpSpPr>
          <p:sp>
            <p:nvSpPr>
              <p:cNvPr id="154652" name="Line 42"/>
              <p:cNvSpPr>
                <a:spLocks noChangeShapeType="1"/>
              </p:cNvSpPr>
              <p:nvPr/>
            </p:nvSpPr>
            <p:spPr bwMode="auto">
              <a:xfrm>
                <a:off x="3062" y="3587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4653" name="Line 43"/>
              <p:cNvSpPr>
                <a:spLocks noChangeShapeType="1"/>
              </p:cNvSpPr>
              <p:nvPr/>
            </p:nvSpPr>
            <p:spPr bwMode="auto">
              <a:xfrm>
                <a:off x="3431" y="3587"/>
                <a:ext cx="3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4654" name="Line 44"/>
              <p:cNvSpPr>
                <a:spLocks noChangeShapeType="1"/>
              </p:cNvSpPr>
              <p:nvPr/>
            </p:nvSpPr>
            <p:spPr bwMode="auto">
              <a:xfrm>
                <a:off x="3743" y="3487"/>
                <a:ext cx="0" cy="1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4655" name="Line 45"/>
              <p:cNvSpPr>
                <a:spLocks noChangeShapeType="1"/>
              </p:cNvSpPr>
              <p:nvPr/>
            </p:nvSpPr>
            <p:spPr bwMode="auto">
              <a:xfrm>
                <a:off x="3062" y="3487"/>
                <a:ext cx="0" cy="1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4656" name="Line 46"/>
              <p:cNvSpPr>
                <a:spLocks noChangeShapeType="1"/>
              </p:cNvSpPr>
              <p:nvPr/>
            </p:nvSpPr>
            <p:spPr bwMode="auto">
              <a:xfrm>
                <a:off x="3398" y="3587"/>
                <a:ext cx="17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4657" name="Line 47"/>
              <p:cNvSpPr>
                <a:spLocks noChangeShapeType="1"/>
              </p:cNvSpPr>
              <p:nvPr/>
            </p:nvSpPr>
            <p:spPr bwMode="auto">
              <a:xfrm flipH="1">
                <a:off x="3415" y="3587"/>
                <a:ext cx="16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4651" name="Line 48"/>
            <p:cNvSpPr>
              <a:spLocks noChangeShapeType="1"/>
            </p:cNvSpPr>
            <p:nvPr/>
          </p:nvSpPr>
          <p:spPr bwMode="auto">
            <a:xfrm>
              <a:off x="4516" y="3715"/>
              <a:ext cx="1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641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461963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s-ES" sz="2800" smtClean="0">
                <a:solidFill>
                  <a:srgbClr val="00FF66"/>
                </a:solidFill>
                <a:latin typeface="Arial" pitchFamily="34" charset="0"/>
              </a:rPr>
              <a:t>Sumadores y Restadores.</a:t>
            </a: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239713" y="1423988"/>
            <a:ext cx="3262312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300"/>
              <a:t>= A</a:t>
            </a:r>
            <a:r>
              <a:rPr lang="es-ES" altLang="es-ES" sz="2300" baseline="-25000"/>
              <a:t>0</a:t>
            </a:r>
            <a:r>
              <a:rPr lang="es-ES" altLang="es-ES" sz="2300"/>
              <a:t>K + A</a:t>
            </a:r>
            <a:r>
              <a:rPr lang="es-ES" altLang="es-ES" sz="2300" baseline="-25000"/>
              <a:t>0</a:t>
            </a:r>
            <a:r>
              <a:rPr lang="es-ES" altLang="es-ES" sz="2300"/>
              <a:t>K</a:t>
            </a:r>
          </a:p>
          <a:p>
            <a:r>
              <a:rPr lang="es-ES" altLang="es-ES" sz="2300"/>
              <a:t>= A</a:t>
            </a:r>
            <a:r>
              <a:rPr lang="es-ES" altLang="es-ES" sz="2300" baseline="-25000"/>
              <a:t>0</a:t>
            </a:r>
            <a:r>
              <a:rPr lang="es-ES" altLang="es-ES" sz="2300"/>
              <a:t> + K = A</a:t>
            </a:r>
            <a:r>
              <a:rPr lang="es-ES" altLang="es-ES" sz="2300" baseline="-25000"/>
              <a:t>0</a:t>
            </a:r>
            <a:r>
              <a:rPr lang="es-ES" altLang="es-ES" sz="2300"/>
              <a:t> + (B</a:t>
            </a:r>
            <a:r>
              <a:rPr lang="es-ES" altLang="es-ES" sz="2300" baseline="-25000"/>
              <a:t>0</a:t>
            </a:r>
            <a:r>
              <a:rPr lang="es-ES" altLang="es-ES" sz="2300"/>
              <a:t> + C</a:t>
            </a:r>
            <a:r>
              <a:rPr lang="es-ES" altLang="es-ES" sz="2300" baseline="-25000"/>
              <a:t>0</a:t>
            </a:r>
            <a:r>
              <a:rPr lang="es-ES" altLang="es-ES" sz="2300"/>
              <a:t>)</a:t>
            </a:r>
          </a:p>
          <a:p>
            <a:r>
              <a:rPr lang="es-ES" altLang="es-ES" sz="2300"/>
              <a:t>= A</a:t>
            </a:r>
            <a:r>
              <a:rPr lang="es-ES" altLang="es-ES" sz="2300" baseline="-25000"/>
              <a:t>0</a:t>
            </a:r>
            <a:r>
              <a:rPr lang="es-ES" altLang="es-ES" sz="2300"/>
              <a:t> + B</a:t>
            </a:r>
            <a:r>
              <a:rPr lang="es-ES" altLang="es-ES" sz="2300" baseline="-25000"/>
              <a:t>0</a:t>
            </a:r>
            <a:r>
              <a:rPr lang="es-ES" altLang="es-ES" sz="2300"/>
              <a:t> + C</a:t>
            </a:r>
            <a:r>
              <a:rPr lang="es-ES" altLang="es-ES" sz="2300" baseline="-25000"/>
              <a:t>0</a:t>
            </a:r>
          </a:p>
        </p:txBody>
      </p:sp>
      <p:sp>
        <p:nvSpPr>
          <p:cNvPr id="155652" name="Oval 4"/>
          <p:cNvSpPr>
            <a:spLocks noChangeArrowheads="1"/>
          </p:cNvSpPr>
          <p:nvPr/>
        </p:nvSpPr>
        <p:spPr bwMode="auto">
          <a:xfrm>
            <a:off x="942975" y="2235200"/>
            <a:ext cx="187325" cy="177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1027113" y="3468688"/>
            <a:ext cx="23098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800">
                <a:latin typeface="Arial" pitchFamily="34" charset="0"/>
              </a:rPr>
              <a:t>   </a:t>
            </a:r>
            <a:r>
              <a:rPr lang="es-ES" altLang="es-ES"/>
              <a:t>00   01  11   10</a:t>
            </a:r>
          </a:p>
          <a:p>
            <a:r>
              <a:rPr lang="es-ES" altLang="es-ES"/>
              <a:t>0   0	0    1     0</a:t>
            </a:r>
          </a:p>
          <a:p>
            <a:endParaRPr lang="es-ES" altLang="es-ES" sz="800"/>
          </a:p>
          <a:p>
            <a:r>
              <a:rPr lang="es-ES" altLang="es-ES"/>
              <a:t>1   0     1    1     1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1335088" y="3879850"/>
            <a:ext cx="2044700" cy="958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55655" name="Line 7"/>
          <p:cNvSpPr>
            <a:spLocks noChangeShapeType="1"/>
          </p:cNvSpPr>
          <p:nvPr/>
        </p:nvSpPr>
        <p:spPr bwMode="auto">
          <a:xfrm>
            <a:off x="1881188" y="3873500"/>
            <a:ext cx="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auto">
          <a:xfrm flipH="1">
            <a:off x="1328738" y="4330700"/>
            <a:ext cx="2038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H="1" flipV="1">
            <a:off x="1023938" y="35306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665163" y="3125788"/>
            <a:ext cx="1214437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800">
                <a:latin typeface="Arial" pitchFamily="34" charset="0"/>
              </a:rPr>
              <a:t>    </a:t>
            </a:r>
            <a:r>
              <a:rPr lang="es-ES" altLang="es-ES"/>
              <a:t>B</a:t>
            </a:r>
            <a:r>
              <a:rPr lang="es-ES" altLang="es-ES" sz="1800"/>
              <a:t>0</a:t>
            </a:r>
            <a:r>
              <a:rPr lang="es-ES" altLang="es-ES"/>
              <a:t>C</a:t>
            </a:r>
            <a:r>
              <a:rPr lang="es-ES" altLang="es-ES" sz="1800"/>
              <a:t>0</a:t>
            </a:r>
            <a:endParaRPr lang="es-ES" altLang="es-ES"/>
          </a:p>
          <a:p>
            <a:r>
              <a:rPr lang="es-ES" altLang="es-ES"/>
              <a:t>A</a:t>
            </a:r>
            <a:r>
              <a:rPr lang="es-ES" altLang="es-ES" sz="1800"/>
              <a:t>0</a:t>
            </a:r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493713" y="2981325"/>
            <a:ext cx="50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/>
              <a:t>C</a:t>
            </a:r>
            <a:r>
              <a:rPr lang="es-ES" altLang="es-ES" sz="1800"/>
              <a:t>1</a:t>
            </a:r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>
            <a:off x="2395538" y="3873500"/>
            <a:ext cx="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>
            <a:off x="2909888" y="3854450"/>
            <a:ext cx="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 flipH="1" flipV="1">
            <a:off x="920750" y="3414713"/>
            <a:ext cx="388938" cy="415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234950" y="5078413"/>
            <a:ext cx="332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/>
              <a:t>C</a:t>
            </a:r>
            <a:r>
              <a:rPr lang="es-ES" altLang="es-ES" baseline="-25000"/>
              <a:t>1</a:t>
            </a:r>
            <a:r>
              <a:rPr lang="es-ES" altLang="es-ES"/>
              <a:t> = B</a:t>
            </a:r>
            <a:r>
              <a:rPr lang="es-ES" altLang="es-ES" baseline="-25000"/>
              <a:t>0</a:t>
            </a:r>
            <a:r>
              <a:rPr lang="es-ES" altLang="es-ES"/>
              <a:t>C</a:t>
            </a:r>
            <a:r>
              <a:rPr lang="es-ES" altLang="es-ES" baseline="-25000"/>
              <a:t>0</a:t>
            </a:r>
            <a:r>
              <a:rPr lang="es-ES" altLang="es-ES"/>
              <a:t> + A</a:t>
            </a:r>
            <a:r>
              <a:rPr lang="es-ES" altLang="es-ES" baseline="-25000"/>
              <a:t>0</a:t>
            </a:r>
            <a:r>
              <a:rPr lang="es-ES" altLang="es-ES"/>
              <a:t>C</a:t>
            </a:r>
            <a:r>
              <a:rPr lang="es-ES" altLang="es-ES" baseline="-25000"/>
              <a:t>0</a:t>
            </a:r>
            <a:r>
              <a:rPr lang="es-ES" altLang="es-ES"/>
              <a:t> + A</a:t>
            </a:r>
            <a:r>
              <a:rPr lang="es-ES" altLang="es-ES" baseline="-25000"/>
              <a:t>0</a:t>
            </a:r>
            <a:r>
              <a:rPr lang="es-ES" altLang="es-ES"/>
              <a:t>B</a:t>
            </a:r>
            <a:r>
              <a:rPr lang="es-ES" altLang="es-ES" baseline="-25000"/>
              <a:t>0</a:t>
            </a:r>
          </a:p>
        </p:txBody>
      </p:sp>
      <p:sp>
        <p:nvSpPr>
          <p:cNvPr id="155664" name="Rectangle 16"/>
          <p:cNvSpPr>
            <a:spLocks noChangeArrowheads="1"/>
          </p:cNvSpPr>
          <p:nvPr/>
        </p:nvSpPr>
        <p:spPr bwMode="auto">
          <a:xfrm>
            <a:off x="268288" y="5554663"/>
            <a:ext cx="3255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/>
              <a:t>C</a:t>
            </a:r>
            <a:r>
              <a:rPr lang="es-ES" altLang="es-ES" baseline="-25000"/>
              <a:t>1 </a:t>
            </a:r>
            <a:r>
              <a:rPr lang="es-ES" altLang="es-ES"/>
              <a:t>= B</a:t>
            </a:r>
            <a:r>
              <a:rPr lang="es-ES" altLang="es-ES" baseline="-25000"/>
              <a:t>0</a:t>
            </a:r>
            <a:r>
              <a:rPr lang="es-ES" altLang="es-ES"/>
              <a:t>C</a:t>
            </a:r>
            <a:r>
              <a:rPr lang="es-ES" altLang="es-ES" baseline="-25000"/>
              <a:t>0</a:t>
            </a:r>
            <a:r>
              <a:rPr lang="es-ES" altLang="es-ES"/>
              <a:t> + A</a:t>
            </a:r>
            <a:r>
              <a:rPr lang="es-ES" altLang="es-ES" baseline="-25000"/>
              <a:t>0</a:t>
            </a:r>
            <a:r>
              <a:rPr lang="es-ES" altLang="es-ES"/>
              <a:t> (C</a:t>
            </a:r>
            <a:r>
              <a:rPr lang="es-ES" altLang="es-ES" baseline="-25000"/>
              <a:t>0</a:t>
            </a:r>
            <a:r>
              <a:rPr lang="es-ES" altLang="es-ES"/>
              <a:t> + B</a:t>
            </a:r>
            <a:r>
              <a:rPr lang="es-ES" altLang="es-ES" baseline="-25000"/>
              <a:t>0</a:t>
            </a:r>
            <a:r>
              <a:rPr lang="es-ES" altLang="es-ES"/>
              <a:t>)</a:t>
            </a:r>
          </a:p>
        </p:txBody>
      </p:sp>
      <p:sp>
        <p:nvSpPr>
          <p:cNvPr id="155665" name="Rectangle 17"/>
          <p:cNvSpPr>
            <a:spLocks noChangeArrowheads="1"/>
          </p:cNvSpPr>
          <p:nvPr/>
        </p:nvSpPr>
        <p:spPr bwMode="auto">
          <a:xfrm>
            <a:off x="2560638" y="4249738"/>
            <a:ext cx="242887" cy="1571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2289175" y="4487863"/>
            <a:ext cx="1905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55667" name="Rectangle 19"/>
          <p:cNvSpPr>
            <a:spLocks noChangeArrowheads="1"/>
          </p:cNvSpPr>
          <p:nvPr/>
        </p:nvSpPr>
        <p:spPr bwMode="auto">
          <a:xfrm>
            <a:off x="2816225" y="4521200"/>
            <a:ext cx="174625" cy="1571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grpSp>
        <p:nvGrpSpPr>
          <p:cNvPr id="155668" name="Group 20"/>
          <p:cNvGrpSpPr>
            <a:grpSpLocks/>
          </p:cNvGrpSpPr>
          <p:nvPr/>
        </p:nvGrpSpPr>
        <p:grpSpPr bwMode="auto">
          <a:xfrm>
            <a:off x="4732338" y="1851025"/>
            <a:ext cx="4146550" cy="3406775"/>
            <a:chOff x="2981" y="1166"/>
            <a:chExt cx="2612" cy="2146"/>
          </a:xfrm>
        </p:grpSpPr>
        <p:grpSp>
          <p:nvGrpSpPr>
            <p:cNvPr id="155679" name="Group 21"/>
            <p:cNvGrpSpPr>
              <a:grpSpLocks/>
            </p:cNvGrpSpPr>
            <p:nvPr/>
          </p:nvGrpSpPr>
          <p:grpSpPr bwMode="auto">
            <a:xfrm>
              <a:off x="2981" y="1166"/>
              <a:ext cx="2267" cy="2146"/>
              <a:chOff x="2981" y="1166"/>
              <a:chExt cx="2267" cy="2146"/>
            </a:xfrm>
          </p:grpSpPr>
          <p:grpSp>
            <p:nvGrpSpPr>
              <p:cNvPr id="155686" name="Group 22"/>
              <p:cNvGrpSpPr>
                <a:grpSpLocks/>
              </p:cNvGrpSpPr>
              <p:nvPr/>
            </p:nvGrpSpPr>
            <p:grpSpPr bwMode="auto">
              <a:xfrm>
                <a:off x="3832" y="1295"/>
                <a:ext cx="308" cy="441"/>
                <a:chOff x="3832" y="1295"/>
                <a:chExt cx="308" cy="441"/>
              </a:xfrm>
            </p:grpSpPr>
            <p:sp>
              <p:nvSpPr>
                <p:cNvPr id="155735" name="Arc 23"/>
                <p:cNvSpPr>
                  <a:spLocks/>
                </p:cNvSpPr>
                <p:nvPr/>
              </p:nvSpPr>
              <p:spPr bwMode="auto">
                <a:xfrm>
                  <a:off x="3844" y="1515"/>
                  <a:ext cx="296" cy="221"/>
                </a:xfrm>
                <a:custGeom>
                  <a:avLst/>
                  <a:gdLst>
                    <a:gd name="T0" fmla="*/ 4 w 21600"/>
                    <a:gd name="T1" fmla="*/ 0 h 21600"/>
                    <a:gd name="T2" fmla="*/ 0 w 21600"/>
                    <a:gd name="T3" fmla="*/ 2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  <p:sp>
              <p:nvSpPr>
                <p:cNvPr id="155736" name="Arc 24"/>
                <p:cNvSpPr>
                  <a:spLocks/>
                </p:cNvSpPr>
                <p:nvPr/>
              </p:nvSpPr>
              <p:spPr bwMode="auto">
                <a:xfrm>
                  <a:off x="3843" y="1295"/>
                  <a:ext cx="297" cy="221"/>
                </a:xfrm>
                <a:custGeom>
                  <a:avLst/>
                  <a:gdLst>
                    <a:gd name="T0" fmla="*/ 0 w 21673"/>
                    <a:gd name="T1" fmla="*/ 0 h 21600"/>
                    <a:gd name="T2" fmla="*/ 4 w 21673"/>
                    <a:gd name="T3" fmla="*/ 2 h 21600"/>
                    <a:gd name="T4" fmla="*/ 0 w 21673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73"/>
                    <a:gd name="T10" fmla="*/ 0 h 21600"/>
                    <a:gd name="T11" fmla="*/ 21673 w 2167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3" h="21600" fill="none" extrusionOk="0">
                      <a:moveTo>
                        <a:pt x="0" y="0"/>
                      </a:moveTo>
                      <a:cubicBezTo>
                        <a:pt x="24" y="0"/>
                        <a:pt x="48" y="-1"/>
                        <a:pt x="73" y="0"/>
                      </a:cubicBezTo>
                      <a:cubicBezTo>
                        <a:pt x="12002" y="0"/>
                        <a:pt x="21673" y="9670"/>
                        <a:pt x="21673" y="21600"/>
                      </a:cubicBezTo>
                    </a:path>
                    <a:path w="21673" h="21600" stroke="0" extrusionOk="0">
                      <a:moveTo>
                        <a:pt x="0" y="0"/>
                      </a:moveTo>
                      <a:cubicBezTo>
                        <a:pt x="24" y="0"/>
                        <a:pt x="48" y="-1"/>
                        <a:pt x="73" y="0"/>
                      </a:cubicBezTo>
                      <a:cubicBezTo>
                        <a:pt x="12002" y="0"/>
                        <a:pt x="21673" y="9670"/>
                        <a:pt x="21673" y="21600"/>
                      </a:cubicBezTo>
                      <a:lnTo>
                        <a:pt x="73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  <p:grpSp>
              <p:nvGrpSpPr>
                <p:cNvPr id="155737" name="Group 25"/>
                <p:cNvGrpSpPr>
                  <a:grpSpLocks/>
                </p:cNvGrpSpPr>
                <p:nvPr/>
              </p:nvGrpSpPr>
              <p:grpSpPr bwMode="auto">
                <a:xfrm>
                  <a:off x="3832" y="1295"/>
                  <a:ext cx="82" cy="441"/>
                  <a:chOff x="3832" y="1295"/>
                  <a:chExt cx="82" cy="441"/>
                </a:xfrm>
              </p:grpSpPr>
              <p:sp>
                <p:nvSpPr>
                  <p:cNvPr id="155738" name="Arc 26"/>
                  <p:cNvSpPr>
                    <a:spLocks/>
                  </p:cNvSpPr>
                  <p:nvPr/>
                </p:nvSpPr>
                <p:spPr bwMode="auto">
                  <a:xfrm>
                    <a:off x="3833" y="1515"/>
                    <a:ext cx="81" cy="22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2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ES"/>
                  </a:p>
                </p:txBody>
              </p:sp>
              <p:sp>
                <p:nvSpPr>
                  <p:cNvPr id="155739" name="Arc 27"/>
                  <p:cNvSpPr>
                    <a:spLocks/>
                  </p:cNvSpPr>
                  <p:nvPr/>
                </p:nvSpPr>
                <p:spPr bwMode="auto">
                  <a:xfrm>
                    <a:off x="3832" y="1295"/>
                    <a:ext cx="82" cy="221"/>
                  </a:xfrm>
                  <a:custGeom>
                    <a:avLst/>
                    <a:gdLst>
                      <a:gd name="T0" fmla="*/ 0 w 21867"/>
                      <a:gd name="T1" fmla="*/ 0 h 21600"/>
                      <a:gd name="T2" fmla="*/ 0 w 21867"/>
                      <a:gd name="T3" fmla="*/ 2 h 21600"/>
                      <a:gd name="T4" fmla="*/ 0 w 21867"/>
                      <a:gd name="T5" fmla="*/ 2 h 21600"/>
                      <a:gd name="T6" fmla="*/ 0 60000 65536"/>
                      <a:gd name="T7" fmla="*/ 0 60000 65536"/>
                      <a:gd name="T8" fmla="*/ 0 60000 65536"/>
                      <a:gd name="T9" fmla="*/ 0 w 21867"/>
                      <a:gd name="T10" fmla="*/ 0 h 21600"/>
                      <a:gd name="T11" fmla="*/ 21867 w 21867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867" h="21600" fill="none" extrusionOk="0">
                        <a:moveTo>
                          <a:pt x="-1" y="1"/>
                        </a:moveTo>
                        <a:cubicBezTo>
                          <a:pt x="88" y="0"/>
                          <a:pt x="177" y="-1"/>
                          <a:pt x="267" y="0"/>
                        </a:cubicBezTo>
                        <a:cubicBezTo>
                          <a:pt x="12196" y="0"/>
                          <a:pt x="21867" y="9670"/>
                          <a:pt x="21867" y="21600"/>
                        </a:cubicBezTo>
                      </a:path>
                      <a:path w="21867" h="21600" stroke="0" extrusionOk="0">
                        <a:moveTo>
                          <a:pt x="-1" y="1"/>
                        </a:moveTo>
                        <a:cubicBezTo>
                          <a:pt x="88" y="0"/>
                          <a:pt x="177" y="-1"/>
                          <a:pt x="267" y="0"/>
                        </a:cubicBezTo>
                        <a:cubicBezTo>
                          <a:pt x="12196" y="0"/>
                          <a:pt x="21867" y="9670"/>
                          <a:pt x="21867" y="21600"/>
                        </a:cubicBezTo>
                        <a:lnTo>
                          <a:pt x="267" y="2160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ES"/>
                  </a:p>
                </p:txBody>
              </p:sp>
            </p:grpSp>
          </p:grpSp>
          <p:grpSp>
            <p:nvGrpSpPr>
              <p:cNvPr id="155687" name="Group 28"/>
              <p:cNvGrpSpPr>
                <a:grpSpLocks/>
              </p:cNvGrpSpPr>
              <p:nvPr/>
            </p:nvGrpSpPr>
            <p:grpSpPr bwMode="auto">
              <a:xfrm>
                <a:off x="3682" y="1274"/>
                <a:ext cx="104" cy="441"/>
                <a:chOff x="3682" y="1274"/>
                <a:chExt cx="104" cy="441"/>
              </a:xfrm>
            </p:grpSpPr>
            <p:sp>
              <p:nvSpPr>
                <p:cNvPr id="155733" name="Arc 29"/>
                <p:cNvSpPr>
                  <a:spLocks/>
                </p:cNvSpPr>
                <p:nvPr/>
              </p:nvSpPr>
              <p:spPr bwMode="auto">
                <a:xfrm>
                  <a:off x="3682" y="1493"/>
                  <a:ext cx="104" cy="222"/>
                </a:xfrm>
                <a:custGeom>
                  <a:avLst/>
                  <a:gdLst>
                    <a:gd name="T0" fmla="*/ 0 w 21811"/>
                    <a:gd name="T1" fmla="*/ 0 h 21698"/>
                    <a:gd name="T2" fmla="*/ 0 w 21811"/>
                    <a:gd name="T3" fmla="*/ 2 h 21698"/>
                    <a:gd name="T4" fmla="*/ 0 w 21811"/>
                    <a:gd name="T5" fmla="*/ 0 h 21698"/>
                    <a:gd name="T6" fmla="*/ 0 60000 65536"/>
                    <a:gd name="T7" fmla="*/ 0 60000 65536"/>
                    <a:gd name="T8" fmla="*/ 0 60000 65536"/>
                    <a:gd name="T9" fmla="*/ 0 w 21811"/>
                    <a:gd name="T10" fmla="*/ 0 h 21698"/>
                    <a:gd name="T11" fmla="*/ 21811 w 21811"/>
                    <a:gd name="T12" fmla="*/ 21698 h 216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11" h="21698" fill="none" extrusionOk="0">
                      <a:moveTo>
                        <a:pt x="21810" y="0"/>
                      </a:moveTo>
                      <a:cubicBezTo>
                        <a:pt x="21810" y="32"/>
                        <a:pt x="21811" y="65"/>
                        <a:pt x="21811" y="98"/>
                      </a:cubicBezTo>
                      <a:cubicBezTo>
                        <a:pt x="21811" y="12027"/>
                        <a:pt x="12140" y="21698"/>
                        <a:pt x="211" y="21698"/>
                      </a:cubicBezTo>
                      <a:cubicBezTo>
                        <a:pt x="140" y="21698"/>
                        <a:pt x="70" y="21697"/>
                        <a:pt x="0" y="21696"/>
                      </a:cubicBezTo>
                    </a:path>
                    <a:path w="21811" h="21698" stroke="0" extrusionOk="0">
                      <a:moveTo>
                        <a:pt x="21810" y="0"/>
                      </a:moveTo>
                      <a:cubicBezTo>
                        <a:pt x="21810" y="32"/>
                        <a:pt x="21811" y="65"/>
                        <a:pt x="21811" y="98"/>
                      </a:cubicBezTo>
                      <a:cubicBezTo>
                        <a:pt x="21811" y="12027"/>
                        <a:pt x="12140" y="21698"/>
                        <a:pt x="211" y="21698"/>
                      </a:cubicBezTo>
                      <a:cubicBezTo>
                        <a:pt x="140" y="21698"/>
                        <a:pt x="70" y="21697"/>
                        <a:pt x="0" y="21696"/>
                      </a:cubicBezTo>
                      <a:lnTo>
                        <a:pt x="211" y="98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  <p:sp>
              <p:nvSpPr>
                <p:cNvPr id="155734" name="Arc 30"/>
                <p:cNvSpPr>
                  <a:spLocks/>
                </p:cNvSpPr>
                <p:nvPr/>
              </p:nvSpPr>
              <p:spPr bwMode="auto">
                <a:xfrm>
                  <a:off x="3683" y="1274"/>
                  <a:ext cx="103" cy="221"/>
                </a:xfrm>
                <a:custGeom>
                  <a:avLst/>
                  <a:gdLst>
                    <a:gd name="T0" fmla="*/ 0 w 21810"/>
                    <a:gd name="T1" fmla="*/ 0 h 21600"/>
                    <a:gd name="T2" fmla="*/ 0 w 21810"/>
                    <a:gd name="T3" fmla="*/ 2 h 21600"/>
                    <a:gd name="T4" fmla="*/ 0 w 21810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810"/>
                    <a:gd name="T10" fmla="*/ 0 h 21600"/>
                    <a:gd name="T11" fmla="*/ 21810 w 2181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10" h="21600" fill="none" extrusionOk="0">
                      <a:moveTo>
                        <a:pt x="0" y="1"/>
                      </a:moveTo>
                      <a:cubicBezTo>
                        <a:pt x="69" y="0"/>
                        <a:pt x="139" y="-1"/>
                        <a:pt x="210" y="0"/>
                      </a:cubicBezTo>
                      <a:cubicBezTo>
                        <a:pt x="12101" y="0"/>
                        <a:pt x="21755" y="9611"/>
                        <a:pt x="21809" y="21502"/>
                      </a:cubicBezTo>
                    </a:path>
                    <a:path w="21810" h="21600" stroke="0" extrusionOk="0">
                      <a:moveTo>
                        <a:pt x="0" y="1"/>
                      </a:moveTo>
                      <a:cubicBezTo>
                        <a:pt x="69" y="0"/>
                        <a:pt x="139" y="-1"/>
                        <a:pt x="210" y="0"/>
                      </a:cubicBezTo>
                      <a:cubicBezTo>
                        <a:pt x="12101" y="0"/>
                        <a:pt x="21755" y="9611"/>
                        <a:pt x="21809" y="21502"/>
                      </a:cubicBezTo>
                      <a:lnTo>
                        <a:pt x="21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</p:grpSp>
          <p:sp>
            <p:nvSpPr>
              <p:cNvPr id="155688" name="Line 31"/>
              <p:cNvSpPr>
                <a:spLocks noChangeShapeType="1"/>
              </p:cNvSpPr>
              <p:nvPr/>
            </p:nvSpPr>
            <p:spPr bwMode="auto">
              <a:xfrm>
                <a:off x="3268" y="1430"/>
                <a:ext cx="5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689" name="Line 32"/>
              <p:cNvSpPr>
                <a:spLocks noChangeShapeType="1"/>
              </p:cNvSpPr>
              <p:nvPr/>
            </p:nvSpPr>
            <p:spPr bwMode="auto">
              <a:xfrm>
                <a:off x="3290" y="1572"/>
                <a:ext cx="4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55690" name="Group 33"/>
              <p:cNvGrpSpPr>
                <a:grpSpLocks/>
              </p:cNvGrpSpPr>
              <p:nvPr/>
            </p:nvGrpSpPr>
            <p:grpSpPr bwMode="auto">
              <a:xfrm>
                <a:off x="3854" y="1897"/>
                <a:ext cx="254" cy="441"/>
                <a:chOff x="3854" y="1897"/>
                <a:chExt cx="254" cy="441"/>
              </a:xfrm>
            </p:grpSpPr>
            <p:grpSp>
              <p:nvGrpSpPr>
                <p:cNvPr id="155729" name="Group 34"/>
                <p:cNvGrpSpPr>
                  <a:grpSpLocks/>
                </p:cNvGrpSpPr>
                <p:nvPr/>
              </p:nvGrpSpPr>
              <p:grpSpPr bwMode="auto">
                <a:xfrm>
                  <a:off x="3854" y="1897"/>
                  <a:ext cx="254" cy="441"/>
                  <a:chOff x="3854" y="1897"/>
                  <a:chExt cx="254" cy="441"/>
                </a:xfrm>
              </p:grpSpPr>
              <p:sp>
                <p:nvSpPr>
                  <p:cNvPr id="155731" name="Arc 35"/>
                  <p:cNvSpPr>
                    <a:spLocks/>
                  </p:cNvSpPr>
                  <p:nvPr/>
                </p:nvSpPr>
                <p:spPr bwMode="auto">
                  <a:xfrm>
                    <a:off x="3854" y="2116"/>
                    <a:ext cx="254" cy="222"/>
                  </a:xfrm>
                  <a:custGeom>
                    <a:avLst/>
                    <a:gdLst>
                      <a:gd name="T0" fmla="*/ 3 w 21686"/>
                      <a:gd name="T1" fmla="*/ 0 h 21698"/>
                      <a:gd name="T2" fmla="*/ 0 w 21686"/>
                      <a:gd name="T3" fmla="*/ 2 h 21698"/>
                      <a:gd name="T4" fmla="*/ 0 w 21686"/>
                      <a:gd name="T5" fmla="*/ 0 h 21698"/>
                      <a:gd name="T6" fmla="*/ 0 60000 65536"/>
                      <a:gd name="T7" fmla="*/ 0 60000 65536"/>
                      <a:gd name="T8" fmla="*/ 0 60000 65536"/>
                      <a:gd name="T9" fmla="*/ 0 w 21686"/>
                      <a:gd name="T10" fmla="*/ 0 h 21698"/>
                      <a:gd name="T11" fmla="*/ 21686 w 21686"/>
                      <a:gd name="T12" fmla="*/ 21698 h 2169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86" h="21698" fill="none" extrusionOk="0">
                        <a:moveTo>
                          <a:pt x="21685" y="0"/>
                        </a:moveTo>
                        <a:cubicBezTo>
                          <a:pt x="21685" y="32"/>
                          <a:pt x="21686" y="65"/>
                          <a:pt x="21686" y="98"/>
                        </a:cubicBezTo>
                        <a:cubicBezTo>
                          <a:pt x="21686" y="12027"/>
                          <a:pt x="12015" y="21698"/>
                          <a:pt x="86" y="21698"/>
                        </a:cubicBezTo>
                        <a:cubicBezTo>
                          <a:pt x="57" y="21698"/>
                          <a:pt x="28" y="21697"/>
                          <a:pt x="0" y="21697"/>
                        </a:cubicBezTo>
                      </a:path>
                      <a:path w="21686" h="21698" stroke="0" extrusionOk="0">
                        <a:moveTo>
                          <a:pt x="21685" y="0"/>
                        </a:moveTo>
                        <a:cubicBezTo>
                          <a:pt x="21685" y="32"/>
                          <a:pt x="21686" y="65"/>
                          <a:pt x="21686" y="98"/>
                        </a:cubicBezTo>
                        <a:cubicBezTo>
                          <a:pt x="21686" y="12027"/>
                          <a:pt x="12015" y="21698"/>
                          <a:pt x="86" y="21698"/>
                        </a:cubicBezTo>
                        <a:cubicBezTo>
                          <a:pt x="57" y="21698"/>
                          <a:pt x="28" y="21697"/>
                          <a:pt x="0" y="21697"/>
                        </a:cubicBezTo>
                        <a:lnTo>
                          <a:pt x="86" y="98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ES"/>
                  </a:p>
                </p:txBody>
              </p:sp>
              <p:sp>
                <p:nvSpPr>
                  <p:cNvPr id="155732" name="Arc 36"/>
                  <p:cNvSpPr>
                    <a:spLocks/>
                  </p:cNvSpPr>
                  <p:nvPr/>
                </p:nvSpPr>
                <p:spPr bwMode="auto">
                  <a:xfrm>
                    <a:off x="3855" y="1897"/>
                    <a:ext cx="253" cy="221"/>
                  </a:xfrm>
                  <a:custGeom>
                    <a:avLst/>
                    <a:gdLst>
                      <a:gd name="T0" fmla="*/ 0 w 21685"/>
                      <a:gd name="T1" fmla="*/ 0 h 21600"/>
                      <a:gd name="T2" fmla="*/ 3 w 21685"/>
                      <a:gd name="T3" fmla="*/ 2 h 21600"/>
                      <a:gd name="T4" fmla="*/ 0 w 21685"/>
                      <a:gd name="T5" fmla="*/ 2 h 21600"/>
                      <a:gd name="T6" fmla="*/ 0 60000 65536"/>
                      <a:gd name="T7" fmla="*/ 0 60000 65536"/>
                      <a:gd name="T8" fmla="*/ 0 60000 65536"/>
                      <a:gd name="T9" fmla="*/ 0 w 21685"/>
                      <a:gd name="T10" fmla="*/ 0 h 21600"/>
                      <a:gd name="T11" fmla="*/ 21685 w 2168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85" h="21600" fill="none" extrusionOk="0">
                        <a:moveTo>
                          <a:pt x="0" y="0"/>
                        </a:moveTo>
                        <a:cubicBezTo>
                          <a:pt x="28" y="0"/>
                          <a:pt x="56" y="-1"/>
                          <a:pt x="85" y="0"/>
                        </a:cubicBezTo>
                        <a:cubicBezTo>
                          <a:pt x="11976" y="0"/>
                          <a:pt x="21630" y="9611"/>
                          <a:pt x="21684" y="21502"/>
                        </a:cubicBezTo>
                      </a:path>
                      <a:path w="21685" h="21600" stroke="0" extrusionOk="0">
                        <a:moveTo>
                          <a:pt x="0" y="0"/>
                        </a:moveTo>
                        <a:cubicBezTo>
                          <a:pt x="28" y="0"/>
                          <a:pt x="56" y="-1"/>
                          <a:pt x="85" y="0"/>
                        </a:cubicBezTo>
                        <a:cubicBezTo>
                          <a:pt x="11976" y="0"/>
                          <a:pt x="21630" y="9611"/>
                          <a:pt x="21684" y="21502"/>
                        </a:cubicBezTo>
                        <a:lnTo>
                          <a:pt x="85" y="2160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ES"/>
                  </a:p>
                </p:txBody>
              </p:sp>
            </p:grpSp>
            <p:sp>
              <p:nvSpPr>
                <p:cNvPr id="155730" name="Line 37"/>
                <p:cNvSpPr>
                  <a:spLocks noChangeShapeType="1"/>
                </p:cNvSpPr>
                <p:nvPr/>
              </p:nvSpPr>
              <p:spPr bwMode="auto">
                <a:xfrm>
                  <a:off x="3871" y="1900"/>
                  <a:ext cx="0" cy="4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55691" name="Rectangle 38"/>
              <p:cNvSpPr>
                <a:spLocks noChangeArrowheads="1"/>
              </p:cNvSpPr>
              <p:nvPr/>
            </p:nvSpPr>
            <p:spPr bwMode="auto">
              <a:xfrm>
                <a:off x="2981" y="1166"/>
                <a:ext cx="285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>
                <a:lvl1pPr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s-ES" altLang="es-ES" sz="2100"/>
                  <a:t>A</a:t>
                </a:r>
                <a:r>
                  <a:rPr lang="es-ES" altLang="es-ES" sz="2800" baseline="-25000"/>
                  <a:t>0</a:t>
                </a:r>
                <a:endParaRPr lang="es-ES" altLang="es-ES" sz="2100"/>
              </a:p>
              <a:p>
                <a:r>
                  <a:rPr lang="es-ES" altLang="es-ES" sz="2100"/>
                  <a:t>B</a:t>
                </a:r>
                <a:r>
                  <a:rPr lang="es-ES" altLang="es-ES" sz="2800" baseline="-25000"/>
                  <a:t>0</a:t>
                </a:r>
                <a:endParaRPr lang="es-ES" altLang="es-ES" sz="2100"/>
              </a:p>
              <a:p>
                <a:r>
                  <a:rPr lang="es-ES" altLang="es-ES" sz="2100"/>
                  <a:t>C</a:t>
                </a:r>
                <a:r>
                  <a:rPr lang="es-ES" altLang="es-ES" sz="2800" baseline="-25000"/>
                  <a:t>0</a:t>
                </a:r>
              </a:p>
            </p:txBody>
          </p:sp>
          <p:sp>
            <p:nvSpPr>
              <p:cNvPr id="155692" name="Rectangle 39"/>
              <p:cNvSpPr>
                <a:spLocks noChangeArrowheads="1"/>
              </p:cNvSpPr>
              <p:nvPr/>
            </p:nvSpPr>
            <p:spPr bwMode="auto">
              <a:xfrm>
                <a:off x="4603" y="1319"/>
                <a:ext cx="257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>
                <a:lvl1pPr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s-ES" altLang="es-ES" sz="2100"/>
                  <a:t>S</a:t>
                </a:r>
                <a:r>
                  <a:rPr lang="es-ES" altLang="es-ES" sz="2800" baseline="-25000"/>
                  <a:t>0</a:t>
                </a:r>
              </a:p>
            </p:txBody>
          </p:sp>
          <p:sp>
            <p:nvSpPr>
              <p:cNvPr id="155693" name="Line 40"/>
              <p:cNvSpPr>
                <a:spLocks noChangeShapeType="1"/>
              </p:cNvSpPr>
              <p:nvPr/>
            </p:nvSpPr>
            <p:spPr bwMode="auto">
              <a:xfrm>
                <a:off x="4129" y="1496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694" name="Line 41"/>
              <p:cNvSpPr>
                <a:spLocks noChangeShapeType="1"/>
              </p:cNvSpPr>
              <p:nvPr/>
            </p:nvSpPr>
            <p:spPr bwMode="auto">
              <a:xfrm flipH="1">
                <a:off x="3277" y="1327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695" name="Line 42"/>
              <p:cNvSpPr>
                <a:spLocks noChangeShapeType="1"/>
              </p:cNvSpPr>
              <p:nvPr/>
            </p:nvSpPr>
            <p:spPr bwMode="auto">
              <a:xfrm>
                <a:off x="3641" y="1584"/>
                <a:ext cx="0" cy="5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696" name="Line 43"/>
              <p:cNvSpPr>
                <a:spLocks noChangeShapeType="1"/>
              </p:cNvSpPr>
              <p:nvPr/>
            </p:nvSpPr>
            <p:spPr bwMode="auto">
              <a:xfrm>
                <a:off x="3641" y="2077"/>
                <a:ext cx="2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55697" name="Group 44"/>
              <p:cNvGrpSpPr>
                <a:grpSpLocks/>
              </p:cNvGrpSpPr>
              <p:nvPr/>
            </p:nvGrpSpPr>
            <p:grpSpPr bwMode="auto">
              <a:xfrm>
                <a:off x="3854" y="2379"/>
                <a:ext cx="254" cy="441"/>
                <a:chOff x="3854" y="2379"/>
                <a:chExt cx="254" cy="441"/>
              </a:xfrm>
            </p:grpSpPr>
            <p:grpSp>
              <p:nvGrpSpPr>
                <p:cNvPr id="155725" name="Group 45"/>
                <p:cNvGrpSpPr>
                  <a:grpSpLocks/>
                </p:cNvGrpSpPr>
                <p:nvPr/>
              </p:nvGrpSpPr>
              <p:grpSpPr bwMode="auto">
                <a:xfrm>
                  <a:off x="3854" y="2379"/>
                  <a:ext cx="254" cy="441"/>
                  <a:chOff x="3854" y="2379"/>
                  <a:chExt cx="254" cy="441"/>
                </a:xfrm>
              </p:grpSpPr>
              <p:sp>
                <p:nvSpPr>
                  <p:cNvPr id="155727" name="Arc 46"/>
                  <p:cNvSpPr>
                    <a:spLocks/>
                  </p:cNvSpPr>
                  <p:nvPr/>
                </p:nvSpPr>
                <p:spPr bwMode="auto">
                  <a:xfrm>
                    <a:off x="3854" y="2598"/>
                    <a:ext cx="254" cy="222"/>
                  </a:xfrm>
                  <a:custGeom>
                    <a:avLst/>
                    <a:gdLst>
                      <a:gd name="T0" fmla="*/ 3 w 21686"/>
                      <a:gd name="T1" fmla="*/ 0 h 21698"/>
                      <a:gd name="T2" fmla="*/ 0 w 21686"/>
                      <a:gd name="T3" fmla="*/ 2 h 21698"/>
                      <a:gd name="T4" fmla="*/ 0 w 21686"/>
                      <a:gd name="T5" fmla="*/ 0 h 21698"/>
                      <a:gd name="T6" fmla="*/ 0 60000 65536"/>
                      <a:gd name="T7" fmla="*/ 0 60000 65536"/>
                      <a:gd name="T8" fmla="*/ 0 60000 65536"/>
                      <a:gd name="T9" fmla="*/ 0 w 21686"/>
                      <a:gd name="T10" fmla="*/ 0 h 21698"/>
                      <a:gd name="T11" fmla="*/ 21686 w 21686"/>
                      <a:gd name="T12" fmla="*/ 21698 h 2169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86" h="21698" fill="none" extrusionOk="0">
                        <a:moveTo>
                          <a:pt x="21685" y="0"/>
                        </a:moveTo>
                        <a:cubicBezTo>
                          <a:pt x="21685" y="32"/>
                          <a:pt x="21686" y="65"/>
                          <a:pt x="21686" y="98"/>
                        </a:cubicBezTo>
                        <a:cubicBezTo>
                          <a:pt x="21686" y="12027"/>
                          <a:pt x="12015" y="21698"/>
                          <a:pt x="86" y="21698"/>
                        </a:cubicBezTo>
                        <a:cubicBezTo>
                          <a:pt x="57" y="21698"/>
                          <a:pt x="28" y="21697"/>
                          <a:pt x="0" y="21697"/>
                        </a:cubicBezTo>
                      </a:path>
                      <a:path w="21686" h="21698" stroke="0" extrusionOk="0">
                        <a:moveTo>
                          <a:pt x="21685" y="0"/>
                        </a:moveTo>
                        <a:cubicBezTo>
                          <a:pt x="21685" y="32"/>
                          <a:pt x="21686" y="65"/>
                          <a:pt x="21686" y="98"/>
                        </a:cubicBezTo>
                        <a:cubicBezTo>
                          <a:pt x="21686" y="12027"/>
                          <a:pt x="12015" y="21698"/>
                          <a:pt x="86" y="21698"/>
                        </a:cubicBezTo>
                        <a:cubicBezTo>
                          <a:pt x="57" y="21698"/>
                          <a:pt x="28" y="21697"/>
                          <a:pt x="0" y="21697"/>
                        </a:cubicBezTo>
                        <a:lnTo>
                          <a:pt x="86" y="98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ES"/>
                  </a:p>
                </p:txBody>
              </p:sp>
              <p:sp>
                <p:nvSpPr>
                  <p:cNvPr id="155728" name="Arc 47"/>
                  <p:cNvSpPr>
                    <a:spLocks/>
                  </p:cNvSpPr>
                  <p:nvPr/>
                </p:nvSpPr>
                <p:spPr bwMode="auto">
                  <a:xfrm>
                    <a:off x="3855" y="2379"/>
                    <a:ext cx="253" cy="221"/>
                  </a:xfrm>
                  <a:custGeom>
                    <a:avLst/>
                    <a:gdLst>
                      <a:gd name="T0" fmla="*/ 0 w 21685"/>
                      <a:gd name="T1" fmla="*/ 0 h 21600"/>
                      <a:gd name="T2" fmla="*/ 3 w 21685"/>
                      <a:gd name="T3" fmla="*/ 2 h 21600"/>
                      <a:gd name="T4" fmla="*/ 0 w 21685"/>
                      <a:gd name="T5" fmla="*/ 2 h 21600"/>
                      <a:gd name="T6" fmla="*/ 0 60000 65536"/>
                      <a:gd name="T7" fmla="*/ 0 60000 65536"/>
                      <a:gd name="T8" fmla="*/ 0 60000 65536"/>
                      <a:gd name="T9" fmla="*/ 0 w 21685"/>
                      <a:gd name="T10" fmla="*/ 0 h 21600"/>
                      <a:gd name="T11" fmla="*/ 21685 w 2168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85" h="21600" fill="none" extrusionOk="0">
                        <a:moveTo>
                          <a:pt x="0" y="0"/>
                        </a:moveTo>
                        <a:cubicBezTo>
                          <a:pt x="28" y="0"/>
                          <a:pt x="56" y="-1"/>
                          <a:pt x="85" y="0"/>
                        </a:cubicBezTo>
                        <a:cubicBezTo>
                          <a:pt x="11976" y="0"/>
                          <a:pt x="21630" y="9611"/>
                          <a:pt x="21684" y="21502"/>
                        </a:cubicBezTo>
                      </a:path>
                      <a:path w="21685" h="21600" stroke="0" extrusionOk="0">
                        <a:moveTo>
                          <a:pt x="0" y="0"/>
                        </a:moveTo>
                        <a:cubicBezTo>
                          <a:pt x="28" y="0"/>
                          <a:pt x="56" y="-1"/>
                          <a:pt x="85" y="0"/>
                        </a:cubicBezTo>
                        <a:cubicBezTo>
                          <a:pt x="11976" y="0"/>
                          <a:pt x="21630" y="9611"/>
                          <a:pt x="21684" y="21502"/>
                        </a:cubicBezTo>
                        <a:lnTo>
                          <a:pt x="85" y="2160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ES"/>
                  </a:p>
                </p:txBody>
              </p:sp>
            </p:grpSp>
            <p:sp>
              <p:nvSpPr>
                <p:cNvPr id="155726" name="Line 48"/>
                <p:cNvSpPr>
                  <a:spLocks noChangeShapeType="1"/>
                </p:cNvSpPr>
                <p:nvPr/>
              </p:nvSpPr>
              <p:spPr bwMode="auto">
                <a:xfrm>
                  <a:off x="3871" y="2382"/>
                  <a:ext cx="0" cy="4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55698" name="Group 49"/>
              <p:cNvGrpSpPr>
                <a:grpSpLocks/>
              </p:cNvGrpSpPr>
              <p:nvPr/>
            </p:nvGrpSpPr>
            <p:grpSpPr bwMode="auto">
              <a:xfrm>
                <a:off x="3853" y="2871"/>
                <a:ext cx="254" cy="441"/>
                <a:chOff x="3853" y="2871"/>
                <a:chExt cx="254" cy="441"/>
              </a:xfrm>
            </p:grpSpPr>
            <p:grpSp>
              <p:nvGrpSpPr>
                <p:cNvPr id="155721" name="Group 50"/>
                <p:cNvGrpSpPr>
                  <a:grpSpLocks/>
                </p:cNvGrpSpPr>
                <p:nvPr/>
              </p:nvGrpSpPr>
              <p:grpSpPr bwMode="auto">
                <a:xfrm>
                  <a:off x="3853" y="2871"/>
                  <a:ext cx="254" cy="441"/>
                  <a:chOff x="3853" y="2871"/>
                  <a:chExt cx="254" cy="441"/>
                </a:xfrm>
              </p:grpSpPr>
              <p:sp>
                <p:nvSpPr>
                  <p:cNvPr id="155723" name="Arc 51"/>
                  <p:cNvSpPr>
                    <a:spLocks/>
                  </p:cNvSpPr>
                  <p:nvPr/>
                </p:nvSpPr>
                <p:spPr bwMode="auto">
                  <a:xfrm>
                    <a:off x="3853" y="3090"/>
                    <a:ext cx="254" cy="222"/>
                  </a:xfrm>
                  <a:custGeom>
                    <a:avLst/>
                    <a:gdLst>
                      <a:gd name="T0" fmla="*/ 3 w 21686"/>
                      <a:gd name="T1" fmla="*/ 0 h 21698"/>
                      <a:gd name="T2" fmla="*/ 0 w 21686"/>
                      <a:gd name="T3" fmla="*/ 2 h 21698"/>
                      <a:gd name="T4" fmla="*/ 0 w 21686"/>
                      <a:gd name="T5" fmla="*/ 0 h 21698"/>
                      <a:gd name="T6" fmla="*/ 0 60000 65536"/>
                      <a:gd name="T7" fmla="*/ 0 60000 65536"/>
                      <a:gd name="T8" fmla="*/ 0 60000 65536"/>
                      <a:gd name="T9" fmla="*/ 0 w 21686"/>
                      <a:gd name="T10" fmla="*/ 0 h 21698"/>
                      <a:gd name="T11" fmla="*/ 21686 w 21686"/>
                      <a:gd name="T12" fmla="*/ 21698 h 2169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86" h="21698" fill="none" extrusionOk="0">
                        <a:moveTo>
                          <a:pt x="21685" y="0"/>
                        </a:moveTo>
                        <a:cubicBezTo>
                          <a:pt x="21685" y="32"/>
                          <a:pt x="21686" y="65"/>
                          <a:pt x="21686" y="98"/>
                        </a:cubicBezTo>
                        <a:cubicBezTo>
                          <a:pt x="21686" y="12027"/>
                          <a:pt x="12015" y="21698"/>
                          <a:pt x="86" y="21698"/>
                        </a:cubicBezTo>
                        <a:cubicBezTo>
                          <a:pt x="57" y="21698"/>
                          <a:pt x="28" y="21697"/>
                          <a:pt x="0" y="21697"/>
                        </a:cubicBezTo>
                      </a:path>
                      <a:path w="21686" h="21698" stroke="0" extrusionOk="0">
                        <a:moveTo>
                          <a:pt x="21685" y="0"/>
                        </a:moveTo>
                        <a:cubicBezTo>
                          <a:pt x="21685" y="32"/>
                          <a:pt x="21686" y="65"/>
                          <a:pt x="21686" y="98"/>
                        </a:cubicBezTo>
                        <a:cubicBezTo>
                          <a:pt x="21686" y="12027"/>
                          <a:pt x="12015" y="21698"/>
                          <a:pt x="86" y="21698"/>
                        </a:cubicBezTo>
                        <a:cubicBezTo>
                          <a:pt x="57" y="21698"/>
                          <a:pt x="28" y="21697"/>
                          <a:pt x="0" y="21697"/>
                        </a:cubicBezTo>
                        <a:lnTo>
                          <a:pt x="86" y="98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ES"/>
                  </a:p>
                </p:txBody>
              </p:sp>
              <p:sp>
                <p:nvSpPr>
                  <p:cNvPr id="155724" name="Arc 52"/>
                  <p:cNvSpPr>
                    <a:spLocks/>
                  </p:cNvSpPr>
                  <p:nvPr/>
                </p:nvSpPr>
                <p:spPr bwMode="auto">
                  <a:xfrm>
                    <a:off x="3854" y="2871"/>
                    <a:ext cx="253" cy="221"/>
                  </a:xfrm>
                  <a:custGeom>
                    <a:avLst/>
                    <a:gdLst>
                      <a:gd name="T0" fmla="*/ 0 w 21685"/>
                      <a:gd name="T1" fmla="*/ 0 h 21600"/>
                      <a:gd name="T2" fmla="*/ 3 w 21685"/>
                      <a:gd name="T3" fmla="*/ 2 h 21600"/>
                      <a:gd name="T4" fmla="*/ 0 w 21685"/>
                      <a:gd name="T5" fmla="*/ 2 h 21600"/>
                      <a:gd name="T6" fmla="*/ 0 60000 65536"/>
                      <a:gd name="T7" fmla="*/ 0 60000 65536"/>
                      <a:gd name="T8" fmla="*/ 0 60000 65536"/>
                      <a:gd name="T9" fmla="*/ 0 w 21685"/>
                      <a:gd name="T10" fmla="*/ 0 h 21600"/>
                      <a:gd name="T11" fmla="*/ 21685 w 2168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85" h="21600" fill="none" extrusionOk="0">
                        <a:moveTo>
                          <a:pt x="0" y="0"/>
                        </a:moveTo>
                        <a:cubicBezTo>
                          <a:pt x="28" y="0"/>
                          <a:pt x="56" y="-1"/>
                          <a:pt x="85" y="0"/>
                        </a:cubicBezTo>
                        <a:cubicBezTo>
                          <a:pt x="11976" y="0"/>
                          <a:pt x="21630" y="9611"/>
                          <a:pt x="21684" y="21502"/>
                        </a:cubicBezTo>
                      </a:path>
                      <a:path w="21685" h="21600" stroke="0" extrusionOk="0">
                        <a:moveTo>
                          <a:pt x="0" y="0"/>
                        </a:moveTo>
                        <a:cubicBezTo>
                          <a:pt x="28" y="0"/>
                          <a:pt x="56" y="-1"/>
                          <a:pt x="85" y="0"/>
                        </a:cubicBezTo>
                        <a:cubicBezTo>
                          <a:pt x="11976" y="0"/>
                          <a:pt x="21630" y="9611"/>
                          <a:pt x="21684" y="21502"/>
                        </a:cubicBezTo>
                        <a:lnTo>
                          <a:pt x="85" y="2160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ES"/>
                  </a:p>
                </p:txBody>
              </p:sp>
            </p:grpSp>
            <p:sp>
              <p:nvSpPr>
                <p:cNvPr id="155722" name="Line 53"/>
                <p:cNvSpPr>
                  <a:spLocks noChangeShapeType="1"/>
                </p:cNvSpPr>
                <p:nvPr/>
              </p:nvSpPr>
              <p:spPr bwMode="auto">
                <a:xfrm>
                  <a:off x="3870" y="2874"/>
                  <a:ext cx="0" cy="4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55699" name="Line 54"/>
              <p:cNvSpPr>
                <a:spLocks noChangeShapeType="1"/>
              </p:cNvSpPr>
              <p:nvPr/>
            </p:nvSpPr>
            <p:spPr bwMode="auto">
              <a:xfrm>
                <a:off x="3641" y="2066"/>
                <a:ext cx="0" cy="4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700" name="Line 55"/>
              <p:cNvSpPr>
                <a:spLocks noChangeShapeType="1"/>
              </p:cNvSpPr>
              <p:nvPr/>
            </p:nvSpPr>
            <p:spPr bwMode="auto">
              <a:xfrm>
                <a:off x="3641" y="2559"/>
                <a:ext cx="2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701" name="Line 56"/>
              <p:cNvSpPr>
                <a:spLocks noChangeShapeType="1"/>
              </p:cNvSpPr>
              <p:nvPr/>
            </p:nvSpPr>
            <p:spPr bwMode="auto">
              <a:xfrm>
                <a:off x="3566" y="1445"/>
                <a:ext cx="0" cy="15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702" name="Line 57"/>
              <p:cNvSpPr>
                <a:spLocks noChangeShapeType="1"/>
              </p:cNvSpPr>
              <p:nvPr/>
            </p:nvSpPr>
            <p:spPr bwMode="auto">
              <a:xfrm>
                <a:off x="3577" y="3009"/>
                <a:ext cx="28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703" name="Line 58"/>
              <p:cNvSpPr>
                <a:spLocks noChangeShapeType="1"/>
              </p:cNvSpPr>
              <p:nvPr/>
            </p:nvSpPr>
            <p:spPr bwMode="auto">
              <a:xfrm>
                <a:off x="3568" y="2630"/>
                <a:ext cx="3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704" name="Line 59"/>
              <p:cNvSpPr>
                <a:spLocks noChangeShapeType="1"/>
              </p:cNvSpPr>
              <p:nvPr/>
            </p:nvSpPr>
            <p:spPr bwMode="auto">
              <a:xfrm>
                <a:off x="3388" y="1328"/>
                <a:ext cx="0" cy="18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705" name="Line 60"/>
              <p:cNvSpPr>
                <a:spLocks noChangeShapeType="1"/>
              </p:cNvSpPr>
              <p:nvPr/>
            </p:nvSpPr>
            <p:spPr bwMode="auto">
              <a:xfrm>
                <a:off x="3388" y="3194"/>
                <a:ext cx="4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706" name="Line 61"/>
              <p:cNvSpPr>
                <a:spLocks noChangeShapeType="1"/>
              </p:cNvSpPr>
              <p:nvPr/>
            </p:nvSpPr>
            <p:spPr bwMode="auto">
              <a:xfrm flipH="1">
                <a:off x="3382" y="263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707" name="Line 62"/>
              <p:cNvSpPr>
                <a:spLocks noChangeShapeType="1"/>
              </p:cNvSpPr>
              <p:nvPr/>
            </p:nvSpPr>
            <p:spPr bwMode="auto">
              <a:xfrm>
                <a:off x="4114" y="2114"/>
                <a:ext cx="3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55708" name="Group 63"/>
              <p:cNvGrpSpPr>
                <a:grpSpLocks/>
              </p:cNvGrpSpPr>
              <p:nvPr/>
            </p:nvGrpSpPr>
            <p:grpSpPr bwMode="auto">
              <a:xfrm>
                <a:off x="4732" y="2315"/>
                <a:ext cx="308" cy="441"/>
                <a:chOff x="4732" y="2315"/>
                <a:chExt cx="308" cy="441"/>
              </a:xfrm>
            </p:grpSpPr>
            <p:sp>
              <p:nvSpPr>
                <p:cNvPr id="155716" name="Arc 64"/>
                <p:cNvSpPr>
                  <a:spLocks/>
                </p:cNvSpPr>
                <p:nvPr/>
              </p:nvSpPr>
              <p:spPr bwMode="auto">
                <a:xfrm>
                  <a:off x="4744" y="2535"/>
                  <a:ext cx="296" cy="221"/>
                </a:xfrm>
                <a:custGeom>
                  <a:avLst/>
                  <a:gdLst>
                    <a:gd name="T0" fmla="*/ 4 w 21600"/>
                    <a:gd name="T1" fmla="*/ 0 h 21600"/>
                    <a:gd name="T2" fmla="*/ 0 w 21600"/>
                    <a:gd name="T3" fmla="*/ 2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  <p:sp>
              <p:nvSpPr>
                <p:cNvPr id="155717" name="Arc 65"/>
                <p:cNvSpPr>
                  <a:spLocks/>
                </p:cNvSpPr>
                <p:nvPr/>
              </p:nvSpPr>
              <p:spPr bwMode="auto">
                <a:xfrm>
                  <a:off x="4743" y="2315"/>
                  <a:ext cx="297" cy="221"/>
                </a:xfrm>
                <a:custGeom>
                  <a:avLst/>
                  <a:gdLst>
                    <a:gd name="T0" fmla="*/ 0 w 21673"/>
                    <a:gd name="T1" fmla="*/ 0 h 21600"/>
                    <a:gd name="T2" fmla="*/ 4 w 21673"/>
                    <a:gd name="T3" fmla="*/ 2 h 21600"/>
                    <a:gd name="T4" fmla="*/ 0 w 21673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73"/>
                    <a:gd name="T10" fmla="*/ 0 h 21600"/>
                    <a:gd name="T11" fmla="*/ 21673 w 2167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3" h="21600" fill="none" extrusionOk="0">
                      <a:moveTo>
                        <a:pt x="0" y="0"/>
                      </a:moveTo>
                      <a:cubicBezTo>
                        <a:pt x="24" y="0"/>
                        <a:pt x="48" y="-1"/>
                        <a:pt x="73" y="0"/>
                      </a:cubicBezTo>
                      <a:cubicBezTo>
                        <a:pt x="12002" y="0"/>
                        <a:pt x="21673" y="9670"/>
                        <a:pt x="21673" y="21600"/>
                      </a:cubicBezTo>
                    </a:path>
                    <a:path w="21673" h="21600" stroke="0" extrusionOk="0">
                      <a:moveTo>
                        <a:pt x="0" y="0"/>
                      </a:moveTo>
                      <a:cubicBezTo>
                        <a:pt x="24" y="0"/>
                        <a:pt x="48" y="-1"/>
                        <a:pt x="73" y="0"/>
                      </a:cubicBezTo>
                      <a:cubicBezTo>
                        <a:pt x="12002" y="0"/>
                        <a:pt x="21673" y="9670"/>
                        <a:pt x="21673" y="21600"/>
                      </a:cubicBezTo>
                      <a:lnTo>
                        <a:pt x="73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  <p:grpSp>
              <p:nvGrpSpPr>
                <p:cNvPr id="155718" name="Group 66"/>
                <p:cNvGrpSpPr>
                  <a:grpSpLocks/>
                </p:cNvGrpSpPr>
                <p:nvPr/>
              </p:nvGrpSpPr>
              <p:grpSpPr bwMode="auto">
                <a:xfrm>
                  <a:off x="4732" y="2315"/>
                  <a:ext cx="82" cy="441"/>
                  <a:chOff x="4732" y="2315"/>
                  <a:chExt cx="82" cy="441"/>
                </a:xfrm>
              </p:grpSpPr>
              <p:sp>
                <p:nvSpPr>
                  <p:cNvPr id="155719" name="Arc 67"/>
                  <p:cNvSpPr>
                    <a:spLocks/>
                  </p:cNvSpPr>
                  <p:nvPr/>
                </p:nvSpPr>
                <p:spPr bwMode="auto">
                  <a:xfrm>
                    <a:off x="4733" y="2535"/>
                    <a:ext cx="81" cy="22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2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ES"/>
                  </a:p>
                </p:txBody>
              </p:sp>
              <p:sp>
                <p:nvSpPr>
                  <p:cNvPr id="155720" name="Arc 68"/>
                  <p:cNvSpPr>
                    <a:spLocks/>
                  </p:cNvSpPr>
                  <p:nvPr/>
                </p:nvSpPr>
                <p:spPr bwMode="auto">
                  <a:xfrm>
                    <a:off x="4732" y="2315"/>
                    <a:ext cx="82" cy="221"/>
                  </a:xfrm>
                  <a:custGeom>
                    <a:avLst/>
                    <a:gdLst>
                      <a:gd name="T0" fmla="*/ 0 w 21867"/>
                      <a:gd name="T1" fmla="*/ 0 h 21600"/>
                      <a:gd name="T2" fmla="*/ 0 w 21867"/>
                      <a:gd name="T3" fmla="*/ 2 h 21600"/>
                      <a:gd name="T4" fmla="*/ 0 w 21867"/>
                      <a:gd name="T5" fmla="*/ 2 h 21600"/>
                      <a:gd name="T6" fmla="*/ 0 60000 65536"/>
                      <a:gd name="T7" fmla="*/ 0 60000 65536"/>
                      <a:gd name="T8" fmla="*/ 0 60000 65536"/>
                      <a:gd name="T9" fmla="*/ 0 w 21867"/>
                      <a:gd name="T10" fmla="*/ 0 h 21600"/>
                      <a:gd name="T11" fmla="*/ 21867 w 21867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867" h="21600" fill="none" extrusionOk="0">
                        <a:moveTo>
                          <a:pt x="-1" y="1"/>
                        </a:moveTo>
                        <a:cubicBezTo>
                          <a:pt x="88" y="0"/>
                          <a:pt x="177" y="-1"/>
                          <a:pt x="267" y="0"/>
                        </a:cubicBezTo>
                        <a:cubicBezTo>
                          <a:pt x="12196" y="0"/>
                          <a:pt x="21867" y="9670"/>
                          <a:pt x="21867" y="21600"/>
                        </a:cubicBezTo>
                      </a:path>
                      <a:path w="21867" h="21600" stroke="0" extrusionOk="0">
                        <a:moveTo>
                          <a:pt x="-1" y="1"/>
                        </a:moveTo>
                        <a:cubicBezTo>
                          <a:pt x="88" y="0"/>
                          <a:pt x="177" y="-1"/>
                          <a:pt x="267" y="0"/>
                        </a:cubicBezTo>
                        <a:cubicBezTo>
                          <a:pt x="12196" y="0"/>
                          <a:pt x="21867" y="9670"/>
                          <a:pt x="21867" y="21600"/>
                        </a:cubicBezTo>
                        <a:lnTo>
                          <a:pt x="267" y="2160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ES"/>
                  </a:p>
                </p:txBody>
              </p:sp>
            </p:grpSp>
          </p:grpSp>
          <p:sp>
            <p:nvSpPr>
              <p:cNvPr id="155709" name="Line 69"/>
              <p:cNvSpPr>
                <a:spLocks noChangeShapeType="1"/>
              </p:cNvSpPr>
              <p:nvPr/>
            </p:nvSpPr>
            <p:spPr bwMode="auto">
              <a:xfrm>
                <a:off x="4516" y="211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710" name="Line 70"/>
              <p:cNvSpPr>
                <a:spLocks noChangeShapeType="1"/>
              </p:cNvSpPr>
              <p:nvPr/>
            </p:nvSpPr>
            <p:spPr bwMode="auto">
              <a:xfrm>
                <a:off x="4516" y="2402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711" name="Line 71"/>
              <p:cNvSpPr>
                <a:spLocks noChangeShapeType="1"/>
              </p:cNvSpPr>
              <p:nvPr/>
            </p:nvSpPr>
            <p:spPr bwMode="auto">
              <a:xfrm>
                <a:off x="4108" y="2582"/>
                <a:ext cx="7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712" name="Line 72"/>
              <p:cNvSpPr>
                <a:spLocks noChangeShapeType="1"/>
              </p:cNvSpPr>
              <p:nvPr/>
            </p:nvSpPr>
            <p:spPr bwMode="auto">
              <a:xfrm>
                <a:off x="4114" y="3110"/>
                <a:ext cx="3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713" name="Line 73"/>
              <p:cNvSpPr>
                <a:spLocks noChangeShapeType="1"/>
              </p:cNvSpPr>
              <p:nvPr/>
            </p:nvSpPr>
            <p:spPr bwMode="auto">
              <a:xfrm flipV="1">
                <a:off x="4432" y="2714"/>
                <a:ext cx="0" cy="4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714" name="Line 74"/>
              <p:cNvSpPr>
                <a:spLocks noChangeShapeType="1"/>
              </p:cNvSpPr>
              <p:nvPr/>
            </p:nvSpPr>
            <p:spPr bwMode="auto">
              <a:xfrm>
                <a:off x="4426" y="2714"/>
                <a:ext cx="3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715" name="Line 75"/>
              <p:cNvSpPr>
                <a:spLocks noChangeShapeType="1"/>
              </p:cNvSpPr>
              <p:nvPr/>
            </p:nvSpPr>
            <p:spPr bwMode="auto">
              <a:xfrm>
                <a:off x="5032" y="2534"/>
                <a:ext cx="2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5680" name="Rectangle 76"/>
            <p:cNvSpPr>
              <a:spLocks noChangeArrowheads="1"/>
            </p:cNvSpPr>
            <p:nvPr/>
          </p:nvSpPr>
          <p:spPr bwMode="auto">
            <a:xfrm>
              <a:off x="5250" y="2397"/>
              <a:ext cx="3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>
                  <a:latin typeface="Arial" pitchFamily="34" charset="0"/>
                </a:rPr>
                <a:t> </a:t>
              </a:r>
              <a:r>
                <a:rPr lang="es-ES" altLang="es-ES" sz="2000"/>
                <a:t>C</a:t>
              </a:r>
              <a:r>
                <a:rPr lang="es-ES" altLang="es-ES" sz="2800" baseline="-25000"/>
                <a:t>1</a:t>
              </a:r>
            </a:p>
          </p:txBody>
        </p:sp>
        <p:sp>
          <p:nvSpPr>
            <p:cNvPr id="155681" name="Rectangle 77"/>
            <p:cNvSpPr>
              <a:spLocks noChangeArrowheads="1"/>
            </p:cNvSpPr>
            <p:nvPr/>
          </p:nvSpPr>
          <p:spPr bwMode="auto">
            <a:xfrm>
              <a:off x="3355" y="1320"/>
              <a:ext cx="56" cy="37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5682" name="Rectangle 78"/>
            <p:cNvSpPr>
              <a:spLocks noChangeArrowheads="1"/>
            </p:cNvSpPr>
            <p:nvPr/>
          </p:nvSpPr>
          <p:spPr bwMode="auto">
            <a:xfrm>
              <a:off x="3546" y="1429"/>
              <a:ext cx="56" cy="37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5683" name="Rectangle 79"/>
            <p:cNvSpPr>
              <a:spLocks noChangeArrowheads="1"/>
            </p:cNvSpPr>
            <p:nvPr/>
          </p:nvSpPr>
          <p:spPr bwMode="auto">
            <a:xfrm>
              <a:off x="3619" y="1565"/>
              <a:ext cx="56" cy="37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5684" name="Rectangle 80"/>
            <p:cNvSpPr>
              <a:spLocks noChangeArrowheads="1"/>
            </p:cNvSpPr>
            <p:nvPr/>
          </p:nvSpPr>
          <p:spPr bwMode="auto">
            <a:xfrm>
              <a:off x="3628" y="2056"/>
              <a:ext cx="56" cy="37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5685" name="Rectangle 81"/>
            <p:cNvSpPr>
              <a:spLocks noChangeArrowheads="1"/>
            </p:cNvSpPr>
            <p:nvPr/>
          </p:nvSpPr>
          <p:spPr bwMode="auto">
            <a:xfrm>
              <a:off x="3364" y="2610"/>
              <a:ext cx="56" cy="37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</p:grpSp>
      <p:sp>
        <p:nvSpPr>
          <p:cNvPr id="155669" name="Oval 82"/>
          <p:cNvSpPr>
            <a:spLocks noChangeArrowheads="1"/>
          </p:cNvSpPr>
          <p:nvPr/>
        </p:nvSpPr>
        <p:spPr bwMode="auto">
          <a:xfrm>
            <a:off x="1516063" y="2243138"/>
            <a:ext cx="187325" cy="177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55670" name="Oval 83"/>
          <p:cNvSpPr>
            <a:spLocks noChangeArrowheads="1"/>
          </p:cNvSpPr>
          <p:nvPr/>
        </p:nvSpPr>
        <p:spPr bwMode="auto">
          <a:xfrm>
            <a:off x="923925" y="1925638"/>
            <a:ext cx="187325" cy="177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55671" name="Oval 84"/>
          <p:cNvSpPr>
            <a:spLocks noChangeArrowheads="1"/>
          </p:cNvSpPr>
          <p:nvPr/>
        </p:nvSpPr>
        <p:spPr bwMode="auto">
          <a:xfrm>
            <a:off x="2076450" y="1897063"/>
            <a:ext cx="187325" cy="177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55672" name="Line 85"/>
          <p:cNvSpPr>
            <a:spLocks noChangeShapeType="1"/>
          </p:cNvSpPr>
          <p:nvPr/>
        </p:nvSpPr>
        <p:spPr bwMode="auto">
          <a:xfrm>
            <a:off x="588963" y="1423988"/>
            <a:ext cx="187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73" name="Line 86"/>
          <p:cNvSpPr>
            <a:spLocks noChangeShapeType="1"/>
          </p:cNvSpPr>
          <p:nvPr/>
        </p:nvSpPr>
        <p:spPr bwMode="auto">
          <a:xfrm>
            <a:off x="1671638" y="1409700"/>
            <a:ext cx="274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74" name="Line 87"/>
          <p:cNvSpPr>
            <a:spLocks noChangeShapeType="1"/>
          </p:cNvSpPr>
          <p:nvPr/>
        </p:nvSpPr>
        <p:spPr bwMode="auto">
          <a:xfrm>
            <a:off x="300038" y="2592388"/>
            <a:ext cx="1933575" cy="0"/>
          </a:xfrm>
          <a:prstGeom prst="line">
            <a:avLst/>
          </a:prstGeom>
          <a:noFill/>
          <a:ln w="25400">
            <a:solidFill>
              <a:srgbClr val="00FF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75" name="Line 88"/>
          <p:cNvSpPr>
            <a:spLocks noChangeShapeType="1"/>
          </p:cNvSpPr>
          <p:nvPr/>
        </p:nvSpPr>
        <p:spPr bwMode="auto">
          <a:xfrm flipV="1">
            <a:off x="2233613" y="2246313"/>
            <a:ext cx="0" cy="346075"/>
          </a:xfrm>
          <a:prstGeom prst="line">
            <a:avLst/>
          </a:prstGeom>
          <a:noFill/>
          <a:ln w="25400">
            <a:solidFill>
              <a:srgbClr val="00FF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76" name="Line 89"/>
          <p:cNvSpPr>
            <a:spLocks noChangeShapeType="1"/>
          </p:cNvSpPr>
          <p:nvPr/>
        </p:nvSpPr>
        <p:spPr bwMode="auto">
          <a:xfrm>
            <a:off x="344488" y="6054725"/>
            <a:ext cx="3246437" cy="0"/>
          </a:xfrm>
          <a:prstGeom prst="line">
            <a:avLst/>
          </a:prstGeom>
          <a:noFill/>
          <a:ln w="25400">
            <a:solidFill>
              <a:srgbClr val="00FF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77" name="Line 90"/>
          <p:cNvSpPr>
            <a:spLocks noChangeShapeType="1"/>
          </p:cNvSpPr>
          <p:nvPr/>
        </p:nvSpPr>
        <p:spPr bwMode="auto">
          <a:xfrm flipV="1">
            <a:off x="3590925" y="5665788"/>
            <a:ext cx="0" cy="403225"/>
          </a:xfrm>
          <a:prstGeom prst="line">
            <a:avLst/>
          </a:prstGeom>
          <a:noFill/>
          <a:ln w="25400">
            <a:solidFill>
              <a:srgbClr val="00FF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5927725" y="1995488"/>
            <a:ext cx="262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2800" dirty="0"/>
              <a:t>F = (A+B)(C+D)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2989263" y="271463"/>
            <a:ext cx="408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Funciones booleanas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1905000" y="1449388"/>
            <a:ext cx="3810000" cy="1676400"/>
            <a:chOff x="1200" y="913"/>
            <a:chExt cx="2400" cy="1056"/>
          </a:xfrm>
        </p:grpSpPr>
        <p:grpSp>
          <p:nvGrpSpPr>
            <p:cNvPr id="61503" name="Group 5"/>
            <p:cNvGrpSpPr>
              <a:grpSpLocks/>
            </p:cNvGrpSpPr>
            <p:nvPr/>
          </p:nvGrpSpPr>
          <p:grpSpPr bwMode="auto">
            <a:xfrm>
              <a:off x="2352" y="1200"/>
              <a:ext cx="1248" cy="481"/>
              <a:chOff x="2352" y="1200"/>
              <a:chExt cx="1248" cy="481"/>
            </a:xfrm>
          </p:grpSpPr>
          <p:sp>
            <p:nvSpPr>
              <p:cNvPr id="61519" name="Arc 6"/>
              <p:cNvSpPr>
                <a:spLocks/>
              </p:cNvSpPr>
              <p:nvPr/>
            </p:nvSpPr>
            <p:spPr bwMode="auto">
              <a:xfrm>
                <a:off x="2832" y="1201"/>
                <a:ext cx="289" cy="480"/>
              </a:xfrm>
              <a:custGeom>
                <a:avLst/>
                <a:gdLst>
                  <a:gd name="T0" fmla="*/ 0 w 21675"/>
                  <a:gd name="T1" fmla="*/ 0 h 43200"/>
                  <a:gd name="T2" fmla="*/ 0 w 21675"/>
                  <a:gd name="T3" fmla="*/ 5 h 43200"/>
                  <a:gd name="T4" fmla="*/ 0 w 21675"/>
                  <a:gd name="T5" fmla="*/ 3 h 43200"/>
                  <a:gd name="T6" fmla="*/ 0 60000 65536"/>
                  <a:gd name="T7" fmla="*/ 0 60000 65536"/>
                  <a:gd name="T8" fmla="*/ 0 60000 65536"/>
                  <a:gd name="T9" fmla="*/ 0 w 21675"/>
                  <a:gd name="T10" fmla="*/ 0 h 43200"/>
                  <a:gd name="T11" fmla="*/ 21675 w 2167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5" h="43200" fill="none" extrusionOk="0">
                    <a:moveTo>
                      <a:pt x="0" y="0"/>
                    </a:moveTo>
                    <a:cubicBezTo>
                      <a:pt x="25" y="0"/>
                      <a:pt x="50" y="-1"/>
                      <a:pt x="75" y="0"/>
                    </a:cubicBezTo>
                    <a:cubicBezTo>
                      <a:pt x="12004" y="0"/>
                      <a:pt x="21675" y="9670"/>
                      <a:pt x="21675" y="21600"/>
                    </a:cubicBezTo>
                    <a:cubicBezTo>
                      <a:pt x="21675" y="33529"/>
                      <a:pt x="12004" y="43199"/>
                      <a:pt x="75" y="43200"/>
                    </a:cubicBezTo>
                  </a:path>
                  <a:path w="21675" h="43200" stroke="0" extrusionOk="0">
                    <a:moveTo>
                      <a:pt x="0" y="0"/>
                    </a:moveTo>
                    <a:cubicBezTo>
                      <a:pt x="25" y="0"/>
                      <a:pt x="50" y="-1"/>
                      <a:pt x="75" y="0"/>
                    </a:cubicBezTo>
                    <a:cubicBezTo>
                      <a:pt x="12004" y="0"/>
                      <a:pt x="21675" y="9670"/>
                      <a:pt x="21675" y="21600"/>
                    </a:cubicBezTo>
                    <a:cubicBezTo>
                      <a:pt x="21675" y="33529"/>
                      <a:pt x="12004" y="43199"/>
                      <a:pt x="75" y="43200"/>
                    </a:cubicBezTo>
                    <a:lnTo>
                      <a:pt x="75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1520" name="Line 7"/>
              <p:cNvSpPr>
                <a:spLocks noChangeShapeType="1"/>
              </p:cNvSpPr>
              <p:nvPr/>
            </p:nvSpPr>
            <p:spPr bwMode="auto">
              <a:xfrm>
                <a:off x="3120" y="144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521" name="Line 8"/>
              <p:cNvSpPr>
                <a:spLocks noChangeShapeType="1"/>
              </p:cNvSpPr>
              <p:nvPr/>
            </p:nvSpPr>
            <p:spPr bwMode="auto">
              <a:xfrm>
                <a:off x="2352" y="158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522" name="Line 9"/>
              <p:cNvSpPr>
                <a:spLocks noChangeShapeType="1"/>
              </p:cNvSpPr>
              <p:nvPr/>
            </p:nvSpPr>
            <p:spPr bwMode="auto">
              <a:xfrm>
                <a:off x="2832" y="1200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523" name="Line 10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61504" name="Group 11"/>
            <p:cNvGrpSpPr>
              <a:grpSpLocks/>
            </p:cNvGrpSpPr>
            <p:nvPr/>
          </p:nvGrpSpPr>
          <p:grpSpPr bwMode="auto">
            <a:xfrm>
              <a:off x="1200" y="913"/>
              <a:ext cx="1152" cy="1056"/>
              <a:chOff x="1200" y="913"/>
              <a:chExt cx="1152" cy="1056"/>
            </a:xfrm>
          </p:grpSpPr>
          <p:grpSp>
            <p:nvGrpSpPr>
              <p:cNvPr id="61507" name="Group 12"/>
              <p:cNvGrpSpPr>
                <a:grpSpLocks/>
              </p:cNvGrpSpPr>
              <p:nvPr/>
            </p:nvGrpSpPr>
            <p:grpSpPr bwMode="auto">
              <a:xfrm>
                <a:off x="1200" y="1489"/>
                <a:ext cx="1152" cy="480"/>
                <a:chOff x="1200" y="1489"/>
                <a:chExt cx="1152" cy="480"/>
              </a:xfrm>
            </p:grpSpPr>
            <p:sp>
              <p:nvSpPr>
                <p:cNvPr id="61514" name="Arc 13"/>
                <p:cNvSpPr>
                  <a:spLocks/>
                </p:cNvSpPr>
                <p:nvPr/>
              </p:nvSpPr>
              <p:spPr bwMode="auto">
                <a:xfrm>
                  <a:off x="1536" y="1489"/>
                  <a:ext cx="337" cy="480"/>
                </a:xfrm>
                <a:custGeom>
                  <a:avLst/>
                  <a:gdLst>
                    <a:gd name="T0" fmla="*/ 0 w 21664"/>
                    <a:gd name="T1" fmla="*/ 0 h 43200"/>
                    <a:gd name="T2" fmla="*/ 0 w 21664"/>
                    <a:gd name="T3" fmla="*/ 5 h 43200"/>
                    <a:gd name="T4" fmla="*/ 0 w 21664"/>
                    <a:gd name="T5" fmla="*/ 3 h 43200"/>
                    <a:gd name="T6" fmla="*/ 0 60000 65536"/>
                    <a:gd name="T7" fmla="*/ 0 60000 65536"/>
                    <a:gd name="T8" fmla="*/ 0 60000 65536"/>
                    <a:gd name="T9" fmla="*/ 0 w 21664"/>
                    <a:gd name="T10" fmla="*/ 0 h 43200"/>
                    <a:gd name="T11" fmla="*/ 21664 w 21664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64" h="43200" fill="none" extrusionOk="0">
                      <a:moveTo>
                        <a:pt x="0" y="0"/>
                      </a:moveTo>
                      <a:cubicBezTo>
                        <a:pt x="21" y="0"/>
                        <a:pt x="42" y="-1"/>
                        <a:pt x="64" y="0"/>
                      </a:cubicBezTo>
                      <a:cubicBezTo>
                        <a:pt x="11993" y="0"/>
                        <a:pt x="21664" y="9670"/>
                        <a:pt x="21664" y="21600"/>
                      </a:cubicBezTo>
                      <a:cubicBezTo>
                        <a:pt x="21664" y="33529"/>
                        <a:pt x="11993" y="43199"/>
                        <a:pt x="64" y="43200"/>
                      </a:cubicBezTo>
                    </a:path>
                    <a:path w="21664" h="43200" stroke="0" extrusionOk="0">
                      <a:moveTo>
                        <a:pt x="0" y="0"/>
                      </a:moveTo>
                      <a:cubicBezTo>
                        <a:pt x="21" y="0"/>
                        <a:pt x="42" y="-1"/>
                        <a:pt x="64" y="0"/>
                      </a:cubicBezTo>
                      <a:cubicBezTo>
                        <a:pt x="11993" y="0"/>
                        <a:pt x="21664" y="9670"/>
                        <a:pt x="21664" y="21600"/>
                      </a:cubicBezTo>
                      <a:cubicBezTo>
                        <a:pt x="21664" y="33529"/>
                        <a:pt x="11993" y="43199"/>
                        <a:pt x="64" y="43200"/>
                      </a:cubicBezTo>
                      <a:lnTo>
                        <a:pt x="64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  <p:sp>
              <p:nvSpPr>
                <p:cNvPr id="61515" name="Line 14"/>
                <p:cNvSpPr>
                  <a:spLocks noChangeShapeType="1"/>
                </p:cNvSpPr>
                <p:nvPr/>
              </p:nvSpPr>
              <p:spPr bwMode="auto">
                <a:xfrm>
                  <a:off x="1872" y="1728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1516" name="Line 15"/>
                <p:cNvSpPr>
                  <a:spLocks noChangeShapeType="1"/>
                </p:cNvSpPr>
                <p:nvPr/>
              </p:nvSpPr>
              <p:spPr bwMode="auto">
                <a:xfrm>
                  <a:off x="1200" y="187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1517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1584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1518" name="Arc 17"/>
                <p:cNvSpPr>
                  <a:spLocks/>
                </p:cNvSpPr>
                <p:nvPr/>
              </p:nvSpPr>
              <p:spPr bwMode="auto">
                <a:xfrm>
                  <a:off x="1535" y="1489"/>
                  <a:ext cx="146" cy="480"/>
                </a:xfrm>
                <a:custGeom>
                  <a:avLst/>
                  <a:gdLst>
                    <a:gd name="T0" fmla="*/ 0 w 22860"/>
                    <a:gd name="T1" fmla="*/ 0 h 43200"/>
                    <a:gd name="T2" fmla="*/ 0 w 22860"/>
                    <a:gd name="T3" fmla="*/ 5 h 43200"/>
                    <a:gd name="T4" fmla="*/ 0 w 22860"/>
                    <a:gd name="T5" fmla="*/ 3 h 43200"/>
                    <a:gd name="T6" fmla="*/ 0 60000 65536"/>
                    <a:gd name="T7" fmla="*/ 0 60000 65536"/>
                    <a:gd name="T8" fmla="*/ 0 60000 65536"/>
                    <a:gd name="T9" fmla="*/ 0 w 22860"/>
                    <a:gd name="T10" fmla="*/ 0 h 43200"/>
                    <a:gd name="T11" fmla="*/ 22860 w 2286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60" h="43200" fill="none" extrusionOk="0">
                      <a:moveTo>
                        <a:pt x="1102" y="0"/>
                      </a:moveTo>
                      <a:cubicBezTo>
                        <a:pt x="1155" y="0"/>
                        <a:pt x="1207" y="-1"/>
                        <a:pt x="1260" y="0"/>
                      </a:cubicBezTo>
                      <a:cubicBezTo>
                        <a:pt x="13189" y="0"/>
                        <a:pt x="22860" y="9670"/>
                        <a:pt x="22860" y="21600"/>
                      </a:cubicBezTo>
                      <a:cubicBezTo>
                        <a:pt x="22860" y="33529"/>
                        <a:pt x="13189" y="43200"/>
                        <a:pt x="1260" y="43200"/>
                      </a:cubicBezTo>
                      <a:cubicBezTo>
                        <a:pt x="839" y="43200"/>
                        <a:pt x="419" y="43187"/>
                        <a:pt x="-1" y="43163"/>
                      </a:cubicBezTo>
                    </a:path>
                    <a:path w="22860" h="43200" stroke="0" extrusionOk="0">
                      <a:moveTo>
                        <a:pt x="1102" y="0"/>
                      </a:moveTo>
                      <a:cubicBezTo>
                        <a:pt x="1155" y="0"/>
                        <a:pt x="1207" y="-1"/>
                        <a:pt x="1260" y="0"/>
                      </a:cubicBezTo>
                      <a:cubicBezTo>
                        <a:pt x="13189" y="0"/>
                        <a:pt x="22860" y="9670"/>
                        <a:pt x="22860" y="21600"/>
                      </a:cubicBezTo>
                      <a:cubicBezTo>
                        <a:pt x="22860" y="33529"/>
                        <a:pt x="13189" y="43200"/>
                        <a:pt x="1260" y="43200"/>
                      </a:cubicBezTo>
                      <a:cubicBezTo>
                        <a:pt x="839" y="43200"/>
                        <a:pt x="419" y="43187"/>
                        <a:pt x="-1" y="43163"/>
                      </a:cubicBezTo>
                      <a:lnTo>
                        <a:pt x="126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</p:grpSp>
          <p:grpSp>
            <p:nvGrpSpPr>
              <p:cNvPr id="61508" name="Group 18"/>
              <p:cNvGrpSpPr>
                <a:grpSpLocks/>
              </p:cNvGrpSpPr>
              <p:nvPr/>
            </p:nvGrpSpPr>
            <p:grpSpPr bwMode="auto">
              <a:xfrm>
                <a:off x="1200" y="913"/>
                <a:ext cx="1152" cy="480"/>
                <a:chOff x="1200" y="913"/>
                <a:chExt cx="1152" cy="480"/>
              </a:xfrm>
            </p:grpSpPr>
            <p:sp>
              <p:nvSpPr>
                <p:cNvPr id="61509" name="Arc 19"/>
                <p:cNvSpPr>
                  <a:spLocks/>
                </p:cNvSpPr>
                <p:nvPr/>
              </p:nvSpPr>
              <p:spPr bwMode="auto">
                <a:xfrm>
                  <a:off x="1536" y="913"/>
                  <a:ext cx="337" cy="480"/>
                </a:xfrm>
                <a:custGeom>
                  <a:avLst/>
                  <a:gdLst>
                    <a:gd name="T0" fmla="*/ 0 w 21664"/>
                    <a:gd name="T1" fmla="*/ 0 h 43200"/>
                    <a:gd name="T2" fmla="*/ 0 w 21664"/>
                    <a:gd name="T3" fmla="*/ 5 h 43200"/>
                    <a:gd name="T4" fmla="*/ 0 w 21664"/>
                    <a:gd name="T5" fmla="*/ 3 h 43200"/>
                    <a:gd name="T6" fmla="*/ 0 60000 65536"/>
                    <a:gd name="T7" fmla="*/ 0 60000 65536"/>
                    <a:gd name="T8" fmla="*/ 0 60000 65536"/>
                    <a:gd name="T9" fmla="*/ 0 w 21664"/>
                    <a:gd name="T10" fmla="*/ 0 h 43200"/>
                    <a:gd name="T11" fmla="*/ 21664 w 21664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64" h="43200" fill="none" extrusionOk="0">
                      <a:moveTo>
                        <a:pt x="0" y="0"/>
                      </a:moveTo>
                      <a:cubicBezTo>
                        <a:pt x="21" y="0"/>
                        <a:pt x="42" y="-1"/>
                        <a:pt x="64" y="0"/>
                      </a:cubicBezTo>
                      <a:cubicBezTo>
                        <a:pt x="11993" y="0"/>
                        <a:pt x="21664" y="9670"/>
                        <a:pt x="21664" y="21600"/>
                      </a:cubicBezTo>
                      <a:cubicBezTo>
                        <a:pt x="21664" y="33529"/>
                        <a:pt x="11993" y="43199"/>
                        <a:pt x="64" y="43200"/>
                      </a:cubicBezTo>
                    </a:path>
                    <a:path w="21664" h="43200" stroke="0" extrusionOk="0">
                      <a:moveTo>
                        <a:pt x="0" y="0"/>
                      </a:moveTo>
                      <a:cubicBezTo>
                        <a:pt x="21" y="0"/>
                        <a:pt x="42" y="-1"/>
                        <a:pt x="64" y="0"/>
                      </a:cubicBezTo>
                      <a:cubicBezTo>
                        <a:pt x="11993" y="0"/>
                        <a:pt x="21664" y="9670"/>
                        <a:pt x="21664" y="21600"/>
                      </a:cubicBezTo>
                      <a:cubicBezTo>
                        <a:pt x="21664" y="33529"/>
                        <a:pt x="11993" y="43199"/>
                        <a:pt x="64" y="43200"/>
                      </a:cubicBezTo>
                      <a:lnTo>
                        <a:pt x="64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  <p:sp>
              <p:nvSpPr>
                <p:cNvPr id="61510" name="Line 20"/>
                <p:cNvSpPr>
                  <a:spLocks noChangeShapeType="1"/>
                </p:cNvSpPr>
                <p:nvPr/>
              </p:nvSpPr>
              <p:spPr bwMode="auto">
                <a:xfrm>
                  <a:off x="1872" y="1152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1511" name="Line 21"/>
                <p:cNvSpPr>
                  <a:spLocks noChangeShapeType="1"/>
                </p:cNvSpPr>
                <p:nvPr/>
              </p:nvSpPr>
              <p:spPr bwMode="auto">
                <a:xfrm>
                  <a:off x="1200" y="129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1512" name="Line 22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1513" name="Arc 23"/>
                <p:cNvSpPr>
                  <a:spLocks/>
                </p:cNvSpPr>
                <p:nvPr/>
              </p:nvSpPr>
              <p:spPr bwMode="auto">
                <a:xfrm>
                  <a:off x="1535" y="913"/>
                  <a:ext cx="146" cy="480"/>
                </a:xfrm>
                <a:custGeom>
                  <a:avLst/>
                  <a:gdLst>
                    <a:gd name="T0" fmla="*/ 0 w 22860"/>
                    <a:gd name="T1" fmla="*/ 0 h 43200"/>
                    <a:gd name="T2" fmla="*/ 0 w 22860"/>
                    <a:gd name="T3" fmla="*/ 5 h 43200"/>
                    <a:gd name="T4" fmla="*/ 0 w 22860"/>
                    <a:gd name="T5" fmla="*/ 3 h 43200"/>
                    <a:gd name="T6" fmla="*/ 0 60000 65536"/>
                    <a:gd name="T7" fmla="*/ 0 60000 65536"/>
                    <a:gd name="T8" fmla="*/ 0 60000 65536"/>
                    <a:gd name="T9" fmla="*/ 0 w 22860"/>
                    <a:gd name="T10" fmla="*/ 0 h 43200"/>
                    <a:gd name="T11" fmla="*/ 22860 w 2286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60" h="43200" fill="none" extrusionOk="0">
                      <a:moveTo>
                        <a:pt x="1102" y="0"/>
                      </a:moveTo>
                      <a:cubicBezTo>
                        <a:pt x="1155" y="0"/>
                        <a:pt x="1207" y="-1"/>
                        <a:pt x="1260" y="0"/>
                      </a:cubicBezTo>
                      <a:cubicBezTo>
                        <a:pt x="13189" y="0"/>
                        <a:pt x="22860" y="9670"/>
                        <a:pt x="22860" y="21600"/>
                      </a:cubicBezTo>
                      <a:cubicBezTo>
                        <a:pt x="22860" y="33529"/>
                        <a:pt x="13189" y="43200"/>
                        <a:pt x="1260" y="43200"/>
                      </a:cubicBezTo>
                      <a:cubicBezTo>
                        <a:pt x="839" y="43200"/>
                        <a:pt x="419" y="43187"/>
                        <a:pt x="-1" y="43163"/>
                      </a:cubicBezTo>
                    </a:path>
                    <a:path w="22860" h="43200" stroke="0" extrusionOk="0">
                      <a:moveTo>
                        <a:pt x="1102" y="0"/>
                      </a:moveTo>
                      <a:cubicBezTo>
                        <a:pt x="1155" y="0"/>
                        <a:pt x="1207" y="-1"/>
                        <a:pt x="1260" y="0"/>
                      </a:cubicBezTo>
                      <a:cubicBezTo>
                        <a:pt x="13189" y="0"/>
                        <a:pt x="22860" y="9670"/>
                        <a:pt x="22860" y="21600"/>
                      </a:cubicBezTo>
                      <a:cubicBezTo>
                        <a:pt x="22860" y="33529"/>
                        <a:pt x="13189" y="43200"/>
                        <a:pt x="1260" y="43200"/>
                      </a:cubicBezTo>
                      <a:cubicBezTo>
                        <a:pt x="839" y="43200"/>
                        <a:pt x="419" y="43187"/>
                        <a:pt x="-1" y="43163"/>
                      </a:cubicBezTo>
                      <a:lnTo>
                        <a:pt x="126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</p:grpSp>
        </p:grpSp>
        <p:sp>
          <p:nvSpPr>
            <p:cNvPr id="61505" name="Line 24"/>
            <p:cNvSpPr>
              <a:spLocks noChangeShapeType="1"/>
            </p:cNvSpPr>
            <p:nvPr/>
          </p:nvSpPr>
          <p:spPr bwMode="auto">
            <a:xfrm>
              <a:off x="2352" y="11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506" name="Line 25"/>
            <p:cNvSpPr>
              <a:spLocks noChangeShapeType="1"/>
            </p:cNvSpPr>
            <p:nvPr/>
          </p:nvSpPr>
          <p:spPr bwMode="auto">
            <a:xfrm>
              <a:off x="2352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1445" name="Rectangle 26"/>
          <p:cNvSpPr>
            <a:spLocks noChangeArrowheads="1"/>
          </p:cNvSpPr>
          <p:nvPr/>
        </p:nvSpPr>
        <p:spPr bwMode="auto">
          <a:xfrm>
            <a:off x="1355725" y="1385888"/>
            <a:ext cx="4413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800"/>
              <a:t>A</a:t>
            </a:r>
          </a:p>
          <a:p>
            <a:r>
              <a:rPr lang="es-ES" altLang="es-ES" sz="2800"/>
              <a:t>B</a:t>
            </a:r>
          </a:p>
          <a:p>
            <a:r>
              <a:rPr lang="es-ES" altLang="es-ES" sz="2800"/>
              <a:t>C</a:t>
            </a:r>
          </a:p>
          <a:p>
            <a:r>
              <a:rPr lang="es-ES" altLang="es-ES" sz="2800"/>
              <a:t>D</a:t>
            </a:r>
          </a:p>
        </p:txBody>
      </p:sp>
      <p:grpSp>
        <p:nvGrpSpPr>
          <p:cNvPr id="61446" name="Group 27"/>
          <p:cNvGrpSpPr>
            <a:grpSpLocks/>
          </p:cNvGrpSpPr>
          <p:nvPr/>
        </p:nvGrpSpPr>
        <p:grpSpPr bwMode="auto">
          <a:xfrm>
            <a:off x="1836738" y="3581400"/>
            <a:ext cx="5630862" cy="2819400"/>
            <a:chOff x="1157" y="2256"/>
            <a:chExt cx="3547" cy="1776"/>
          </a:xfrm>
          <a:solidFill>
            <a:schemeClr val="bg1"/>
          </a:solidFill>
        </p:grpSpPr>
        <p:sp>
          <p:nvSpPr>
            <p:cNvPr id="107548" name="Rectangle 28"/>
            <p:cNvSpPr>
              <a:spLocks noChangeArrowheads="1"/>
            </p:cNvSpPr>
            <p:nvPr/>
          </p:nvSpPr>
          <p:spPr bwMode="auto">
            <a:xfrm>
              <a:off x="1157" y="2409"/>
              <a:ext cx="278" cy="1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s-ES" sz="2800">
                  <a:solidFill>
                    <a:srgbClr val="DC0081"/>
                  </a:solidFill>
                </a:rPr>
                <a:t>A</a:t>
              </a:r>
            </a:p>
            <a:p>
              <a:pPr algn="ctr">
                <a:defRPr/>
              </a:pPr>
              <a:r>
                <a:rPr lang="es-ES" sz="2800">
                  <a:solidFill>
                    <a:srgbClr val="DC0081"/>
                  </a:solidFill>
                </a:rPr>
                <a:t>B</a:t>
              </a:r>
              <a:br>
                <a:rPr lang="es-ES" sz="2800">
                  <a:solidFill>
                    <a:srgbClr val="DC0081"/>
                  </a:solidFill>
                </a:rPr>
              </a:br>
              <a:r>
                <a:rPr lang="es-ES" sz="2800">
                  <a:solidFill>
                    <a:srgbClr val="DC0081"/>
                  </a:solidFill>
                </a:rPr>
                <a:t>C</a:t>
              </a:r>
              <a:br>
                <a:rPr lang="es-ES" sz="2800">
                  <a:solidFill>
                    <a:srgbClr val="DC0081"/>
                  </a:solidFill>
                </a:rPr>
              </a:br>
              <a:r>
                <a:rPr lang="es-ES" sz="2800">
                  <a:solidFill>
                    <a:srgbClr val="DC0081"/>
                  </a:solidFill>
                </a:rPr>
                <a:t>D</a:t>
              </a:r>
              <a:br>
                <a:rPr lang="es-ES" sz="2800">
                  <a:solidFill>
                    <a:srgbClr val="DC0081"/>
                  </a:solidFill>
                </a:rPr>
              </a:br>
              <a:r>
                <a:rPr lang="es-ES" sz="2800" b="1" i="1">
                  <a:solidFill>
                    <a:srgbClr val="DC008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</a:p>
          </p:txBody>
        </p:sp>
        <p:sp>
          <p:nvSpPr>
            <p:cNvPr id="61449" name="Line 29"/>
            <p:cNvSpPr>
              <a:spLocks noChangeShapeType="1"/>
            </p:cNvSpPr>
            <p:nvPr/>
          </p:nvSpPr>
          <p:spPr bwMode="auto">
            <a:xfrm>
              <a:off x="1680" y="2256"/>
              <a:ext cx="0" cy="177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50" name="Line 30"/>
            <p:cNvSpPr>
              <a:spLocks noChangeShapeType="1"/>
            </p:cNvSpPr>
            <p:nvPr/>
          </p:nvSpPr>
          <p:spPr bwMode="auto">
            <a:xfrm>
              <a:off x="1968" y="2256"/>
              <a:ext cx="0" cy="177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51" name="Line 31"/>
            <p:cNvSpPr>
              <a:spLocks noChangeShapeType="1"/>
            </p:cNvSpPr>
            <p:nvPr/>
          </p:nvSpPr>
          <p:spPr bwMode="auto">
            <a:xfrm>
              <a:off x="2256" y="2256"/>
              <a:ext cx="0" cy="177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52" name="Line 32"/>
            <p:cNvSpPr>
              <a:spLocks noChangeShapeType="1"/>
            </p:cNvSpPr>
            <p:nvPr/>
          </p:nvSpPr>
          <p:spPr bwMode="auto">
            <a:xfrm>
              <a:off x="2544" y="2256"/>
              <a:ext cx="0" cy="177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53" name="Line 33"/>
            <p:cNvSpPr>
              <a:spLocks noChangeShapeType="1"/>
            </p:cNvSpPr>
            <p:nvPr/>
          </p:nvSpPr>
          <p:spPr bwMode="auto">
            <a:xfrm>
              <a:off x="2832" y="2256"/>
              <a:ext cx="0" cy="177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54" name="Line 34"/>
            <p:cNvSpPr>
              <a:spLocks noChangeShapeType="1"/>
            </p:cNvSpPr>
            <p:nvPr/>
          </p:nvSpPr>
          <p:spPr bwMode="auto">
            <a:xfrm>
              <a:off x="3120" y="2256"/>
              <a:ext cx="0" cy="177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55" name="Line 35"/>
            <p:cNvSpPr>
              <a:spLocks noChangeShapeType="1"/>
            </p:cNvSpPr>
            <p:nvPr/>
          </p:nvSpPr>
          <p:spPr bwMode="auto">
            <a:xfrm>
              <a:off x="3408" y="2256"/>
              <a:ext cx="0" cy="177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56" name="Line 36"/>
            <p:cNvSpPr>
              <a:spLocks noChangeShapeType="1"/>
            </p:cNvSpPr>
            <p:nvPr/>
          </p:nvSpPr>
          <p:spPr bwMode="auto">
            <a:xfrm>
              <a:off x="3696" y="2256"/>
              <a:ext cx="0" cy="177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57" name="Line 37"/>
            <p:cNvSpPr>
              <a:spLocks noChangeShapeType="1"/>
            </p:cNvSpPr>
            <p:nvPr/>
          </p:nvSpPr>
          <p:spPr bwMode="auto">
            <a:xfrm>
              <a:off x="3984" y="2256"/>
              <a:ext cx="0" cy="177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58" name="Line 38"/>
            <p:cNvSpPr>
              <a:spLocks noChangeShapeType="1"/>
            </p:cNvSpPr>
            <p:nvPr/>
          </p:nvSpPr>
          <p:spPr bwMode="auto">
            <a:xfrm>
              <a:off x="4272" y="2256"/>
              <a:ext cx="0" cy="177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59" name="Line 39"/>
            <p:cNvSpPr>
              <a:spLocks noChangeShapeType="1"/>
            </p:cNvSpPr>
            <p:nvPr/>
          </p:nvSpPr>
          <p:spPr bwMode="auto">
            <a:xfrm>
              <a:off x="4560" y="2256"/>
              <a:ext cx="0" cy="177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60" name="Line 40"/>
            <p:cNvSpPr>
              <a:spLocks noChangeShapeType="1"/>
            </p:cNvSpPr>
            <p:nvPr/>
          </p:nvSpPr>
          <p:spPr bwMode="auto">
            <a:xfrm>
              <a:off x="1536" y="3744"/>
              <a:ext cx="432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61" name="Line 41"/>
            <p:cNvSpPr>
              <a:spLocks noChangeShapeType="1"/>
            </p:cNvSpPr>
            <p:nvPr/>
          </p:nvSpPr>
          <p:spPr bwMode="auto">
            <a:xfrm>
              <a:off x="1968" y="3600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62" name="Line 42"/>
            <p:cNvSpPr>
              <a:spLocks noChangeShapeType="1"/>
            </p:cNvSpPr>
            <p:nvPr/>
          </p:nvSpPr>
          <p:spPr bwMode="auto">
            <a:xfrm>
              <a:off x="1968" y="3600"/>
              <a:ext cx="288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63" name="Line 43"/>
            <p:cNvSpPr>
              <a:spLocks noChangeShapeType="1"/>
            </p:cNvSpPr>
            <p:nvPr/>
          </p:nvSpPr>
          <p:spPr bwMode="auto">
            <a:xfrm>
              <a:off x="2256" y="3744"/>
              <a:ext cx="576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64" name="Line 44"/>
            <p:cNvSpPr>
              <a:spLocks noChangeShapeType="1"/>
            </p:cNvSpPr>
            <p:nvPr/>
          </p:nvSpPr>
          <p:spPr bwMode="auto">
            <a:xfrm>
              <a:off x="2832" y="3600"/>
              <a:ext cx="576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65" name="Line 45"/>
            <p:cNvSpPr>
              <a:spLocks noChangeShapeType="1"/>
            </p:cNvSpPr>
            <p:nvPr/>
          </p:nvSpPr>
          <p:spPr bwMode="auto">
            <a:xfrm>
              <a:off x="3408" y="3744"/>
              <a:ext cx="1296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66" name="Line 46"/>
            <p:cNvSpPr>
              <a:spLocks noChangeShapeType="1"/>
            </p:cNvSpPr>
            <p:nvPr/>
          </p:nvSpPr>
          <p:spPr bwMode="auto">
            <a:xfrm>
              <a:off x="1536" y="3456"/>
              <a:ext cx="1008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67" name="Line 47"/>
            <p:cNvSpPr>
              <a:spLocks noChangeShapeType="1"/>
            </p:cNvSpPr>
            <p:nvPr/>
          </p:nvSpPr>
          <p:spPr bwMode="auto">
            <a:xfrm>
              <a:off x="2544" y="3312"/>
              <a:ext cx="576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68" name="Line 48"/>
            <p:cNvSpPr>
              <a:spLocks noChangeShapeType="1"/>
            </p:cNvSpPr>
            <p:nvPr/>
          </p:nvSpPr>
          <p:spPr bwMode="auto">
            <a:xfrm>
              <a:off x="3120" y="3456"/>
              <a:ext cx="1584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69" name="Line 49"/>
            <p:cNvSpPr>
              <a:spLocks noChangeShapeType="1"/>
            </p:cNvSpPr>
            <p:nvPr/>
          </p:nvSpPr>
          <p:spPr bwMode="auto">
            <a:xfrm>
              <a:off x="2256" y="3600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70" name="Line 50"/>
            <p:cNvSpPr>
              <a:spLocks noChangeShapeType="1"/>
            </p:cNvSpPr>
            <p:nvPr/>
          </p:nvSpPr>
          <p:spPr bwMode="auto">
            <a:xfrm>
              <a:off x="2832" y="3600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71" name="Line 51"/>
            <p:cNvSpPr>
              <a:spLocks noChangeShapeType="1"/>
            </p:cNvSpPr>
            <p:nvPr/>
          </p:nvSpPr>
          <p:spPr bwMode="auto">
            <a:xfrm>
              <a:off x="3408" y="3600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72" name="Line 52"/>
            <p:cNvSpPr>
              <a:spLocks noChangeShapeType="1"/>
            </p:cNvSpPr>
            <p:nvPr/>
          </p:nvSpPr>
          <p:spPr bwMode="auto">
            <a:xfrm>
              <a:off x="3120" y="3312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73" name="Line 53"/>
            <p:cNvSpPr>
              <a:spLocks noChangeShapeType="1"/>
            </p:cNvSpPr>
            <p:nvPr/>
          </p:nvSpPr>
          <p:spPr bwMode="auto">
            <a:xfrm>
              <a:off x="1680" y="3024"/>
              <a:ext cx="576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74" name="Line 54"/>
            <p:cNvSpPr>
              <a:spLocks noChangeShapeType="1"/>
            </p:cNvSpPr>
            <p:nvPr/>
          </p:nvSpPr>
          <p:spPr bwMode="auto">
            <a:xfrm>
              <a:off x="1536" y="3168"/>
              <a:ext cx="144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75" name="Line 55"/>
            <p:cNvSpPr>
              <a:spLocks noChangeShapeType="1"/>
            </p:cNvSpPr>
            <p:nvPr/>
          </p:nvSpPr>
          <p:spPr bwMode="auto">
            <a:xfrm>
              <a:off x="1680" y="3024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76" name="Line 56"/>
            <p:cNvSpPr>
              <a:spLocks noChangeShapeType="1"/>
            </p:cNvSpPr>
            <p:nvPr/>
          </p:nvSpPr>
          <p:spPr bwMode="auto">
            <a:xfrm>
              <a:off x="2256" y="3168"/>
              <a:ext cx="864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77" name="Line 57"/>
            <p:cNvSpPr>
              <a:spLocks noChangeShapeType="1"/>
            </p:cNvSpPr>
            <p:nvPr/>
          </p:nvSpPr>
          <p:spPr bwMode="auto">
            <a:xfrm>
              <a:off x="2256" y="3024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78" name="Line 58"/>
            <p:cNvSpPr>
              <a:spLocks noChangeShapeType="1"/>
            </p:cNvSpPr>
            <p:nvPr/>
          </p:nvSpPr>
          <p:spPr bwMode="auto">
            <a:xfrm>
              <a:off x="3120" y="3024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79" name="Line 59"/>
            <p:cNvSpPr>
              <a:spLocks noChangeShapeType="1"/>
            </p:cNvSpPr>
            <p:nvPr/>
          </p:nvSpPr>
          <p:spPr bwMode="auto">
            <a:xfrm>
              <a:off x="3120" y="3024"/>
              <a:ext cx="288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80" name="Line 60"/>
            <p:cNvSpPr>
              <a:spLocks noChangeShapeType="1"/>
            </p:cNvSpPr>
            <p:nvPr/>
          </p:nvSpPr>
          <p:spPr bwMode="auto">
            <a:xfrm>
              <a:off x="3408" y="3168"/>
              <a:ext cx="1296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81" name="Line 61"/>
            <p:cNvSpPr>
              <a:spLocks noChangeShapeType="1"/>
            </p:cNvSpPr>
            <p:nvPr/>
          </p:nvSpPr>
          <p:spPr bwMode="auto">
            <a:xfrm>
              <a:off x="3408" y="3024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82" name="Line 62"/>
            <p:cNvSpPr>
              <a:spLocks noChangeShapeType="1"/>
            </p:cNvSpPr>
            <p:nvPr/>
          </p:nvSpPr>
          <p:spPr bwMode="auto">
            <a:xfrm>
              <a:off x="1536" y="2880"/>
              <a:ext cx="432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83" name="Line 63"/>
            <p:cNvSpPr>
              <a:spLocks noChangeShapeType="1"/>
            </p:cNvSpPr>
            <p:nvPr/>
          </p:nvSpPr>
          <p:spPr bwMode="auto">
            <a:xfrm>
              <a:off x="1968" y="2736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84" name="Line 64"/>
            <p:cNvSpPr>
              <a:spLocks noChangeShapeType="1"/>
            </p:cNvSpPr>
            <p:nvPr/>
          </p:nvSpPr>
          <p:spPr bwMode="auto">
            <a:xfrm>
              <a:off x="1968" y="2736"/>
              <a:ext cx="288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85" name="Line 65"/>
            <p:cNvSpPr>
              <a:spLocks noChangeShapeType="1"/>
            </p:cNvSpPr>
            <p:nvPr/>
          </p:nvSpPr>
          <p:spPr bwMode="auto">
            <a:xfrm>
              <a:off x="2256" y="2880"/>
              <a:ext cx="576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86" name="Line 66"/>
            <p:cNvSpPr>
              <a:spLocks noChangeShapeType="1"/>
            </p:cNvSpPr>
            <p:nvPr/>
          </p:nvSpPr>
          <p:spPr bwMode="auto">
            <a:xfrm>
              <a:off x="2256" y="2736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87" name="Line 67"/>
            <p:cNvSpPr>
              <a:spLocks noChangeShapeType="1"/>
            </p:cNvSpPr>
            <p:nvPr/>
          </p:nvSpPr>
          <p:spPr bwMode="auto">
            <a:xfrm>
              <a:off x="2832" y="2736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88" name="Line 68"/>
            <p:cNvSpPr>
              <a:spLocks noChangeShapeType="1"/>
            </p:cNvSpPr>
            <p:nvPr/>
          </p:nvSpPr>
          <p:spPr bwMode="auto">
            <a:xfrm>
              <a:off x="2832" y="2736"/>
              <a:ext cx="1152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89" name="Line 69"/>
            <p:cNvSpPr>
              <a:spLocks noChangeShapeType="1"/>
            </p:cNvSpPr>
            <p:nvPr/>
          </p:nvSpPr>
          <p:spPr bwMode="auto">
            <a:xfrm>
              <a:off x="3984" y="2736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90" name="Line 70"/>
            <p:cNvSpPr>
              <a:spLocks noChangeShapeType="1"/>
            </p:cNvSpPr>
            <p:nvPr/>
          </p:nvSpPr>
          <p:spPr bwMode="auto">
            <a:xfrm>
              <a:off x="3984" y="2880"/>
              <a:ext cx="720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91" name="Line 71"/>
            <p:cNvSpPr>
              <a:spLocks noChangeShapeType="1"/>
            </p:cNvSpPr>
            <p:nvPr/>
          </p:nvSpPr>
          <p:spPr bwMode="auto">
            <a:xfrm>
              <a:off x="2544" y="3312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92" name="Line 72"/>
            <p:cNvSpPr>
              <a:spLocks noChangeShapeType="1"/>
            </p:cNvSpPr>
            <p:nvPr/>
          </p:nvSpPr>
          <p:spPr bwMode="auto">
            <a:xfrm>
              <a:off x="1536" y="2592"/>
              <a:ext cx="432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93" name="Line 73"/>
            <p:cNvSpPr>
              <a:spLocks noChangeShapeType="1"/>
            </p:cNvSpPr>
            <p:nvPr/>
          </p:nvSpPr>
          <p:spPr bwMode="auto">
            <a:xfrm>
              <a:off x="1968" y="2448"/>
              <a:ext cx="576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94" name="Line 74"/>
            <p:cNvSpPr>
              <a:spLocks noChangeShapeType="1"/>
            </p:cNvSpPr>
            <p:nvPr/>
          </p:nvSpPr>
          <p:spPr bwMode="auto">
            <a:xfrm>
              <a:off x="1968" y="2448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95" name="Line 75"/>
            <p:cNvSpPr>
              <a:spLocks noChangeShapeType="1"/>
            </p:cNvSpPr>
            <p:nvPr/>
          </p:nvSpPr>
          <p:spPr bwMode="auto">
            <a:xfrm>
              <a:off x="2544" y="2448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96" name="Line 76"/>
            <p:cNvSpPr>
              <a:spLocks noChangeShapeType="1"/>
            </p:cNvSpPr>
            <p:nvPr/>
          </p:nvSpPr>
          <p:spPr bwMode="auto">
            <a:xfrm>
              <a:off x="2544" y="2592"/>
              <a:ext cx="576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97" name="Line 77"/>
            <p:cNvSpPr>
              <a:spLocks noChangeShapeType="1"/>
            </p:cNvSpPr>
            <p:nvPr/>
          </p:nvSpPr>
          <p:spPr bwMode="auto">
            <a:xfrm>
              <a:off x="3120" y="2448"/>
              <a:ext cx="576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98" name="Line 78"/>
            <p:cNvSpPr>
              <a:spLocks noChangeShapeType="1"/>
            </p:cNvSpPr>
            <p:nvPr/>
          </p:nvSpPr>
          <p:spPr bwMode="auto">
            <a:xfrm>
              <a:off x="3696" y="2592"/>
              <a:ext cx="576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499" name="Line 79"/>
            <p:cNvSpPr>
              <a:spLocks noChangeShapeType="1"/>
            </p:cNvSpPr>
            <p:nvPr/>
          </p:nvSpPr>
          <p:spPr bwMode="auto">
            <a:xfrm>
              <a:off x="3120" y="2448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500" name="Line 80"/>
            <p:cNvSpPr>
              <a:spLocks noChangeShapeType="1"/>
            </p:cNvSpPr>
            <p:nvPr/>
          </p:nvSpPr>
          <p:spPr bwMode="auto">
            <a:xfrm>
              <a:off x="3696" y="2448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501" name="Line 81"/>
            <p:cNvSpPr>
              <a:spLocks noChangeShapeType="1"/>
            </p:cNvSpPr>
            <p:nvPr/>
          </p:nvSpPr>
          <p:spPr bwMode="auto">
            <a:xfrm>
              <a:off x="4272" y="2448"/>
              <a:ext cx="0" cy="144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  <p:sp>
          <p:nvSpPr>
            <p:cNvPr id="61502" name="Line 82"/>
            <p:cNvSpPr>
              <a:spLocks noChangeShapeType="1"/>
            </p:cNvSpPr>
            <p:nvPr/>
          </p:nvSpPr>
          <p:spPr bwMode="auto">
            <a:xfrm>
              <a:off x="4272" y="2448"/>
              <a:ext cx="432" cy="0"/>
            </a:xfrm>
            <a:prstGeom prst="line">
              <a:avLst/>
            </a:prstGeom>
            <a:grp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187325"/>
            <a:ext cx="7772400" cy="1219200"/>
          </a:xfrm>
        </p:spPr>
        <p:txBody>
          <a:bodyPr/>
          <a:lstStyle/>
          <a:p>
            <a:pPr>
              <a:defRPr/>
            </a:pPr>
            <a:r>
              <a:rPr lang="es-ES" sz="2800" dirty="0" smtClean="0">
                <a:solidFill>
                  <a:srgbClr val="00FF66"/>
                </a:solidFill>
                <a:latin typeface="Arial" pitchFamily="34" charset="0"/>
              </a:rPr>
              <a:t>Sumador de 4 etapas.</a:t>
            </a:r>
          </a:p>
        </p:txBody>
      </p:sp>
      <p:grpSp>
        <p:nvGrpSpPr>
          <p:cNvPr id="157699" name="Group 3"/>
          <p:cNvGrpSpPr>
            <a:grpSpLocks/>
          </p:cNvGrpSpPr>
          <p:nvPr/>
        </p:nvGrpSpPr>
        <p:grpSpPr bwMode="auto">
          <a:xfrm>
            <a:off x="1184275" y="1549400"/>
            <a:ext cx="7835900" cy="4781550"/>
            <a:chOff x="746" y="976"/>
            <a:chExt cx="4936" cy="3012"/>
          </a:xfrm>
        </p:grpSpPr>
        <p:sp>
          <p:nvSpPr>
            <p:cNvPr id="157701" name="Rectangle 4"/>
            <p:cNvSpPr>
              <a:spLocks noChangeArrowheads="1"/>
            </p:cNvSpPr>
            <p:nvPr/>
          </p:nvSpPr>
          <p:spPr bwMode="auto">
            <a:xfrm>
              <a:off x="746" y="1480"/>
              <a:ext cx="3667" cy="132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grpSp>
          <p:nvGrpSpPr>
            <p:cNvPr id="157702" name="Group 5"/>
            <p:cNvGrpSpPr>
              <a:grpSpLocks/>
            </p:cNvGrpSpPr>
            <p:nvPr/>
          </p:nvGrpSpPr>
          <p:grpSpPr bwMode="auto">
            <a:xfrm>
              <a:off x="1000" y="1673"/>
              <a:ext cx="604" cy="913"/>
              <a:chOff x="1000" y="1673"/>
              <a:chExt cx="604" cy="913"/>
            </a:xfrm>
          </p:grpSpPr>
          <p:sp>
            <p:nvSpPr>
              <p:cNvPr id="157775" name="Rectangle 6"/>
              <p:cNvSpPr>
                <a:spLocks noChangeArrowheads="1"/>
              </p:cNvSpPr>
              <p:nvPr/>
            </p:nvSpPr>
            <p:spPr bwMode="auto">
              <a:xfrm>
                <a:off x="1000" y="1673"/>
                <a:ext cx="604" cy="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grpSp>
            <p:nvGrpSpPr>
              <p:cNvPr id="157776" name="Group 7"/>
              <p:cNvGrpSpPr>
                <a:grpSpLocks/>
              </p:cNvGrpSpPr>
              <p:nvPr/>
            </p:nvGrpSpPr>
            <p:grpSpPr bwMode="auto">
              <a:xfrm>
                <a:off x="1183" y="1890"/>
                <a:ext cx="190" cy="460"/>
                <a:chOff x="1183" y="1890"/>
                <a:chExt cx="190" cy="460"/>
              </a:xfrm>
            </p:grpSpPr>
            <p:sp>
              <p:nvSpPr>
                <p:cNvPr id="157777" name="Line 8"/>
                <p:cNvSpPr>
                  <a:spLocks noChangeShapeType="1"/>
                </p:cNvSpPr>
                <p:nvPr/>
              </p:nvSpPr>
              <p:spPr bwMode="auto">
                <a:xfrm>
                  <a:off x="1183" y="1890"/>
                  <a:ext cx="84" cy="2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5777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183" y="2114"/>
                  <a:ext cx="84" cy="2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57779" name="Line 10"/>
                <p:cNvSpPr>
                  <a:spLocks noChangeShapeType="1"/>
                </p:cNvSpPr>
                <p:nvPr/>
              </p:nvSpPr>
              <p:spPr bwMode="auto">
                <a:xfrm>
                  <a:off x="1185" y="1890"/>
                  <a:ext cx="1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57780" name="Line 11"/>
                <p:cNvSpPr>
                  <a:spLocks noChangeShapeType="1"/>
                </p:cNvSpPr>
                <p:nvPr/>
              </p:nvSpPr>
              <p:spPr bwMode="auto">
                <a:xfrm>
                  <a:off x="1185" y="2350"/>
                  <a:ext cx="1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sp>
          <p:nvSpPr>
            <p:cNvPr id="157703" name="Rectangle 12"/>
            <p:cNvSpPr>
              <a:spLocks noChangeArrowheads="1"/>
            </p:cNvSpPr>
            <p:nvPr/>
          </p:nvSpPr>
          <p:spPr bwMode="auto">
            <a:xfrm>
              <a:off x="3581" y="1694"/>
              <a:ext cx="604" cy="9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grpSp>
          <p:nvGrpSpPr>
            <p:cNvPr id="157704" name="Group 13"/>
            <p:cNvGrpSpPr>
              <a:grpSpLocks/>
            </p:cNvGrpSpPr>
            <p:nvPr/>
          </p:nvGrpSpPr>
          <p:grpSpPr bwMode="auto">
            <a:xfrm>
              <a:off x="3764" y="1911"/>
              <a:ext cx="190" cy="460"/>
              <a:chOff x="3764" y="1911"/>
              <a:chExt cx="190" cy="460"/>
            </a:xfrm>
          </p:grpSpPr>
          <p:sp>
            <p:nvSpPr>
              <p:cNvPr id="157771" name="Line 14"/>
              <p:cNvSpPr>
                <a:spLocks noChangeShapeType="1"/>
              </p:cNvSpPr>
              <p:nvPr/>
            </p:nvSpPr>
            <p:spPr bwMode="auto">
              <a:xfrm>
                <a:off x="3764" y="1911"/>
                <a:ext cx="84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7772" name="Line 15"/>
              <p:cNvSpPr>
                <a:spLocks noChangeShapeType="1"/>
              </p:cNvSpPr>
              <p:nvPr/>
            </p:nvSpPr>
            <p:spPr bwMode="auto">
              <a:xfrm flipV="1">
                <a:off x="3764" y="2135"/>
                <a:ext cx="84" cy="2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7773" name="Line 16"/>
              <p:cNvSpPr>
                <a:spLocks noChangeShapeType="1"/>
              </p:cNvSpPr>
              <p:nvPr/>
            </p:nvSpPr>
            <p:spPr bwMode="auto">
              <a:xfrm>
                <a:off x="3766" y="1911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7774" name="Line 17"/>
              <p:cNvSpPr>
                <a:spLocks noChangeShapeType="1"/>
              </p:cNvSpPr>
              <p:nvPr/>
            </p:nvSpPr>
            <p:spPr bwMode="auto">
              <a:xfrm>
                <a:off x="3766" y="2371"/>
                <a:ext cx="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57705" name="Group 18"/>
            <p:cNvGrpSpPr>
              <a:grpSpLocks/>
            </p:cNvGrpSpPr>
            <p:nvPr/>
          </p:nvGrpSpPr>
          <p:grpSpPr bwMode="auto">
            <a:xfrm>
              <a:off x="2746" y="1682"/>
              <a:ext cx="604" cy="913"/>
              <a:chOff x="2746" y="1682"/>
              <a:chExt cx="604" cy="913"/>
            </a:xfrm>
          </p:grpSpPr>
          <p:sp>
            <p:nvSpPr>
              <p:cNvPr id="157765" name="Rectangle 19"/>
              <p:cNvSpPr>
                <a:spLocks noChangeArrowheads="1"/>
              </p:cNvSpPr>
              <p:nvPr/>
            </p:nvSpPr>
            <p:spPr bwMode="auto">
              <a:xfrm>
                <a:off x="2746" y="1682"/>
                <a:ext cx="604" cy="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grpSp>
            <p:nvGrpSpPr>
              <p:cNvPr id="157766" name="Group 20"/>
              <p:cNvGrpSpPr>
                <a:grpSpLocks/>
              </p:cNvGrpSpPr>
              <p:nvPr/>
            </p:nvGrpSpPr>
            <p:grpSpPr bwMode="auto">
              <a:xfrm>
                <a:off x="2929" y="1899"/>
                <a:ext cx="190" cy="460"/>
                <a:chOff x="2929" y="1899"/>
                <a:chExt cx="190" cy="460"/>
              </a:xfrm>
            </p:grpSpPr>
            <p:sp>
              <p:nvSpPr>
                <p:cNvPr id="157767" name="Line 21"/>
                <p:cNvSpPr>
                  <a:spLocks noChangeShapeType="1"/>
                </p:cNvSpPr>
                <p:nvPr/>
              </p:nvSpPr>
              <p:spPr bwMode="auto">
                <a:xfrm>
                  <a:off x="2929" y="1899"/>
                  <a:ext cx="84" cy="2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5776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929" y="2123"/>
                  <a:ext cx="84" cy="2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57769" name="Line 23"/>
                <p:cNvSpPr>
                  <a:spLocks noChangeShapeType="1"/>
                </p:cNvSpPr>
                <p:nvPr/>
              </p:nvSpPr>
              <p:spPr bwMode="auto">
                <a:xfrm>
                  <a:off x="2931" y="1899"/>
                  <a:ext cx="1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57770" name="Line 24"/>
                <p:cNvSpPr>
                  <a:spLocks noChangeShapeType="1"/>
                </p:cNvSpPr>
                <p:nvPr/>
              </p:nvSpPr>
              <p:spPr bwMode="auto">
                <a:xfrm>
                  <a:off x="2931" y="2359"/>
                  <a:ext cx="1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157706" name="Group 25"/>
            <p:cNvGrpSpPr>
              <a:grpSpLocks/>
            </p:cNvGrpSpPr>
            <p:nvPr/>
          </p:nvGrpSpPr>
          <p:grpSpPr bwMode="auto">
            <a:xfrm>
              <a:off x="1866" y="1682"/>
              <a:ext cx="604" cy="913"/>
              <a:chOff x="1866" y="1682"/>
              <a:chExt cx="604" cy="913"/>
            </a:xfrm>
          </p:grpSpPr>
          <p:sp>
            <p:nvSpPr>
              <p:cNvPr id="157759" name="Rectangle 26"/>
              <p:cNvSpPr>
                <a:spLocks noChangeArrowheads="1"/>
              </p:cNvSpPr>
              <p:nvPr/>
            </p:nvSpPr>
            <p:spPr bwMode="auto">
              <a:xfrm>
                <a:off x="1866" y="1682"/>
                <a:ext cx="604" cy="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grpSp>
            <p:nvGrpSpPr>
              <p:cNvPr id="157760" name="Group 27"/>
              <p:cNvGrpSpPr>
                <a:grpSpLocks/>
              </p:cNvGrpSpPr>
              <p:nvPr/>
            </p:nvGrpSpPr>
            <p:grpSpPr bwMode="auto">
              <a:xfrm>
                <a:off x="2049" y="1899"/>
                <a:ext cx="190" cy="460"/>
                <a:chOff x="2049" y="1899"/>
                <a:chExt cx="190" cy="460"/>
              </a:xfrm>
            </p:grpSpPr>
            <p:sp>
              <p:nvSpPr>
                <p:cNvPr id="157761" name="Line 28"/>
                <p:cNvSpPr>
                  <a:spLocks noChangeShapeType="1"/>
                </p:cNvSpPr>
                <p:nvPr/>
              </p:nvSpPr>
              <p:spPr bwMode="auto">
                <a:xfrm>
                  <a:off x="2049" y="1899"/>
                  <a:ext cx="84" cy="2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5776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049" y="2123"/>
                  <a:ext cx="84" cy="2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57763" name="Line 30"/>
                <p:cNvSpPr>
                  <a:spLocks noChangeShapeType="1"/>
                </p:cNvSpPr>
                <p:nvPr/>
              </p:nvSpPr>
              <p:spPr bwMode="auto">
                <a:xfrm>
                  <a:off x="2051" y="1899"/>
                  <a:ext cx="1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57764" name="Line 31"/>
                <p:cNvSpPr>
                  <a:spLocks noChangeShapeType="1"/>
                </p:cNvSpPr>
                <p:nvPr/>
              </p:nvSpPr>
              <p:spPr bwMode="auto">
                <a:xfrm>
                  <a:off x="2051" y="2359"/>
                  <a:ext cx="1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157707" name="Group 32"/>
            <p:cNvGrpSpPr>
              <a:grpSpLocks/>
            </p:cNvGrpSpPr>
            <p:nvPr/>
          </p:nvGrpSpPr>
          <p:grpSpPr bwMode="auto">
            <a:xfrm>
              <a:off x="1993" y="1240"/>
              <a:ext cx="324" cy="395"/>
              <a:chOff x="1993" y="1240"/>
              <a:chExt cx="324" cy="395"/>
            </a:xfrm>
          </p:grpSpPr>
          <p:sp>
            <p:nvSpPr>
              <p:cNvPr id="157756" name="Line 33"/>
              <p:cNvSpPr>
                <a:spLocks noChangeShapeType="1"/>
              </p:cNvSpPr>
              <p:nvPr/>
            </p:nvSpPr>
            <p:spPr bwMode="auto">
              <a:xfrm>
                <a:off x="2167" y="1240"/>
                <a:ext cx="0" cy="3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7757" name="Line 34"/>
              <p:cNvSpPr>
                <a:spLocks noChangeShapeType="1"/>
              </p:cNvSpPr>
              <p:nvPr/>
            </p:nvSpPr>
            <p:spPr bwMode="auto">
              <a:xfrm>
                <a:off x="2317" y="1240"/>
                <a:ext cx="0" cy="3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7758" name="Line 35"/>
              <p:cNvSpPr>
                <a:spLocks noChangeShapeType="1"/>
              </p:cNvSpPr>
              <p:nvPr/>
            </p:nvSpPr>
            <p:spPr bwMode="auto">
              <a:xfrm>
                <a:off x="1993" y="1250"/>
                <a:ext cx="0" cy="3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57708" name="Group 36"/>
            <p:cNvGrpSpPr>
              <a:grpSpLocks/>
            </p:cNvGrpSpPr>
            <p:nvPr/>
          </p:nvGrpSpPr>
          <p:grpSpPr bwMode="auto">
            <a:xfrm>
              <a:off x="1146" y="1229"/>
              <a:ext cx="324" cy="395"/>
              <a:chOff x="1146" y="1229"/>
              <a:chExt cx="324" cy="395"/>
            </a:xfrm>
          </p:grpSpPr>
          <p:sp>
            <p:nvSpPr>
              <p:cNvPr id="157753" name="Line 37"/>
              <p:cNvSpPr>
                <a:spLocks noChangeShapeType="1"/>
              </p:cNvSpPr>
              <p:nvPr/>
            </p:nvSpPr>
            <p:spPr bwMode="auto">
              <a:xfrm>
                <a:off x="1320" y="1229"/>
                <a:ext cx="0" cy="3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7754" name="Line 38"/>
              <p:cNvSpPr>
                <a:spLocks noChangeShapeType="1"/>
              </p:cNvSpPr>
              <p:nvPr/>
            </p:nvSpPr>
            <p:spPr bwMode="auto">
              <a:xfrm>
                <a:off x="1470" y="1229"/>
                <a:ext cx="0" cy="3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7755" name="Line 39"/>
              <p:cNvSpPr>
                <a:spLocks noChangeShapeType="1"/>
              </p:cNvSpPr>
              <p:nvPr/>
            </p:nvSpPr>
            <p:spPr bwMode="auto">
              <a:xfrm>
                <a:off x="1146" y="1239"/>
                <a:ext cx="0" cy="3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7709" name="Line 40"/>
            <p:cNvSpPr>
              <a:spLocks noChangeShapeType="1"/>
            </p:cNvSpPr>
            <p:nvPr/>
          </p:nvSpPr>
          <p:spPr bwMode="auto">
            <a:xfrm>
              <a:off x="3056" y="1228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10" name="Line 41"/>
            <p:cNvSpPr>
              <a:spLocks noChangeShapeType="1"/>
            </p:cNvSpPr>
            <p:nvPr/>
          </p:nvSpPr>
          <p:spPr bwMode="auto">
            <a:xfrm>
              <a:off x="3206" y="1228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11" name="Line 42"/>
            <p:cNvSpPr>
              <a:spLocks noChangeShapeType="1"/>
            </p:cNvSpPr>
            <p:nvPr/>
          </p:nvSpPr>
          <p:spPr bwMode="auto">
            <a:xfrm>
              <a:off x="2882" y="1238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12" name="Line 43"/>
            <p:cNvSpPr>
              <a:spLocks noChangeShapeType="1"/>
            </p:cNvSpPr>
            <p:nvPr/>
          </p:nvSpPr>
          <p:spPr bwMode="auto">
            <a:xfrm>
              <a:off x="3763" y="1270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13" name="Line 44"/>
            <p:cNvSpPr>
              <a:spLocks noChangeShapeType="1"/>
            </p:cNvSpPr>
            <p:nvPr/>
          </p:nvSpPr>
          <p:spPr bwMode="auto">
            <a:xfrm>
              <a:off x="3934" y="1291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57714" name="Group 45"/>
            <p:cNvGrpSpPr>
              <a:grpSpLocks/>
            </p:cNvGrpSpPr>
            <p:nvPr/>
          </p:nvGrpSpPr>
          <p:grpSpPr bwMode="auto">
            <a:xfrm>
              <a:off x="1212" y="2683"/>
              <a:ext cx="214" cy="396"/>
              <a:chOff x="1212" y="2683"/>
              <a:chExt cx="214" cy="396"/>
            </a:xfrm>
          </p:grpSpPr>
          <p:sp>
            <p:nvSpPr>
              <p:cNvPr id="157751" name="Line 46"/>
              <p:cNvSpPr>
                <a:spLocks noChangeShapeType="1"/>
              </p:cNvSpPr>
              <p:nvPr/>
            </p:nvSpPr>
            <p:spPr bwMode="auto">
              <a:xfrm>
                <a:off x="1212" y="2683"/>
                <a:ext cx="0" cy="3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7752" name="Line 47"/>
              <p:cNvSpPr>
                <a:spLocks noChangeShapeType="1"/>
              </p:cNvSpPr>
              <p:nvPr/>
            </p:nvSpPr>
            <p:spPr bwMode="auto">
              <a:xfrm>
                <a:off x="1426" y="2694"/>
                <a:ext cx="0" cy="3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7715" name="Line 48"/>
            <p:cNvSpPr>
              <a:spLocks noChangeShapeType="1"/>
            </p:cNvSpPr>
            <p:nvPr/>
          </p:nvSpPr>
          <p:spPr bwMode="auto">
            <a:xfrm>
              <a:off x="3806" y="2694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16" name="Line 49"/>
            <p:cNvSpPr>
              <a:spLocks noChangeShapeType="1"/>
            </p:cNvSpPr>
            <p:nvPr/>
          </p:nvSpPr>
          <p:spPr bwMode="auto">
            <a:xfrm>
              <a:off x="4020" y="2705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17" name="Line 50"/>
            <p:cNvSpPr>
              <a:spLocks noChangeShapeType="1"/>
            </p:cNvSpPr>
            <p:nvPr/>
          </p:nvSpPr>
          <p:spPr bwMode="auto">
            <a:xfrm>
              <a:off x="2935" y="2669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18" name="Line 51"/>
            <p:cNvSpPr>
              <a:spLocks noChangeShapeType="1"/>
            </p:cNvSpPr>
            <p:nvPr/>
          </p:nvSpPr>
          <p:spPr bwMode="auto">
            <a:xfrm>
              <a:off x="3162" y="2684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19" name="Line 52"/>
            <p:cNvSpPr>
              <a:spLocks noChangeShapeType="1"/>
            </p:cNvSpPr>
            <p:nvPr/>
          </p:nvSpPr>
          <p:spPr bwMode="auto">
            <a:xfrm flipH="1">
              <a:off x="2053" y="2662"/>
              <a:ext cx="3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20" name="Line 53"/>
            <p:cNvSpPr>
              <a:spLocks noChangeShapeType="1"/>
            </p:cNvSpPr>
            <p:nvPr/>
          </p:nvSpPr>
          <p:spPr bwMode="auto">
            <a:xfrm>
              <a:off x="2251" y="2683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21" name="Line 54"/>
            <p:cNvSpPr>
              <a:spLocks noChangeShapeType="1"/>
            </p:cNvSpPr>
            <p:nvPr/>
          </p:nvSpPr>
          <p:spPr bwMode="auto">
            <a:xfrm flipH="1">
              <a:off x="4095" y="1297"/>
              <a:ext cx="3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22" name="Line 55"/>
            <p:cNvSpPr>
              <a:spLocks noChangeShapeType="1"/>
            </p:cNvSpPr>
            <p:nvPr/>
          </p:nvSpPr>
          <p:spPr bwMode="auto">
            <a:xfrm>
              <a:off x="4096" y="1294"/>
              <a:ext cx="6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23" name="Line 56"/>
            <p:cNvSpPr>
              <a:spLocks noChangeShapeType="1"/>
            </p:cNvSpPr>
            <p:nvPr/>
          </p:nvSpPr>
          <p:spPr bwMode="auto">
            <a:xfrm>
              <a:off x="4728" y="1305"/>
              <a:ext cx="0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24" name="Line 57"/>
            <p:cNvSpPr>
              <a:spLocks noChangeShapeType="1"/>
            </p:cNvSpPr>
            <p:nvPr/>
          </p:nvSpPr>
          <p:spPr bwMode="auto">
            <a:xfrm>
              <a:off x="4577" y="1587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25" name="Line 58"/>
            <p:cNvSpPr>
              <a:spLocks noChangeShapeType="1"/>
            </p:cNvSpPr>
            <p:nvPr/>
          </p:nvSpPr>
          <p:spPr bwMode="auto">
            <a:xfrm>
              <a:off x="4643" y="164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26" name="Line 59"/>
            <p:cNvSpPr>
              <a:spLocks noChangeShapeType="1"/>
            </p:cNvSpPr>
            <p:nvPr/>
          </p:nvSpPr>
          <p:spPr bwMode="auto">
            <a:xfrm>
              <a:off x="4679" y="1689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27" name="Rectangle 60"/>
            <p:cNvSpPr>
              <a:spLocks noChangeArrowheads="1"/>
            </p:cNvSpPr>
            <p:nvPr/>
          </p:nvSpPr>
          <p:spPr bwMode="auto">
            <a:xfrm>
              <a:off x="1039" y="976"/>
              <a:ext cx="6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>
                  <a:latin typeface="Arial" pitchFamily="34" charset="0"/>
                </a:rPr>
                <a:t>A</a:t>
              </a:r>
              <a:r>
                <a:rPr lang="es-ES" altLang="es-ES" sz="2000" baseline="-25000">
                  <a:latin typeface="Arial" pitchFamily="34" charset="0"/>
                </a:rPr>
                <a:t>3</a:t>
              </a:r>
              <a:r>
                <a:rPr lang="es-ES" altLang="es-ES" sz="2000">
                  <a:latin typeface="Arial" pitchFamily="34" charset="0"/>
                </a:rPr>
                <a:t>B</a:t>
              </a:r>
              <a:r>
                <a:rPr lang="es-ES" altLang="es-ES" sz="2000" baseline="-25000">
                  <a:latin typeface="Arial" pitchFamily="34" charset="0"/>
                </a:rPr>
                <a:t>3</a:t>
              </a:r>
              <a:r>
                <a:rPr lang="es-ES" altLang="es-ES" sz="2000">
                  <a:latin typeface="Arial" pitchFamily="34" charset="0"/>
                </a:rPr>
                <a:t>C</a:t>
              </a:r>
              <a:r>
                <a:rPr lang="es-ES" altLang="es-ES" sz="20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57728" name="Rectangle 61"/>
            <p:cNvSpPr>
              <a:spLocks noChangeArrowheads="1"/>
            </p:cNvSpPr>
            <p:nvPr/>
          </p:nvSpPr>
          <p:spPr bwMode="auto">
            <a:xfrm>
              <a:off x="1855" y="994"/>
              <a:ext cx="6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>
                  <a:latin typeface="Arial" pitchFamily="34" charset="0"/>
                </a:rPr>
                <a:t>A</a:t>
              </a:r>
              <a:r>
                <a:rPr lang="es-ES" altLang="es-ES" sz="2000" baseline="-25000">
                  <a:latin typeface="Arial" pitchFamily="34" charset="0"/>
                </a:rPr>
                <a:t>2</a:t>
              </a:r>
              <a:r>
                <a:rPr lang="es-ES" altLang="es-ES" sz="2000">
                  <a:latin typeface="Arial" pitchFamily="34" charset="0"/>
                </a:rPr>
                <a:t>B</a:t>
              </a:r>
              <a:r>
                <a:rPr lang="es-ES" altLang="es-ES" sz="2000" baseline="-25000">
                  <a:latin typeface="Arial" pitchFamily="34" charset="0"/>
                </a:rPr>
                <a:t>2</a:t>
              </a:r>
              <a:r>
                <a:rPr lang="es-ES" altLang="es-ES" sz="2000">
                  <a:latin typeface="Arial" pitchFamily="34" charset="0"/>
                </a:rPr>
                <a:t>C</a:t>
              </a:r>
              <a:r>
                <a:rPr lang="es-ES" altLang="es-E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57729" name="Rectangle 62"/>
            <p:cNvSpPr>
              <a:spLocks noChangeArrowheads="1"/>
            </p:cNvSpPr>
            <p:nvPr/>
          </p:nvSpPr>
          <p:spPr bwMode="auto">
            <a:xfrm>
              <a:off x="2755" y="994"/>
              <a:ext cx="6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>
                  <a:latin typeface="Arial" pitchFamily="34" charset="0"/>
                </a:rPr>
                <a:t>A</a:t>
              </a:r>
              <a:r>
                <a:rPr lang="es-ES" altLang="es-ES" sz="2000" baseline="-25000">
                  <a:latin typeface="Arial" pitchFamily="34" charset="0"/>
                </a:rPr>
                <a:t>1</a:t>
              </a:r>
              <a:r>
                <a:rPr lang="es-ES" altLang="es-ES" sz="2000">
                  <a:latin typeface="Arial" pitchFamily="34" charset="0"/>
                </a:rPr>
                <a:t>B</a:t>
              </a:r>
              <a:r>
                <a:rPr lang="es-ES" altLang="es-ES" sz="2000" baseline="-25000">
                  <a:latin typeface="Arial" pitchFamily="34" charset="0"/>
                </a:rPr>
                <a:t>1</a:t>
              </a:r>
              <a:r>
                <a:rPr lang="es-ES" altLang="es-ES" sz="2000">
                  <a:latin typeface="Arial" pitchFamily="34" charset="0"/>
                </a:rPr>
                <a:t>C</a:t>
              </a:r>
              <a:r>
                <a:rPr lang="es-ES" altLang="es-E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57730" name="Rectangle 63"/>
            <p:cNvSpPr>
              <a:spLocks noChangeArrowheads="1"/>
            </p:cNvSpPr>
            <p:nvPr/>
          </p:nvSpPr>
          <p:spPr bwMode="auto">
            <a:xfrm>
              <a:off x="3595" y="1006"/>
              <a:ext cx="4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>
                  <a:latin typeface="Arial" pitchFamily="34" charset="0"/>
                </a:rPr>
                <a:t> A</a:t>
              </a:r>
              <a:r>
                <a:rPr lang="es-ES" altLang="es-ES" sz="2000" baseline="-25000">
                  <a:latin typeface="Arial" pitchFamily="34" charset="0"/>
                </a:rPr>
                <a:t>o</a:t>
              </a:r>
              <a:r>
                <a:rPr lang="es-ES" altLang="es-ES" sz="2000">
                  <a:latin typeface="Arial" pitchFamily="34" charset="0"/>
                </a:rPr>
                <a:t>B</a:t>
              </a:r>
              <a:r>
                <a:rPr lang="es-ES" altLang="es-ES" sz="2000" baseline="-25000">
                  <a:latin typeface="Arial" pitchFamily="34" charset="0"/>
                </a:rPr>
                <a:t>o</a:t>
              </a:r>
            </a:p>
          </p:txBody>
        </p:sp>
        <p:sp>
          <p:nvSpPr>
            <p:cNvPr id="157731" name="Rectangle 64"/>
            <p:cNvSpPr>
              <a:spLocks noChangeArrowheads="1"/>
            </p:cNvSpPr>
            <p:nvPr/>
          </p:nvSpPr>
          <p:spPr bwMode="auto">
            <a:xfrm>
              <a:off x="1044" y="3109"/>
              <a:ext cx="5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>
                  <a:latin typeface="Arial" pitchFamily="34" charset="0"/>
                </a:rPr>
                <a:t> C</a:t>
              </a:r>
              <a:r>
                <a:rPr lang="es-ES" altLang="es-ES" sz="2000" baseline="-25000">
                  <a:latin typeface="Arial" pitchFamily="34" charset="0"/>
                </a:rPr>
                <a:t>4  </a:t>
              </a:r>
              <a:r>
                <a:rPr lang="es-ES" altLang="es-ES" sz="2000">
                  <a:latin typeface="Arial" pitchFamily="34" charset="0"/>
                </a:rPr>
                <a:t>S</a:t>
              </a:r>
              <a:r>
                <a:rPr lang="es-ES" altLang="es-ES" sz="20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57732" name="Rectangle 65"/>
            <p:cNvSpPr>
              <a:spLocks noChangeArrowheads="1"/>
            </p:cNvSpPr>
            <p:nvPr/>
          </p:nvSpPr>
          <p:spPr bwMode="auto">
            <a:xfrm>
              <a:off x="1836" y="3094"/>
              <a:ext cx="5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>
                  <a:latin typeface="Arial" pitchFamily="34" charset="0"/>
                </a:rPr>
                <a:t> C</a:t>
              </a:r>
              <a:r>
                <a:rPr lang="es-ES" altLang="es-ES" sz="2000" baseline="-25000">
                  <a:latin typeface="Arial" pitchFamily="34" charset="0"/>
                </a:rPr>
                <a:t>3  </a:t>
              </a:r>
              <a:r>
                <a:rPr lang="es-ES" altLang="es-ES" sz="2000">
                  <a:latin typeface="Arial" pitchFamily="34" charset="0"/>
                </a:rPr>
                <a:t>S</a:t>
              </a:r>
              <a:r>
                <a:rPr lang="es-ES" altLang="es-E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57733" name="Rectangle 66"/>
            <p:cNvSpPr>
              <a:spLocks noChangeArrowheads="1"/>
            </p:cNvSpPr>
            <p:nvPr/>
          </p:nvSpPr>
          <p:spPr bwMode="auto">
            <a:xfrm>
              <a:off x="2767" y="3112"/>
              <a:ext cx="5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>
                  <a:latin typeface="Arial" pitchFamily="34" charset="0"/>
                </a:rPr>
                <a:t> C</a:t>
              </a:r>
              <a:r>
                <a:rPr lang="es-ES" altLang="es-ES" sz="2000" baseline="-25000">
                  <a:latin typeface="Arial" pitchFamily="34" charset="0"/>
                </a:rPr>
                <a:t>2  </a:t>
              </a:r>
              <a:r>
                <a:rPr lang="es-ES" altLang="es-ES" sz="2000">
                  <a:latin typeface="Arial" pitchFamily="34" charset="0"/>
                </a:rPr>
                <a:t>S</a:t>
              </a:r>
              <a:r>
                <a:rPr lang="es-ES" altLang="es-E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57734" name="Rectangle 67"/>
            <p:cNvSpPr>
              <a:spLocks noChangeArrowheads="1"/>
            </p:cNvSpPr>
            <p:nvPr/>
          </p:nvSpPr>
          <p:spPr bwMode="auto">
            <a:xfrm>
              <a:off x="3649" y="3142"/>
              <a:ext cx="5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>
                  <a:latin typeface="Arial" pitchFamily="34" charset="0"/>
                </a:rPr>
                <a:t> C</a:t>
              </a:r>
              <a:r>
                <a:rPr lang="es-ES" altLang="es-ES" sz="2000" baseline="-25000">
                  <a:latin typeface="Arial" pitchFamily="34" charset="0"/>
                </a:rPr>
                <a:t>1  </a:t>
              </a:r>
              <a:r>
                <a:rPr lang="es-ES" altLang="es-ES" sz="2000">
                  <a:latin typeface="Arial" pitchFamily="34" charset="0"/>
                </a:rPr>
                <a:t>S</a:t>
              </a:r>
              <a:r>
                <a:rPr lang="es-ES" altLang="es-ES" sz="20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57735" name="Rectangle 68"/>
            <p:cNvSpPr>
              <a:spLocks noChangeArrowheads="1"/>
            </p:cNvSpPr>
            <p:nvPr/>
          </p:nvSpPr>
          <p:spPr bwMode="auto">
            <a:xfrm>
              <a:off x="4747" y="1234"/>
              <a:ext cx="3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>
                  <a:latin typeface="Arial" pitchFamily="34" charset="0"/>
                </a:rPr>
                <a:t> C</a:t>
              </a:r>
              <a:r>
                <a:rPr lang="es-ES" altLang="es-ES" sz="20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57736" name="Rectangle 69"/>
            <p:cNvSpPr>
              <a:spLocks noChangeArrowheads="1"/>
            </p:cNvSpPr>
            <p:nvPr/>
          </p:nvSpPr>
          <p:spPr bwMode="auto">
            <a:xfrm>
              <a:off x="4658" y="2104"/>
              <a:ext cx="10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>
                  <a:latin typeface="Arial" pitchFamily="34" charset="0"/>
                </a:rPr>
                <a:t>7483 Y 7486</a:t>
              </a:r>
            </a:p>
          </p:txBody>
        </p:sp>
        <p:sp>
          <p:nvSpPr>
            <p:cNvPr id="157737" name="Line 70"/>
            <p:cNvSpPr>
              <a:spLocks noChangeShapeType="1"/>
            </p:cNvSpPr>
            <p:nvPr/>
          </p:nvSpPr>
          <p:spPr bwMode="auto">
            <a:xfrm>
              <a:off x="4451" y="2193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38" name="Rectangle 71"/>
            <p:cNvSpPr>
              <a:spLocks noChangeArrowheads="1"/>
            </p:cNvSpPr>
            <p:nvPr/>
          </p:nvSpPr>
          <p:spPr bwMode="auto">
            <a:xfrm>
              <a:off x="2035" y="3470"/>
              <a:ext cx="98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A = 1 0 1 0</a:t>
              </a:r>
            </a:p>
            <a:p>
              <a:r>
                <a:rPr lang="es-ES" altLang="es-ES"/>
                <a:t>B = 1 0 1 1</a:t>
              </a:r>
            </a:p>
          </p:txBody>
        </p:sp>
        <p:sp>
          <p:nvSpPr>
            <p:cNvPr id="157739" name="Line 72"/>
            <p:cNvSpPr>
              <a:spLocks noChangeShapeType="1"/>
            </p:cNvSpPr>
            <p:nvPr/>
          </p:nvSpPr>
          <p:spPr bwMode="auto">
            <a:xfrm>
              <a:off x="3207" y="132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40" name="Line 73"/>
            <p:cNvSpPr>
              <a:spLocks noChangeShapeType="1"/>
            </p:cNvSpPr>
            <p:nvPr/>
          </p:nvSpPr>
          <p:spPr bwMode="auto">
            <a:xfrm>
              <a:off x="3425" y="1324"/>
              <a:ext cx="0" cy="16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41" name="Line 74"/>
            <p:cNvSpPr>
              <a:spLocks noChangeShapeType="1"/>
            </p:cNvSpPr>
            <p:nvPr/>
          </p:nvSpPr>
          <p:spPr bwMode="auto">
            <a:xfrm flipV="1">
              <a:off x="3425" y="2969"/>
              <a:ext cx="3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42" name="Line 75"/>
            <p:cNvSpPr>
              <a:spLocks noChangeShapeType="1"/>
            </p:cNvSpPr>
            <p:nvPr/>
          </p:nvSpPr>
          <p:spPr bwMode="auto">
            <a:xfrm>
              <a:off x="2335" y="1343"/>
              <a:ext cx="2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43" name="Line 76"/>
            <p:cNvSpPr>
              <a:spLocks noChangeShapeType="1"/>
            </p:cNvSpPr>
            <p:nvPr/>
          </p:nvSpPr>
          <p:spPr bwMode="auto">
            <a:xfrm>
              <a:off x="1471" y="1342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44" name="Line 77"/>
            <p:cNvSpPr>
              <a:spLocks noChangeShapeType="1"/>
            </p:cNvSpPr>
            <p:nvPr/>
          </p:nvSpPr>
          <p:spPr bwMode="auto">
            <a:xfrm>
              <a:off x="1716" y="1342"/>
              <a:ext cx="0" cy="16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45" name="Line 78"/>
            <p:cNvSpPr>
              <a:spLocks noChangeShapeType="1"/>
            </p:cNvSpPr>
            <p:nvPr/>
          </p:nvSpPr>
          <p:spPr bwMode="auto">
            <a:xfrm>
              <a:off x="1725" y="2969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46" name="Line 79"/>
            <p:cNvSpPr>
              <a:spLocks noChangeShapeType="1"/>
            </p:cNvSpPr>
            <p:nvPr/>
          </p:nvSpPr>
          <p:spPr bwMode="auto">
            <a:xfrm>
              <a:off x="2589" y="1342"/>
              <a:ext cx="0" cy="1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47" name="Line 80"/>
            <p:cNvSpPr>
              <a:spLocks noChangeShapeType="1"/>
            </p:cNvSpPr>
            <p:nvPr/>
          </p:nvSpPr>
          <p:spPr bwMode="auto">
            <a:xfrm>
              <a:off x="2589" y="2960"/>
              <a:ext cx="3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748" name="Rectangle 81"/>
            <p:cNvSpPr>
              <a:spLocks noChangeArrowheads="1"/>
            </p:cNvSpPr>
            <p:nvPr/>
          </p:nvSpPr>
          <p:spPr bwMode="auto">
            <a:xfrm>
              <a:off x="1446" y="1329"/>
              <a:ext cx="56" cy="37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7749" name="Rectangle 82"/>
            <p:cNvSpPr>
              <a:spLocks noChangeArrowheads="1"/>
            </p:cNvSpPr>
            <p:nvPr/>
          </p:nvSpPr>
          <p:spPr bwMode="auto">
            <a:xfrm>
              <a:off x="2301" y="1329"/>
              <a:ext cx="56" cy="37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7750" name="Rectangle 83"/>
            <p:cNvSpPr>
              <a:spLocks noChangeArrowheads="1"/>
            </p:cNvSpPr>
            <p:nvPr/>
          </p:nvSpPr>
          <p:spPr bwMode="auto">
            <a:xfrm>
              <a:off x="3192" y="1302"/>
              <a:ext cx="56" cy="37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</p:grpSp>
    </p:spTree>
    <p:extLst>
      <p:ext uri="{BB962C8B-B14F-4D97-AF65-F5344CB8AC3E}">
        <p14:creationId xmlns:p14="http://schemas.microsoft.com/office/powerpoint/2010/main" val="21890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type="title"/>
          </p:nvPr>
        </p:nvSpPr>
        <p:spPr>
          <a:xfrm>
            <a:off x="547688" y="0"/>
            <a:ext cx="7772400" cy="1219200"/>
          </a:xfrm>
        </p:spPr>
        <p:txBody>
          <a:bodyPr/>
          <a:lstStyle/>
          <a:p>
            <a:pPr>
              <a:defRPr/>
            </a:pPr>
            <a:r>
              <a:rPr lang="es-ES" sz="2800" smtClean="0">
                <a:solidFill>
                  <a:srgbClr val="00FF66"/>
                </a:solidFill>
                <a:latin typeface="Arial" pitchFamily="34" charset="0"/>
              </a:rPr>
              <a:t>Sumadores y Restadores.</a:t>
            </a:r>
          </a:p>
        </p:txBody>
      </p:sp>
      <p:sp>
        <p:nvSpPr>
          <p:cNvPr id="302082" name="Rectangle 2"/>
          <p:cNvSpPr>
            <a:spLocks noGrp="1" noChangeArrowheads="1"/>
          </p:cNvSpPr>
          <p:nvPr>
            <p:ph idx="1"/>
          </p:nvPr>
        </p:nvSpPr>
        <p:spPr>
          <a:xfrm>
            <a:off x="498475" y="1033463"/>
            <a:ext cx="7772400" cy="520700"/>
          </a:xfrm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s-ES" sz="2800" dirty="0" smtClean="0"/>
              <a:t>Restador Completo (no se usa) 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74625" y="1919288"/>
            <a:ext cx="4481513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50" tIns="49213" rIns="95250" bIns="49213">
            <a:spAutoFit/>
          </a:bodyPr>
          <a:lstStyle>
            <a:lvl1pPr defTabSz="10017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017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017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017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017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s-ES" altLang="es-ES"/>
              <a:t>A</a:t>
            </a:r>
            <a:r>
              <a:rPr lang="es-ES" altLang="es-ES" sz="1800"/>
              <a:t>0</a:t>
            </a:r>
            <a:r>
              <a:rPr lang="es-ES" altLang="es-ES"/>
              <a:t>	B</a:t>
            </a:r>
            <a:r>
              <a:rPr lang="es-ES" altLang="es-ES" sz="1800"/>
              <a:t>0</a:t>
            </a:r>
            <a:r>
              <a:rPr lang="es-ES" altLang="es-ES"/>
              <a:t>	D</a:t>
            </a:r>
            <a:r>
              <a:rPr lang="es-ES" altLang="es-ES" sz="1800"/>
              <a:t>0</a:t>
            </a:r>
            <a:r>
              <a:rPr lang="es-ES" altLang="es-ES"/>
              <a:t>	D</a:t>
            </a:r>
            <a:r>
              <a:rPr lang="es-ES" altLang="es-ES" sz="1800"/>
              <a:t>1</a:t>
            </a:r>
            <a:r>
              <a:rPr lang="es-ES" altLang="es-ES"/>
              <a:t>	S</a:t>
            </a:r>
            <a:r>
              <a:rPr lang="es-ES" altLang="es-ES" sz="1800"/>
              <a:t>0</a:t>
            </a:r>
            <a:endParaRPr lang="es-ES" altLang="es-ES"/>
          </a:p>
          <a:p>
            <a:r>
              <a:rPr lang="es-ES" altLang="es-ES"/>
              <a:t>0	0	0	0	0</a:t>
            </a:r>
          </a:p>
          <a:p>
            <a:r>
              <a:rPr lang="es-ES" altLang="es-ES"/>
              <a:t>0	0	1	1	1</a:t>
            </a:r>
          </a:p>
          <a:p>
            <a:r>
              <a:rPr lang="es-ES" altLang="es-ES"/>
              <a:t>0	1	0	1	1</a:t>
            </a:r>
          </a:p>
          <a:p>
            <a:r>
              <a:rPr lang="es-ES" altLang="es-ES"/>
              <a:t>0	1	1           1           0</a:t>
            </a:r>
          </a:p>
          <a:p>
            <a:r>
              <a:rPr lang="es-ES" altLang="es-ES"/>
              <a:t>1	0	0	0	1</a:t>
            </a:r>
          </a:p>
          <a:p>
            <a:r>
              <a:rPr lang="es-ES" altLang="es-ES"/>
              <a:t>1	0	1	0	0</a:t>
            </a:r>
          </a:p>
          <a:p>
            <a:r>
              <a:rPr lang="es-ES" altLang="es-ES"/>
              <a:t>1	1	0	0	0</a:t>
            </a:r>
          </a:p>
          <a:p>
            <a:r>
              <a:rPr lang="es-ES" altLang="es-ES"/>
              <a:t>1	1	1	1	1</a:t>
            </a:r>
          </a:p>
          <a:p>
            <a:endParaRPr lang="es-ES" altLang="es-ES" sz="1500">
              <a:latin typeface="Arial" pitchFamily="34" charset="0"/>
            </a:endParaRPr>
          </a:p>
          <a:p>
            <a:endParaRPr lang="es-ES" altLang="es-ES" sz="1500">
              <a:latin typeface="Arial" pitchFamily="34" charset="0"/>
            </a:endParaRPr>
          </a:p>
        </p:txBody>
      </p:sp>
      <p:grpSp>
        <p:nvGrpSpPr>
          <p:cNvPr id="158725" name="Group 5"/>
          <p:cNvGrpSpPr>
            <a:grpSpLocks/>
          </p:cNvGrpSpPr>
          <p:nvPr/>
        </p:nvGrpSpPr>
        <p:grpSpPr bwMode="auto">
          <a:xfrm>
            <a:off x="192088" y="2108200"/>
            <a:ext cx="4324350" cy="3384550"/>
            <a:chOff x="121" y="1328"/>
            <a:chExt cx="2724" cy="2132"/>
          </a:xfrm>
        </p:grpSpPr>
        <p:sp>
          <p:nvSpPr>
            <p:cNvPr id="158744" name="Line 6"/>
            <p:cNvSpPr>
              <a:spLocks noChangeShapeType="1"/>
            </p:cNvSpPr>
            <p:nvPr/>
          </p:nvSpPr>
          <p:spPr bwMode="auto">
            <a:xfrm>
              <a:off x="121" y="1542"/>
              <a:ext cx="2724" cy="0"/>
            </a:xfrm>
            <a:prstGeom prst="line">
              <a:avLst/>
            </a:prstGeom>
            <a:noFill/>
            <a:ln w="12700">
              <a:solidFill>
                <a:srgbClr val="00FF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8745" name="Line 7"/>
            <p:cNvSpPr>
              <a:spLocks noChangeShapeType="1"/>
            </p:cNvSpPr>
            <p:nvPr/>
          </p:nvSpPr>
          <p:spPr bwMode="auto">
            <a:xfrm>
              <a:off x="1816" y="1328"/>
              <a:ext cx="0" cy="2132"/>
            </a:xfrm>
            <a:prstGeom prst="line">
              <a:avLst/>
            </a:prstGeom>
            <a:noFill/>
            <a:ln w="12700">
              <a:solidFill>
                <a:srgbClr val="00FF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8726" name="Group 8"/>
          <p:cNvGrpSpPr>
            <a:grpSpLocks/>
          </p:cNvGrpSpPr>
          <p:nvPr/>
        </p:nvGrpSpPr>
        <p:grpSpPr bwMode="auto">
          <a:xfrm>
            <a:off x="5505450" y="2085975"/>
            <a:ext cx="2886075" cy="1916113"/>
            <a:chOff x="3468" y="1314"/>
            <a:chExt cx="1818" cy="1207"/>
          </a:xfrm>
        </p:grpSpPr>
        <p:sp>
          <p:nvSpPr>
            <p:cNvPr id="158734" name="Rectangle 9"/>
            <p:cNvSpPr>
              <a:spLocks noChangeArrowheads="1"/>
            </p:cNvSpPr>
            <p:nvPr/>
          </p:nvSpPr>
          <p:spPr bwMode="auto">
            <a:xfrm>
              <a:off x="3804" y="1657"/>
              <a:ext cx="1460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800">
                  <a:latin typeface="Arial" pitchFamily="34" charset="0"/>
                </a:rPr>
                <a:t>   </a:t>
              </a:r>
              <a:r>
                <a:rPr lang="es-ES" altLang="es-ES"/>
                <a:t>00	01  11  10</a:t>
              </a:r>
            </a:p>
            <a:p>
              <a:r>
                <a:rPr lang="es-ES" altLang="es-ES"/>
                <a:t>0   0	 1    0    1</a:t>
              </a:r>
            </a:p>
            <a:p>
              <a:endParaRPr lang="es-ES" altLang="es-ES" sz="800"/>
            </a:p>
            <a:p>
              <a:r>
                <a:rPr lang="es-ES" altLang="es-ES"/>
                <a:t>1   1      0    1    0</a:t>
              </a:r>
            </a:p>
          </p:txBody>
        </p:sp>
        <p:sp>
          <p:nvSpPr>
            <p:cNvPr id="158735" name="Rectangle 10"/>
            <p:cNvSpPr>
              <a:spLocks noChangeArrowheads="1"/>
            </p:cNvSpPr>
            <p:nvPr/>
          </p:nvSpPr>
          <p:spPr bwMode="auto">
            <a:xfrm>
              <a:off x="3998" y="1916"/>
              <a:ext cx="1288" cy="6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8736" name="Line 11"/>
            <p:cNvSpPr>
              <a:spLocks noChangeShapeType="1"/>
            </p:cNvSpPr>
            <p:nvPr/>
          </p:nvSpPr>
          <p:spPr bwMode="auto">
            <a:xfrm>
              <a:off x="4342" y="1912"/>
              <a:ext cx="0" cy="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8737" name="Line 12"/>
            <p:cNvSpPr>
              <a:spLocks noChangeShapeType="1"/>
            </p:cNvSpPr>
            <p:nvPr/>
          </p:nvSpPr>
          <p:spPr bwMode="auto">
            <a:xfrm flipH="1">
              <a:off x="3994" y="2200"/>
              <a:ext cx="12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8738" name="Line 13"/>
            <p:cNvSpPr>
              <a:spLocks noChangeShapeType="1"/>
            </p:cNvSpPr>
            <p:nvPr/>
          </p:nvSpPr>
          <p:spPr bwMode="auto">
            <a:xfrm flipH="1" flipV="1">
              <a:off x="3802" y="1696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8739" name="Rectangle 14"/>
            <p:cNvSpPr>
              <a:spLocks noChangeArrowheads="1"/>
            </p:cNvSpPr>
            <p:nvPr/>
          </p:nvSpPr>
          <p:spPr bwMode="auto">
            <a:xfrm>
              <a:off x="3576" y="1441"/>
              <a:ext cx="716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800">
                  <a:latin typeface="Arial" pitchFamily="34" charset="0"/>
                </a:rPr>
                <a:t>    </a:t>
              </a:r>
              <a:r>
                <a:rPr lang="es-ES" altLang="es-ES" sz="2000"/>
                <a:t>B</a:t>
              </a:r>
              <a:r>
                <a:rPr lang="es-ES" altLang="es-ES" sz="1600"/>
                <a:t>1</a:t>
              </a:r>
              <a:r>
                <a:rPr lang="es-ES" altLang="es-ES" sz="2000"/>
                <a:t>D</a:t>
              </a:r>
              <a:r>
                <a:rPr lang="es-ES" altLang="es-ES" sz="1600"/>
                <a:t>1</a:t>
              </a:r>
              <a:endParaRPr lang="es-ES" altLang="es-ES" sz="2000"/>
            </a:p>
            <a:p>
              <a:r>
                <a:rPr lang="es-ES" altLang="es-ES" sz="2000"/>
                <a:t>A</a:t>
              </a:r>
              <a:r>
                <a:rPr lang="es-ES" altLang="es-ES" sz="1600"/>
                <a:t>1</a:t>
              </a:r>
            </a:p>
          </p:txBody>
        </p:sp>
        <p:sp>
          <p:nvSpPr>
            <p:cNvPr id="158740" name="Rectangle 15"/>
            <p:cNvSpPr>
              <a:spLocks noChangeArrowheads="1"/>
            </p:cNvSpPr>
            <p:nvPr/>
          </p:nvSpPr>
          <p:spPr bwMode="auto">
            <a:xfrm>
              <a:off x="3468" y="1314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S</a:t>
              </a:r>
              <a:r>
                <a:rPr lang="es-ES" altLang="es-ES" sz="1600">
                  <a:latin typeface="Arial" pitchFamily="34" charset="0"/>
                </a:rPr>
                <a:t>1</a:t>
              </a:r>
            </a:p>
          </p:txBody>
        </p:sp>
        <p:sp>
          <p:nvSpPr>
            <p:cNvPr id="158741" name="Line 16"/>
            <p:cNvSpPr>
              <a:spLocks noChangeShapeType="1"/>
            </p:cNvSpPr>
            <p:nvPr/>
          </p:nvSpPr>
          <p:spPr bwMode="auto">
            <a:xfrm>
              <a:off x="4666" y="1912"/>
              <a:ext cx="0" cy="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8742" name="Line 17"/>
            <p:cNvSpPr>
              <a:spLocks noChangeShapeType="1"/>
            </p:cNvSpPr>
            <p:nvPr/>
          </p:nvSpPr>
          <p:spPr bwMode="auto">
            <a:xfrm>
              <a:off x="4990" y="1900"/>
              <a:ext cx="0" cy="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8743" name="Line 18"/>
            <p:cNvSpPr>
              <a:spLocks noChangeShapeType="1"/>
            </p:cNvSpPr>
            <p:nvPr/>
          </p:nvSpPr>
          <p:spPr bwMode="auto">
            <a:xfrm flipH="1" flipV="1">
              <a:off x="3682" y="1576"/>
              <a:ext cx="30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8727" name="Group 19"/>
          <p:cNvGrpSpPr>
            <a:grpSpLocks/>
          </p:cNvGrpSpPr>
          <p:nvPr/>
        </p:nvGrpSpPr>
        <p:grpSpPr bwMode="auto">
          <a:xfrm>
            <a:off x="6078538" y="4883150"/>
            <a:ext cx="2460625" cy="457200"/>
            <a:chOff x="3829" y="3076"/>
            <a:chExt cx="1550" cy="288"/>
          </a:xfrm>
        </p:grpSpPr>
        <p:sp>
          <p:nvSpPr>
            <p:cNvPr id="158731" name="Rectangle 20"/>
            <p:cNvSpPr>
              <a:spLocks noChangeArrowheads="1"/>
            </p:cNvSpPr>
            <p:nvPr/>
          </p:nvSpPr>
          <p:spPr bwMode="auto">
            <a:xfrm>
              <a:off x="3829" y="3076"/>
              <a:ext cx="15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S</a:t>
              </a:r>
              <a:r>
                <a:rPr lang="es-ES" altLang="es-ES" baseline="-25000"/>
                <a:t>0</a:t>
              </a:r>
              <a:r>
                <a:rPr lang="es-ES" altLang="es-ES"/>
                <a:t> = A</a:t>
              </a:r>
              <a:r>
                <a:rPr lang="es-ES" altLang="es-ES" baseline="-25000"/>
                <a:t>1</a:t>
              </a:r>
              <a:r>
                <a:rPr lang="es-ES" altLang="es-ES"/>
                <a:t> + B</a:t>
              </a:r>
              <a:r>
                <a:rPr lang="es-ES" altLang="es-ES" baseline="-25000"/>
                <a:t>1</a:t>
              </a:r>
              <a:r>
                <a:rPr lang="es-ES" altLang="es-ES"/>
                <a:t> + D</a:t>
              </a:r>
              <a:r>
                <a:rPr lang="es-ES" altLang="es-ES" baseline="-25000"/>
                <a:t>1</a:t>
              </a:r>
              <a:r>
                <a:rPr lang="es-ES" altLang="es-ES">
                  <a:latin typeface="Arial" pitchFamily="34" charset="0"/>
                </a:rPr>
                <a:t> </a:t>
              </a:r>
            </a:p>
          </p:txBody>
        </p:sp>
        <p:sp>
          <p:nvSpPr>
            <p:cNvPr id="158732" name="Oval 21"/>
            <p:cNvSpPr>
              <a:spLocks noChangeArrowheads="1"/>
            </p:cNvSpPr>
            <p:nvPr/>
          </p:nvSpPr>
          <p:spPr bwMode="auto">
            <a:xfrm>
              <a:off x="4463" y="3146"/>
              <a:ext cx="167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8733" name="Oval 22"/>
            <p:cNvSpPr>
              <a:spLocks noChangeArrowheads="1"/>
            </p:cNvSpPr>
            <p:nvPr/>
          </p:nvSpPr>
          <p:spPr bwMode="auto">
            <a:xfrm>
              <a:off x="4863" y="3132"/>
              <a:ext cx="148" cy="16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</p:grpSp>
      <p:sp>
        <p:nvSpPr>
          <p:cNvPr id="158728" name="Line 23"/>
          <p:cNvSpPr>
            <a:spLocks noChangeShapeType="1"/>
          </p:cNvSpPr>
          <p:nvPr/>
        </p:nvSpPr>
        <p:spPr bwMode="auto">
          <a:xfrm flipV="1">
            <a:off x="6216650" y="5376863"/>
            <a:ext cx="2222500" cy="14287"/>
          </a:xfrm>
          <a:prstGeom prst="line">
            <a:avLst/>
          </a:prstGeom>
          <a:noFill/>
          <a:ln w="25400">
            <a:solidFill>
              <a:srgbClr val="00FF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8729" name="Line 24"/>
          <p:cNvSpPr>
            <a:spLocks noChangeShapeType="1"/>
          </p:cNvSpPr>
          <p:nvPr/>
        </p:nvSpPr>
        <p:spPr bwMode="auto">
          <a:xfrm flipV="1">
            <a:off x="8439150" y="4943475"/>
            <a:ext cx="0" cy="447675"/>
          </a:xfrm>
          <a:prstGeom prst="line">
            <a:avLst/>
          </a:prstGeom>
          <a:noFill/>
          <a:ln w="25400">
            <a:solidFill>
              <a:srgbClr val="00FF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2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0"/>
            <a:ext cx="7772400" cy="1219200"/>
          </a:xfrm>
        </p:spPr>
        <p:txBody>
          <a:bodyPr/>
          <a:lstStyle/>
          <a:p>
            <a:pPr>
              <a:defRPr/>
            </a:pPr>
            <a:r>
              <a:rPr lang="es-ES" sz="2800" dirty="0" smtClean="0">
                <a:solidFill>
                  <a:srgbClr val="00FF66"/>
                </a:solidFill>
                <a:latin typeface="Arial" pitchFamily="34" charset="0"/>
              </a:rPr>
              <a:t>Restadores.</a:t>
            </a:r>
          </a:p>
        </p:txBody>
      </p:sp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584200" y="1949450"/>
            <a:ext cx="8520113" cy="3775075"/>
            <a:chOff x="368" y="1228"/>
            <a:chExt cx="5367" cy="2378"/>
          </a:xfrm>
        </p:grpSpPr>
        <p:grpSp>
          <p:nvGrpSpPr>
            <p:cNvPr id="159749" name="Group 4"/>
            <p:cNvGrpSpPr>
              <a:grpSpLocks/>
            </p:cNvGrpSpPr>
            <p:nvPr/>
          </p:nvGrpSpPr>
          <p:grpSpPr bwMode="auto">
            <a:xfrm>
              <a:off x="405" y="1228"/>
              <a:ext cx="1829" cy="1178"/>
              <a:chOff x="405" y="1228"/>
              <a:chExt cx="1829" cy="1178"/>
            </a:xfrm>
          </p:grpSpPr>
          <p:sp>
            <p:nvSpPr>
              <p:cNvPr id="159821" name="Rectangle 5"/>
              <p:cNvSpPr>
                <a:spLocks noChangeArrowheads="1"/>
              </p:cNvSpPr>
              <p:nvPr/>
            </p:nvSpPr>
            <p:spPr bwMode="auto">
              <a:xfrm>
                <a:off x="741" y="1542"/>
                <a:ext cx="1493" cy="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s-ES" altLang="es-ES" sz="2800">
                    <a:latin typeface="Arial" pitchFamily="34" charset="0"/>
                  </a:rPr>
                  <a:t>   </a:t>
                </a:r>
                <a:r>
                  <a:rPr lang="es-ES" altLang="es-ES">
                    <a:latin typeface="Arial" pitchFamily="34" charset="0"/>
                  </a:rPr>
                  <a:t>00	01 11  10</a:t>
                </a:r>
              </a:p>
              <a:p>
                <a:r>
                  <a:rPr lang="es-ES" altLang="es-ES">
                    <a:latin typeface="Arial" pitchFamily="34" charset="0"/>
                  </a:rPr>
                  <a:t>0   0	1    1    1</a:t>
                </a:r>
              </a:p>
              <a:p>
                <a:endParaRPr lang="es-ES" altLang="es-ES" sz="800">
                  <a:latin typeface="Arial" pitchFamily="34" charset="0"/>
                </a:endParaRPr>
              </a:p>
              <a:p>
                <a:r>
                  <a:rPr lang="es-ES" altLang="es-ES">
                    <a:latin typeface="Arial" pitchFamily="34" charset="0"/>
                  </a:rPr>
                  <a:t>1   0    0    1    0</a:t>
                </a:r>
              </a:p>
            </p:txBody>
          </p:sp>
          <p:sp>
            <p:nvSpPr>
              <p:cNvPr id="159822" name="Rectangle 6"/>
              <p:cNvSpPr>
                <a:spLocks noChangeArrowheads="1"/>
              </p:cNvSpPr>
              <p:nvPr/>
            </p:nvSpPr>
            <p:spPr bwMode="auto">
              <a:xfrm>
                <a:off x="935" y="1801"/>
                <a:ext cx="1288" cy="6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59823" name="Line 7"/>
              <p:cNvSpPr>
                <a:spLocks noChangeShapeType="1"/>
              </p:cNvSpPr>
              <p:nvPr/>
            </p:nvSpPr>
            <p:spPr bwMode="auto">
              <a:xfrm>
                <a:off x="1279" y="1797"/>
                <a:ext cx="0" cy="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9824" name="Line 8"/>
              <p:cNvSpPr>
                <a:spLocks noChangeShapeType="1"/>
              </p:cNvSpPr>
              <p:nvPr/>
            </p:nvSpPr>
            <p:spPr bwMode="auto">
              <a:xfrm flipH="1">
                <a:off x="931" y="2085"/>
                <a:ext cx="12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9825" name="Line 9"/>
              <p:cNvSpPr>
                <a:spLocks noChangeShapeType="1"/>
              </p:cNvSpPr>
              <p:nvPr/>
            </p:nvSpPr>
            <p:spPr bwMode="auto">
              <a:xfrm flipH="1" flipV="1">
                <a:off x="739" y="1581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9826" name="Rectangle 10"/>
              <p:cNvSpPr>
                <a:spLocks noChangeArrowheads="1"/>
              </p:cNvSpPr>
              <p:nvPr/>
            </p:nvSpPr>
            <p:spPr bwMode="auto">
              <a:xfrm>
                <a:off x="513" y="1326"/>
                <a:ext cx="716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s-ES" altLang="es-ES" sz="2800">
                    <a:latin typeface="Arial" pitchFamily="34" charset="0"/>
                  </a:rPr>
                  <a:t>    </a:t>
                </a:r>
                <a:r>
                  <a:rPr lang="es-ES" altLang="es-ES" sz="2000"/>
                  <a:t>B</a:t>
                </a:r>
                <a:r>
                  <a:rPr lang="es-ES" altLang="es-ES" sz="1600"/>
                  <a:t>0</a:t>
                </a:r>
                <a:r>
                  <a:rPr lang="es-ES" altLang="es-ES" sz="2000"/>
                  <a:t>D</a:t>
                </a:r>
                <a:r>
                  <a:rPr lang="es-ES" altLang="es-ES" sz="1600"/>
                  <a:t>0</a:t>
                </a:r>
                <a:endParaRPr lang="es-ES" altLang="es-ES"/>
              </a:p>
              <a:p>
                <a:r>
                  <a:rPr lang="es-ES" altLang="es-ES" sz="2000"/>
                  <a:t>A</a:t>
                </a:r>
                <a:r>
                  <a:rPr lang="es-ES" altLang="es-ES" sz="1600"/>
                  <a:t>0</a:t>
                </a:r>
              </a:p>
            </p:txBody>
          </p:sp>
          <p:sp>
            <p:nvSpPr>
              <p:cNvPr id="159827" name="Rectangle 11"/>
              <p:cNvSpPr>
                <a:spLocks noChangeArrowheads="1"/>
              </p:cNvSpPr>
              <p:nvPr/>
            </p:nvSpPr>
            <p:spPr bwMode="auto">
              <a:xfrm>
                <a:off x="405" y="12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s-ES" altLang="es-ES" sz="2000"/>
                  <a:t>D</a:t>
                </a:r>
                <a:r>
                  <a:rPr lang="es-ES" altLang="es-ES" sz="1600"/>
                  <a:t>0</a:t>
                </a:r>
              </a:p>
            </p:txBody>
          </p:sp>
          <p:sp>
            <p:nvSpPr>
              <p:cNvPr id="159828" name="Line 12"/>
              <p:cNvSpPr>
                <a:spLocks noChangeShapeType="1"/>
              </p:cNvSpPr>
              <p:nvPr/>
            </p:nvSpPr>
            <p:spPr bwMode="auto">
              <a:xfrm>
                <a:off x="1603" y="1797"/>
                <a:ext cx="0" cy="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9829" name="Line 13"/>
              <p:cNvSpPr>
                <a:spLocks noChangeShapeType="1"/>
              </p:cNvSpPr>
              <p:nvPr/>
            </p:nvSpPr>
            <p:spPr bwMode="auto">
              <a:xfrm>
                <a:off x="1927" y="1785"/>
                <a:ext cx="0" cy="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9830" name="Line 14"/>
              <p:cNvSpPr>
                <a:spLocks noChangeShapeType="1"/>
              </p:cNvSpPr>
              <p:nvPr/>
            </p:nvSpPr>
            <p:spPr bwMode="auto">
              <a:xfrm flipH="1" flipV="1">
                <a:off x="619" y="1461"/>
                <a:ext cx="300" cy="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9750" name="Oval 15"/>
            <p:cNvSpPr>
              <a:spLocks noChangeArrowheads="1"/>
            </p:cNvSpPr>
            <p:nvPr/>
          </p:nvSpPr>
          <p:spPr bwMode="auto">
            <a:xfrm>
              <a:off x="1556" y="1917"/>
              <a:ext cx="89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9751" name="Oval 16"/>
            <p:cNvSpPr>
              <a:spLocks noChangeArrowheads="1"/>
            </p:cNvSpPr>
            <p:nvPr/>
          </p:nvSpPr>
          <p:spPr bwMode="auto">
            <a:xfrm>
              <a:off x="1749" y="2045"/>
              <a:ext cx="99" cy="9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9752" name="Oval 17"/>
            <p:cNvSpPr>
              <a:spLocks noChangeArrowheads="1"/>
            </p:cNvSpPr>
            <p:nvPr/>
          </p:nvSpPr>
          <p:spPr bwMode="auto">
            <a:xfrm>
              <a:off x="1878" y="1863"/>
              <a:ext cx="88" cy="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9753" name="Rectangle 18"/>
            <p:cNvSpPr>
              <a:spLocks noChangeArrowheads="1"/>
            </p:cNvSpPr>
            <p:nvPr/>
          </p:nvSpPr>
          <p:spPr bwMode="auto">
            <a:xfrm>
              <a:off x="368" y="3015"/>
              <a:ext cx="230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dirty="0"/>
                <a:t>D</a:t>
              </a:r>
              <a:r>
                <a:rPr lang="es-ES" altLang="es-ES" baseline="-25000" dirty="0"/>
                <a:t>2</a:t>
              </a:r>
              <a:r>
                <a:rPr lang="es-ES" altLang="es-ES" dirty="0"/>
                <a:t> = A’ </a:t>
              </a:r>
              <a:r>
                <a:rPr lang="es-ES" altLang="es-ES" baseline="-25000" dirty="0"/>
                <a:t>1</a:t>
              </a:r>
              <a:r>
                <a:rPr lang="es-ES" altLang="es-ES" dirty="0"/>
                <a:t>D</a:t>
              </a:r>
              <a:r>
                <a:rPr lang="es-ES" altLang="es-ES" baseline="-25000" dirty="0"/>
                <a:t>1</a:t>
              </a:r>
              <a:r>
                <a:rPr lang="es-ES" altLang="es-ES" dirty="0"/>
                <a:t> + A’</a:t>
              </a:r>
              <a:r>
                <a:rPr lang="es-ES" altLang="es-ES" baseline="-25000" dirty="0"/>
                <a:t>1</a:t>
              </a:r>
              <a:r>
                <a:rPr lang="es-ES" altLang="es-ES" dirty="0"/>
                <a:t>B</a:t>
              </a:r>
              <a:r>
                <a:rPr lang="es-ES" altLang="es-ES" baseline="-25000" dirty="0"/>
                <a:t>1</a:t>
              </a:r>
              <a:r>
                <a:rPr lang="es-ES" altLang="es-ES" dirty="0"/>
                <a:t> + B</a:t>
              </a:r>
              <a:r>
                <a:rPr lang="es-ES" altLang="es-ES" baseline="-25000" dirty="0"/>
                <a:t>1</a:t>
              </a:r>
              <a:r>
                <a:rPr lang="es-ES" altLang="es-ES" dirty="0"/>
                <a:t>D</a:t>
              </a:r>
              <a:r>
                <a:rPr lang="es-ES" altLang="es-ES" baseline="-25000" dirty="0"/>
                <a:t>1</a:t>
              </a:r>
              <a:endParaRPr lang="es-ES" altLang="es-ES" dirty="0"/>
            </a:p>
            <a:p>
              <a:r>
                <a:rPr lang="es-ES" altLang="es-ES" dirty="0"/>
                <a:t>D</a:t>
              </a:r>
              <a:r>
                <a:rPr lang="es-ES" altLang="es-ES" baseline="-25000" dirty="0"/>
                <a:t>2 </a:t>
              </a:r>
              <a:r>
                <a:rPr lang="es-ES" altLang="es-ES" dirty="0"/>
                <a:t>= A’</a:t>
              </a:r>
              <a:r>
                <a:rPr lang="es-ES" altLang="es-ES" baseline="-25000" dirty="0"/>
                <a:t>1</a:t>
              </a:r>
              <a:r>
                <a:rPr lang="es-ES" altLang="es-ES" dirty="0"/>
                <a:t>(D</a:t>
              </a:r>
              <a:r>
                <a:rPr lang="es-ES" altLang="es-ES" baseline="-25000" dirty="0"/>
                <a:t>1</a:t>
              </a:r>
              <a:r>
                <a:rPr lang="es-ES" altLang="es-ES" dirty="0"/>
                <a:t> + B</a:t>
              </a:r>
              <a:r>
                <a:rPr lang="es-ES" altLang="es-ES" baseline="-25000" dirty="0"/>
                <a:t>1</a:t>
              </a:r>
              <a:r>
                <a:rPr lang="es-ES" altLang="es-ES" dirty="0"/>
                <a:t>) + B</a:t>
              </a:r>
              <a:r>
                <a:rPr lang="es-ES" altLang="es-ES" baseline="-25000" dirty="0"/>
                <a:t>1</a:t>
              </a:r>
              <a:r>
                <a:rPr lang="es-ES" altLang="es-ES" dirty="0"/>
                <a:t>D</a:t>
              </a:r>
              <a:r>
                <a:rPr lang="es-ES" altLang="es-ES" baseline="-25000" dirty="0"/>
                <a:t>1</a:t>
              </a:r>
            </a:p>
          </p:txBody>
        </p:sp>
        <p:sp>
          <p:nvSpPr>
            <p:cNvPr id="159754" name="Line 19"/>
            <p:cNvSpPr>
              <a:spLocks noChangeShapeType="1"/>
            </p:cNvSpPr>
            <p:nvPr/>
          </p:nvSpPr>
          <p:spPr bwMode="auto">
            <a:xfrm flipV="1">
              <a:off x="3507" y="2232"/>
              <a:ext cx="0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59755" name="Group 20"/>
            <p:cNvGrpSpPr>
              <a:grpSpLocks/>
            </p:cNvGrpSpPr>
            <p:nvPr/>
          </p:nvGrpSpPr>
          <p:grpSpPr bwMode="auto">
            <a:xfrm>
              <a:off x="4000" y="1589"/>
              <a:ext cx="308" cy="441"/>
              <a:chOff x="4000" y="1589"/>
              <a:chExt cx="308" cy="441"/>
            </a:xfrm>
          </p:grpSpPr>
          <p:sp>
            <p:nvSpPr>
              <p:cNvPr id="159816" name="Arc 21"/>
              <p:cNvSpPr>
                <a:spLocks/>
              </p:cNvSpPr>
              <p:nvPr/>
            </p:nvSpPr>
            <p:spPr bwMode="auto">
              <a:xfrm>
                <a:off x="4012" y="1809"/>
                <a:ext cx="296" cy="221"/>
              </a:xfrm>
              <a:custGeom>
                <a:avLst/>
                <a:gdLst>
                  <a:gd name="T0" fmla="*/ 4 w 21600"/>
                  <a:gd name="T1" fmla="*/ 0 h 21600"/>
                  <a:gd name="T2" fmla="*/ 0 w 21600"/>
                  <a:gd name="T3" fmla="*/ 2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59817" name="Arc 22"/>
              <p:cNvSpPr>
                <a:spLocks/>
              </p:cNvSpPr>
              <p:nvPr/>
            </p:nvSpPr>
            <p:spPr bwMode="auto">
              <a:xfrm>
                <a:off x="4011" y="1589"/>
                <a:ext cx="297" cy="221"/>
              </a:xfrm>
              <a:custGeom>
                <a:avLst/>
                <a:gdLst>
                  <a:gd name="T0" fmla="*/ 0 w 21673"/>
                  <a:gd name="T1" fmla="*/ 0 h 21600"/>
                  <a:gd name="T2" fmla="*/ 4 w 21673"/>
                  <a:gd name="T3" fmla="*/ 2 h 21600"/>
                  <a:gd name="T4" fmla="*/ 0 w 21673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73"/>
                  <a:gd name="T10" fmla="*/ 0 h 21600"/>
                  <a:gd name="T11" fmla="*/ 21673 w 216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3" h="21600" fill="none" extrusionOk="0">
                    <a:moveTo>
                      <a:pt x="0" y="0"/>
                    </a:moveTo>
                    <a:cubicBezTo>
                      <a:pt x="24" y="0"/>
                      <a:pt x="48" y="-1"/>
                      <a:pt x="73" y="0"/>
                    </a:cubicBezTo>
                    <a:cubicBezTo>
                      <a:pt x="12002" y="0"/>
                      <a:pt x="21673" y="9670"/>
                      <a:pt x="21673" y="21600"/>
                    </a:cubicBezTo>
                  </a:path>
                  <a:path w="21673" h="21600" stroke="0" extrusionOk="0">
                    <a:moveTo>
                      <a:pt x="0" y="0"/>
                    </a:moveTo>
                    <a:cubicBezTo>
                      <a:pt x="24" y="0"/>
                      <a:pt x="48" y="-1"/>
                      <a:pt x="73" y="0"/>
                    </a:cubicBezTo>
                    <a:cubicBezTo>
                      <a:pt x="12002" y="0"/>
                      <a:pt x="21673" y="9670"/>
                      <a:pt x="21673" y="21600"/>
                    </a:cubicBezTo>
                    <a:lnTo>
                      <a:pt x="73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grpSp>
            <p:nvGrpSpPr>
              <p:cNvPr id="159818" name="Group 23"/>
              <p:cNvGrpSpPr>
                <a:grpSpLocks/>
              </p:cNvGrpSpPr>
              <p:nvPr/>
            </p:nvGrpSpPr>
            <p:grpSpPr bwMode="auto">
              <a:xfrm>
                <a:off x="4000" y="1589"/>
                <a:ext cx="82" cy="441"/>
                <a:chOff x="4000" y="1589"/>
                <a:chExt cx="82" cy="441"/>
              </a:xfrm>
            </p:grpSpPr>
            <p:sp>
              <p:nvSpPr>
                <p:cNvPr id="159819" name="Arc 24"/>
                <p:cNvSpPr>
                  <a:spLocks/>
                </p:cNvSpPr>
                <p:nvPr/>
              </p:nvSpPr>
              <p:spPr bwMode="auto">
                <a:xfrm>
                  <a:off x="4001" y="1809"/>
                  <a:ext cx="81" cy="22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2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  <p:sp>
              <p:nvSpPr>
                <p:cNvPr id="159820" name="Arc 25"/>
                <p:cNvSpPr>
                  <a:spLocks/>
                </p:cNvSpPr>
                <p:nvPr/>
              </p:nvSpPr>
              <p:spPr bwMode="auto">
                <a:xfrm>
                  <a:off x="4000" y="1589"/>
                  <a:ext cx="82" cy="221"/>
                </a:xfrm>
                <a:custGeom>
                  <a:avLst/>
                  <a:gdLst>
                    <a:gd name="T0" fmla="*/ 0 w 21867"/>
                    <a:gd name="T1" fmla="*/ 0 h 21600"/>
                    <a:gd name="T2" fmla="*/ 0 w 21867"/>
                    <a:gd name="T3" fmla="*/ 2 h 21600"/>
                    <a:gd name="T4" fmla="*/ 0 w 21867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867"/>
                    <a:gd name="T10" fmla="*/ 0 h 21600"/>
                    <a:gd name="T11" fmla="*/ 21867 w 21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67" h="21600" fill="none" extrusionOk="0">
                      <a:moveTo>
                        <a:pt x="-1" y="1"/>
                      </a:moveTo>
                      <a:cubicBezTo>
                        <a:pt x="88" y="0"/>
                        <a:pt x="177" y="-1"/>
                        <a:pt x="267" y="0"/>
                      </a:cubicBezTo>
                      <a:cubicBezTo>
                        <a:pt x="12196" y="0"/>
                        <a:pt x="21867" y="9670"/>
                        <a:pt x="21867" y="21600"/>
                      </a:cubicBezTo>
                    </a:path>
                    <a:path w="21867" h="21600" stroke="0" extrusionOk="0">
                      <a:moveTo>
                        <a:pt x="-1" y="1"/>
                      </a:moveTo>
                      <a:cubicBezTo>
                        <a:pt x="88" y="0"/>
                        <a:pt x="177" y="-1"/>
                        <a:pt x="267" y="0"/>
                      </a:cubicBezTo>
                      <a:cubicBezTo>
                        <a:pt x="12196" y="0"/>
                        <a:pt x="21867" y="9670"/>
                        <a:pt x="21867" y="21600"/>
                      </a:cubicBezTo>
                      <a:lnTo>
                        <a:pt x="267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</p:grpSp>
        </p:grpSp>
        <p:grpSp>
          <p:nvGrpSpPr>
            <p:cNvPr id="159756" name="Group 26"/>
            <p:cNvGrpSpPr>
              <a:grpSpLocks/>
            </p:cNvGrpSpPr>
            <p:nvPr/>
          </p:nvGrpSpPr>
          <p:grpSpPr bwMode="auto">
            <a:xfrm>
              <a:off x="3850" y="1568"/>
              <a:ext cx="104" cy="441"/>
              <a:chOff x="3850" y="1568"/>
              <a:chExt cx="104" cy="441"/>
            </a:xfrm>
          </p:grpSpPr>
          <p:sp>
            <p:nvSpPr>
              <p:cNvPr id="159814" name="Arc 27"/>
              <p:cNvSpPr>
                <a:spLocks/>
              </p:cNvSpPr>
              <p:nvPr/>
            </p:nvSpPr>
            <p:spPr bwMode="auto">
              <a:xfrm>
                <a:off x="3850" y="1787"/>
                <a:ext cx="104" cy="222"/>
              </a:xfrm>
              <a:custGeom>
                <a:avLst/>
                <a:gdLst>
                  <a:gd name="T0" fmla="*/ 0 w 21811"/>
                  <a:gd name="T1" fmla="*/ 0 h 21698"/>
                  <a:gd name="T2" fmla="*/ 0 w 21811"/>
                  <a:gd name="T3" fmla="*/ 2 h 21698"/>
                  <a:gd name="T4" fmla="*/ 0 w 21811"/>
                  <a:gd name="T5" fmla="*/ 0 h 21698"/>
                  <a:gd name="T6" fmla="*/ 0 60000 65536"/>
                  <a:gd name="T7" fmla="*/ 0 60000 65536"/>
                  <a:gd name="T8" fmla="*/ 0 60000 65536"/>
                  <a:gd name="T9" fmla="*/ 0 w 21811"/>
                  <a:gd name="T10" fmla="*/ 0 h 21698"/>
                  <a:gd name="T11" fmla="*/ 21811 w 21811"/>
                  <a:gd name="T12" fmla="*/ 21698 h 216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1" h="21698" fill="none" extrusionOk="0">
                    <a:moveTo>
                      <a:pt x="21810" y="0"/>
                    </a:moveTo>
                    <a:cubicBezTo>
                      <a:pt x="21810" y="32"/>
                      <a:pt x="21811" y="65"/>
                      <a:pt x="21811" y="98"/>
                    </a:cubicBezTo>
                    <a:cubicBezTo>
                      <a:pt x="21811" y="12027"/>
                      <a:pt x="12140" y="21698"/>
                      <a:pt x="211" y="21698"/>
                    </a:cubicBezTo>
                    <a:cubicBezTo>
                      <a:pt x="140" y="21698"/>
                      <a:pt x="70" y="21697"/>
                      <a:pt x="0" y="21696"/>
                    </a:cubicBezTo>
                  </a:path>
                  <a:path w="21811" h="21698" stroke="0" extrusionOk="0">
                    <a:moveTo>
                      <a:pt x="21810" y="0"/>
                    </a:moveTo>
                    <a:cubicBezTo>
                      <a:pt x="21810" y="32"/>
                      <a:pt x="21811" y="65"/>
                      <a:pt x="21811" y="98"/>
                    </a:cubicBezTo>
                    <a:cubicBezTo>
                      <a:pt x="21811" y="12027"/>
                      <a:pt x="12140" y="21698"/>
                      <a:pt x="211" y="21698"/>
                    </a:cubicBezTo>
                    <a:cubicBezTo>
                      <a:pt x="140" y="21698"/>
                      <a:pt x="70" y="21697"/>
                      <a:pt x="0" y="21696"/>
                    </a:cubicBezTo>
                    <a:lnTo>
                      <a:pt x="211" y="98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59815" name="Arc 28"/>
              <p:cNvSpPr>
                <a:spLocks/>
              </p:cNvSpPr>
              <p:nvPr/>
            </p:nvSpPr>
            <p:spPr bwMode="auto">
              <a:xfrm>
                <a:off x="3851" y="1568"/>
                <a:ext cx="103" cy="221"/>
              </a:xfrm>
              <a:custGeom>
                <a:avLst/>
                <a:gdLst>
                  <a:gd name="T0" fmla="*/ 0 w 21810"/>
                  <a:gd name="T1" fmla="*/ 0 h 21600"/>
                  <a:gd name="T2" fmla="*/ 0 w 21810"/>
                  <a:gd name="T3" fmla="*/ 2 h 21600"/>
                  <a:gd name="T4" fmla="*/ 0 w 21810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810"/>
                  <a:gd name="T10" fmla="*/ 0 h 21600"/>
                  <a:gd name="T11" fmla="*/ 21810 w 2181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0" h="21600" fill="none" extrusionOk="0">
                    <a:moveTo>
                      <a:pt x="0" y="1"/>
                    </a:moveTo>
                    <a:cubicBezTo>
                      <a:pt x="69" y="0"/>
                      <a:pt x="139" y="-1"/>
                      <a:pt x="210" y="0"/>
                    </a:cubicBezTo>
                    <a:cubicBezTo>
                      <a:pt x="12101" y="0"/>
                      <a:pt x="21755" y="9611"/>
                      <a:pt x="21809" y="21502"/>
                    </a:cubicBezTo>
                  </a:path>
                  <a:path w="21810" h="21600" stroke="0" extrusionOk="0">
                    <a:moveTo>
                      <a:pt x="0" y="1"/>
                    </a:moveTo>
                    <a:cubicBezTo>
                      <a:pt x="69" y="0"/>
                      <a:pt x="139" y="-1"/>
                      <a:pt x="210" y="0"/>
                    </a:cubicBezTo>
                    <a:cubicBezTo>
                      <a:pt x="12101" y="0"/>
                      <a:pt x="21755" y="9611"/>
                      <a:pt x="21809" y="21502"/>
                    </a:cubicBezTo>
                    <a:lnTo>
                      <a:pt x="21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59757" name="Line 29"/>
            <p:cNvSpPr>
              <a:spLocks noChangeShapeType="1"/>
            </p:cNvSpPr>
            <p:nvPr/>
          </p:nvSpPr>
          <p:spPr bwMode="auto">
            <a:xfrm>
              <a:off x="3344" y="1723"/>
              <a:ext cx="59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58" name="Line 30"/>
            <p:cNvSpPr>
              <a:spLocks noChangeShapeType="1"/>
            </p:cNvSpPr>
            <p:nvPr/>
          </p:nvSpPr>
          <p:spPr bwMode="auto">
            <a:xfrm flipV="1">
              <a:off x="3344" y="1866"/>
              <a:ext cx="597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59759" name="Group 31"/>
            <p:cNvGrpSpPr>
              <a:grpSpLocks/>
            </p:cNvGrpSpPr>
            <p:nvPr/>
          </p:nvGrpSpPr>
          <p:grpSpPr bwMode="auto">
            <a:xfrm>
              <a:off x="4022" y="2191"/>
              <a:ext cx="254" cy="441"/>
              <a:chOff x="4022" y="2191"/>
              <a:chExt cx="254" cy="441"/>
            </a:xfrm>
          </p:grpSpPr>
          <p:grpSp>
            <p:nvGrpSpPr>
              <p:cNvPr id="159810" name="Group 32"/>
              <p:cNvGrpSpPr>
                <a:grpSpLocks/>
              </p:cNvGrpSpPr>
              <p:nvPr/>
            </p:nvGrpSpPr>
            <p:grpSpPr bwMode="auto">
              <a:xfrm>
                <a:off x="4022" y="2191"/>
                <a:ext cx="254" cy="441"/>
                <a:chOff x="4022" y="2191"/>
                <a:chExt cx="254" cy="441"/>
              </a:xfrm>
            </p:grpSpPr>
            <p:sp>
              <p:nvSpPr>
                <p:cNvPr id="159812" name="Arc 33"/>
                <p:cNvSpPr>
                  <a:spLocks/>
                </p:cNvSpPr>
                <p:nvPr/>
              </p:nvSpPr>
              <p:spPr bwMode="auto">
                <a:xfrm>
                  <a:off x="4022" y="2410"/>
                  <a:ext cx="254" cy="222"/>
                </a:xfrm>
                <a:custGeom>
                  <a:avLst/>
                  <a:gdLst>
                    <a:gd name="T0" fmla="*/ 3 w 21686"/>
                    <a:gd name="T1" fmla="*/ 0 h 21698"/>
                    <a:gd name="T2" fmla="*/ 0 w 21686"/>
                    <a:gd name="T3" fmla="*/ 2 h 21698"/>
                    <a:gd name="T4" fmla="*/ 0 w 21686"/>
                    <a:gd name="T5" fmla="*/ 0 h 21698"/>
                    <a:gd name="T6" fmla="*/ 0 60000 65536"/>
                    <a:gd name="T7" fmla="*/ 0 60000 65536"/>
                    <a:gd name="T8" fmla="*/ 0 60000 65536"/>
                    <a:gd name="T9" fmla="*/ 0 w 21686"/>
                    <a:gd name="T10" fmla="*/ 0 h 21698"/>
                    <a:gd name="T11" fmla="*/ 21686 w 21686"/>
                    <a:gd name="T12" fmla="*/ 21698 h 216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86" h="21698" fill="none" extrusionOk="0">
                      <a:moveTo>
                        <a:pt x="21685" y="0"/>
                      </a:moveTo>
                      <a:cubicBezTo>
                        <a:pt x="21685" y="32"/>
                        <a:pt x="21686" y="65"/>
                        <a:pt x="21686" y="98"/>
                      </a:cubicBezTo>
                      <a:cubicBezTo>
                        <a:pt x="21686" y="12027"/>
                        <a:pt x="12015" y="21698"/>
                        <a:pt x="86" y="21698"/>
                      </a:cubicBezTo>
                      <a:cubicBezTo>
                        <a:pt x="57" y="21698"/>
                        <a:pt x="28" y="21697"/>
                        <a:pt x="0" y="21697"/>
                      </a:cubicBezTo>
                    </a:path>
                    <a:path w="21686" h="21698" stroke="0" extrusionOk="0">
                      <a:moveTo>
                        <a:pt x="21685" y="0"/>
                      </a:moveTo>
                      <a:cubicBezTo>
                        <a:pt x="21685" y="32"/>
                        <a:pt x="21686" y="65"/>
                        <a:pt x="21686" y="98"/>
                      </a:cubicBezTo>
                      <a:cubicBezTo>
                        <a:pt x="21686" y="12027"/>
                        <a:pt x="12015" y="21698"/>
                        <a:pt x="86" y="21698"/>
                      </a:cubicBezTo>
                      <a:cubicBezTo>
                        <a:pt x="57" y="21698"/>
                        <a:pt x="28" y="21697"/>
                        <a:pt x="0" y="21697"/>
                      </a:cubicBezTo>
                      <a:lnTo>
                        <a:pt x="86" y="98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  <p:sp>
              <p:nvSpPr>
                <p:cNvPr id="159813" name="Arc 34"/>
                <p:cNvSpPr>
                  <a:spLocks/>
                </p:cNvSpPr>
                <p:nvPr/>
              </p:nvSpPr>
              <p:spPr bwMode="auto">
                <a:xfrm>
                  <a:off x="4023" y="2191"/>
                  <a:ext cx="253" cy="221"/>
                </a:xfrm>
                <a:custGeom>
                  <a:avLst/>
                  <a:gdLst>
                    <a:gd name="T0" fmla="*/ 0 w 21685"/>
                    <a:gd name="T1" fmla="*/ 0 h 21600"/>
                    <a:gd name="T2" fmla="*/ 3 w 21685"/>
                    <a:gd name="T3" fmla="*/ 2 h 21600"/>
                    <a:gd name="T4" fmla="*/ 0 w 21685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85"/>
                    <a:gd name="T10" fmla="*/ 0 h 21600"/>
                    <a:gd name="T11" fmla="*/ 21685 w 216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85" h="21600" fill="none" extrusionOk="0">
                      <a:moveTo>
                        <a:pt x="0" y="0"/>
                      </a:moveTo>
                      <a:cubicBezTo>
                        <a:pt x="28" y="0"/>
                        <a:pt x="56" y="-1"/>
                        <a:pt x="85" y="0"/>
                      </a:cubicBezTo>
                      <a:cubicBezTo>
                        <a:pt x="11976" y="0"/>
                        <a:pt x="21630" y="9611"/>
                        <a:pt x="21684" y="21502"/>
                      </a:cubicBezTo>
                    </a:path>
                    <a:path w="21685" h="21600" stroke="0" extrusionOk="0">
                      <a:moveTo>
                        <a:pt x="0" y="0"/>
                      </a:moveTo>
                      <a:cubicBezTo>
                        <a:pt x="28" y="0"/>
                        <a:pt x="56" y="-1"/>
                        <a:pt x="85" y="0"/>
                      </a:cubicBezTo>
                      <a:cubicBezTo>
                        <a:pt x="11976" y="0"/>
                        <a:pt x="21630" y="9611"/>
                        <a:pt x="21684" y="21502"/>
                      </a:cubicBezTo>
                      <a:lnTo>
                        <a:pt x="85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</p:grpSp>
          <p:sp>
            <p:nvSpPr>
              <p:cNvPr id="159811" name="Line 35"/>
              <p:cNvSpPr>
                <a:spLocks noChangeShapeType="1"/>
              </p:cNvSpPr>
              <p:nvPr/>
            </p:nvSpPr>
            <p:spPr bwMode="auto">
              <a:xfrm>
                <a:off x="4039" y="2194"/>
                <a:ext cx="0" cy="4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9760" name="Rectangle 36"/>
            <p:cNvSpPr>
              <a:spLocks noChangeArrowheads="1"/>
            </p:cNvSpPr>
            <p:nvPr/>
          </p:nvSpPr>
          <p:spPr bwMode="auto">
            <a:xfrm>
              <a:off x="3040" y="1451"/>
              <a:ext cx="285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100"/>
                <a:t>A</a:t>
              </a:r>
              <a:r>
                <a:rPr lang="es-ES" altLang="es-ES" sz="2800" baseline="-25000"/>
                <a:t>1</a:t>
              </a:r>
              <a:endParaRPr lang="es-ES" altLang="es-ES" sz="2100"/>
            </a:p>
            <a:p>
              <a:r>
                <a:rPr lang="es-ES" altLang="es-ES" sz="2100"/>
                <a:t>B</a:t>
              </a:r>
              <a:r>
                <a:rPr lang="es-ES" altLang="es-ES" sz="2800" baseline="-25000"/>
                <a:t>1</a:t>
              </a:r>
              <a:endParaRPr lang="es-ES" altLang="es-ES" sz="2100"/>
            </a:p>
            <a:p>
              <a:r>
                <a:rPr lang="es-ES" altLang="es-ES" sz="2100"/>
                <a:t>D</a:t>
              </a:r>
              <a:r>
                <a:rPr lang="es-ES" altLang="es-ES" sz="2800" baseline="-25000"/>
                <a:t>1</a:t>
              </a:r>
            </a:p>
          </p:txBody>
        </p:sp>
        <p:sp>
          <p:nvSpPr>
            <p:cNvPr id="159761" name="Rectangle 37"/>
            <p:cNvSpPr>
              <a:spLocks noChangeArrowheads="1"/>
            </p:cNvSpPr>
            <p:nvPr/>
          </p:nvSpPr>
          <p:spPr bwMode="auto">
            <a:xfrm>
              <a:off x="4771" y="1613"/>
              <a:ext cx="266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100"/>
                <a:t>S</a:t>
              </a:r>
              <a:r>
                <a:rPr lang="es-ES" altLang="es-ES" sz="2800" baseline="-25000">
                  <a:latin typeface="Arial" pitchFamily="34" charset="0"/>
                </a:rPr>
                <a:t>1</a:t>
              </a:r>
              <a:endParaRPr lang="es-ES" altLang="es-ES" sz="2100">
                <a:latin typeface="Arial" pitchFamily="34" charset="0"/>
              </a:endParaRPr>
            </a:p>
            <a:p>
              <a:endParaRPr lang="es-ES" altLang="es-ES" sz="2100">
                <a:latin typeface="Arial" pitchFamily="34" charset="0"/>
              </a:endParaRPr>
            </a:p>
            <a:p>
              <a:endParaRPr lang="es-ES" altLang="es-ES" sz="2100">
                <a:latin typeface="Arial" pitchFamily="34" charset="0"/>
              </a:endParaRPr>
            </a:p>
            <a:p>
              <a:endParaRPr lang="es-ES" altLang="es-ES" sz="2100">
                <a:latin typeface="Arial" pitchFamily="34" charset="0"/>
              </a:endParaRPr>
            </a:p>
          </p:txBody>
        </p:sp>
        <p:sp>
          <p:nvSpPr>
            <p:cNvPr id="159762" name="Line 38"/>
            <p:cNvSpPr>
              <a:spLocks noChangeShapeType="1"/>
            </p:cNvSpPr>
            <p:nvPr/>
          </p:nvSpPr>
          <p:spPr bwMode="auto">
            <a:xfrm>
              <a:off x="4297" y="1790"/>
              <a:ext cx="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63" name="Line 39"/>
            <p:cNvSpPr>
              <a:spLocks noChangeShapeType="1"/>
            </p:cNvSpPr>
            <p:nvPr/>
          </p:nvSpPr>
          <p:spPr bwMode="auto">
            <a:xfrm flipH="1">
              <a:off x="3344" y="1621"/>
              <a:ext cx="57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59764" name="Group 40"/>
            <p:cNvGrpSpPr>
              <a:grpSpLocks/>
            </p:cNvGrpSpPr>
            <p:nvPr/>
          </p:nvGrpSpPr>
          <p:grpSpPr bwMode="auto">
            <a:xfrm>
              <a:off x="4022" y="2673"/>
              <a:ext cx="254" cy="441"/>
              <a:chOff x="4022" y="2673"/>
              <a:chExt cx="254" cy="441"/>
            </a:xfrm>
          </p:grpSpPr>
          <p:grpSp>
            <p:nvGrpSpPr>
              <p:cNvPr id="159806" name="Group 41"/>
              <p:cNvGrpSpPr>
                <a:grpSpLocks/>
              </p:cNvGrpSpPr>
              <p:nvPr/>
            </p:nvGrpSpPr>
            <p:grpSpPr bwMode="auto">
              <a:xfrm>
                <a:off x="4022" y="2673"/>
                <a:ext cx="254" cy="441"/>
                <a:chOff x="4022" y="2673"/>
                <a:chExt cx="254" cy="441"/>
              </a:xfrm>
            </p:grpSpPr>
            <p:sp>
              <p:nvSpPr>
                <p:cNvPr id="159808" name="Arc 42"/>
                <p:cNvSpPr>
                  <a:spLocks/>
                </p:cNvSpPr>
                <p:nvPr/>
              </p:nvSpPr>
              <p:spPr bwMode="auto">
                <a:xfrm>
                  <a:off x="4022" y="2892"/>
                  <a:ext cx="254" cy="222"/>
                </a:xfrm>
                <a:custGeom>
                  <a:avLst/>
                  <a:gdLst>
                    <a:gd name="T0" fmla="*/ 3 w 21686"/>
                    <a:gd name="T1" fmla="*/ 0 h 21698"/>
                    <a:gd name="T2" fmla="*/ 0 w 21686"/>
                    <a:gd name="T3" fmla="*/ 2 h 21698"/>
                    <a:gd name="T4" fmla="*/ 0 w 21686"/>
                    <a:gd name="T5" fmla="*/ 0 h 21698"/>
                    <a:gd name="T6" fmla="*/ 0 60000 65536"/>
                    <a:gd name="T7" fmla="*/ 0 60000 65536"/>
                    <a:gd name="T8" fmla="*/ 0 60000 65536"/>
                    <a:gd name="T9" fmla="*/ 0 w 21686"/>
                    <a:gd name="T10" fmla="*/ 0 h 21698"/>
                    <a:gd name="T11" fmla="*/ 21686 w 21686"/>
                    <a:gd name="T12" fmla="*/ 21698 h 216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86" h="21698" fill="none" extrusionOk="0">
                      <a:moveTo>
                        <a:pt x="21685" y="0"/>
                      </a:moveTo>
                      <a:cubicBezTo>
                        <a:pt x="21685" y="32"/>
                        <a:pt x="21686" y="65"/>
                        <a:pt x="21686" y="98"/>
                      </a:cubicBezTo>
                      <a:cubicBezTo>
                        <a:pt x="21686" y="12027"/>
                        <a:pt x="12015" y="21698"/>
                        <a:pt x="86" y="21698"/>
                      </a:cubicBezTo>
                      <a:cubicBezTo>
                        <a:pt x="57" y="21698"/>
                        <a:pt x="28" y="21697"/>
                        <a:pt x="0" y="21697"/>
                      </a:cubicBezTo>
                    </a:path>
                    <a:path w="21686" h="21698" stroke="0" extrusionOk="0">
                      <a:moveTo>
                        <a:pt x="21685" y="0"/>
                      </a:moveTo>
                      <a:cubicBezTo>
                        <a:pt x="21685" y="32"/>
                        <a:pt x="21686" y="65"/>
                        <a:pt x="21686" y="98"/>
                      </a:cubicBezTo>
                      <a:cubicBezTo>
                        <a:pt x="21686" y="12027"/>
                        <a:pt x="12015" y="21698"/>
                        <a:pt x="86" y="21698"/>
                      </a:cubicBezTo>
                      <a:cubicBezTo>
                        <a:pt x="57" y="21698"/>
                        <a:pt x="28" y="21697"/>
                        <a:pt x="0" y="21697"/>
                      </a:cubicBezTo>
                      <a:lnTo>
                        <a:pt x="86" y="98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  <p:sp>
              <p:nvSpPr>
                <p:cNvPr id="159809" name="Arc 43"/>
                <p:cNvSpPr>
                  <a:spLocks/>
                </p:cNvSpPr>
                <p:nvPr/>
              </p:nvSpPr>
              <p:spPr bwMode="auto">
                <a:xfrm>
                  <a:off x="4023" y="2673"/>
                  <a:ext cx="253" cy="221"/>
                </a:xfrm>
                <a:custGeom>
                  <a:avLst/>
                  <a:gdLst>
                    <a:gd name="T0" fmla="*/ 0 w 21685"/>
                    <a:gd name="T1" fmla="*/ 0 h 21600"/>
                    <a:gd name="T2" fmla="*/ 3 w 21685"/>
                    <a:gd name="T3" fmla="*/ 2 h 21600"/>
                    <a:gd name="T4" fmla="*/ 0 w 21685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85"/>
                    <a:gd name="T10" fmla="*/ 0 h 21600"/>
                    <a:gd name="T11" fmla="*/ 21685 w 216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85" h="21600" fill="none" extrusionOk="0">
                      <a:moveTo>
                        <a:pt x="0" y="0"/>
                      </a:moveTo>
                      <a:cubicBezTo>
                        <a:pt x="28" y="0"/>
                        <a:pt x="56" y="-1"/>
                        <a:pt x="85" y="0"/>
                      </a:cubicBezTo>
                      <a:cubicBezTo>
                        <a:pt x="11976" y="0"/>
                        <a:pt x="21630" y="9611"/>
                        <a:pt x="21684" y="21502"/>
                      </a:cubicBezTo>
                    </a:path>
                    <a:path w="21685" h="21600" stroke="0" extrusionOk="0">
                      <a:moveTo>
                        <a:pt x="0" y="0"/>
                      </a:moveTo>
                      <a:cubicBezTo>
                        <a:pt x="28" y="0"/>
                        <a:pt x="56" y="-1"/>
                        <a:pt x="85" y="0"/>
                      </a:cubicBezTo>
                      <a:cubicBezTo>
                        <a:pt x="11976" y="0"/>
                        <a:pt x="21630" y="9611"/>
                        <a:pt x="21684" y="21502"/>
                      </a:cubicBezTo>
                      <a:lnTo>
                        <a:pt x="85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</p:grpSp>
          <p:sp>
            <p:nvSpPr>
              <p:cNvPr id="159807" name="Line 44"/>
              <p:cNvSpPr>
                <a:spLocks noChangeShapeType="1"/>
              </p:cNvSpPr>
              <p:nvPr/>
            </p:nvSpPr>
            <p:spPr bwMode="auto">
              <a:xfrm>
                <a:off x="4039" y="2676"/>
                <a:ext cx="0" cy="4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59765" name="Group 45"/>
            <p:cNvGrpSpPr>
              <a:grpSpLocks/>
            </p:cNvGrpSpPr>
            <p:nvPr/>
          </p:nvGrpSpPr>
          <p:grpSpPr bwMode="auto">
            <a:xfrm>
              <a:off x="4019" y="3165"/>
              <a:ext cx="256" cy="441"/>
              <a:chOff x="4019" y="3165"/>
              <a:chExt cx="256" cy="441"/>
            </a:xfrm>
          </p:grpSpPr>
          <p:grpSp>
            <p:nvGrpSpPr>
              <p:cNvPr id="159802" name="Group 46"/>
              <p:cNvGrpSpPr>
                <a:grpSpLocks/>
              </p:cNvGrpSpPr>
              <p:nvPr/>
            </p:nvGrpSpPr>
            <p:grpSpPr bwMode="auto">
              <a:xfrm>
                <a:off x="4021" y="3165"/>
                <a:ext cx="254" cy="441"/>
                <a:chOff x="4021" y="3165"/>
                <a:chExt cx="254" cy="441"/>
              </a:xfrm>
            </p:grpSpPr>
            <p:sp>
              <p:nvSpPr>
                <p:cNvPr id="159804" name="Arc 47"/>
                <p:cNvSpPr>
                  <a:spLocks/>
                </p:cNvSpPr>
                <p:nvPr/>
              </p:nvSpPr>
              <p:spPr bwMode="auto">
                <a:xfrm>
                  <a:off x="4021" y="3384"/>
                  <a:ext cx="254" cy="222"/>
                </a:xfrm>
                <a:custGeom>
                  <a:avLst/>
                  <a:gdLst>
                    <a:gd name="T0" fmla="*/ 3 w 21686"/>
                    <a:gd name="T1" fmla="*/ 0 h 21698"/>
                    <a:gd name="T2" fmla="*/ 0 w 21686"/>
                    <a:gd name="T3" fmla="*/ 2 h 21698"/>
                    <a:gd name="T4" fmla="*/ 0 w 21686"/>
                    <a:gd name="T5" fmla="*/ 0 h 21698"/>
                    <a:gd name="T6" fmla="*/ 0 60000 65536"/>
                    <a:gd name="T7" fmla="*/ 0 60000 65536"/>
                    <a:gd name="T8" fmla="*/ 0 60000 65536"/>
                    <a:gd name="T9" fmla="*/ 0 w 21686"/>
                    <a:gd name="T10" fmla="*/ 0 h 21698"/>
                    <a:gd name="T11" fmla="*/ 21686 w 21686"/>
                    <a:gd name="T12" fmla="*/ 21698 h 216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86" h="21698" fill="none" extrusionOk="0">
                      <a:moveTo>
                        <a:pt x="21685" y="0"/>
                      </a:moveTo>
                      <a:cubicBezTo>
                        <a:pt x="21685" y="32"/>
                        <a:pt x="21686" y="65"/>
                        <a:pt x="21686" y="98"/>
                      </a:cubicBezTo>
                      <a:cubicBezTo>
                        <a:pt x="21686" y="12027"/>
                        <a:pt x="12015" y="21698"/>
                        <a:pt x="86" y="21698"/>
                      </a:cubicBezTo>
                      <a:cubicBezTo>
                        <a:pt x="57" y="21698"/>
                        <a:pt x="28" y="21697"/>
                        <a:pt x="0" y="21697"/>
                      </a:cubicBezTo>
                    </a:path>
                    <a:path w="21686" h="21698" stroke="0" extrusionOk="0">
                      <a:moveTo>
                        <a:pt x="21685" y="0"/>
                      </a:moveTo>
                      <a:cubicBezTo>
                        <a:pt x="21685" y="32"/>
                        <a:pt x="21686" y="65"/>
                        <a:pt x="21686" y="98"/>
                      </a:cubicBezTo>
                      <a:cubicBezTo>
                        <a:pt x="21686" y="12027"/>
                        <a:pt x="12015" y="21698"/>
                        <a:pt x="86" y="21698"/>
                      </a:cubicBezTo>
                      <a:cubicBezTo>
                        <a:pt x="57" y="21698"/>
                        <a:pt x="28" y="21697"/>
                        <a:pt x="0" y="21697"/>
                      </a:cubicBezTo>
                      <a:lnTo>
                        <a:pt x="86" y="98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  <p:sp>
              <p:nvSpPr>
                <p:cNvPr id="159805" name="Arc 48"/>
                <p:cNvSpPr>
                  <a:spLocks/>
                </p:cNvSpPr>
                <p:nvPr/>
              </p:nvSpPr>
              <p:spPr bwMode="auto">
                <a:xfrm>
                  <a:off x="4022" y="3165"/>
                  <a:ext cx="253" cy="221"/>
                </a:xfrm>
                <a:custGeom>
                  <a:avLst/>
                  <a:gdLst>
                    <a:gd name="T0" fmla="*/ 0 w 21685"/>
                    <a:gd name="T1" fmla="*/ 0 h 21600"/>
                    <a:gd name="T2" fmla="*/ 3 w 21685"/>
                    <a:gd name="T3" fmla="*/ 2 h 21600"/>
                    <a:gd name="T4" fmla="*/ 0 w 21685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85"/>
                    <a:gd name="T10" fmla="*/ 0 h 21600"/>
                    <a:gd name="T11" fmla="*/ 21685 w 216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85" h="21600" fill="none" extrusionOk="0">
                      <a:moveTo>
                        <a:pt x="0" y="0"/>
                      </a:moveTo>
                      <a:cubicBezTo>
                        <a:pt x="28" y="0"/>
                        <a:pt x="56" y="-1"/>
                        <a:pt x="85" y="0"/>
                      </a:cubicBezTo>
                      <a:cubicBezTo>
                        <a:pt x="11976" y="0"/>
                        <a:pt x="21630" y="9611"/>
                        <a:pt x="21684" y="21502"/>
                      </a:cubicBezTo>
                    </a:path>
                    <a:path w="21685" h="21600" stroke="0" extrusionOk="0">
                      <a:moveTo>
                        <a:pt x="0" y="0"/>
                      </a:moveTo>
                      <a:cubicBezTo>
                        <a:pt x="28" y="0"/>
                        <a:pt x="56" y="-1"/>
                        <a:pt x="85" y="0"/>
                      </a:cubicBezTo>
                      <a:cubicBezTo>
                        <a:pt x="11976" y="0"/>
                        <a:pt x="21630" y="9611"/>
                        <a:pt x="21684" y="21502"/>
                      </a:cubicBezTo>
                      <a:lnTo>
                        <a:pt x="85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</p:grpSp>
          <p:sp>
            <p:nvSpPr>
              <p:cNvPr id="159803" name="Line 49"/>
              <p:cNvSpPr>
                <a:spLocks noChangeShapeType="1"/>
              </p:cNvSpPr>
              <p:nvPr/>
            </p:nvSpPr>
            <p:spPr bwMode="auto">
              <a:xfrm>
                <a:off x="4019" y="3168"/>
                <a:ext cx="0" cy="4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9766" name="Line 50"/>
            <p:cNvSpPr>
              <a:spLocks noChangeShapeType="1"/>
            </p:cNvSpPr>
            <p:nvPr/>
          </p:nvSpPr>
          <p:spPr bwMode="auto">
            <a:xfrm>
              <a:off x="4282" y="2408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59767" name="Group 51"/>
            <p:cNvGrpSpPr>
              <a:grpSpLocks/>
            </p:cNvGrpSpPr>
            <p:nvPr/>
          </p:nvGrpSpPr>
          <p:grpSpPr bwMode="auto">
            <a:xfrm>
              <a:off x="4900" y="2609"/>
              <a:ext cx="308" cy="441"/>
              <a:chOff x="4900" y="2609"/>
              <a:chExt cx="308" cy="441"/>
            </a:xfrm>
          </p:grpSpPr>
          <p:sp>
            <p:nvSpPr>
              <p:cNvPr id="159797" name="Arc 52"/>
              <p:cNvSpPr>
                <a:spLocks/>
              </p:cNvSpPr>
              <p:nvPr/>
            </p:nvSpPr>
            <p:spPr bwMode="auto">
              <a:xfrm>
                <a:off x="4912" y="2829"/>
                <a:ext cx="296" cy="221"/>
              </a:xfrm>
              <a:custGeom>
                <a:avLst/>
                <a:gdLst>
                  <a:gd name="T0" fmla="*/ 4 w 21600"/>
                  <a:gd name="T1" fmla="*/ 0 h 21600"/>
                  <a:gd name="T2" fmla="*/ 0 w 21600"/>
                  <a:gd name="T3" fmla="*/ 2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59798" name="Arc 53"/>
              <p:cNvSpPr>
                <a:spLocks/>
              </p:cNvSpPr>
              <p:nvPr/>
            </p:nvSpPr>
            <p:spPr bwMode="auto">
              <a:xfrm>
                <a:off x="4911" y="2609"/>
                <a:ext cx="297" cy="221"/>
              </a:xfrm>
              <a:custGeom>
                <a:avLst/>
                <a:gdLst>
                  <a:gd name="T0" fmla="*/ 0 w 21673"/>
                  <a:gd name="T1" fmla="*/ 0 h 21600"/>
                  <a:gd name="T2" fmla="*/ 4 w 21673"/>
                  <a:gd name="T3" fmla="*/ 2 h 21600"/>
                  <a:gd name="T4" fmla="*/ 0 w 21673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73"/>
                  <a:gd name="T10" fmla="*/ 0 h 21600"/>
                  <a:gd name="T11" fmla="*/ 21673 w 216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3" h="21600" fill="none" extrusionOk="0">
                    <a:moveTo>
                      <a:pt x="0" y="0"/>
                    </a:moveTo>
                    <a:cubicBezTo>
                      <a:pt x="24" y="0"/>
                      <a:pt x="48" y="-1"/>
                      <a:pt x="73" y="0"/>
                    </a:cubicBezTo>
                    <a:cubicBezTo>
                      <a:pt x="12002" y="0"/>
                      <a:pt x="21673" y="9670"/>
                      <a:pt x="21673" y="21600"/>
                    </a:cubicBezTo>
                  </a:path>
                  <a:path w="21673" h="21600" stroke="0" extrusionOk="0">
                    <a:moveTo>
                      <a:pt x="0" y="0"/>
                    </a:moveTo>
                    <a:cubicBezTo>
                      <a:pt x="24" y="0"/>
                      <a:pt x="48" y="-1"/>
                      <a:pt x="73" y="0"/>
                    </a:cubicBezTo>
                    <a:cubicBezTo>
                      <a:pt x="12002" y="0"/>
                      <a:pt x="21673" y="9670"/>
                      <a:pt x="21673" y="21600"/>
                    </a:cubicBezTo>
                    <a:lnTo>
                      <a:pt x="73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grpSp>
            <p:nvGrpSpPr>
              <p:cNvPr id="159799" name="Group 54"/>
              <p:cNvGrpSpPr>
                <a:grpSpLocks/>
              </p:cNvGrpSpPr>
              <p:nvPr/>
            </p:nvGrpSpPr>
            <p:grpSpPr bwMode="auto">
              <a:xfrm>
                <a:off x="4900" y="2609"/>
                <a:ext cx="82" cy="441"/>
                <a:chOff x="4900" y="2609"/>
                <a:chExt cx="82" cy="441"/>
              </a:xfrm>
            </p:grpSpPr>
            <p:sp>
              <p:nvSpPr>
                <p:cNvPr id="159800" name="Arc 55"/>
                <p:cNvSpPr>
                  <a:spLocks/>
                </p:cNvSpPr>
                <p:nvPr/>
              </p:nvSpPr>
              <p:spPr bwMode="auto">
                <a:xfrm>
                  <a:off x="4901" y="2829"/>
                  <a:ext cx="81" cy="22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2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  <p:sp>
              <p:nvSpPr>
                <p:cNvPr id="159801" name="Arc 56"/>
                <p:cNvSpPr>
                  <a:spLocks/>
                </p:cNvSpPr>
                <p:nvPr/>
              </p:nvSpPr>
              <p:spPr bwMode="auto">
                <a:xfrm>
                  <a:off x="4900" y="2609"/>
                  <a:ext cx="82" cy="221"/>
                </a:xfrm>
                <a:custGeom>
                  <a:avLst/>
                  <a:gdLst>
                    <a:gd name="T0" fmla="*/ 0 w 21867"/>
                    <a:gd name="T1" fmla="*/ 0 h 21600"/>
                    <a:gd name="T2" fmla="*/ 0 w 21867"/>
                    <a:gd name="T3" fmla="*/ 2 h 21600"/>
                    <a:gd name="T4" fmla="*/ 0 w 21867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867"/>
                    <a:gd name="T10" fmla="*/ 0 h 21600"/>
                    <a:gd name="T11" fmla="*/ 21867 w 21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67" h="21600" fill="none" extrusionOk="0">
                      <a:moveTo>
                        <a:pt x="-1" y="1"/>
                      </a:moveTo>
                      <a:cubicBezTo>
                        <a:pt x="88" y="0"/>
                        <a:pt x="177" y="-1"/>
                        <a:pt x="267" y="0"/>
                      </a:cubicBezTo>
                      <a:cubicBezTo>
                        <a:pt x="12196" y="0"/>
                        <a:pt x="21867" y="9670"/>
                        <a:pt x="21867" y="21600"/>
                      </a:cubicBezTo>
                    </a:path>
                    <a:path w="21867" h="21600" stroke="0" extrusionOk="0">
                      <a:moveTo>
                        <a:pt x="-1" y="1"/>
                      </a:moveTo>
                      <a:cubicBezTo>
                        <a:pt x="88" y="0"/>
                        <a:pt x="177" y="-1"/>
                        <a:pt x="267" y="0"/>
                      </a:cubicBezTo>
                      <a:cubicBezTo>
                        <a:pt x="12196" y="0"/>
                        <a:pt x="21867" y="9670"/>
                        <a:pt x="21867" y="21600"/>
                      </a:cubicBezTo>
                      <a:lnTo>
                        <a:pt x="267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</p:grpSp>
        </p:grpSp>
        <p:sp>
          <p:nvSpPr>
            <p:cNvPr id="159768" name="Line 57"/>
            <p:cNvSpPr>
              <a:spLocks noChangeShapeType="1"/>
            </p:cNvSpPr>
            <p:nvPr/>
          </p:nvSpPr>
          <p:spPr bwMode="auto">
            <a:xfrm>
              <a:off x="4684" y="240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69" name="Line 58"/>
            <p:cNvSpPr>
              <a:spLocks noChangeShapeType="1"/>
            </p:cNvSpPr>
            <p:nvPr/>
          </p:nvSpPr>
          <p:spPr bwMode="auto">
            <a:xfrm>
              <a:off x="4684" y="2696"/>
              <a:ext cx="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70" name="Line 59"/>
            <p:cNvSpPr>
              <a:spLocks noChangeShapeType="1"/>
            </p:cNvSpPr>
            <p:nvPr/>
          </p:nvSpPr>
          <p:spPr bwMode="auto">
            <a:xfrm>
              <a:off x="4276" y="2876"/>
              <a:ext cx="7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71" name="Line 60"/>
            <p:cNvSpPr>
              <a:spLocks noChangeShapeType="1"/>
            </p:cNvSpPr>
            <p:nvPr/>
          </p:nvSpPr>
          <p:spPr bwMode="auto">
            <a:xfrm>
              <a:off x="4282" y="3404"/>
              <a:ext cx="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72" name="Line 61"/>
            <p:cNvSpPr>
              <a:spLocks noChangeShapeType="1"/>
            </p:cNvSpPr>
            <p:nvPr/>
          </p:nvSpPr>
          <p:spPr bwMode="auto">
            <a:xfrm flipV="1">
              <a:off x="4600" y="3008"/>
              <a:ext cx="0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73" name="Line 62"/>
            <p:cNvSpPr>
              <a:spLocks noChangeShapeType="1"/>
            </p:cNvSpPr>
            <p:nvPr/>
          </p:nvSpPr>
          <p:spPr bwMode="auto">
            <a:xfrm>
              <a:off x="4594" y="3008"/>
              <a:ext cx="3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74" name="Line 63"/>
            <p:cNvSpPr>
              <a:spLocks noChangeShapeType="1"/>
            </p:cNvSpPr>
            <p:nvPr/>
          </p:nvSpPr>
          <p:spPr bwMode="auto">
            <a:xfrm>
              <a:off x="5200" y="2828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75" name="Rectangle 64"/>
            <p:cNvSpPr>
              <a:spLocks noChangeArrowheads="1"/>
            </p:cNvSpPr>
            <p:nvPr/>
          </p:nvSpPr>
          <p:spPr bwMode="auto">
            <a:xfrm>
              <a:off x="5422" y="2715"/>
              <a:ext cx="31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100"/>
                <a:t>D</a:t>
              </a:r>
              <a:r>
                <a:rPr lang="es-ES" altLang="es-ES" sz="2800" baseline="-25000"/>
                <a:t>2</a:t>
              </a:r>
            </a:p>
          </p:txBody>
        </p:sp>
        <p:sp>
          <p:nvSpPr>
            <p:cNvPr id="159776" name="Line 65"/>
            <p:cNvSpPr>
              <a:spLocks noChangeShapeType="1"/>
            </p:cNvSpPr>
            <p:nvPr/>
          </p:nvSpPr>
          <p:spPr bwMode="auto">
            <a:xfrm flipH="1">
              <a:off x="3507" y="1654"/>
              <a:ext cx="2" cy="4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77" name="Line 66"/>
            <p:cNvSpPr>
              <a:spLocks noChangeShapeType="1"/>
            </p:cNvSpPr>
            <p:nvPr/>
          </p:nvSpPr>
          <p:spPr bwMode="auto">
            <a:xfrm>
              <a:off x="3495" y="2344"/>
              <a:ext cx="5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78" name="Line 67"/>
            <p:cNvSpPr>
              <a:spLocks noChangeShapeType="1"/>
            </p:cNvSpPr>
            <p:nvPr/>
          </p:nvSpPr>
          <p:spPr bwMode="auto">
            <a:xfrm flipV="1">
              <a:off x="3498" y="2778"/>
              <a:ext cx="54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79" name="Line 68"/>
            <p:cNvSpPr>
              <a:spLocks noChangeShapeType="1"/>
            </p:cNvSpPr>
            <p:nvPr/>
          </p:nvSpPr>
          <p:spPr bwMode="auto">
            <a:xfrm flipV="1">
              <a:off x="3610" y="3242"/>
              <a:ext cx="406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80" name="Line 69"/>
            <p:cNvSpPr>
              <a:spLocks noChangeShapeType="1"/>
            </p:cNvSpPr>
            <p:nvPr/>
          </p:nvSpPr>
          <p:spPr bwMode="auto">
            <a:xfrm flipV="1">
              <a:off x="3610" y="2489"/>
              <a:ext cx="42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81" name="Line 70"/>
            <p:cNvSpPr>
              <a:spLocks noChangeShapeType="1"/>
            </p:cNvSpPr>
            <p:nvPr/>
          </p:nvSpPr>
          <p:spPr bwMode="auto">
            <a:xfrm>
              <a:off x="3734" y="2939"/>
              <a:ext cx="3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82" name="Line 71"/>
            <p:cNvSpPr>
              <a:spLocks noChangeShapeType="1"/>
            </p:cNvSpPr>
            <p:nvPr/>
          </p:nvSpPr>
          <p:spPr bwMode="auto">
            <a:xfrm>
              <a:off x="3728" y="3441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83" name="Line 72"/>
            <p:cNvSpPr>
              <a:spLocks noChangeShapeType="1"/>
            </p:cNvSpPr>
            <p:nvPr/>
          </p:nvSpPr>
          <p:spPr bwMode="auto">
            <a:xfrm flipH="1">
              <a:off x="3498" y="2352"/>
              <a:ext cx="1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59784" name="Group 73"/>
            <p:cNvGrpSpPr>
              <a:grpSpLocks/>
            </p:cNvGrpSpPr>
            <p:nvPr/>
          </p:nvGrpSpPr>
          <p:grpSpPr bwMode="auto">
            <a:xfrm>
              <a:off x="3462" y="2073"/>
              <a:ext cx="100" cy="166"/>
              <a:chOff x="3462" y="2073"/>
              <a:chExt cx="100" cy="166"/>
            </a:xfrm>
          </p:grpSpPr>
          <p:sp>
            <p:nvSpPr>
              <p:cNvPr id="159795" name="AutoShape 74"/>
              <p:cNvSpPr>
                <a:spLocks noChangeArrowheads="1"/>
              </p:cNvSpPr>
              <p:nvPr/>
            </p:nvSpPr>
            <p:spPr bwMode="auto">
              <a:xfrm rot="10800000" flipH="1">
                <a:off x="3462" y="2073"/>
                <a:ext cx="100" cy="100"/>
              </a:xfrm>
              <a:prstGeom prst="triangle">
                <a:avLst>
                  <a:gd name="adj" fmla="val 49995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59796" name="Oval 75"/>
              <p:cNvSpPr>
                <a:spLocks noChangeArrowheads="1"/>
              </p:cNvSpPr>
              <p:nvPr/>
            </p:nvSpPr>
            <p:spPr bwMode="auto">
              <a:xfrm>
                <a:off x="3488" y="2179"/>
                <a:ext cx="52" cy="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59785" name="Line 76"/>
            <p:cNvSpPr>
              <a:spLocks noChangeShapeType="1"/>
            </p:cNvSpPr>
            <p:nvPr/>
          </p:nvSpPr>
          <p:spPr bwMode="auto">
            <a:xfrm>
              <a:off x="3723" y="1729"/>
              <a:ext cx="0" cy="17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86" name="Line 77"/>
            <p:cNvSpPr>
              <a:spLocks noChangeShapeType="1"/>
            </p:cNvSpPr>
            <p:nvPr/>
          </p:nvSpPr>
          <p:spPr bwMode="auto">
            <a:xfrm>
              <a:off x="3607" y="1868"/>
              <a:ext cx="0" cy="1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87" name="Rectangle 78"/>
            <p:cNvSpPr>
              <a:spLocks noChangeArrowheads="1"/>
            </p:cNvSpPr>
            <p:nvPr/>
          </p:nvSpPr>
          <p:spPr bwMode="auto">
            <a:xfrm>
              <a:off x="3474" y="1617"/>
              <a:ext cx="56" cy="37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9788" name="Rectangle 79"/>
            <p:cNvSpPr>
              <a:spLocks noChangeArrowheads="1"/>
            </p:cNvSpPr>
            <p:nvPr/>
          </p:nvSpPr>
          <p:spPr bwMode="auto">
            <a:xfrm>
              <a:off x="3701" y="1708"/>
              <a:ext cx="56" cy="37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9789" name="Rectangle 80"/>
            <p:cNvSpPr>
              <a:spLocks noChangeArrowheads="1"/>
            </p:cNvSpPr>
            <p:nvPr/>
          </p:nvSpPr>
          <p:spPr bwMode="auto">
            <a:xfrm>
              <a:off x="3565" y="1854"/>
              <a:ext cx="56" cy="37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9790" name="Rectangle 81"/>
            <p:cNvSpPr>
              <a:spLocks noChangeArrowheads="1"/>
            </p:cNvSpPr>
            <p:nvPr/>
          </p:nvSpPr>
          <p:spPr bwMode="auto">
            <a:xfrm>
              <a:off x="3474" y="2326"/>
              <a:ext cx="56" cy="37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9791" name="Rectangle 82"/>
            <p:cNvSpPr>
              <a:spLocks noChangeArrowheads="1"/>
            </p:cNvSpPr>
            <p:nvPr/>
          </p:nvSpPr>
          <p:spPr bwMode="auto">
            <a:xfrm>
              <a:off x="3592" y="2472"/>
              <a:ext cx="56" cy="37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9792" name="Rectangle 83"/>
            <p:cNvSpPr>
              <a:spLocks noChangeArrowheads="1"/>
            </p:cNvSpPr>
            <p:nvPr/>
          </p:nvSpPr>
          <p:spPr bwMode="auto">
            <a:xfrm>
              <a:off x="3701" y="2926"/>
              <a:ext cx="56" cy="37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59793" name="Line 84"/>
            <p:cNvSpPr>
              <a:spLocks noChangeShapeType="1"/>
            </p:cNvSpPr>
            <p:nvPr/>
          </p:nvSpPr>
          <p:spPr bwMode="auto">
            <a:xfrm>
              <a:off x="398" y="3550"/>
              <a:ext cx="2109" cy="9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794" name="Line 85"/>
            <p:cNvSpPr>
              <a:spLocks noChangeShapeType="1"/>
            </p:cNvSpPr>
            <p:nvPr/>
          </p:nvSpPr>
          <p:spPr bwMode="auto">
            <a:xfrm flipV="1">
              <a:off x="2507" y="3323"/>
              <a:ext cx="0" cy="245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4817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860425"/>
          </a:xfrm>
        </p:spPr>
        <p:txBody>
          <a:bodyPr/>
          <a:lstStyle/>
          <a:p>
            <a:pPr>
              <a:defRPr/>
            </a:pPr>
            <a:r>
              <a:rPr lang="es-ES" sz="2800" smtClean="0">
                <a:solidFill>
                  <a:srgbClr val="00FF66"/>
                </a:solidFill>
                <a:latin typeface="Arial" pitchFamily="34" charset="0"/>
              </a:rPr>
              <a:t>Sumadores y Restadores.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idx="1"/>
          </p:nvPr>
        </p:nvSpPr>
        <p:spPr>
          <a:xfrm>
            <a:off x="628650" y="631825"/>
            <a:ext cx="7943850" cy="1095375"/>
          </a:xfrm>
          <a:noFill/>
        </p:spPr>
        <p:txBody>
          <a:bodyPr/>
          <a:lstStyle/>
          <a:p>
            <a:pPr algn="just">
              <a:buFont typeface="Monotype Sorts" charset="2"/>
              <a:buNone/>
            </a:pPr>
            <a:endParaRPr lang="es-ES" altLang="es-ES" sz="1200" smtClean="0"/>
          </a:p>
          <a:p>
            <a:pPr algn="just">
              <a:buFont typeface="Monotype Sorts" charset="2"/>
              <a:buNone/>
            </a:pPr>
            <a:r>
              <a:rPr lang="es-ES" altLang="es-ES" sz="2400" smtClean="0"/>
              <a:t>El 7483 es un sumador de 4 bits y se puede implementar para restar un número de la siguiente forma:</a:t>
            </a:r>
          </a:p>
        </p:txBody>
      </p:sp>
      <p:grpSp>
        <p:nvGrpSpPr>
          <p:cNvPr id="160772" name="Group 4"/>
          <p:cNvGrpSpPr>
            <a:grpSpLocks/>
          </p:cNvGrpSpPr>
          <p:nvPr/>
        </p:nvGrpSpPr>
        <p:grpSpPr bwMode="auto">
          <a:xfrm>
            <a:off x="1247775" y="2082800"/>
            <a:ext cx="5683250" cy="4737100"/>
            <a:chOff x="786" y="1312"/>
            <a:chExt cx="3580" cy="2984"/>
          </a:xfrm>
        </p:grpSpPr>
        <p:sp>
          <p:nvSpPr>
            <p:cNvPr id="160774" name="Rectangle 5"/>
            <p:cNvSpPr>
              <a:spLocks noChangeArrowheads="1"/>
            </p:cNvSpPr>
            <p:nvPr/>
          </p:nvSpPr>
          <p:spPr bwMode="auto">
            <a:xfrm>
              <a:off x="2058" y="1312"/>
              <a:ext cx="1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A</a:t>
              </a:r>
              <a:r>
                <a:rPr lang="es-ES" altLang="es-ES" sz="1600"/>
                <a:t>3 </a:t>
              </a:r>
              <a:r>
                <a:rPr lang="es-ES" altLang="es-ES"/>
                <a:t>A</a:t>
              </a:r>
              <a:r>
                <a:rPr lang="es-ES" altLang="es-ES" sz="1600"/>
                <a:t>2 </a:t>
              </a:r>
              <a:r>
                <a:rPr lang="es-ES" altLang="es-ES"/>
                <a:t>A</a:t>
              </a:r>
              <a:r>
                <a:rPr lang="es-ES" altLang="es-ES" sz="1600"/>
                <a:t>1 </a:t>
              </a:r>
              <a:r>
                <a:rPr lang="es-ES" altLang="es-ES"/>
                <a:t>A</a:t>
              </a:r>
              <a:r>
                <a:rPr lang="es-ES" altLang="es-ES" sz="1600"/>
                <a:t>0</a:t>
              </a:r>
            </a:p>
          </p:txBody>
        </p:sp>
        <p:sp>
          <p:nvSpPr>
            <p:cNvPr id="160775" name="Rectangle 6"/>
            <p:cNvSpPr>
              <a:spLocks noChangeArrowheads="1"/>
            </p:cNvSpPr>
            <p:nvPr/>
          </p:nvSpPr>
          <p:spPr bwMode="auto">
            <a:xfrm>
              <a:off x="2164" y="2815"/>
              <a:ext cx="1730" cy="37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0776" name="Line 7"/>
            <p:cNvSpPr>
              <a:spLocks noChangeShapeType="1"/>
            </p:cNvSpPr>
            <p:nvPr/>
          </p:nvSpPr>
          <p:spPr bwMode="auto">
            <a:xfrm>
              <a:off x="3360" y="3189"/>
              <a:ext cx="0" cy="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77" name="Line 8"/>
            <p:cNvSpPr>
              <a:spLocks noChangeShapeType="1"/>
            </p:cNvSpPr>
            <p:nvPr/>
          </p:nvSpPr>
          <p:spPr bwMode="auto">
            <a:xfrm>
              <a:off x="3540" y="3177"/>
              <a:ext cx="0" cy="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78" name="Line 9"/>
            <p:cNvSpPr>
              <a:spLocks noChangeShapeType="1"/>
            </p:cNvSpPr>
            <p:nvPr/>
          </p:nvSpPr>
          <p:spPr bwMode="auto">
            <a:xfrm>
              <a:off x="3744" y="3189"/>
              <a:ext cx="0" cy="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60779" name="Group 10"/>
            <p:cNvGrpSpPr>
              <a:grpSpLocks/>
            </p:cNvGrpSpPr>
            <p:nvPr/>
          </p:nvGrpSpPr>
          <p:grpSpPr bwMode="auto">
            <a:xfrm>
              <a:off x="2916" y="3453"/>
              <a:ext cx="272" cy="596"/>
              <a:chOff x="2916" y="3453"/>
              <a:chExt cx="272" cy="596"/>
            </a:xfrm>
          </p:grpSpPr>
          <p:sp>
            <p:nvSpPr>
              <p:cNvPr id="160865" name="Line 11"/>
              <p:cNvSpPr>
                <a:spLocks noChangeShapeType="1"/>
              </p:cNvSpPr>
              <p:nvPr/>
            </p:nvSpPr>
            <p:spPr bwMode="auto">
              <a:xfrm flipH="1">
                <a:off x="3024" y="3453"/>
                <a:ext cx="1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66" name="Line 12"/>
              <p:cNvSpPr>
                <a:spLocks noChangeShapeType="1"/>
              </p:cNvSpPr>
              <p:nvPr/>
            </p:nvSpPr>
            <p:spPr bwMode="auto">
              <a:xfrm>
                <a:off x="3024" y="3453"/>
                <a:ext cx="0" cy="2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67" name="Line 13"/>
              <p:cNvSpPr>
                <a:spLocks noChangeShapeType="1"/>
              </p:cNvSpPr>
              <p:nvPr/>
            </p:nvSpPr>
            <p:spPr bwMode="auto">
              <a:xfrm>
                <a:off x="3024" y="3707"/>
                <a:ext cx="1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68" name="Line 14"/>
              <p:cNvSpPr>
                <a:spLocks noChangeShapeType="1"/>
              </p:cNvSpPr>
              <p:nvPr/>
            </p:nvSpPr>
            <p:spPr bwMode="auto">
              <a:xfrm flipH="1">
                <a:off x="2916" y="3707"/>
                <a:ext cx="216" cy="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69" name="Line 15"/>
              <p:cNvSpPr>
                <a:spLocks noChangeShapeType="1"/>
              </p:cNvSpPr>
              <p:nvPr/>
            </p:nvSpPr>
            <p:spPr bwMode="auto">
              <a:xfrm>
                <a:off x="2916" y="3793"/>
                <a:ext cx="2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70" name="Line 16"/>
              <p:cNvSpPr>
                <a:spLocks noChangeShapeType="1"/>
              </p:cNvSpPr>
              <p:nvPr/>
            </p:nvSpPr>
            <p:spPr bwMode="auto">
              <a:xfrm>
                <a:off x="3130" y="3793"/>
                <a:ext cx="0" cy="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71" name="AutoShape 17"/>
              <p:cNvSpPr>
                <a:spLocks noChangeArrowheads="1"/>
              </p:cNvSpPr>
              <p:nvPr/>
            </p:nvSpPr>
            <p:spPr bwMode="auto">
              <a:xfrm rot="10800000" flipH="1">
                <a:off x="3073" y="3972"/>
                <a:ext cx="115" cy="77"/>
              </a:xfrm>
              <a:prstGeom prst="triangle">
                <a:avLst>
                  <a:gd name="adj" fmla="val 49995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60780" name="Line 18"/>
            <p:cNvSpPr>
              <a:spLocks noChangeShapeType="1"/>
            </p:cNvSpPr>
            <p:nvPr/>
          </p:nvSpPr>
          <p:spPr bwMode="auto">
            <a:xfrm>
              <a:off x="3192" y="3177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81" name="Line 19"/>
            <p:cNvSpPr>
              <a:spLocks noChangeShapeType="1"/>
            </p:cNvSpPr>
            <p:nvPr/>
          </p:nvSpPr>
          <p:spPr bwMode="auto">
            <a:xfrm>
              <a:off x="3016" y="4057"/>
              <a:ext cx="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82" name="Line 20"/>
            <p:cNvSpPr>
              <a:spLocks noChangeShapeType="1"/>
            </p:cNvSpPr>
            <p:nvPr/>
          </p:nvSpPr>
          <p:spPr bwMode="auto">
            <a:xfrm>
              <a:off x="3080" y="422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83" name="Line 21"/>
            <p:cNvSpPr>
              <a:spLocks noChangeShapeType="1"/>
            </p:cNvSpPr>
            <p:nvPr/>
          </p:nvSpPr>
          <p:spPr bwMode="auto">
            <a:xfrm>
              <a:off x="3134" y="4059"/>
              <a:ext cx="0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84" name="Line 22"/>
            <p:cNvSpPr>
              <a:spLocks noChangeShapeType="1"/>
            </p:cNvSpPr>
            <p:nvPr/>
          </p:nvSpPr>
          <p:spPr bwMode="auto">
            <a:xfrm flipV="1">
              <a:off x="3102" y="4259"/>
              <a:ext cx="7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85" name="Line 23"/>
            <p:cNvSpPr>
              <a:spLocks noChangeShapeType="1"/>
            </p:cNvSpPr>
            <p:nvPr/>
          </p:nvSpPr>
          <p:spPr bwMode="auto">
            <a:xfrm>
              <a:off x="3103" y="4296"/>
              <a:ext cx="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86" name="Freeform 24"/>
            <p:cNvSpPr>
              <a:spLocks/>
            </p:cNvSpPr>
            <p:nvPr/>
          </p:nvSpPr>
          <p:spPr bwMode="auto">
            <a:xfrm>
              <a:off x="3249" y="3939"/>
              <a:ext cx="147" cy="106"/>
            </a:xfrm>
            <a:custGeom>
              <a:avLst/>
              <a:gdLst>
                <a:gd name="T0" fmla="*/ 0 w 147"/>
                <a:gd name="T1" fmla="*/ 20 h 106"/>
                <a:gd name="T2" fmla="*/ 6 w 147"/>
                <a:gd name="T3" fmla="*/ 17 h 106"/>
                <a:gd name="T4" fmla="*/ 9 w 147"/>
                <a:gd name="T5" fmla="*/ 12 h 106"/>
                <a:gd name="T6" fmla="*/ 14 w 147"/>
                <a:gd name="T7" fmla="*/ 11 h 106"/>
                <a:gd name="T8" fmla="*/ 18 w 147"/>
                <a:gd name="T9" fmla="*/ 8 h 106"/>
                <a:gd name="T10" fmla="*/ 23 w 147"/>
                <a:gd name="T11" fmla="*/ 5 h 106"/>
                <a:gd name="T12" fmla="*/ 27 w 147"/>
                <a:gd name="T13" fmla="*/ 3 h 106"/>
                <a:gd name="T14" fmla="*/ 33 w 147"/>
                <a:gd name="T15" fmla="*/ 2 h 106"/>
                <a:gd name="T16" fmla="*/ 45 w 147"/>
                <a:gd name="T17" fmla="*/ 0 h 106"/>
                <a:gd name="T18" fmla="*/ 50 w 147"/>
                <a:gd name="T19" fmla="*/ 0 h 106"/>
                <a:gd name="T20" fmla="*/ 56 w 147"/>
                <a:gd name="T21" fmla="*/ 0 h 106"/>
                <a:gd name="T22" fmla="*/ 60 w 147"/>
                <a:gd name="T23" fmla="*/ 3 h 106"/>
                <a:gd name="T24" fmla="*/ 63 w 147"/>
                <a:gd name="T25" fmla="*/ 8 h 106"/>
                <a:gd name="T26" fmla="*/ 65 w 147"/>
                <a:gd name="T27" fmla="*/ 12 h 106"/>
                <a:gd name="T28" fmla="*/ 65 w 147"/>
                <a:gd name="T29" fmla="*/ 17 h 106"/>
                <a:gd name="T30" fmla="*/ 65 w 147"/>
                <a:gd name="T31" fmla="*/ 21 h 106"/>
                <a:gd name="T32" fmla="*/ 63 w 147"/>
                <a:gd name="T33" fmla="*/ 26 h 106"/>
                <a:gd name="T34" fmla="*/ 62 w 147"/>
                <a:gd name="T35" fmla="*/ 30 h 106"/>
                <a:gd name="T36" fmla="*/ 59 w 147"/>
                <a:gd name="T37" fmla="*/ 35 h 106"/>
                <a:gd name="T38" fmla="*/ 54 w 147"/>
                <a:gd name="T39" fmla="*/ 39 h 106"/>
                <a:gd name="T40" fmla="*/ 50 w 147"/>
                <a:gd name="T41" fmla="*/ 44 h 106"/>
                <a:gd name="T42" fmla="*/ 47 w 147"/>
                <a:gd name="T43" fmla="*/ 48 h 106"/>
                <a:gd name="T44" fmla="*/ 42 w 147"/>
                <a:gd name="T45" fmla="*/ 53 h 106"/>
                <a:gd name="T46" fmla="*/ 38 w 147"/>
                <a:gd name="T47" fmla="*/ 59 h 106"/>
                <a:gd name="T48" fmla="*/ 35 w 147"/>
                <a:gd name="T49" fmla="*/ 63 h 106"/>
                <a:gd name="T50" fmla="*/ 33 w 147"/>
                <a:gd name="T51" fmla="*/ 68 h 106"/>
                <a:gd name="T52" fmla="*/ 32 w 147"/>
                <a:gd name="T53" fmla="*/ 72 h 106"/>
                <a:gd name="T54" fmla="*/ 32 w 147"/>
                <a:gd name="T55" fmla="*/ 77 h 106"/>
                <a:gd name="T56" fmla="*/ 32 w 147"/>
                <a:gd name="T57" fmla="*/ 83 h 106"/>
                <a:gd name="T58" fmla="*/ 32 w 147"/>
                <a:gd name="T59" fmla="*/ 87 h 106"/>
                <a:gd name="T60" fmla="*/ 35 w 147"/>
                <a:gd name="T61" fmla="*/ 92 h 106"/>
                <a:gd name="T62" fmla="*/ 39 w 147"/>
                <a:gd name="T63" fmla="*/ 96 h 106"/>
                <a:gd name="T64" fmla="*/ 44 w 147"/>
                <a:gd name="T65" fmla="*/ 99 h 106"/>
                <a:gd name="T66" fmla="*/ 48 w 147"/>
                <a:gd name="T67" fmla="*/ 102 h 106"/>
                <a:gd name="T68" fmla="*/ 53 w 147"/>
                <a:gd name="T69" fmla="*/ 104 h 106"/>
                <a:gd name="T70" fmla="*/ 62 w 147"/>
                <a:gd name="T71" fmla="*/ 104 h 106"/>
                <a:gd name="T72" fmla="*/ 66 w 147"/>
                <a:gd name="T73" fmla="*/ 105 h 106"/>
                <a:gd name="T74" fmla="*/ 72 w 147"/>
                <a:gd name="T75" fmla="*/ 105 h 106"/>
                <a:gd name="T76" fmla="*/ 77 w 147"/>
                <a:gd name="T77" fmla="*/ 105 h 106"/>
                <a:gd name="T78" fmla="*/ 81 w 147"/>
                <a:gd name="T79" fmla="*/ 104 h 106"/>
                <a:gd name="T80" fmla="*/ 86 w 147"/>
                <a:gd name="T81" fmla="*/ 102 h 106"/>
                <a:gd name="T82" fmla="*/ 90 w 147"/>
                <a:gd name="T83" fmla="*/ 101 h 106"/>
                <a:gd name="T84" fmla="*/ 95 w 147"/>
                <a:gd name="T85" fmla="*/ 99 h 106"/>
                <a:gd name="T86" fmla="*/ 98 w 147"/>
                <a:gd name="T87" fmla="*/ 95 h 106"/>
                <a:gd name="T88" fmla="*/ 102 w 147"/>
                <a:gd name="T89" fmla="*/ 92 h 106"/>
                <a:gd name="T90" fmla="*/ 107 w 147"/>
                <a:gd name="T91" fmla="*/ 89 h 106"/>
                <a:gd name="T92" fmla="*/ 111 w 147"/>
                <a:gd name="T93" fmla="*/ 84 h 106"/>
                <a:gd name="T94" fmla="*/ 120 w 147"/>
                <a:gd name="T95" fmla="*/ 74 h 106"/>
                <a:gd name="T96" fmla="*/ 126 w 147"/>
                <a:gd name="T97" fmla="*/ 69 h 106"/>
                <a:gd name="T98" fmla="*/ 131 w 147"/>
                <a:gd name="T99" fmla="*/ 66 h 106"/>
                <a:gd name="T100" fmla="*/ 135 w 147"/>
                <a:gd name="T101" fmla="*/ 63 h 106"/>
                <a:gd name="T102" fmla="*/ 138 w 147"/>
                <a:gd name="T103" fmla="*/ 59 h 106"/>
                <a:gd name="T104" fmla="*/ 141 w 147"/>
                <a:gd name="T105" fmla="*/ 54 h 106"/>
                <a:gd name="T106" fmla="*/ 143 w 147"/>
                <a:gd name="T107" fmla="*/ 50 h 106"/>
                <a:gd name="T108" fmla="*/ 146 w 147"/>
                <a:gd name="T109" fmla="*/ 45 h 106"/>
                <a:gd name="T110" fmla="*/ 146 w 147"/>
                <a:gd name="T111" fmla="*/ 41 h 10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47"/>
                <a:gd name="T169" fmla="*/ 0 h 106"/>
                <a:gd name="T170" fmla="*/ 147 w 147"/>
                <a:gd name="T171" fmla="*/ 106 h 10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47" h="106">
                  <a:moveTo>
                    <a:pt x="0" y="20"/>
                  </a:moveTo>
                  <a:lnTo>
                    <a:pt x="6" y="17"/>
                  </a:lnTo>
                  <a:lnTo>
                    <a:pt x="9" y="12"/>
                  </a:lnTo>
                  <a:lnTo>
                    <a:pt x="14" y="11"/>
                  </a:lnTo>
                  <a:lnTo>
                    <a:pt x="18" y="8"/>
                  </a:lnTo>
                  <a:lnTo>
                    <a:pt x="23" y="5"/>
                  </a:lnTo>
                  <a:lnTo>
                    <a:pt x="27" y="3"/>
                  </a:lnTo>
                  <a:lnTo>
                    <a:pt x="33" y="2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6" y="0"/>
                  </a:lnTo>
                  <a:lnTo>
                    <a:pt x="60" y="3"/>
                  </a:lnTo>
                  <a:lnTo>
                    <a:pt x="63" y="8"/>
                  </a:lnTo>
                  <a:lnTo>
                    <a:pt x="65" y="12"/>
                  </a:lnTo>
                  <a:lnTo>
                    <a:pt x="65" y="17"/>
                  </a:lnTo>
                  <a:lnTo>
                    <a:pt x="65" y="21"/>
                  </a:lnTo>
                  <a:lnTo>
                    <a:pt x="63" y="26"/>
                  </a:lnTo>
                  <a:lnTo>
                    <a:pt x="62" y="30"/>
                  </a:lnTo>
                  <a:lnTo>
                    <a:pt x="59" y="35"/>
                  </a:lnTo>
                  <a:lnTo>
                    <a:pt x="54" y="39"/>
                  </a:lnTo>
                  <a:lnTo>
                    <a:pt x="50" y="44"/>
                  </a:lnTo>
                  <a:lnTo>
                    <a:pt x="47" y="48"/>
                  </a:lnTo>
                  <a:lnTo>
                    <a:pt x="42" y="53"/>
                  </a:lnTo>
                  <a:lnTo>
                    <a:pt x="38" y="59"/>
                  </a:lnTo>
                  <a:lnTo>
                    <a:pt x="35" y="63"/>
                  </a:lnTo>
                  <a:lnTo>
                    <a:pt x="33" y="68"/>
                  </a:lnTo>
                  <a:lnTo>
                    <a:pt x="32" y="72"/>
                  </a:lnTo>
                  <a:lnTo>
                    <a:pt x="32" y="77"/>
                  </a:lnTo>
                  <a:lnTo>
                    <a:pt x="32" y="83"/>
                  </a:lnTo>
                  <a:lnTo>
                    <a:pt x="32" y="87"/>
                  </a:lnTo>
                  <a:lnTo>
                    <a:pt x="35" y="92"/>
                  </a:lnTo>
                  <a:lnTo>
                    <a:pt x="39" y="96"/>
                  </a:lnTo>
                  <a:lnTo>
                    <a:pt x="44" y="99"/>
                  </a:lnTo>
                  <a:lnTo>
                    <a:pt x="48" y="102"/>
                  </a:lnTo>
                  <a:lnTo>
                    <a:pt x="53" y="104"/>
                  </a:lnTo>
                  <a:lnTo>
                    <a:pt x="62" y="104"/>
                  </a:lnTo>
                  <a:lnTo>
                    <a:pt x="66" y="105"/>
                  </a:lnTo>
                  <a:lnTo>
                    <a:pt x="72" y="105"/>
                  </a:lnTo>
                  <a:lnTo>
                    <a:pt x="77" y="105"/>
                  </a:lnTo>
                  <a:lnTo>
                    <a:pt x="81" y="104"/>
                  </a:lnTo>
                  <a:lnTo>
                    <a:pt x="86" y="102"/>
                  </a:lnTo>
                  <a:lnTo>
                    <a:pt x="90" y="101"/>
                  </a:lnTo>
                  <a:lnTo>
                    <a:pt x="95" y="99"/>
                  </a:lnTo>
                  <a:lnTo>
                    <a:pt x="98" y="95"/>
                  </a:lnTo>
                  <a:lnTo>
                    <a:pt x="102" y="92"/>
                  </a:lnTo>
                  <a:lnTo>
                    <a:pt x="107" y="89"/>
                  </a:lnTo>
                  <a:lnTo>
                    <a:pt x="111" y="84"/>
                  </a:lnTo>
                  <a:lnTo>
                    <a:pt x="120" y="74"/>
                  </a:lnTo>
                  <a:lnTo>
                    <a:pt x="126" y="69"/>
                  </a:lnTo>
                  <a:lnTo>
                    <a:pt x="131" y="66"/>
                  </a:lnTo>
                  <a:lnTo>
                    <a:pt x="135" y="63"/>
                  </a:lnTo>
                  <a:lnTo>
                    <a:pt x="138" y="59"/>
                  </a:lnTo>
                  <a:lnTo>
                    <a:pt x="141" y="54"/>
                  </a:lnTo>
                  <a:lnTo>
                    <a:pt x="143" y="50"/>
                  </a:lnTo>
                  <a:lnTo>
                    <a:pt x="146" y="45"/>
                  </a:lnTo>
                  <a:lnTo>
                    <a:pt x="146" y="41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grpSp>
          <p:nvGrpSpPr>
            <p:cNvPr id="160787" name="Group 25"/>
            <p:cNvGrpSpPr>
              <a:grpSpLocks/>
            </p:cNvGrpSpPr>
            <p:nvPr/>
          </p:nvGrpSpPr>
          <p:grpSpPr bwMode="auto">
            <a:xfrm>
              <a:off x="2146" y="3190"/>
              <a:ext cx="312" cy="196"/>
              <a:chOff x="2146" y="3190"/>
              <a:chExt cx="312" cy="196"/>
            </a:xfrm>
          </p:grpSpPr>
          <p:sp>
            <p:nvSpPr>
              <p:cNvPr id="160863" name="Line 26"/>
              <p:cNvSpPr>
                <a:spLocks noChangeShapeType="1"/>
              </p:cNvSpPr>
              <p:nvPr/>
            </p:nvSpPr>
            <p:spPr bwMode="auto">
              <a:xfrm>
                <a:off x="2458" y="3190"/>
                <a:ext cx="0" cy="1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64" name="Line 27"/>
              <p:cNvSpPr>
                <a:spLocks noChangeShapeType="1"/>
              </p:cNvSpPr>
              <p:nvPr/>
            </p:nvSpPr>
            <p:spPr bwMode="auto">
              <a:xfrm flipH="1">
                <a:off x="2146" y="3386"/>
                <a:ext cx="3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60788" name="Group 28"/>
            <p:cNvGrpSpPr>
              <a:grpSpLocks/>
            </p:cNvGrpSpPr>
            <p:nvPr/>
          </p:nvGrpSpPr>
          <p:grpSpPr bwMode="auto">
            <a:xfrm>
              <a:off x="3891" y="2858"/>
              <a:ext cx="312" cy="144"/>
              <a:chOff x="3891" y="2858"/>
              <a:chExt cx="312" cy="144"/>
            </a:xfrm>
          </p:grpSpPr>
          <p:sp>
            <p:nvSpPr>
              <p:cNvPr id="160861" name="Line 29"/>
              <p:cNvSpPr>
                <a:spLocks noChangeShapeType="1"/>
              </p:cNvSpPr>
              <p:nvPr/>
            </p:nvSpPr>
            <p:spPr bwMode="auto">
              <a:xfrm>
                <a:off x="4203" y="2858"/>
                <a:ext cx="0" cy="1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62" name="Line 30"/>
              <p:cNvSpPr>
                <a:spLocks noChangeShapeType="1"/>
              </p:cNvSpPr>
              <p:nvPr/>
            </p:nvSpPr>
            <p:spPr bwMode="auto">
              <a:xfrm flipH="1">
                <a:off x="3891" y="3002"/>
                <a:ext cx="3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60789" name="Line 31"/>
            <p:cNvSpPr>
              <a:spLocks noChangeShapeType="1"/>
            </p:cNvSpPr>
            <p:nvPr/>
          </p:nvSpPr>
          <p:spPr bwMode="auto">
            <a:xfrm>
              <a:off x="3357" y="2447"/>
              <a:ext cx="0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90" name="Line 32"/>
            <p:cNvSpPr>
              <a:spLocks noChangeShapeType="1"/>
            </p:cNvSpPr>
            <p:nvPr/>
          </p:nvSpPr>
          <p:spPr bwMode="auto">
            <a:xfrm>
              <a:off x="3537" y="2444"/>
              <a:ext cx="0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91" name="Line 33"/>
            <p:cNvSpPr>
              <a:spLocks noChangeShapeType="1"/>
            </p:cNvSpPr>
            <p:nvPr/>
          </p:nvSpPr>
          <p:spPr bwMode="auto">
            <a:xfrm>
              <a:off x="3741" y="2447"/>
              <a:ext cx="0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92" name="Line 34"/>
            <p:cNvSpPr>
              <a:spLocks noChangeShapeType="1"/>
            </p:cNvSpPr>
            <p:nvPr/>
          </p:nvSpPr>
          <p:spPr bwMode="auto">
            <a:xfrm>
              <a:off x="2268" y="2447"/>
              <a:ext cx="0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93" name="Line 35"/>
            <p:cNvSpPr>
              <a:spLocks noChangeShapeType="1"/>
            </p:cNvSpPr>
            <p:nvPr/>
          </p:nvSpPr>
          <p:spPr bwMode="auto">
            <a:xfrm>
              <a:off x="2448" y="2444"/>
              <a:ext cx="0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94" name="Line 36"/>
            <p:cNvSpPr>
              <a:spLocks noChangeShapeType="1"/>
            </p:cNvSpPr>
            <p:nvPr/>
          </p:nvSpPr>
          <p:spPr bwMode="auto">
            <a:xfrm>
              <a:off x="2652" y="2447"/>
              <a:ext cx="0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95" name="Line 37"/>
            <p:cNvSpPr>
              <a:spLocks noChangeShapeType="1"/>
            </p:cNvSpPr>
            <p:nvPr/>
          </p:nvSpPr>
          <p:spPr bwMode="auto">
            <a:xfrm>
              <a:off x="2799" y="2450"/>
              <a:ext cx="0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96" name="Line 38"/>
            <p:cNvSpPr>
              <a:spLocks noChangeShapeType="1"/>
            </p:cNvSpPr>
            <p:nvPr/>
          </p:nvSpPr>
          <p:spPr bwMode="auto">
            <a:xfrm>
              <a:off x="3133" y="2468"/>
              <a:ext cx="0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97" name="Rectangle 39"/>
            <p:cNvSpPr>
              <a:spLocks noChangeArrowheads="1"/>
            </p:cNvSpPr>
            <p:nvPr/>
          </p:nvSpPr>
          <p:spPr bwMode="auto">
            <a:xfrm>
              <a:off x="1948" y="1963"/>
              <a:ext cx="1046" cy="46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0798" name="Line 40"/>
            <p:cNvSpPr>
              <a:spLocks noChangeShapeType="1"/>
            </p:cNvSpPr>
            <p:nvPr/>
          </p:nvSpPr>
          <p:spPr bwMode="auto">
            <a:xfrm>
              <a:off x="2238" y="1598"/>
              <a:ext cx="0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799" name="Line 41"/>
            <p:cNvSpPr>
              <a:spLocks noChangeShapeType="1"/>
            </p:cNvSpPr>
            <p:nvPr/>
          </p:nvSpPr>
          <p:spPr bwMode="auto">
            <a:xfrm>
              <a:off x="2427" y="1586"/>
              <a:ext cx="0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800" name="Line 42"/>
            <p:cNvSpPr>
              <a:spLocks noChangeShapeType="1"/>
            </p:cNvSpPr>
            <p:nvPr/>
          </p:nvSpPr>
          <p:spPr bwMode="auto">
            <a:xfrm>
              <a:off x="2576" y="1607"/>
              <a:ext cx="0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801" name="Line 43"/>
            <p:cNvSpPr>
              <a:spLocks noChangeShapeType="1"/>
            </p:cNvSpPr>
            <p:nvPr/>
          </p:nvSpPr>
          <p:spPr bwMode="auto">
            <a:xfrm>
              <a:off x="2796" y="1610"/>
              <a:ext cx="0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60802" name="Group 44"/>
            <p:cNvGrpSpPr>
              <a:grpSpLocks/>
            </p:cNvGrpSpPr>
            <p:nvPr/>
          </p:nvGrpSpPr>
          <p:grpSpPr bwMode="auto">
            <a:xfrm>
              <a:off x="2190" y="2308"/>
              <a:ext cx="128" cy="89"/>
              <a:chOff x="2190" y="2308"/>
              <a:chExt cx="128" cy="89"/>
            </a:xfrm>
          </p:grpSpPr>
          <p:sp>
            <p:nvSpPr>
              <p:cNvPr id="160859" name="Arc 45"/>
              <p:cNvSpPr>
                <a:spLocks/>
              </p:cNvSpPr>
              <p:nvPr/>
            </p:nvSpPr>
            <p:spPr bwMode="auto">
              <a:xfrm rot="10800000">
                <a:off x="2255" y="2308"/>
                <a:ext cx="63" cy="88"/>
              </a:xfrm>
              <a:custGeom>
                <a:avLst/>
                <a:gdLst>
                  <a:gd name="T0" fmla="*/ 0 w 21599"/>
                  <a:gd name="T1" fmla="*/ 0 h 21597"/>
                  <a:gd name="T2" fmla="*/ 0 w 21599"/>
                  <a:gd name="T3" fmla="*/ 0 h 21597"/>
                  <a:gd name="T4" fmla="*/ 0 w 21599"/>
                  <a:gd name="T5" fmla="*/ 0 h 21597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597"/>
                  <a:gd name="T11" fmla="*/ 21599 w 21599"/>
                  <a:gd name="T12" fmla="*/ 21597 h 215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597" fill="none" extrusionOk="0">
                    <a:moveTo>
                      <a:pt x="0" y="21355"/>
                    </a:moveTo>
                    <a:cubicBezTo>
                      <a:pt x="131" y="9652"/>
                      <a:pt x="9558" y="182"/>
                      <a:pt x="21260" y="-1"/>
                    </a:cubicBezTo>
                  </a:path>
                  <a:path w="21599" h="21597" stroke="0" extrusionOk="0">
                    <a:moveTo>
                      <a:pt x="0" y="21355"/>
                    </a:moveTo>
                    <a:cubicBezTo>
                      <a:pt x="131" y="9652"/>
                      <a:pt x="9558" y="182"/>
                      <a:pt x="21260" y="-1"/>
                    </a:cubicBezTo>
                    <a:lnTo>
                      <a:pt x="21599" y="2159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0860" name="Arc 46"/>
              <p:cNvSpPr>
                <a:spLocks/>
              </p:cNvSpPr>
              <p:nvPr/>
            </p:nvSpPr>
            <p:spPr bwMode="auto">
              <a:xfrm rot="10800000">
                <a:off x="2190" y="2308"/>
                <a:ext cx="64" cy="89"/>
              </a:xfrm>
              <a:custGeom>
                <a:avLst/>
                <a:gdLst>
                  <a:gd name="T0" fmla="*/ 0 w 21937"/>
                  <a:gd name="T1" fmla="*/ 0 h 21600"/>
                  <a:gd name="T2" fmla="*/ 0 w 21937"/>
                  <a:gd name="T3" fmla="*/ 0 h 21600"/>
                  <a:gd name="T4" fmla="*/ 0 w 2193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937"/>
                  <a:gd name="T10" fmla="*/ 0 h 21600"/>
                  <a:gd name="T11" fmla="*/ 21937 w 2193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37" h="21600" fill="none" extrusionOk="0">
                    <a:moveTo>
                      <a:pt x="-1" y="2"/>
                    </a:moveTo>
                    <a:cubicBezTo>
                      <a:pt x="112" y="0"/>
                      <a:pt x="225" y="-1"/>
                      <a:pt x="338" y="0"/>
                    </a:cubicBezTo>
                    <a:cubicBezTo>
                      <a:pt x="12171" y="0"/>
                      <a:pt x="21801" y="9521"/>
                      <a:pt x="21936" y="21354"/>
                    </a:cubicBezTo>
                  </a:path>
                  <a:path w="21937" h="21600" stroke="0" extrusionOk="0">
                    <a:moveTo>
                      <a:pt x="-1" y="2"/>
                    </a:moveTo>
                    <a:cubicBezTo>
                      <a:pt x="112" y="0"/>
                      <a:pt x="225" y="-1"/>
                      <a:pt x="338" y="0"/>
                    </a:cubicBezTo>
                    <a:cubicBezTo>
                      <a:pt x="12171" y="0"/>
                      <a:pt x="21801" y="9521"/>
                      <a:pt x="21936" y="21354"/>
                    </a:cubicBezTo>
                    <a:lnTo>
                      <a:pt x="338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60803" name="Line 47"/>
            <p:cNvSpPr>
              <a:spLocks noChangeShapeType="1"/>
            </p:cNvSpPr>
            <p:nvPr/>
          </p:nvSpPr>
          <p:spPr bwMode="auto">
            <a:xfrm flipH="1">
              <a:off x="2181" y="2304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60804" name="Group 48"/>
            <p:cNvGrpSpPr>
              <a:grpSpLocks/>
            </p:cNvGrpSpPr>
            <p:nvPr/>
          </p:nvGrpSpPr>
          <p:grpSpPr bwMode="auto">
            <a:xfrm>
              <a:off x="2386" y="2304"/>
              <a:ext cx="128" cy="89"/>
              <a:chOff x="2386" y="2304"/>
              <a:chExt cx="128" cy="89"/>
            </a:xfrm>
          </p:grpSpPr>
          <p:sp>
            <p:nvSpPr>
              <p:cNvPr id="160857" name="Arc 49"/>
              <p:cNvSpPr>
                <a:spLocks/>
              </p:cNvSpPr>
              <p:nvPr/>
            </p:nvSpPr>
            <p:spPr bwMode="auto">
              <a:xfrm rot="10800000">
                <a:off x="2451" y="2304"/>
                <a:ext cx="63" cy="88"/>
              </a:xfrm>
              <a:custGeom>
                <a:avLst/>
                <a:gdLst>
                  <a:gd name="T0" fmla="*/ 0 w 21599"/>
                  <a:gd name="T1" fmla="*/ 0 h 21597"/>
                  <a:gd name="T2" fmla="*/ 0 w 21599"/>
                  <a:gd name="T3" fmla="*/ 0 h 21597"/>
                  <a:gd name="T4" fmla="*/ 0 w 21599"/>
                  <a:gd name="T5" fmla="*/ 0 h 21597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597"/>
                  <a:gd name="T11" fmla="*/ 21599 w 21599"/>
                  <a:gd name="T12" fmla="*/ 21597 h 215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597" fill="none" extrusionOk="0">
                    <a:moveTo>
                      <a:pt x="0" y="21355"/>
                    </a:moveTo>
                    <a:cubicBezTo>
                      <a:pt x="131" y="9652"/>
                      <a:pt x="9558" y="182"/>
                      <a:pt x="21260" y="-1"/>
                    </a:cubicBezTo>
                  </a:path>
                  <a:path w="21599" h="21597" stroke="0" extrusionOk="0">
                    <a:moveTo>
                      <a:pt x="0" y="21355"/>
                    </a:moveTo>
                    <a:cubicBezTo>
                      <a:pt x="131" y="9652"/>
                      <a:pt x="9558" y="182"/>
                      <a:pt x="21260" y="-1"/>
                    </a:cubicBezTo>
                    <a:lnTo>
                      <a:pt x="21599" y="2159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0858" name="Arc 50"/>
              <p:cNvSpPr>
                <a:spLocks/>
              </p:cNvSpPr>
              <p:nvPr/>
            </p:nvSpPr>
            <p:spPr bwMode="auto">
              <a:xfrm rot="10800000">
                <a:off x="2386" y="2304"/>
                <a:ext cx="64" cy="89"/>
              </a:xfrm>
              <a:custGeom>
                <a:avLst/>
                <a:gdLst>
                  <a:gd name="T0" fmla="*/ 0 w 21937"/>
                  <a:gd name="T1" fmla="*/ 0 h 21600"/>
                  <a:gd name="T2" fmla="*/ 0 w 21937"/>
                  <a:gd name="T3" fmla="*/ 0 h 21600"/>
                  <a:gd name="T4" fmla="*/ 0 w 2193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937"/>
                  <a:gd name="T10" fmla="*/ 0 h 21600"/>
                  <a:gd name="T11" fmla="*/ 21937 w 2193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37" h="21600" fill="none" extrusionOk="0">
                    <a:moveTo>
                      <a:pt x="-1" y="2"/>
                    </a:moveTo>
                    <a:cubicBezTo>
                      <a:pt x="112" y="0"/>
                      <a:pt x="225" y="-1"/>
                      <a:pt x="338" y="0"/>
                    </a:cubicBezTo>
                    <a:cubicBezTo>
                      <a:pt x="12171" y="0"/>
                      <a:pt x="21801" y="9521"/>
                      <a:pt x="21936" y="21354"/>
                    </a:cubicBezTo>
                  </a:path>
                  <a:path w="21937" h="21600" stroke="0" extrusionOk="0">
                    <a:moveTo>
                      <a:pt x="-1" y="2"/>
                    </a:moveTo>
                    <a:cubicBezTo>
                      <a:pt x="112" y="0"/>
                      <a:pt x="225" y="-1"/>
                      <a:pt x="338" y="0"/>
                    </a:cubicBezTo>
                    <a:cubicBezTo>
                      <a:pt x="12171" y="0"/>
                      <a:pt x="21801" y="9521"/>
                      <a:pt x="21936" y="21354"/>
                    </a:cubicBezTo>
                    <a:lnTo>
                      <a:pt x="338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60805" name="Line 51"/>
            <p:cNvSpPr>
              <a:spLocks noChangeShapeType="1"/>
            </p:cNvSpPr>
            <p:nvPr/>
          </p:nvSpPr>
          <p:spPr bwMode="auto">
            <a:xfrm flipH="1">
              <a:off x="2377" y="2300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60806" name="Group 52"/>
            <p:cNvGrpSpPr>
              <a:grpSpLocks/>
            </p:cNvGrpSpPr>
            <p:nvPr/>
          </p:nvGrpSpPr>
          <p:grpSpPr bwMode="auto">
            <a:xfrm>
              <a:off x="2773" y="2318"/>
              <a:ext cx="128" cy="89"/>
              <a:chOff x="2773" y="2318"/>
              <a:chExt cx="128" cy="89"/>
            </a:xfrm>
          </p:grpSpPr>
          <p:sp>
            <p:nvSpPr>
              <p:cNvPr id="160855" name="Arc 53"/>
              <p:cNvSpPr>
                <a:spLocks/>
              </p:cNvSpPr>
              <p:nvPr/>
            </p:nvSpPr>
            <p:spPr bwMode="auto">
              <a:xfrm rot="10800000">
                <a:off x="2838" y="2318"/>
                <a:ext cx="63" cy="88"/>
              </a:xfrm>
              <a:custGeom>
                <a:avLst/>
                <a:gdLst>
                  <a:gd name="T0" fmla="*/ 0 w 21599"/>
                  <a:gd name="T1" fmla="*/ 0 h 21597"/>
                  <a:gd name="T2" fmla="*/ 0 w 21599"/>
                  <a:gd name="T3" fmla="*/ 0 h 21597"/>
                  <a:gd name="T4" fmla="*/ 0 w 21599"/>
                  <a:gd name="T5" fmla="*/ 0 h 21597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597"/>
                  <a:gd name="T11" fmla="*/ 21599 w 21599"/>
                  <a:gd name="T12" fmla="*/ 21597 h 215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597" fill="none" extrusionOk="0">
                    <a:moveTo>
                      <a:pt x="0" y="21355"/>
                    </a:moveTo>
                    <a:cubicBezTo>
                      <a:pt x="131" y="9652"/>
                      <a:pt x="9558" y="182"/>
                      <a:pt x="21260" y="-1"/>
                    </a:cubicBezTo>
                  </a:path>
                  <a:path w="21599" h="21597" stroke="0" extrusionOk="0">
                    <a:moveTo>
                      <a:pt x="0" y="21355"/>
                    </a:moveTo>
                    <a:cubicBezTo>
                      <a:pt x="131" y="9652"/>
                      <a:pt x="9558" y="182"/>
                      <a:pt x="21260" y="-1"/>
                    </a:cubicBezTo>
                    <a:lnTo>
                      <a:pt x="21599" y="2159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0856" name="Arc 54"/>
              <p:cNvSpPr>
                <a:spLocks/>
              </p:cNvSpPr>
              <p:nvPr/>
            </p:nvSpPr>
            <p:spPr bwMode="auto">
              <a:xfrm rot="10800000">
                <a:off x="2773" y="2318"/>
                <a:ext cx="64" cy="89"/>
              </a:xfrm>
              <a:custGeom>
                <a:avLst/>
                <a:gdLst>
                  <a:gd name="T0" fmla="*/ 0 w 21937"/>
                  <a:gd name="T1" fmla="*/ 0 h 21600"/>
                  <a:gd name="T2" fmla="*/ 0 w 21937"/>
                  <a:gd name="T3" fmla="*/ 0 h 21600"/>
                  <a:gd name="T4" fmla="*/ 0 w 2193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937"/>
                  <a:gd name="T10" fmla="*/ 0 h 21600"/>
                  <a:gd name="T11" fmla="*/ 21937 w 2193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37" h="21600" fill="none" extrusionOk="0">
                    <a:moveTo>
                      <a:pt x="-1" y="2"/>
                    </a:moveTo>
                    <a:cubicBezTo>
                      <a:pt x="112" y="0"/>
                      <a:pt x="225" y="-1"/>
                      <a:pt x="338" y="0"/>
                    </a:cubicBezTo>
                    <a:cubicBezTo>
                      <a:pt x="12171" y="0"/>
                      <a:pt x="21801" y="9521"/>
                      <a:pt x="21936" y="21354"/>
                    </a:cubicBezTo>
                  </a:path>
                  <a:path w="21937" h="21600" stroke="0" extrusionOk="0">
                    <a:moveTo>
                      <a:pt x="-1" y="2"/>
                    </a:moveTo>
                    <a:cubicBezTo>
                      <a:pt x="112" y="0"/>
                      <a:pt x="225" y="-1"/>
                      <a:pt x="338" y="0"/>
                    </a:cubicBezTo>
                    <a:cubicBezTo>
                      <a:pt x="12171" y="0"/>
                      <a:pt x="21801" y="9521"/>
                      <a:pt x="21936" y="21354"/>
                    </a:cubicBezTo>
                    <a:lnTo>
                      <a:pt x="338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60807" name="Line 55"/>
            <p:cNvSpPr>
              <a:spLocks noChangeShapeType="1"/>
            </p:cNvSpPr>
            <p:nvPr/>
          </p:nvSpPr>
          <p:spPr bwMode="auto">
            <a:xfrm flipH="1">
              <a:off x="2764" y="2296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60808" name="Group 56"/>
            <p:cNvGrpSpPr>
              <a:grpSpLocks/>
            </p:cNvGrpSpPr>
            <p:nvPr/>
          </p:nvGrpSpPr>
          <p:grpSpPr bwMode="auto">
            <a:xfrm>
              <a:off x="2578" y="2305"/>
              <a:ext cx="128" cy="89"/>
              <a:chOff x="2578" y="2305"/>
              <a:chExt cx="128" cy="89"/>
            </a:xfrm>
          </p:grpSpPr>
          <p:sp>
            <p:nvSpPr>
              <p:cNvPr id="160853" name="Arc 57"/>
              <p:cNvSpPr>
                <a:spLocks/>
              </p:cNvSpPr>
              <p:nvPr/>
            </p:nvSpPr>
            <p:spPr bwMode="auto">
              <a:xfrm rot="10800000">
                <a:off x="2643" y="2305"/>
                <a:ext cx="63" cy="88"/>
              </a:xfrm>
              <a:custGeom>
                <a:avLst/>
                <a:gdLst>
                  <a:gd name="T0" fmla="*/ 0 w 21599"/>
                  <a:gd name="T1" fmla="*/ 0 h 21597"/>
                  <a:gd name="T2" fmla="*/ 0 w 21599"/>
                  <a:gd name="T3" fmla="*/ 0 h 21597"/>
                  <a:gd name="T4" fmla="*/ 0 w 21599"/>
                  <a:gd name="T5" fmla="*/ 0 h 21597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597"/>
                  <a:gd name="T11" fmla="*/ 21599 w 21599"/>
                  <a:gd name="T12" fmla="*/ 21597 h 215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597" fill="none" extrusionOk="0">
                    <a:moveTo>
                      <a:pt x="0" y="21355"/>
                    </a:moveTo>
                    <a:cubicBezTo>
                      <a:pt x="131" y="9652"/>
                      <a:pt x="9558" y="182"/>
                      <a:pt x="21260" y="-1"/>
                    </a:cubicBezTo>
                  </a:path>
                  <a:path w="21599" h="21597" stroke="0" extrusionOk="0">
                    <a:moveTo>
                      <a:pt x="0" y="21355"/>
                    </a:moveTo>
                    <a:cubicBezTo>
                      <a:pt x="131" y="9652"/>
                      <a:pt x="9558" y="182"/>
                      <a:pt x="21260" y="-1"/>
                    </a:cubicBezTo>
                    <a:lnTo>
                      <a:pt x="21599" y="2159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0854" name="Arc 58"/>
              <p:cNvSpPr>
                <a:spLocks/>
              </p:cNvSpPr>
              <p:nvPr/>
            </p:nvSpPr>
            <p:spPr bwMode="auto">
              <a:xfrm rot="10800000">
                <a:off x="2578" y="2305"/>
                <a:ext cx="64" cy="89"/>
              </a:xfrm>
              <a:custGeom>
                <a:avLst/>
                <a:gdLst>
                  <a:gd name="T0" fmla="*/ 0 w 21937"/>
                  <a:gd name="T1" fmla="*/ 0 h 21600"/>
                  <a:gd name="T2" fmla="*/ 0 w 21937"/>
                  <a:gd name="T3" fmla="*/ 0 h 21600"/>
                  <a:gd name="T4" fmla="*/ 0 w 2193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937"/>
                  <a:gd name="T10" fmla="*/ 0 h 21600"/>
                  <a:gd name="T11" fmla="*/ 21937 w 2193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37" h="21600" fill="none" extrusionOk="0">
                    <a:moveTo>
                      <a:pt x="-1" y="2"/>
                    </a:moveTo>
                    <a:cubicBezTo>
                      <a:pt x="112" y="0"/>
                      <a:pt x="225" y="-1"/>
                      <a:pt x="338" y="0"/>
                    </a:cubicBezTo>
                    <a:cubicBezTo>
                      <a:pt x="12171" y="0"/>
                      <a:pt x="21801" y="9521"/>
                      <a:pt x="21936" y="21354"/>
                    </a:cubicBezTo>
                  </a:path>
                  <a:path w="21937" h="21600" stroke="0" extrusionOk="0">
                    <a:moveTo>
                      <a:pt x="-1" y="2"/>
                    </a:moveTo>
                    <a:cubicBezTo>
                      <a:pt x="112" y="0"/>
                      <a:pt x="225" y="-1"/>
                      <a:pt x="338" y="0"/>
                    </a:cubicBezTo>
                    <a:cubicBezTo>
                      <a:pt x="12171" y="0"/>
                      <a:pt x="21801" y="9521"/>
                      <a:pt x="21936" y="21354"/>
                    </a:cubicBezTo>
                    <a:lnTo>
                      <a:pt x="338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60809" name="Line 59"/>
            <p:cNvSpPr>
              <a:spLocks noChangeShapeType="1"/>
            </p:cNvSpPr>
            <p:nvPr/>
          </p:nvSpPr>
          <p:spPr bwMode="auto">
            <a:xfrm flipH="1">
              <a:off x="2559" y="2301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60810" name="Group 60"/>
            <p:cNvGrpSpPr>
              <a:grpSpLocks/>
            </p:cNvGrpSpPr>
            <p:nvPr/>
          </p:nvGrpSpPr>
          <p:grpSpPr bwMode="auto">
            <a:xfrm>
              <a:off x="2162" y="2133"/>
              <a:ext cx="101" cy="55"/>
              <a:chOff x="2162" y="2133"/>
              <a:chExt cx="101" cy="55"/>
            </a:xfrm>
          </p:grpSpPr>
          <p:sp>
            <p:nvSpPr>
              <p:cNvPr id="160851" name="Arc 61"/>
              <p:cNvSpPr>
                <a:spLocks/>
              </p:cNvSpPr>
              <p:nvPr/>
            </p:nvSpPr>
            <p:spPr bwMode="auto">
              <a:xfrm rot="10800000">
                <a:off x="2213" y="2133"/>
                <a:ext cx="50" cy="55"/>
              </a:xfrm>
              <a:custGeom>
                <a:avLst/>
                <a:gdLst>
                  <a:gd name="T0" fmla="*/ 0 w 21600"/>
                  <a:gd name="T1" fmla="*/ 0 h 21596"/>
                  <a:gd name="T2" fmla="*/ 0 w 21600"/>
                  <a:gd name="T3" fmla="*/ 0 h 21596"/>
                  <a:gd name="T4" fmla="*/ 0 w 21600"/>
                  <a:gd name="T5" fmla="*/ 0 h 2159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6"/>
                  <a:gd name="T11" fmla="*/ 21600 w 21600"/>
                  <a:gd name="T12" fmla="*/ 21596 h 215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6" fill="none" extrusionOk="0">
                    <a:moveTo>
                      <a:pt x="0" y="21596"/>
                    </a:moveTo>
                    <a:cubicBezTo>
                      <a:pt x="0" y="9835"/>
                      <a:pt x="9409" y="235"/>
                      <a:pt x="21168" y="0"/>
                    </a:cubicBezTo>
                  </a:path>
                  <a:path w="21600" h="21596" stroke="0" extrusionOk="0">
                    <a:moveTo>
                      <a:pt x="0" y="21596"/>
                    </a:moveTo>
                    <a:cubicBezTo>
                      <a:pt x="0" y="9835"/>
                      <a:pt x="9409" y="235"/>
                      <a:pt x="21168" y="0"/>
                    </a:cubicBezTo>
                    <a:lnTo>
                      <a:pt x="21600" y="2159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0852" name="Arc 62"/>
              <p:cNvSpPr>
                <a:spLocks/>
              </p:cNvSpPr>
              <p:nvPr/>
            </p:nvSpPr>
            <p:spPr bwMode="auto">
              <a:xfrm rot="10800000">
                <a:off x="2162" y="2133"/>
                <a:ext cx="50" cy="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grpSp>
          <p:nvGrpSpPr>
            <p:cNvPr id="160811" name="Group 63"/>
            <p:cNvGrpSpPr>
              <a:grpSpLocks/>
            </p:cNvGrpSpPr>
            <p:nvPr/>
          </p:nvGrpSpPr>
          <p:grpSpPr bwMode="auto">
            <a:xfrm>
              <a:off x="2376" y="2111"/>
              <a:ext cx="101" cy="55"/>
              <a:chOff x="2376" y="2111"/>
              <a:chExt cx="101" cy="55"/>
            </a:xfrm>
          </p:grpSpPr>
          <p:sp>
            <p:nvSpPr>
              <p:cNvPr id="160849" name="Arc 64"/>
              <p:cNvSpPr>
                <a:spLocks/>
              </p:cNvSpPr>
              <p:nvPr/>
            </p:nvSpPr>
            <p:spPr bwMode="auto">
              <a:xfrm rot="10800000">
                <a:off x="2427" y="2111"/>
                <a:ext cx="50" cy="55"/>
              </a:xfrm>
              <a:custGeom>
                <a:avLst/>
                <a:gdLst>
                  <a:gd name="T0" fmla="*/ 0 w 21600"/>
                  <a:gd name="T1" fmla="*/ 0 h 21596"/>
                  <a:gd name="T2" fmla="*/ 0 w 21600"/>
                  <a:gd name="T3" fmla="*/ 0 h 21596"/>
                  <a:gd name="T4" fmla="*/ 0 w 21600"/>
                  <a:gd name="T5" fmla="*/ 0 h 2159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6"/>
                  <a:gd name="T11" fmla="*/ 21600 w 21600"/>
                  <a:gd name="T12" fmla="*/ 21596 h 215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6" fill="none" extrusionOk="0">
                    <a:moveTo>
                      <a:pt x="0" y="21596"/>
                    </a:moveTo>
                    <a:cubicBezTo>
                      <a:pt x="0" y="9835"/>
                      <a:pt x="9409" y="235"/>
                      <a:pt x="21168" y="0"/>
                    </a:cubicBezTo>
                  </a:path>
                  <a:path w="21600" h="21596" stroke="0" extrusionOk="0">
                    <a:moveTo>
                      <a:pt x="0" y="21596"/>
                    </a:moveTo>
                    <a:cubicBezTo>
                      <a:pt x="0" y="9835"/>
                      <a:pt x="9409" y="235"/>
                      <a:pt x="21168" y="0"/>
                    </a:cubicBezTo>
                    <a:lnTo>
                      <a:pt x="21600" y="2159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0850" name="Arc 65"/>
              <p:cNvSpPr>
                <a:spLocks/>
              </p:cNvSpPr>
              <p:nvPr/>
            </p:nvSpPr>
            <p:spPr bwMode="auto">
              <a:xfrm rot="10800000">
                <a:off x="2376" y="2111"/>
                <a:ext cx="50" cy="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grpSp>
          <p:nvGrpSpPr>
            <p:cNvPr id="160812" name="Group 66"/>
            <p:cNvGrpSpPr>
              <a:grpSpLocks/>
            </p:cNvGrpSpPr>
            <p:nvPr/>
          </p:nvGrpSpPr>
          <p:grpSpPr bwMode="auto">
            <a:xfrm>
              <a:off x="2545" y="2116"/>
              <a:ext cx="101" cy="55"/>
              <a:chOff x="2545" y="2116"/>
              <a:chExt cx="101" cy="55"/>
            </a:xfrm>
          </p:grpSpPr>
          <p:sp>
            <p:nvSpPr>
              <p:cNvPr id="160847" name="Arc 67"/>
              <p:cNvSpPr>
                <a:spLocks/>
              </p:cNvSpPr>
              <p:nvPr/>
            </p:nvSpPr>
            <p:spPr bwMode="auto">
              <a:xfrm rot="10800000">
                <a:off x="2596" y="2116"/>
                <a:ext cx="50" cy="55"/>
              </a:xfrm>
              <a:custGeom>
                <a:avLst/>
                <a:gdLst>
                  <a:gd name="T0" fmla="*/ 0 w 21600"/>
                  <a:gd name="T1" fmla="*/ 0 h 21596"/>
                  <a:gd name="T2" fmla="*/ 0 w 21600"/>
                  <a:gd name="T3" fmla="*/ 0 h 21596"/>
                  <a:gd name="T4" fmla="*/ 0 w 21600"/>
                  <a:gd name="T5" fmla="*/ 0 h 2159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6"/>
                  <a:gd name="T11" fmla="*/ 21600 w 21600"/>
                  <a:gd name="T12" fmla="*/ 21596 h 215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6" fill="none" extrusionOk="0">
                    <a:moveTo>
                      <a:pt x="0" y="21596"/>
                    </a:moveTo>
                    <a:cubicBezTo>
                      <a:pt x="0" y="9835"/>
                      <a:pt x="9409" y="235"/>
                      <a:pt x="21168" y="0"/>
                    </a:cubicBezTo>
                  </a:path>
                  <a:path w="21600" h="21596" stroke="0" extrusionOk="0">
                    <a:moveTo>
                      <a:pt x="0" y="21596"/>
                    </a:moveTo>
                    <a:cubicBezTo>
                      <a:pt x="0" y="9835"/>
                      <a:pt x="9409" y="235"/>
                      <a:pt x="21168" y="0"/>
                    </a:cubicBezTo>
                    <a:lnTo>
                      <a:pt x="21600" y="2159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0848" name="Arc 68"/>
              <p:cNvSpPr>
                <a:spLocks/>
              </p:cNvSpPr>
              <p:nvPr/>
            </p:nvSpPr>
            <p:spPr bwMode="auto">
              <a:xfrm rot="10800000">
                <a:off x="2545" y="2116"/>
                <a:ext cx="50" cy="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grpSp>
          <p:nvGrpSpPr>
            <p:cNvPr id="160813" name="Group 69"/>
            <p:cNvGrpSpPr>
              <a:grpSpLocks/>
            </p:cNvGrpSpPr>
            <p:nvPr/>
          </p:nvGrpSpPr>
          <p:grpSpPr bwMode="auto">
            <a:xfrm>
              <a:off x="2759" y="2130"/>
              <a:ext cx="101" cy="55"/>
              <a:chOff x="2759" y="2130"/>
              <a:chExt cx="101" cy="55"/>
            </a:xfrm>
          </p:grpSpPr>
          <p:sp>
            <p:nvSpPr>
              <p:cNvPr id="160845" name="Arc 70"/>
              <p:cNvSpPr>
                <a:spLocks/>
              </p:cNvSpPr>
              <p:nvPr/>
            </p:nvSpPr>
            <p:spPr bwMode="auto">
              <a:xfrm rot="10800000">
                <a:off x="2810" y="2130"/>
                <a:ext cx="50" cy="55"/>
              </a:xfrm>
              <a:custGeom>
                <a:avLst/>
                <a:gdLst>
                  <a:gd name="T0" fmla="*/ 0 w 21600"/>
                  <a:gd name="T1" fmla="*/ 0 h 21596"/>
                  <a:gd name="T2" fmla="*/ 0 w 21600"/>
                  <a:gd name="T3" fmla="*/ 0 h 21596"/>
                  <a:gd name="T4" fmla="*/ 0 w 21600"/>
                  <a:gd name="T5" fmla="*/ 0 h 2159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6"/>
                  <a:gd name="T11" fmla="*/ 21600 w 21600"/>
                  <a:gd name="T12" fmla="*/ 21596 h 215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6" fill="none" extrusionOk="0">
                    <a:moveTo>
                      <a:pt x="0" y="21596"/>
                    </a:moveTo>
                    <a:cubicBezTo>
                      <a:pt x="0" y="9835"/>
                      <a:pt x="9409" y="235"/>
                      <a:pt x="21168" y="0"/>
                    </a:cubicBezTo>
                  </a:path>
                  <a:path w="21600" h="21596" stroke="0" extrusionOk="0">
                    <a:moveTo>
                      <a:pt x="0" y="21596"/>
                    </a:moveTo>
                    <a:cubicBezTo>
                      <a:pt x="0" y="9835"/>
                      <a:pt x="9409" y="235"/>
                      <a:pt x="21168" y="0"/>
                    </a:cubicBezTo>
                    <a:lnTo>
                      <a:pt x="21600" y="2159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0846" name="Arc 71"/>
              <p:cNvSpPr>
                <a:spLocks/>
              </p:cNvSpPr>
              <p:nvPr/>
            </p:nvSpPr>
            <p:spPr bwMode="auto">
              <a:xfrm rot="10800000">
                <a:off x="2759" y="2130"/>
                <a:ext cx="50" cy="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60814" name="Line 72"/>
            <p:cNvSpPr>
              <a:spLocks noChangeShapeType="1"/>
            </p:cNvSpPr>
            <p:nvPr/>
          </p:nvSpPr>
          <p:spPr bwMode="auto">
            <a:xfrm>
              <a:off x="2216" y="2050"/>
              <a:ext cx="1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815" name="Line 73"/>
            <p:cNvSpPr>
              <a:spLocks noChangeShapeType="1"/>
            </p:cNvSpPr>
            <p:nvPr/>
          </p:nvSpPr>
          <p:spPr bwMode="auto">
            <a:xfrm>
              <a:off x="2412" y="2046"/>
              <a:ext cx="1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816" name="Line 74"/>
            <p:cNvSpPr>
              <a:spLocks noChangeShapeType="1"/>
            </p:cNvSpPr>
            <p:nvPr/>
          </p:nvSpPr>
          <p:spPr bwMode="auto">
            <a:xfrm>
              <a:off x="2590" y="2033"/>
              <a:ext cx="1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817" name="Line 75"/>
            <p:cNvSpPr>
              <a:spLocks noChangeShapeType="1"/>
            </p:cNvSpPr>
            <p:nvPr/>
          </p:nvSpPr>
          <p:spPr bwMode="auto">
            <a:xfrm>
              <a:off x="2804" y="2056"/>
              <a:ext cx="1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818" name="Line 76"/>
            <p:cNvSpPr>
              <a:spLocks noChangeShapeType="1"/>
            </p:cNvSpPr>
            <p:nvPr/>
          </p:nvSpPr>
          <p:spPr bwMode="auto">
            <a:xfrm>
              <a:off x="1589" y="2041"/>
              <a:ext cx="1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819" name="Rectangle 77"/>
            <p:cNvSpPr>
              <a:spLocks noChangeArrowheads="1"/>
            </p:cNvSpPr>
            <p:nvPr/>
          </p:nvSpPr>
          <p:spPr bwMode="auto">
            <a:xfrm>
              <a:off x="786" y="1947"/>
              <a:ext cx="70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Control</a:t>
              </a:r>
            </a:p>
            <a:p>
              <a:r>
                <a:rPr lang="es-ES" altLang="es-ES"/>
                <a:t>S/R</a:t>
              </a:r>
            </a:p>
          </p:txBody>
        </p:sp>
        <p:sp>
          <p:nvSpPr>
            <p:cNvPr id="160820" name="Rectangle 78"/>
            <p:cNvSpPr>
              <a:spLocks noChangeArrowheads="1"/>
            </p:cNvSpPr>
            <p:nvPr/>
          </p:nvSpPr>
          <p:spPr bwMode="auto">
            <a:xfrm>
              <a:off x="2981" y="2189"/>
              <a:ext cx="9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B</a:t>
              </a:r>
              <a:r>
                <a:rPr lang="es-ES" altLang="es-ES" sz="1600"/>
                <a:t>3 </a:t>
              </a:r>
              <a:r>
                <a:rPr lang="es-ES" altLang="es-ES"/>
                <a:t>B</a:t>
              </a:r>
              <a:r>
                <a:rPr lang="es-ES" altLang="es-ES" sz="1600"/>
                <a:t>2 </a:t>
              </a:r>
              <a:r>
                <a:rPr lang="es-ES" altLang="es-ES"/>
                <a:t>B</a:t>
              </a:r>
              <a:r>
                <a:rPr lang="es-ES" altLang="es-ES" sz="1600"/>
                <a:t>1 </a:t>
              </a:r>
              <a:r>
                <a:rPr lang="es-ES" altLang="es-ES"/>
                <a:t>B</a:t>
              </a:r>
              <a:r>
                <a:rPr lang="es-ES" altLang="es-ES" sz="1600"/>
                <a:t>0</a:t>
              </a:r>
            </a:p>
          </p:txBody>
        </p:sp>
        <p:sp>
          <p:nvSpPr>
            <p:cNvPr id="160821" name="Rectangle 79"/>
            <p:cNvSpPr>
              <a:spLocks noChangeArrowheads="1"/>
            </p:cNvSpPr>
            <p:nvPr/>
          </p:nvSpPr>
          <p:spPr bwMode="auto">
            <a:xfrm>
              <a:off x="3209" y="3592"/>
              <a:ext cx="74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600">
                  <a:latin typeface="Arial" pitchFamily="34" charset="0"/>
                </a:rPr>
                <a:t> </a:t>
              </a:r>
              <a:r>
                <a:rPr lang="es-ES" altLang="es-ES" sz="1600">
                  <a:latin typeface="Arial" pitchFamily="34" charset="0"/>
                </a:rPr>
                <a:t>3 </a:t>
              </a:r>
              <a:r>
                <a:rPr lang="es-ES" altLang="es-ES" sz="2600">
                  <a:latin typeface="Arial" pitchFamily="34" charset="0"/>
                </a:rPr>
                <a:t> </a:t>
              </a:r>
              <a:r>
                <a:rPr lang="es-ES" altLang="es-ES" sz="1600">
                  <a:latin typeface="Arial" pitchFamily="34" charset="0"/>
                </a:rPr>
                <a:t>2 </a:t>
              </a:r>
              <a:r>
                <a:rPr lang="es-ES" altLang="es-ES" sz="2600">
                  <a:latin typeface="Arial" pitchFamily="34" charset="0"/>
                </a:rPr>
                <a:t> </a:t>
              </a:r>
              <a:r>
                <a:rPr lang="es-ES" altLang="es-ES" sz="1600">
                  <a:latin typeface="Arial" pitchFamily="34" charset="0"/>
                </a:rPr>
                <a:t>1 </a:t>
              </a:r>
              <a:r>
                <a:rPr lang="es-ES" altLang="es-ES" sz="2600">
                  <a:latin typeface="Arial" pitchFamily="34" charset="0"/>
                </a:rPr>
                <a:t> </a:t>
              </a:r>
              <a:r>
                <a:rPr lang="es-ES" altLang="es-ES" sz="1600">
                  <a:latin typeface="Arial" pitchFamily="34" charset="0"/>
                </a:rPr>
                <a:t>0</a:t>
              </a:r>
            </a:p>
          </p:txBody>
        </p:sp>
        <p:sp>
          <p:nvSpPr>
            <p:cNvPr id="160822" name="Rectangle 80"/>
            <p:cNvSpPr>
              <a:spLocks noChangeArrowheads="1"/>
            </p:cNvSpPr>
            <p:nvPr/>
          </p:nvSpPr>
          <p:spPr bwMode="auto">
            <a:xfrm>
              <a:off x="4058" y="253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C</a:t>
              </a:r>
              <a:r>
                <a:rPr lang="es-ES" altLang="es-ES" sz="1600"/>
                <a:t>0</a:t>
              </a:r>
            </a:p>
          </p:txBody>
        </p:sp>
        <p:sp>
          <p:nvSpPr>
            <p:cNvPr id="160823" name="Rectangle 81"/>
            <p:cNvSpPr>
              <a:spLocks noChangeArrowheads="1"/>
            </p:cNvSpPr>
            <p:nvPr/>
          </p:nvSpPr>
          <p:spPr bwMode="auto">
            <a:xfrm>
              <a:off x="1831" y="325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/>
                <a:t>C</a:t>
              </a:r>
              <a:r>
                <a:rPr lang="es-ES" altLang="es-ES" sz="1600"/>
                <a:t>4</a:t>
              </a:r>
            </a:p>
          </p:txBody>
        </p:sp>
        <p:grpSp>
          <p:nvGrpSpPr>
            <p:cNvPr id="160824" name="Group 82"/>
            <p:cNvGrpSpPr>
              <a:grpSpLocks/>
            </p:cNvGrpSpPr>
            <p:nvPr/>
          </p:nvGrpSpPr>
          <p:grpSpPr bwMode="auto">
            <a:xfrm>
              <a:off x="3421" y="3666"/>
              <a:ext cx="73" cy="139"/>
              <a:chOff x="3421" y="3666"/>
              <a:chExt cx="73" cy="139"/>
            </a:xfrm>
          </p:grpSpPr>
          <p:sp>
            <p:nvSpPr>
              <p:cNvPr id="160841" name="Line 83"/>
              <p:cNvSpPr>
                <a:spLocks noChangeShapeType="1"/>
              </p:cNvSpPr>
              <p:nvPr/>
            </p:nvSpPr>
            <p:spPr bwMode="auto">
              <a:xfrm>
                <a:off x="3421" y="3666"/>
                <a:ext cx="32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42" name="Line 84"/>
              <p:cNvSpPr>
                <a:spLocks noChangeShapeType="1"/>
              </p:cNvSpPr>
              <p:nvPr/>
            </p:nvSpPr>
            <p:spPr bwMode="auto">
              <a:xfrm flipV="1">
                <a:off x="3421" y="3734"/>
                <a:ext cx="32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43" name="Line 85"/>
              <p:cNvSpPr>
                <a:spLocks noChangeShapeType="1"/>
              </p:cNvSpPr>
              <p:nvPr/>
            </p:nvSpPr>
            <p:spPr bwMode="auto">
              <a:xfrm>
                <a:off x="3423" y="3666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44" name="Line 86"/>
              <p:cNvSpPr>
                <a:spLocks noChangeShapeType="1"/>
              </p:cNvSpPr>
              <p:nvPr/>
            </p:nvSpPr>
            <p:spPr bwMode="auto">
              <a:xfrm>
                <a:off x="3423" y="3805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60825" name="Group 87"/>
            <p:cNvGrpSpPr>
              <a:grpSpLocks/>
            </p:cNvGrpSpPr>
            <p:nvPr/>
          </p:nvGrpSpPr>
          <p:grpSpPr bwMode="auto">
            <a:xfrm>
              <a:off x="3571" y="3654"/>
              <a:ext cx="73" cy="139"/>
              <a:chOff x="3571" y="3654"/>
              <a:chExt cx="73" cy="139"/>
            </a:xfrm>
          </p:grpSpPr>
          <p:sp>
            <p:nvSpPr>
              <p:cNvPr id="160837" name="Line 88"/>
              <p:cNvSpPr>
                <a:spLocks noChangeShapeType="1"/>
              </p:cNvSpPr>
              <p:nvPr/>
            </p:nvSpPr>
            <p:spPr bwMode="auto">
              <a:xfrm>
                <a:off x="3571" y="3654"/>
                <a:ext cx="32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38" name="Line 89"/>
              <p:cNvSpPr>
                <a:spLocks noChangeShapeType="1"/>
              </p:cNvSpPr>
              <p:nvPr/>
            </p:nvSpPr>
            <p:spPr bwMode="auto">
              <a:xfrm flipV="1">
                <a:off x="3571" y="3722"/>
                <a:ext cx="32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39" name="Line 90"/>
              <p:cNvSpPr>
                <a:spLocks noChangeShapeType="1"/>
              </p:cNvSpPr>
              <p:nvPr/>
            </p:nvSpPr>
            <p:spPr bwMode="auto">
              <a:xfrm>
                <a:off x="3573" y="3654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40" name="Line 91"/>
              <p:cNvSpPr>
                <a:spLocks noChangeShapeType="1"/>
              </p:cNvSpPr>
              <p:nvPr/>
            </p:nvSpPr>
            <p:spPr bwMode="auto">
              <a:xfrm>
                <a:off x="3573" y="3793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60826" name="Group 92"/>
            <p:cNvGrpSpPr>
              <a:grpSpLocks/>
            </p:cNvGrpSpPr>
            <p:nvPr/>
          </p:nvGrpSpPr>
          <p:grpSpPr bwMode="auto">
            <a:xfrm>
              <a:off x="3712" y="3651"/>
              <a:ext cx="73" cy="138"/>
              <a:chOff x="3712" y="3651"/>
              <a:chExt cx="73" cy="138"/>
            </a:xfrm>
          </p:grpSpPr>
          <p:sp>
            <p:nvSpPr>
              <p:cNvPr id="160833" name="Line 93"/>
              <p:cNvSpPr>
                <a:spLocks noChangeShapeType="1"/>
              </p:cNvSpPr>
              <p:nvPr/>
            </p:nvSpPr>
            <p:spPr bwMode="auto">
              <a:xfrm>
                <a:off x="3712" y="3651"/>
                <a:ext cx="32" cy="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34" name="Line 94"/>
              <p:cNvSpPr>
                <a:spLocks noChangeShapeType="1"/>
              </p:cNvSpPr>
              <p:nvPr/>
            </p:nvSpPr>
            <p:spPr bwMode="auto">
              <a:xfrm flipV="1">
                <a:off x="3712" y="3718"/>
                <a:ext cx="32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35" name="Line 95"/>
              <p:cNvSpPr>
                <a:spLocks noChangeShapeType="1"/>
              </p:cNvSpPr>
              <p:nvPr/>
            </p:nvSpPr>
            <p:spPr bwMode="auto">
              <a:xfrm>
                <a:off x="3714" y="3651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36" name="Line 96"/>
              <p:cNvSpPr>
                <a:spLocks noChangeShapeType="1"/>
              </p:cNvSpPr>
              <p:nvPr/>
            </p:nvSpPr>
            <p:spPr bwMode="auto">
              <a:xfrm>
                <a:off x="3714" y="3789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60827" name="Group 97"/>
            <p:cNvGrpSpPr>
              <a:grpSpLocks/>
            </p:cNvGrpSpPr>
            <p:nvPr/>
          </p:nvGrpSpPr>
          <p:grpSpPr bwMode="auto">
            <a:xfrm>
              <a:off x="3227" y="3664"/>
              <a:ext cx="73" cy="139"/>
              <a:chOff x="3227" y="3664"/>
              <a:chExt cx="73" cy="139"/>
            </a:xfrm>
          </p:grpSpPr>
          <p:sp>
            <p:nvSpPr>
              <p:cNvPr id="160829" name="Line 98"/>
              <p:cNvSpPr>
                <a:spLocks noChangeShapeType="1"/>
              </p:cNvSpPr>
              <p:nvPr/>
            </p:nvSpPr>
            <p:spPr bwMode="auto">
              <a:xfrm>
                <a:off x="3227" y="3664"/>
                <a:ext cx="32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30" name="Line 99"/>
              <p:cNvSpPr>
                <a:spLocks noChangeShapeType="1"/>
              </p:cNvSpPr>
              <p:nvPr/>
            </p:nvSpPr>
            <p:spPr bwMode="auto">
              <a:xfrm flipV="1">
                <a:off x="3227" y="3732"/>
                <a:ext cx="32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31" name="Line 100"/>
              <p:cNvSpPr>
                <a:spLocks noChangeShapeType="1"/>
              </p:cNvSpPr>
              <p:nvPr/>
            </p:nvSpPr>
            <p:spPr bwMode="auto">
              <a:xfrm>
                <a:off x="3229" y="3664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832" name="Line 101"/>
              <p:cNvSpPr>
                <a:spLocks noChangeShapeType="1"/>
              </p:cNvSpPr>
              <p:nvPr/>
            </p:nvSpPr>
            <p:spPr bwMode="auto">
              <a:xfrm>
                <a:off x="3229" y="3803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60828" name="Rectangle 102"/>
            <p:cNvSpPr>
              <a:spLocks noChangeArrowheads="1"/>
            </p:cNvSpPr>
            <p:nvPr/>
          </p:nvSpPr>
          <p:spPr bwMode="auto">
            <a:xfrm>
              <a:off x="2759" y="2885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>
                  <a:latin typeface="Arial" pitchFamily="34" charset="0"/>
                </a:rPr>
                <a:t>7483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idx="1"/>
          </p:nvPr>
        </p:nvSpPr>
        <p:spPr>
          <a:xfrm>
            <a:off x="200025" y="0"/>
            <a:ext cx="8715375" cy="7747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buFont typeface="Monotype Sorts" charset="2"/>
              <a:buNone/>
              <a:defRPr/>
            </a:pPr>
            <a:r>
              <a:rPr lang="es-ES" sz="2400" smtClean="0">
                <a:solidFill>
                  <a:srgbClr val="00FF66"/>
                </a:solidFill>
              </a:rPr>
              <a:t>Algoritmo para realizar la suma de dos variables de 4 bits en código BCD, utilizando sumadores completos:</a:t>
            </a:r>
          </a:p>
        </p:txBody>
      </p:sp>
      <p:sp>
        <p:nvSpPr>
          <p:cNvPr id="161795" name="AutoShape 3"/>
          <p:cNvSpPr>
            <a:spLocks noChangeArrowheads="1"/>
          </p:cNvSpPr>
          <p:nvPr/>
        </p:nvSpPr>
        <p:spPr bwMode="auto">
          <a:xfrm>
            <a:off x="3813175" y="1084263"/>
            <a:ext cx="1214438" cy="477837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3627438" y="1862138"/>
            <a:ext cx="1617662" cy="709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3668713" y="2828925"/>
            <a:ext cx="1487487" cy="636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1798" name="AutoShape 6"/>
          <p:cNvSpPr>
            <a:spLocks noChangeArrowheads="1"/>
          </p:cNvSpPr>
          <p:nvPr/>
        </p:nvSpPr>
        <p:spPr bwMode="auto">
          <a:xfrm>
            <a:off x="3941763" y="3724275"/>
            <a:ext cx="939800" cy="968375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5773738" y="4568825"/>
            <a:ext cx="1397000" cy="412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1482725" y="4529138"/>
            <a:ext cx="1106488" cy="422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1801" name="Rectangle 9"/>
          <p:cNvSpPr>
            <a:spLocks noChangeArrowheads="1"/>
          </p:cNvSpPr>
          <p:nvPr/>
        </p:nvSpPr>
        <p:spPr bwMode="auto">
          <a:xfrm>
            <a:off x="1473200" y="5253038"/>
            <a:ext cx="1158875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1802" name="Oval 10"/>
          <p:cNvSpPr>
            <a:spLocks noChangeArrowheads="1"/>
          </p:cNvSpPr>
          <p:nvPr/>
        </p:nvSpPr>
        <p:spPr bwMode="auto">
          <a:xfrm>
            <a:off x="7526338" y="5989638"/>
            <a:ext cx="935037" cy="4333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grpSp>
        <p:nvGrpSpPr>
          <p:cNvPr id="161803" name="Group 11"/>
          <p:cNvGrpSpPr>
            <a:grpSpLocks/>
          </p:cNvGrpSpPr>
          <p:nvPr/>
        </p:nvGrpSpPr>
        <p:grpSpPr bwMode="auto">
          <a:xfrm>
            <a:off x="5830888" y="5688013"/>
            <a:ext cx="1306512" cy="1074737"/>
            <a:chOff x="3673" y="3583"/>
            <a:chExt cx="823" cy="677"/>
          </a:xfrm>
        </p:grpSpPr>
        <p:sp>
          <p:nvSpPr>
            <p:cNvPr id="161862" name="Line 12"/>
            <p:cNvSpPr>
              <a:spLocks noChangeShapeType="1"/>
            </p:cNvSpPr>
            <p:nvPr/>
          </p:nvSpPr>
          <p:spPr bwMode="auto">
            <a:xfrm>
              <a:off x="3687" y="3583"/>
              <a:ext cx="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63" name="Line 13"/>
            <p:cNvSpPr>
              <a:spLocks noChangeShapeType="1"/>
            </p:cNvSpPr>
            <p:nvPr/>
          </p:nvSpPr>
          <p:spPr bwMode="auto">
            <a:xfrm>
              <a:off x="4494" y="3583"/>
              <a:ext cx="0" cy="4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64" name="Line 14"/>
            <p:cNvSpPr>
              <a:spLocks noChangeShapeType="1"/>
            </p:cNvSpPr>
            <p:nvPr/>
          </p:nvSpPr>
          <p:spPr bwMode="auto">
            <a:xfrm>
              <a:off x="3673" y="3594"/>
              <a:ext cx="0" cy="6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65" name="Arc 15"/>
            <p:cNvSpPr>
              <a:spLocks/>
            </p:cNvSpPr>
            <p:nvPr/>
          </p:nvSpPr>
          <p:spPr bwMode="auto">
            <a:xfrm>
              <a:off x="3673" y="4070"/>
              <a:ext cx="465" cy="190"/>
            </a:xfrm>
            <a:custGeom>
              <a:avLst/>
              <a:gdLst>
                <a:gd name="T0" fmla="*/ 10 w 21600"/>
                <a:gd name="T1" fmla="*/ 0 h 21600"/>
                <a:gd name="T2" fmla="*/ 0 w 21600"/>
                <a:gd name="T3" fmla="*/ 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1866" name="Freeform 16"/>
            <p:cNvSpPr>
              <a:spLocks/>
            </p:cNvSpPr>
            <p:nvPr/>
          </p:nvSpPr>
          <p:spPr bwMode="auto">
            <a:xfrm>
              <a:off x="4132" y="3993"/>
              <a:ext cx="364" cy="83"/>
            </a:xfrm>
            <a:custGeom>
              <a:avLst/>
              <a:gdLst>
                <a:gd name="T0" fmla="*/ 0 w 364"/>
                <a:gd name="T1" fmla="*/ 82 h 83"/>
                <a:gd name="T2" fmla="*/ 6 w 364"/>
                <a:gd name="T3" fmla="*/ 82 h 83"/>
                <a:gd name="T4" fmla="*/ 12 w 364"/>
                <a:gd name="T5" fmla="*/ 80 h 83"/>
                <a:gd name="T6" fmla="*/ 17 w 364"/>
                <a:gd name="T7" fmla="*/ 79 h 83"/>
                <a:gd name="T8" fmla="*/ 20 w 364"/>
                <a:gd name="T9" fmla="*/ 74 h 83"/>
                <a:gd name="T10" fmla="*/ 26 w 364"/>
                <a:gd name="T11" fmla="*/ 71 h 83"/>
                <a:gd name="T12" fmla="*/ 30 w 364"/>
                <a:gd name="T13" fmla="*/ 68 h 83"/>
                <a:gd name="T14" fmla="*/ 36 w 364"/>
                <a:gd name="T15" fmla="*/ 64 h 83"/>
                <a:gd name="T16" fmla="*/ 41 w 364"/>
                <a:gd name="T17" fmla="*/ 61 h 83"/>
                <a:gd name="T18" fmla="*/ 44 w 364"/>
                <a:gd name="T19" fmla="*/ 56 h 83"/>
                <a:gd name="T20" fmla="*/ 50 w 364"/>
                <a:gd name="T21" fmla="*/ 53 h 83"/>
                <a:gd name="T22" fmla="*/ 54 w 364"/>
                <a:gd name="T23" fmla="*/ 50 h 83"/>
                <a:gd name="T24" fmla="*/ 60 w 364"/>
                <a:gd name="T25" fmla="*/ 47 h 83"/>
                <a:gd name="T26" fmla="*/ 65 w 364"/>
                <a:gd name="T27" fmla="*/ 43 h 83"/>
                <a:gd name="T28" fmla="*/ 70 w 364"/>
                <a:gd name="T29" fmla="*/ 41 h 83"/>
                <a:gd name="T30" fmla="*/ 75 w 364"/>
                <a:gd name="T31" fmla="*/ 38 h 83"/>
                <a:gd name="T32" fmla="*/ 81 w 364"/>
                <a:gd name="T33" fmla="*/ 35 h 83"/>
                <a:gd name="T34" fmla="*/ 85 w 364"/>
                <a:gd name="T35" fmla="*/ 34 h 83"/>
                <a:gd name="T36" fmla="*/ 92 w 364"/>
                <a:gd name="T37" fmla="*/ 29 h 83"/>
                <a:gd name="T38" fmla="*/ 98 w 364"/>
                <a:gd name="T39" fmla="*/ 29 h 83"/>
                <a:gd name="T40" fmla="*/ 102 w 364"/>
                <a:gd name="T41" fmla="*/ 26 h 83"/>
                <a:gd name="T42" fmla="*/ 108 w 364"/>
                <a:gd name="T43" fmla="*/ 26 h 83"/>
                <a:gd name="T44" fmla="*/ 123 w 364"/>
                <a:gd name="T45" fmla="*/ 23 h 83"/>
                <a:gd name="T46" fmla="*/ 133 w 364"/>
                <a:gd name="T47" fmla="*/ 20 h 83"/>
                <a:gd name="T48" fmla="*/ 139 w 364"/>
                <a:gd name="T49" fmla="*/ 20 h 83"/>
                <a:gd name="T50" fmla="*/ 143 w 364"/>
                <a:gd name="T51" fmla="*/ 20 h 83"/>
                <a:gd name="T52" fmla="*/ 149 w 364"/>
                <a:gd name="T53" fmla="*/ 19 h 83"/>
                <a:gd name="T54" fmla="*/ 160 w 364"/>
                <a:gd name="T55" fmla="*/ 17 h 83"/>
                <a:gd name="T56" fmla="*/ 171 w 364"/>
                <a:gd name="T57" fmla="*/ 16 h 83"/>
                <a:gd name="T58" fmla="*/ 176 w 364"/>
                <a:gd name="T59" fmla="*/ 14 h 83"/>
                <a:gd name="T60" fmla="*/ 181 w 364"/>
                <a:gd name="T61" fmla="*/ 14 h 83"/>
                <a:gd name="T62" fmla="*/ 187 w 364"/>
                <a:gd name="T63" fmla="*/ 13 h 83"/>
                <a:gd name="T64" fmla="*/ 191 w 364"/>
                <a:gd name="T65" fmla="*/ 11 h 83"/>
                <a:gd name="T66" fmla="*/ 197 w 364"/>
                <a:gd name="T67" fmla="*/ 10 h 83"/>
                <a:gd name="T68" fmla="*/ 202 w 364"/>
                <a:gd name="T69" fmla="*/ 10 h 83"/>
                <a:gd name="T70" fmla="*/ 207 w 364"/>
                <a:gd name="T71" fmla="*/ 8 h 83"/>
                <a:gd name="T72" fmla="*/ 212 w 364"/>
                <a:gd name="T73" fmla="*/ 8 h 83"/>
                <a:gd name="T74" fmla="*/ 218 w 364"/>
                <a:gd name="T75" fmla="*/ 7 h 83"/>
                <a:gd name="T76" fmla="*/ 222 w 364"/>
                <a:gd name="T77" fmla="*/ 7 h 83"/>
                <a:gd name="T78" fmla="*/ 228 w 364"/>
                <a:gd name="T79" fmla="*/ 5 h 83"/>
                <a:gd name="T80" fmla="*/ 235 w 364"/>
                <a:gd name="T81" fmla="*/ 5 h 83"/>
                <a:gd name="T82" fmla="*/ 239 w 364"/>
                <a:gd name="T83" fmla="*/ 4 h 83"/>
                <a:gd name="T84" fmla="*/ 245 w 364"/>
                <a:gd name="T85" fmla="*/ 4 h 83"/>
                <a:gd name="T86" fmla="*/ 262 w 364"/>
                <a:gd name="T87" fmla="*/ 1 h 83"/>
                <a:gd name="T88" fmla="*/ 276 w 364"/>
                <a:gd name="T89" fmla="*/ 1 h 83"/>
                <a:gd name="T90" fmla="*/ 280 w 364"/>
                <a:gd name="T91" fmla="*/ 0 h 83"/>
                <a:gd name="T92" fmla="*/ 286 w 364"/>
                <a:gd name="T93" fmla="*/ 0 h 83"/>
                <a:gd name="T94" fmla="*/ 291 w 364"/>
                <a:gd name="T95" fmla="*/ 0 h 83"/>
                <a:gd name="T96" fmla="*/ 296 w 364"/>
                <a:gd name="T97" fmla="*/ 0 h 83"/>
                <a:gd name="T98" fmla="*/ 301 w 364"/>
                <a:gd name="T99" fmla="*/ 0 h 83"/>
                <a:gd name="T100" fmla="*/ 307 w 364"/>
                <a:gd name="T101" fmla="*/ 0 h 83"/>
                <a:gd name="T102" fmla="*/ 311 w 364"/>
                <a:gd name="T103" fmla="*/ 0 h 83"/>
                <a:gd name="T104" fmla="*/ 317 w 364"/>
                <a:gd name="T105" fmla="*/ 0 h 83"/>
                <a:gd name="T106" fmla="*/ 324 w 364"/>
                <a:gd name="T107" fmla="*/ 0 h 83"/>
                <a:gd name="T108" fmla="*/ 328 w 364"/>
                <a:gd name="T109" fmla="*/ 0 h 83"/>
                <a:gd name="T110" fmla="*/ 334 w 364"/>
                <a:gd name="T111" fmla="*/ 0 h 83"/>
                <a:gd name="T112" fmla="*/ 339 w 364"/>
                <a:gd name="T113" fmla="*/ 0 h 83"/>
                <a:gd name="T114" fmla="*/ 344 w 364"/>
                <a:gd name="T115" fmla="*/ 0 h 83"/>
                <a:gd name="T116" fmla="*/ 351 w 364"/>
                <a:gd name="T117" fmla="*/ 1 h 83"/>
                <a:gd name="T118" fmla="*/ 356 w 364"/>
                <a:gd name="T119" fmla="*/ 1 h 83"/>
                <a:gd name="T120" fmla="*/ 361 w 364"/>
                <a:gd name="T121" fmla="*/ 2 h 83"/>
                <a:gd name="T122" fmla="*/ 363 w 364"/>
                <a:gd name="T123" fmla="*/ 2 h 8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64"/>
                <a:gd name="T187" fmla="*/ 0 h 83"/>
                <a:gd name="T188" fmla="*/ 364 w 364"/>
                <a:gd name="T189" fmla="*/ 83 h 8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64" h="83">
                  <a:moveTo>
                    <a:pt x="0" y="82"/>
                  </a:moveTo>
                  <a:lnTo>
                    <a:pt x="6" y="82"/>
                  </a:lnTo>
                  <a:lnTo>
                    <a:pt x="12" y="80"/>
                  </a:lnTo>
                  <a:lnTo>
                    <a:pt x="17" y="79"/>
                  </a:lnTo>
                  <a:lnTo>
                    <a:pt x="20" y="74"/>
                  </a:lnTo>
                  <a:lnTo>
                    <a:pt x="26" y="71"/>
                  </a:lnTo>
                  <a:lnTo>
                    <a:pt x="30" y="68"/>
                  </a:lnTo>
                  <a:lnTo>
                    <a:pt x="36" y="64"/>
                  </a:lnTo>
                  <a:lnTo>
                    <a:pt x="41" y="61"/>
                  </a:lnTo>
                  <a:lnTo>
                    <a:pt x="44" y="56"/>
                  </a:lnTo>
                  <a:lnTo>
                    <a:pt x="50" y="53"/>
                  </a:lnTo>
                  <a:lnTo>
                    <a:pt x="54" y="50"/>
                  </a:lnTo>
                  <a:lnTo>
                    <a:pt x="60" y="47"/>
                  </a:lnTo>
                  <a:lnTo>
                    <a:pt x="65" y="43"/>
                  </a:lnTo>
                  <a:lnTo>
                    <a:pt x="70" y="41"/>
                  </a:lnTo>
                  <a:lnTo>
                    <a:pt x="75" y="38"/>
                  </a:lnTo>
                  <a:lnTo>
                    <a:pt x="81" y="35"/>
                  </a:lnTo>
                  <a:lnTo>
                    <a:pt x="85" y="34"/>
                  </a:lnTo>
                  <a:lnTo>
                    <a:pt x="92" y="29"/>
                  </a:lnTo>
                  <a:lnTo>
                    <a:pt x="98" y="29"/>
                  </a:lnTo>
                  <a:lnTo>
                    <a:pt x="102" y="26"/>
                  </a:lnTo>
                  <a:lnTo>
                    <a:pt x="108" y="26"/>
                  </a:lnTo>
                  <a:lnTo>
                    <a:pt x="123" y="23"/>
                  </a:lnTo>
                  <a:lnTo>
                    <a:pt x="133" y="20"/>
                  </a:lnTo>
                  <a:lnTo>
                    <a:pt x="139" y="20"/>
                  </a:lnTo>
                  <a:lnTo>
                    <a:pt x="143" y="20"/>
                  </a:lnTo>
                  <a:lnTo>
                    <a:pt x="149" y="19"/>
                  </a:lnTo>
                  <a:lnTo>
                    <a:pt x="160" y="17"/>
                  </a:lnTo>
                  <a:lnTo>
                    <a:pt x="171" y="16"/>
                  </a:lnTo>
                  <a:lnTo>
                    <a:pt x="176" y="14"/>
                  </a:lnTo>
                  <a:lnTo>
                    <a:pt x="181" y="14"/>
                  </a:lnTo>
                  <a:lnTo>
                    <a:pt x="187" y="13"/>
                  </a:lnTo>
                  <a:lnTo>
                    <a:pt x="191" y="11"/>
                  </a:lnTo>
                  <a:lnTo>
                    <a:pt x="197" y="10"/>
                  </a:lnTo>
                  <a:lnTo>
                    <a:pt x="202" y="10"/>
                  </a:lnTo>
                  <a:lnTo>
                    <a:pt x="207" y="8"/>
                  </a:lnTo>
                  <a:lnTo>
                    <a:pt x="212" y="8"/>
                  </a:lnTo>
                  <a:lnTo>
                    <a:pt x="218" y="7"/>
                  </a:lnTo>
                  <a:lnTo>
                    <a:pt x="222" y="7"/>
                  </a:lnTo>
                  <a:lnTo>
                    <a:pt x="228" y="5"/>
                  </a:lnTo>
                  <a:lnTo>
                    <a:pt x="235" y="5"/>
                  </a:lnTo>
                  <a:lnTo>
                    <a:pt x="239" y="4"/>
                  </a:lnTo>
                  <a:lnTo>
                    <a:pt x="245" y="4"/>
                  </a:lnTo>
                  <a:lnTo>
                    <a:pt x="262" y="1"/>
                  </a:lnTo>
                  <a:lnTo>
                    <a:pt x="276" y="1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6" y="0"/>
                  </a:lnTo>
                  <a:lnTo>
                    <a:pt x="301" y="0"/>
                  </a:lnTo>
                  <a:lnTo>
                    <a:pt x="307" y="0"/>
                  </a:lnTo>
                  <a:lnTo>
                    <a:pt x="311" y="0"/>
                  </a:lnTo>
                  <a:lnTo>
                    <a:pt x="317" y="0"/>
                  </a:lnTo>
                  <a:lnTo>
                    <a:pt x="324" y="0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39" y="0"/>
                  </a:lnTo>
                  <a:lnTo>
                    <a:pt x="344" y="0"/>
                  </a:lnTo>
                  <a:lnTo>
                    <a:pt x="351" y="1"/>
                  </a:lnTo>
                  <a:lnTo>
                    <a:pt x="356" y="1"/>
                  </a:lnTo>
                  <a:lnTo>
                    <a:pt x="361" y="2"/>
                  </a:lnTo>
                  <a:lnTo>
                    <a:pt x="363" y="2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</p:grpSp>
      <p:sp>
        <p:nvSpPr>
          <p:cNvPr id="161804" name="Line 17"/>
          <p:cNvSpPr>
            <a:spLocks noChangeShapeType="1"/>
          </p:cNvSpPr>
          <p:nvPr/>
        </p:nvSpPr>
        <p:spPr bwMode="auto">
          <a:xfrm flipH="1">
            <a:off x="4427538" y="1608138"/>
            <a:ext cx="3175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1805" name="Line 18"/>
          <p:cNvSpPr>
            <a:spLocks noChangeShapeType="1"/>
          </p:cNvSpPr>
          <p:nvPr/>
        </p:nvSpPr>
        <p:spPr bwMode="auto">
          <a:xfrm>
            <a:off x="4413250" y="2627313"/>
            <a:ext cx="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1806" name="Line 19"/>
          <p:cNvSpPr>
            <a:spLocks noChangeShapeType="1"/>
          </p:cNvSpPr>
          <p:nvPr/>
        </p:nvSpPr>
        <p:spPr bwMode="auto">
          <a:xfrm>
            <a:off x="2043113" y="4191000"/>
            <a:ext cx="3175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1807" name="Line 20"/>
          <p:cNvSpPr>
            <a:spLocks noChangeShapeType="1"/>
          </p:cNvSpPr>
          <p:nvPr/>
        </p:nvSpPr>
        <p:spPr bwMode="auto">
          <a:xfrm>
            <a:off x="6505575" y="4208463"/>
            <a:ext cx="6350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1808" name="Line 21"/>
          <p:cNvSpPr>
            <a:spLocks noChangeShapeType="1"/>
          </p:cNvSpPr>
          <p:nvPr/>
        </p:nvSpPr>
        <p:spPr bwMode="auto">
          <a:xfrm flipH="1">
            <a:off x="2060575" y="4970463"/>
            <a:ext cx="6350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1809" name="Line 22"/>
          <p:cNvSpPr>
            <a:spLocks noChangeShapeType="1"/>
          </p:cNvSpPr>
          <p:nvPr/>
        </p:nvSpPr>
        <p:spPr bwMode="auto">
          <a:xfrm>
            <a:off x="4424363" y="3494088"/>
            <a:ext cx="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1810" name="Line 23"/>
          <p:cNvSpPr>
            <a:spLocks noChangeShapeType="1"/>
          </p:cNvSpPr>
          <p:nvPr/>
        </p:nvSpPr>
        <p:spPr bwMode="auto">
          <a:xfrm flipH="1" flipV="1">
            <a:off x="2060575" y="4191000"/>
            <a:ext cx="189071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1811" name="Line 24"/>
          <p:cNvSpPr>
            <a:spLocks noChangeShapeType="1"/>
          </p:cNvSpPr>
          <p:nvPr/>
        </p:nvSpPr>
        <p:spPr bwMode="auto">
          <a:xfrm>
            <a:off x="4914900" y="4203700"/>
            <a:ext cx="1590675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1812" name="Line 25"/>
          <p:cNvSpPr>
            <a:spLocks noChangeShapeType="1"/>
          </p:cNvSpPr>
          <p:nvPr/>
        </p:nvSpPr>
        <p:spPr bwMode="auto">
          <a:xfrm>
            <a:off x="2060575" y="5102225"/>
            <a:ext cx="446881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1813" name="Line 26"/>
          <p:cNvSpPr>
            <a:spLocks noChangeShapeType="1"/>
          </p:cNvSpPr>
          <p:nvPr/>
        </p:nvSpPr>
        <p:spPr bwMode="auto">
          <a:xfrm>
            <a:off x="6546850" y="5005388"/>
            <a:ext cx="1588" cy="96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1814" name="Line 27"/>
          <p:cNvSpPr>
            <a:spLocks noChangeShapeType="1"/>
          </p:cNvSpPr>
          <p:nvPr/>
        </p:nvSpPr>
        <p:spPr bwMode="auto">
          <a:xfrm>
            <a:off x="2792413" y="6223000"/>
            <a:ext cx="725487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1815" name="Line 28"/>
          <p:cNvSpPr>
            <a:spLocks noChangeShapeType="1"/>
          </p:cNvSpPr>
          <p:nvPr/>
        </p:nvSpPr>
        <p:spPr bwMode="auto">
          <a:xfrm>
            <a:off x="4992688" y="6249988"/>
            <a:ext cx="83502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1816" name="Line 29"/>
          <p:cNvSpPr>
            <a:spLocks noChangeShapeType="1"/>
          </p:cNvSpPr>
          <p:nvPr/>
        </p:nvSpPr>
        <p:spPr bwMode="auto">
          <a:xfrm>
            <a:off x="7169150" y="619442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1817" name="Rectangle 30"/>
          <p:cNvSpPr>
            <a:spLocks noChangeArrowheads="1"/>
          </p:cNvSpPr>
          <p:nvPr/>
        </p:nvSpPr>
        <p:spPr bwMode="auto">
          <a:xfrm>
            <a:off x="3992563" y="1130300"/>
            <a:ext cx="776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Inicio</a:t>
            </a:r>
          </a:p>
        </p:txBody>
      </p:sp>
      <p:sp>
        <p:nvSpPr>
          <p:cNvPr id="161818" name="Rectangle 31"/>
          <p:cNvSpPr>
            <a:spLocks noChangeArrowheads="1"/>
          </p:cNvSpPr>
          <p:nvPr/>
        </p:nvSpPr>
        <p:spPr bwMode="auto">
          <a:xfrm>
            <a:off x="3614738" y="1838325"/>
            <a:ext cx="1612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Asignar</a:t>
            </a:r>
          </a:p>
          <a:p>
            <a:r>
              <a:rPr lang="es-ES" altLang="es-ES" sz="2000"/>
              <a:t>A</a:t>
            </a:r>
            <a:r>
              <a:rPr lang="es-ES" altLang="es-ES" sz="1600"/>
              <a:t>1, </a:t>
            </a:r>
            <a:r>
              <a:rPr lang="es-ES" altLang="es-ES" sz="2000"/>
              <a:t>B</a:t>
            </a:r>
            <a:r>
              <a:rPr lang="es-ES" altLang="es-ES" sz="1600"/>
              <a:t>1, A</a:t>
            </a:r>
            <a:r>
              <a:rPr lang="es-ES" altLang="es-ES" sz="2000"/>
              <a:t>BCD</a:t>
            </a:r>
          </a:p>
        </p:txBody>
      </p:sp>
      <p:sp>
        <p:nvSpPr>
          <p:cNvPr id="161819" name="Rectangle 32"/>
          <p:cNvSpPr>
            <a:spLocks noChangeArrowheads="1"/>
          </p:cNvSpPr>
          <p:nvPr/>
        </p:nvSpPr>
        <p:spPr bwMode="auto">
          <a:xfrm>
            <a:off x="3770313" y="29591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grpSp>
        <p:nvGrpSpPr>
          <p:cNvPr id="161820" name="Group 33"/>
          <p:cNvGrpSpPr>
            <a:grpSpLocks/>
          </p:cNvGrpSpPr>
          <p:nvPr/>
        </p:nvGrpSpPr>
        <p:grpSpPr bwMode="auto">
          <a:xfrm>
            <a:off x="3841750" y="3106738"/>
            <a:ext cx="115888" cy="220662"/>
            <a:chOff x="2420" y="1957"/>
            <a:chExt cx="73" cy="139"/>
          </a:xfrm>
        </p:grpSpPr>
        <p:sp>
          <p:nvSpPr>
            <p:cNvPr id="161858" name="Line 34"/>
            <p:cNvSpPr>
              <a:spLocks noChangeShapeType="1"/>
            </p:cNvSpPr>
            <p:nvPr/>
          </p:nvSpPr>
          <p:spPr bwMode="auto">
            <a:xfrm>
              <a:off x="2420" y="1957"/>
              <a:ext cx="32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59" name="Line 35"/>
            <p:cNvSpPr>
              <a:spLocks noChangeShapeType="1"/>
            </p:cNvSpPr>
            <p:nvPr/>
          </p:nvSpPr>
          <p:spPr bwMode="auto">
            <a:xfrm flipV="1">
              <a:off x="2420" y="2025"/>
              <a:ext cx="32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60" name="Line 36"/>
            <p:cNvSpPr>
              <a:spLocks noChangeShapeType="1"/>
            </p:cNvSpPr>
            <p:nvPr/>
          </p:nvSpPr>
          <p:spPr bwMode="auto">
            <a:xfrm>
              <a:off x="2422" y="1957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61" name="Line 37"/>
            <p:cNvSpPr>
              <a:spLocks noChangeShapeType="1"/>
            </p:cNvSpPr>
            <p:nvPr/>
          </p:nvSpPr>
          <p:spPr bwMode="auto">
            <a:xfrm>
              <a:off x="2422" y="2096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1821" name="Rectangle 38"/>
          <p:cNvSpPr>
            <a:spLocks noChangeArrowheads="1"/>
          </p:cNvSpPr>
          <p:nvPr/>
        </p:nvSpPr>
        <p:spPr bwMode="auto">
          <a:xfrm>
            <a:off x="3890963" y="3736975"/>
            <a:ext cx="15430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800">
                <a:latin typeface="Arial" pitchFamily="34" charset="0"/>
              </a:rPr>
              <a:t>    </a:t>
            </a:r>
            <a:r>
              <a:rPr lang="es-ES" altLang="es-ES" sz="1800"/>
              <a:t>&gt;9</a:t>
            </a:r>
          </a:p>
          <a:p>
            <a:r>
              <a:rPr lang="es-ES" altLang="es-ES" sz="1800"/>
              <a:t>    C</a:t>
            </a:r>
            <a:r>
              <a:rPr lang="es-ES" altLang="es-ES" sz="1400"/>
              <a:t>4</a:t>
            </a:r>
            <a:r>
              <a:rPr lang="es-ES" altLang="es-ES" sz="1800"/>
              <a:t> =1</a:t>
            </a:r>
          </a:p>
        </p:txBody>
      </p:sp>
      <p:sp>
        <p:nvSpPr>
          <p:cNvPr id="161822" name="Rectangle 39"/>
          <p:cNvSpPr>
            <a:spLocks noChangeArrowheads="1"/>
          </p:cNvSpPr>
          <p:nvPr/>
        </p:nvSpPr>
        <p:spPr bwMode="auto">
          <a:xfrm>
            <a:off x="3908425" y="2974975"/>
            <a:ext cx="122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1600">
                <a:latin typeface="Arial" pitchFamily="34" charset="0"/>
              </a:rPr>
              <a:t>1</a:t>
            </a:r>
            <a:r>
              <a:rPr lang="es-ES" altLang="es-ES" sz="2800">
                <a:latin typeface="Arial" pitchFamily="34" charset="0"/>
              </a:rPr>
              <a:t> </a:t>
            </a:r>
            <a:r>
              <a:rPr lang="es-ES" altLang="es-ES" sz="2000"/>
              <a:t>= A + B</a:t>
            </a:r>
          </a:p>
        </p:txBody>
      </p:sp>
      <p:grpSp>
        <p:nvGrpSpPr>
          <p:cNvPr id="161823" name="Group 40"/>
          <p:cNvGrpSpPr>
            <a:grpSpLocks/>
          </p:cNvGrpSpPr>
          <p:nvPr/>
        </p:nvGrpSpPr>
        <p:grpSpPr bwMode="auto">
          <a:xfrm>
            <a:off x="4240213" y="3890963"/>
            <a:ext cx="115887" cy="220662"/>
            <a:chOff x="2671" y="2451"/>
            <a:chExt cx="73" cy="139"/>
          </a:xfrm>
        </p:grpSpPr>
        <p:sp>
          <p:nvSpPr>
            <p:cNvPr id="161854" name="Line 41"/>
            <p:cNvSpPr>
              <a:spLocks noChangeShapeType="1"/>
            </p:cNvSpPr>
            <p:nvPr/>
          </p:nvSpPr>
          <p:spPr bwMode="auto">
            <a:xfrm>
              <a:off x="2671" y="2451"/>
              <a:ext cx="32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55" name="Line 42"/>
            <p:cNvSpPr>
              <a:spLocks noChangeShapeType="1"/>
            </p:cNvSpPr>
            <p:nvPr/>
          </p:nvSpPr>
          <p:spPr bwMode="auto">
            <a:xfrm flipV="1">
              <a:off x="2671" y="2519"/>
              <a:ext cx="32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56" name="Line 43"/>
            <p:cNvSpPr>
              <a:spLocks noChangeShapeType="1"/>
            </p:cNvSpPr>
            <p:nvPr/>
          </p:nvSpPr>
          <p:spPr bwMode="auto">
            <a:xfrm>
              <a:off x="2673" y="2451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57" name="Line 44"/>
            <p:cNvSpPr>
              <a:spLocks noChangeShapeType="1"/>
            </p:cNvSpPr>
            <p:nvPr/>
          </p:nvSpPr>
          <p:spPr bwMode="auto">
            <a:xfrm>
              <a:off x="2673" y="2590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1824" name="Rectangle 45"/>
          <p:cNvSpPr>
            <a:spLocks noChangeArrowheads="1"/>
          </p:cNvSpPr>
          <p:nvPr/>
        </p:nvSpPr>
        <p:spPr bwMode="auto">
          <a:xfrm>
            <a:off x="2765425" y="382905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Si</a:t>
            </a:r>
          </a:p>
        </p:txBody>
      </p:sp>
      <p:sp>
        <p:nvSpPr>
          <p:cNvPr id="161825" name="Rectangle 46"/>
          <p:cNvSpPr>
            <a:spLocks noChangeArrowheads="1"/>
          </p:cNvSpPr>
          <p:nvPr/>
        </p:nvSpPr>
        <p:spPr bwMode="auto">
          <a:xfrm>
            <a:off x="5399088" y="3859213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No</a:t>
            </a:r>
          </a:p>
        </p:txBody>
      </p:sp>
      <p:sp>
        <p:nvSpPr>
          <p:cNvPr id="161826" name="Rectangle 47"/>
          <p:cNvSpPr>
            <a:spLocks noChangeArrowheads="1"/>
          </p:cNvSpPr>
          <p:nvPr/>
        </p:nvSpPr>
        <p:spPr bwMode="auto">
          <a:xfrm>
            <a:off x="1449388" y="4575175"/>
            <a:ext cx="1131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B = 0110</a:t>
            </a:r>
          </a:p>
        </p:txBody>
      </p:sp>
      <p:sp>
        <p:nvSpPr>
          <p:cNvPr id="161827" name="Rectangle 48"/>
          <p:cNvSpPr>
            <a:spLocks noChangeArrowheads="1"/>
          </p:cNvSpPr>
          <p:nvPr/>
        </p:nvSpPr>
        <p:spPr bwMode="auto">
          <a:xfrm>
            <a:off x="6108700" y="4591050"/>
            <a:ext cx="750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B = 0</a:t>
            </a:r>
          </a:p>
        </p:txBody>
      </p:sp>
      <p:sp>
        <p:nvSpPr>
          <p:cNvPr id="161828" name="Rectangle 49"/>
          <p:cNvSpPr>
            <a:spLocks noChangeArrowheads="1"/>
          </p:cNvSpPr>
          <p:nvPr/>
        </p:nvSpPr>
        <p:spPr bwMode="auto">
          <a:xfrm>
            <a:off x="1484313" y="53657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grpSp>
        <p:nvGrpSpPr>
          <p:cNvPr id="161829" name="Group 50"/>
          <p:cNvGrpSpPr>
            <a:grpSpLocks/>
          </p:cNvGrpSpPr>
          <p:nvPr/>
        </p:nvGrpSpPr>
        <p:grpSpPr bwMode="auto">
          <a:xfrm>
            <a:off x="1685925" y="5372100"/>
            <a:ext cx="115888" cy="220663"/>
            <a:chOff x="1062" y="3384"/>
            <a:chExt cx="73" cy="139"/>
          </a:xfrm>
        </p:grpSpPr>
        <p:sp>
          <p:nvSpPr>
            <p:cNvPr id="161850" name="Line 51"/>
            <p:cNvSpPr>
              <a:spLocks noChangeShapeType="1"/>
            </p:cNvSpPr>
            <p:nvPr/>
          </p:nvSpPr>
          <p:spPr bwMode="auto">
            <a:xfrm>
              <a:off x="1062" y="3384"/>
              <a:ext cx="32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51" name="Line 52"/>
            <p:cNvSpPr>
              <a:spLocks noChangeShapeType="1"/>
            </p:cNvSpPr>
            <p:nvPr/>
          </p:nvSpPr>
          <p:spPr bwMode="auto">
            <a:xfrm flipV="1">
              <a:off x="1062" y="3452"/>
              <a:ext cx="32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52" name="Line 53"/>
            <p:cNvSpPr>
              <a:spLocks noChangeShapeType="1"/>
            </p:cNvSpPr>
            <p:nvPr/>
          </p:nvSpPr>
          <p:spPr bwMode="auto">
            <a:xfrm>
              <a:off x="1064" y="3384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53" name="Line 54"/>
            <p:cNvSpPr>
              <a:spLocks noChangeShapeType="1"/>
            </p:cNvSpPr>
            <p:nvPr/>
          </p:nvSpPr>
          <p:spPr bwMode="auto">
            <a:xfrm>
              <a:off x="1064" y="3523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1830" name="Rectangle 55"/>
          <p:cNvSpPr>
            <a:spLocks noChangeArrowheads="1"/>
          </p:cNvSpPr>
          <p:nvPr/>
        </p:nvSpPr>
        <p:spPr bwMode="auto">
          <a:xfrm>
            <a:off x="1771650" y="5227638"/>
            <a:ext cx="798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1600">
                <a:latin typeface="Arial" pitchFamily="34" charset="0"/>
              </a:rPr>
              <a:t>1</a:t>
            </a:r>
            <a:r>
              <a:rPr lang="es-ES" altLang="es-ES" sz="2800">
                <a:latin typeface="Arial" pitchFamily="34" charset="0"/>
              </a:rPr>
              <a:t> </a:t>
            </a:r>
            <a:r>
              <a:rPr lang="es-ES" altLang="es-ES" sz="2000">
                <a:latin typeface="Arial" pitchFamily="34" charset="0"/>
              </a:rPr>
              <a:t>= </a:t>
            </a:r>
            <a:r>
              <a:rPr lang="es-ES" altLang="es-ES" sz="2000"/>
              <a:t>A</a:t>
            </a:r>
          </a:p>
        </p:txBody>
      </p:sp>
      <p:sp>
        <p:nvSpPr>
          <p:cNvPr id="161831" name="Rectangle 56"/>
          <p:cNvSpPr>
            <a:spLocks noChangeArrowheads="1"/>
          </p:cNvSpPr>
          <p:nvPr/>
        </p:nvSpPr>
        <p:spPr bwMode="auto">
          <a:xfrm>
            <a:off x="1370013" y="5945188"/>
            <a:ext cx="1406525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1832" name="Line 57"/>
          <p:cNvSpPr>
            <a:spLocks noChangeShapeType="1"/>
          </p:cNvSpPr>
          <p:nvPr/>
        </p:nvSpPr>
        <p:spPr bwMode="auto">
          <a:xfrm>
            <a:off x="2070100" y="5710238"/>
            <a:ext cx="635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1833" name="Rectangle 58"/>
          <p:cNvSpPr>
            <a:spLocks noChangeArrowheads="1"/>
          </p:cNvSpPr>
          <p:nvPr/>
        </p:nvSpPr>
        <p:spPr bwMode="auto">
          <a:xfrm>
            <a:off x="1495425" y="5945188"/>
            <a:ext cx="1298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1600">
                <a:latin typeface="Arial" pitchFamily="34" charset="0"/>
              </a:rPr>
              <a:t>2</a:t>
            </a:r>
            <a:r>
              <a:rPr lang="es-ES" altLang="es-ES" sz="2800">
                <a:latin typeface="Arial" pitchFamily="34" charset="0"/>
              </a:rPr>
              <a:t> </a:t>
            </a:r>
            <a:r>
              <a:rPr lang="es-ES" altLang="es-ES" sz="2000">
                <a:latin typeface="Arial" pitchFamily="34" charset="0"/>
              </a:rPr>
              <a:t>=</a:t>
            </a:r>
            <a:r>
              <a:rPr lang="es-ES" altLang="es-ES" sz="2800">
                <a:latin typeface="Arial" pitchFamily="34" charset="0"/>
              </a:rPr>
              <a:t>  </a:t>
            </a:r>
            <a:r>
              <a:rPr lang="es-ES" altLang="es-ES" sz="1600">
                <a:latin typeface="Arial" pitchFamily="34" charset="0"/>
              </a:rPr>
              <a:t>1 </a:t>
            </a:r>
            <a:r>
              <a:rPr lang="es-ES" altLang="es-ES" sz="2000">
                <a:latin typeface="Arial" pitchFamily="34" charset="0"/>
              </a:rPr>
              <a:t>+ </a:t>
            </a:r>
            <a:r>
              <a:rPr lang="es-ES" altLang="es-ES" sz="2000"/>
              <a:t>B</a:t>
            </a:r>
          </a:p>
        </p:txBody>
      </p:sp>
      <p:grpSp>
        <p:nvGrpSpPr>
          <p:cNvPr id="161834" name="Group 59"/>
          <p:cNvGrpSpPr>
            <a:grpSpLocks/>
          </p:cNvGrpSpPr>
          <p:nvPr/>
        </p:nvGrpSpPr>
        <p:grpSpPr bwMode="auto">
          <a:xfrm>
            <a:off x="1414463" y="6065838"/>
            <a:ext cx="111125" cy="201612"/>
            <a:chOff x="891" y="3821"/>
            <a:chExt cx="70" cy="127"/>
          </a:xfrm>
        </p:grpSpPr>
        <p:sp>
          <p:nvSpPr>
            <p:cNvPr id="161846" name="Line 60"/>
            <p:cNvSpPr>
              <a:spLocks noChangeShapeType="1"/>
            </p:cNvSpPr>
            <p:nvPr/>
          </p:nvSpPr>
          <p:spPr bwMode="auto">
            <a:xfrm>
              <a:off x="891" y="3821"/>
              <a:ext cx="31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47" name="Line 61"/>
            <p:cNvSpPr>
              <a:spLocks noChangeShapeType="1"/>
            </p:cNvSpPr>
            <p:nvPr/>
          </p:nvSpPr>
          <p:spPr bwMode="auto">
            <a:xfrm flipV="1">
              <a:off x="891" y="3883"/>
              <a:ext cx="31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48" name="Line 62"/>
            <p:cNvSpPr>
              <a:spLocks noChangeShapeType="1"/>
            </p:cNvSpPr>
            <p:nvPr/>
          </p:nvSpPr>
          <p:spPr bwMode="auto">
            <a:xfrm>
              <a:off x="893" y="3821"/>
              <a:ext cx="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49" name="Line 63"/>
            <p:cNvSpPr>
              <a:spLocks noChangeShapeType="1"/>
            </p:cNvSpPr>
            <p:nvPr/>
          </p:nvSpPr>
          <p:spPr bwMode="auto">
            <a:xfrm>
              <a:off x="893" y="3948"/>
              <a:ext cx="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1835" name="Group 64"/>
          <p:cNvGrpSpPr>
            <a:grpSpLocks/>
          </p:cNvGrpSpPr>
          <p:nvPr/>
        </p:nvGrpSpPr>
        <p:grpSpPr bwMode="auto">
          <a:xfrm>
            <a:off x="2000250" y="6049963"/>
            <a:ext cx="111125" cy="201612"/>
            <a:chOff x="1260" y="3811"/>
            <a:chExt cx="70" cy="127"/>
          </a:xfrm>
        </p:grpSpPr>
        <p:sp>
          <p:nvSpPr>
            <p:cNvPr id="161842" name="Line 65"/>
            <p:cNvSpPr>
              <a:spLocks noChangeShapeType="1"/>
            </p:cNvSpPr>
            <p:nvPr/>
          </p:nvSpPr>
          <p:spPr bwMode="auto">
            <a:xfrm>
              <a:off x="1260" y="3811"/>
              <a:ext cx="31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43" name="Line 66"/>
            <p:cNvSpPr>
              <a:spLocks noChangeShapeType="1"/>
            </p:cNvSpPr>
            <p:nvPr/>
          </p:nvSpPr>
          <p:spPr bwMode="auto">
            <a:xfrm flipV="1">
              <a:off x="1260" y="3873"/>
              <a:ext cx="31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44" name="Line 67"/>
            <p:cNvSpPr>
              <a:spLocks noChangeShapeType="1"/>
            </p:cNvSpPr>
            <p:nvPr/>
          </p:nvSpPr>
          <p:spPr bwMode="auto">
            <a:xfrm>
              <a:off x="1262" y="3811"/>
              <a:ext cx="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845" name="Line 68"/>
            <p:cNvSpPr>
              <a:spLocks noChangeShapeType="1"/>
            </p:cNvSpPr>
            <p:nvPr/>
          </p:nvSpPr>
          <p:spPr bwMode="auto">
            <a:xfrm>
              <a:off x="1262" y="3938"/>
              <a:ext cx="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1836" name="Rectangle 69"/>
          <p:cNvSpPr>
            <a:spLocks noChangeArrowheads="1"/>
          </p:cNvSpPr>
          <p:nvPr/>
        </p:nvSpPr>
        <p:spPr bwMode="auto">
          <a:xfrm>
            <a:off x="3530600" y="5961063"/>
            <a:ext cx="1423988" cy="50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1837" name="Rectangle 70"/>
          <p:cNvSpPr>
            <a:spLocks noChangeArrowheads="1"/>
          </p:cNvSpPr>
          <p:nvPr/>
        </p:nvSpPr>
        <p:spPr bwMode="auto">
          <a:xfrm>
            <a:off x="3557588" y="6062663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1800" b="1"/>
              <a:t>BCD a 7seg</a:t>
            </a:r>
            <a:r>
              <a:rPr lang="es-ES" altLang="es-ES" sz="1800"/>
              <a:t>.</a:t>
            </a:r>
          </a:p>
        </p:txBody>
      </p:sp>
      <p:sp>
        <p:nvSpPr>
          <p:cNvPr id="161838" name="Rectangle 71"/>
          <p:cNvSpPr>
            <a:spLocks noChangeArrowheads="1"/>
          </p:cNvSpPr>
          <p:nvPr/>
        </p:nvSpPr>
        <p:spPr bwMode="auto">
          <a:xfrm>
            <a:off x="5842000" y="5827713"/>
            <a:ext cx="1339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1800" b="1"/>
              <a:t>Mostrar en </a:t>
            </a:r>
          </a:p>
          <a:p>
            <a:r>
              <a:rPr lang="es-ES" altLang="es-ES" sz="1800" b="1"/>
              <a:t>display</a:t>
            </a:r>
          </a:p>
        </p:txBody>
      </p:sp>
      <p:sp>
        <p:nvSpPr>
          <p:cNvPr id="161839" name="Rectangle 72"/>
          <p:cNvSpPr>
            <a:spLocks noChangeArrowheads="1"/>
          </p:cNvSpPr>
          <p:nvPr/>
        </p:nvSpPr>
        <p:spPr bwMode="auto">
          <a:xfrm>
            <a:off x="7693025" y="6030913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END</a:t>
            </a:r>
          </a:p>
        </p:txBody>
      </p:sp>
      <p:sp>
        <p:nvSpPr>
          <p:cNvPr id="308297" name="Rectangle 73"/>
          <p:cNvSpPr>
            <a:spLocks noChangeArrowheads="1"/>
          </p:cNvSpPr>
          <p:nvPr/>
        </p:nvSpPr>
        <p:spPr bwMode="auto">
          <a:xfrm>
            <a:off x="800100" y="1103313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/>
              <a:t>Suma A+B</a:t>
            </a:r>
          </a:p>
        </p:txBody>
      </p:sp>
    </p:spTree>
    <p:extLst>
      <p:ext uri="{BB962C8B-B14F-4D97-AF65-F5344CB8AC3E}">
        <p14:creationId xmlns:p14="http://schemas.microsoft.com/office/powerpoint/2010/main" val="10677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idx="1"/>
          </p:nvPr>
        </p:nvSpPr>
        <p:spPr>
          <a:xfrm>
            <a:off x="200025" y="104775"/>
            <a:ext cx="8701088" cy="784225"/>
          </a:xfrm>
          <a:noFill/>
        </p:spPr>
        <p:txBody>
          <a:bodyPr/>
          <a:lstStyle/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s-ES" altLang="es-ES" sz="2400" smtClean="0">
                <a:solidFill>
                  <a:srgbClr val="00FF66"/>
                </a:solidFill>
              </a:rPr>
              <a:t>Algoritmo para realizar la resta de dos variables de 4 bits en código BCD , utilizando sumadores completos</a:t>
            </a:r>
          </a:p>
        </p:txBody>
      </p:sp>
      <p:sp>
        <p:nvSpPr>
          <p:cNvPr id="162819" name="AutoShape 3"/>
          <p:cNvSpPr>
            <a:spLocks noChangeArrowheads="1"/>
          </p:cNvSpPr>
          <p:nvPr/>
        </p:nvSpPr>
        <p:spPr bwMode="auto">
          <a:xfrm>
            <a:off x="3611563" y="1154113"/>
            <a:ext cx="1011237" cy="390525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3273425" y="1765300"/>
            <a:ext cx="1609725" cy="935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2821" name="AutoShape 5"/>
          <p:cNvSpPr>
            <a:spLocks noChangeArrowheads="1"/>
          </p:cNvSpPr>
          <p:nvPr/>
        </p:nvSpPr>
        <p:spPr bwMode="auto">
          <a:xfrm>
            <a:off x="3611563" y="3657600"/>
            <a:ext cx="939800" cy="968375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4098925" y="1555750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4098925" y="2722563"/>
            <a:ext cx="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6086475" y="4183063"/>
            <a:ext cx="0" cy="414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4092575" y="3429000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>
            <a:off x="4584700" y="4149725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6084888" y="4938713"/>
            <a:ext cx="1587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3748088" y="1147763"/>
            <a:ext cx="776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Inicio</a:t>
            </a: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3302000" y="1757363"/>
            <a:ext cx="15700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Conv a  BCD</a:t>
            </a:r>
          </a:p>
          <a:p>
            <a:r>
              <a:rPr lang="es-ES" altLang="es-ES" sz="2000"/>
              <a:t>Asignar A</a:t>
            </a:r>
            <a:r>
              <a:rPr lang="es-ES" altLang="es-ES" sz="2000" baseline="-25000"/>
              <a:t>1</a:t>
            </a:r>
            <a:r>
              <a:rPr lang="es-ES" altLang="es-ES" sz="2000"/>
              <a:t>B</a:t>
            </a:r>
            <a:r>
              <a:rPr lang="es-ES" altLang="es-ES" sz="2000" baseline="-25000"/>
              <a:t>1</a:t>
            </a:r>
          </a:p>
          <a:p>
            <a:r>
              <a:rPr lang="es-ES" altLang="es-ES" sz="2000"/>
              <a:t>Comp B</a:t>
            </a:r>
          </a:p>
        </p:txBody>
      </p:sp>
      <p:sp>
        <p:nvSpPr>
          <p:cNvPr id="162830" name="Rectangle 14"/>
          <p:cNvSpPr>
            <a:spLocks noChangeArrowheads="1"/>
          </p:cNvSpPr>
          <p:nvPr/>
        </p:nvSpPr>
        <p:spPr bwMode="auto">
          <a:xfrm>
            <a:off x="3305175" y="3867150"/>
            <a:ext cx="154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800">
                <a:latin typeface="Arial" pitchFamily="34" charset="0"/>
              </a:rPr>
              <a:t>    </a:t>
            </a:r>
            <a:r>
              <a:rPr lang="es-ES" altLang="es-ES" sz="2000"/>
              <a:t>C</a:t>
            </a:r>
            <a:r>
              <a:rPr lang="es-ES" altLang="es-ES" sz="2000" baseline="-25000"/>
              <a:t>4 </a:t>
            </a:r>
            <a:r>
              <a:rPr lang="es-ES" altLang="es-ES" sz="2000"/>
              <a:t>= ?</a:t>
            </a:r>
            <a:r>
              <a:rPr lang="es-ES" altLang="es-ES" baseline="-25000">
                <a:latin typeface="Arial" pitchFamily="34" charset="0"/>
              </a:rPr>
              <a:t> </a:t>
            </a: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3294063" y="2946400"/>
            <a:ext cx="1589087" cy="447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2832" name="Rectangle 16"/>
          <p:cNvSpPr>
            <a:spLocks noChangeArrowheads="1"/>
          </p:cNvSpPr>
          <p:nvPr/>
        </p:nvSpPr>
        <p:spPr bwMode="auto">
          <a:xfrm>
            <a:off x="3517900" y="29924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grpSp>
        <p:nvGrpSpPr>
          <p:cNvPr id="162833" name="Group 17"/>
          <p:cNvGrpSpPr>
            <a:grpSpLocks/>
          </p:cNvGrpSpPr>
          <p:nvPr/>
        </p:nvGrpSpPr>
        <p:grpSpPr bwMode="auto">
          <a:xfrm>
            <a:off x="3651250" y="3024188"/>
            <a:ext cx="98425" cy="220662"/>
            <a:chOff x="2300" y="1905"/>
            <a:chExt cx="62" cy="139"/>
          </a:xfrm>
        </p:grpSpPr>
        <p:sp>
          <p:nvSpPr>
            <p:cNvPr id="162889" name="Line 18"/>
            <p:cNvSpPr>
              <a:spLocks noChangeShapeType="1"/>
            </p:cNvSpPr>
            <p:nvPr/>
          </p:nvSpPr>
          <p:spPr bwMode="auto">
            <a:xfrm>
              <a:off x="2300" y="1905"/>
              <a:ext cx="27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890" name="Line 19"/>
            <p:cNvSpPr>
              <a:spLocks noChangeShapeType="1"/>
            </p:cNvSpPr>
            <p:nvPr/>
          </p:nvSpPr>
          <p:spPr bwMode="auto">
            <a:xfrm flipV="1">
              <a:off x="2300" y="1973"/>
              <a:ext cx="27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891" name="Line 20"/>
            <p:cNvSpPr>
              <a:spLocks noChangeShapeType="1"/>
            </p:cNvSpPr>
            <p:nvPr/>
          </p:nvSpPr>
          <p:spPr bwMode="auto">
            <a:xfrm>
              <a:off x="2302" y="1905"/>
              <a:ext cx="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892" name="Line 21"/>
            <p:cNvSpPr>
              <a:spLocks noChangeShapeType="1"/>
            </p:cNvSpPr>
            <p:nvPr/>
          </p:nvSpPr>
          <p:spPr bwMode="auto">
            <a:xfrm>
              <a:off x="2302" y="2044"/>
              <a:ext cx="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2834" name="Rectangle 22"/>
          <p:cNvSpPr>
            <a:spLocks noChangeArrowheads="1"/>
          </p:cNvSpPr>
          <p:nvPr/>
        </p:nvSpPr>
        <p:spPr bwMode="auto">
          <a:xfrm>
            <a:off x="3683000" y="2984500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1600" dirty="0">
                <a:latin typeface="Arial" pitchFamily="34" charset="0"/>
              </a:rPr>
              <a:t> 1 </a:t>
            </a:r>
            <a:r>
              <a:rPr lang="es-ES" altLang="es-ES" sz="2000" dirty="0"/>
              <a:t>= A+B’</a:t>
            </a:r>
          </a:p>
        </p:txBody>
      </p:sp>
      <p:sp>
        <p:nvSpPr>
          <p:cNvPr id="162835" name="Rectangle 23"/>
          <p:cNvSpPr>
            <a:spLocks noChangeArrowheads="1"/>
          </p:cNvSpPr>
          <p:nvPr/>
        </p:nvSpPr>
        <p:spPr bwMode="auto">
          <a:xfrm>
            <a:off x="2492375" y="3748088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No</a:t>
            </a:r>
          </a:p>
        </p:txBody>
      </p:sp>
      <p:sp>
        <p:nvSpPr>
          <p:cNvPr id="162836" name="Rectangle 24"/>
          <p:cNvSpPr>
            <a:spLocks noChangeArrowheads="1"/>
          </p:cNvSpPr>
          <p:nvPr/>
        </p:nvSpPr>
        <p:spPr bwMode="auto">
          <a:xfrm>
            <a:off x="5084763" y="3790950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Si</a:t>
            </a:r>
          </a:p>
        </p:txBody>
      </p:sp>
      <p:sp>
        <p:nvSpPr>
          <p:cNvPr id="162837" name="Rectangle 25"/>
          <p:cNvSpPr>
            <a:spLocks noChangeArrowheads="1"/>
          </p:cNvSpPr>
          <p:nvPr/>
        </p:nvSpPr>
        <p:spPr bwMode="auto">
          <a:xfrm>
            <a:off x="350838" y="4579938"/>
            <a:ext cx="1970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Asignar Signo</a:t>
            </a:r>
          </a:p>
        </p:txBody>
      </p:sp>
      <p:sp>
        <p:nvSpPr>
          <p:cNvPr id="162838" name="Rectangle 26"/>
          <p:cNvSpPr>
            <a:spLocks noChangeArrowheads="1"/>
          </p:cNvSpPr>
          <p:nvPr/>
        </p:nvSpPr>
        <p:spPr bwMode="auto">
          <a:xfrm>
            <a:off x="5643563" y="4603750"/>
            <a:ext cx="884237" cy="300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2839" name="Rectangle 27"/>
          <p:cNvSpPr>
            <a:spLocks noChangeArrowheads="1"/>
          </p:cNvSpPr>
          <p:nvPr/>
        </p:nvSpPr>
        <p:spPr bwMode="auto">
          <a:xfrm>
            <a:off x="5743575" y="4579938"/>
            <a:ext cx="750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B = 1</a:t>
            </a:r>
          </a:p>
        </p:txBody>
      </p:sp>
      <p:sp>
        <p:nvSpPr>
          <p:cNvPr id="162840" name="Rectangle 28"/>
          <p:cNvSpPr>
            <a:spLocks noChangeArrowheads="1"/>
          </p:cNvSpPr>
          <p:nvPr/>
        </p:nvSpPr>
        <p:spPr bwMode="auto">
          <a:xfrm>
            <a:off x="247650" y="4567238"/>
            <a:ext cx="1760538" cy="428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2841" name="Rectangle 29"/>
          <p:cNvSpPr>
            <a:spLocks noChangeArrowheads="1"/>
          </p:cNvSpPr>
          <p:nvPr/>
        </p:nvSpPr>
        <p:spPr bwMode="auto">
          <a:xfrm>
            <a:off x="249238" y="5259388"/>
            <a:ext cx="1733550" cy="414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2842" name="Rectangle 30"/>
          <p:cNvSpPr>
            <a:spLocks noChangeArrowheads="1"/>
          </p:cNvSpPr>
          <p:nvPr/>
        </p:nvSpPr>
        <p:spPr bwMode="auto">
          <a:xfrm>
            <a:off x="277813" y="5902325"/>
            <a:ext cx="1676400" cy="420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2843" name="Line 31"/>
          <p:cNvSpPr>
            <a:spLocks noChangeShapeType="1"/>
          </p:cNvSpPr>
          <p:nvPr/>
        </p:nvSpPr>
        <p:spPr bwMode="auto">
          <a:xfrm>
            <a:off x="1117600" y="4156075"/>
            <a:ext cx="6350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44" name="Line 32"/>
          <p:cNvSpPr>
            <a:spLocks noChangeShapeType="1"/>
          </p:cNvSpPr>
          <p:nvPr/>
        </p:nvSpPr>
        <p:spPr bwMode="auto">
          <a:xfrm>
            <a:off x="1112838" y="5037138"/>
            <a:ext cx="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45" name="Line 33"/>
          <p:cNvSpPr>
            <a:spLocks noChangeShapeType="1"/>
          </p:cNvSpPr>
          <p:nvPr/>
        </p:nvSpPr>
        <p:spPr bwMode="auto">
          <a:xfrm>
            <a:off x="1112838" y="5705475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46" name="Rectangle 34"/>
          <p:cNvSpPr>
            <a:spLocks noChangeArrowheads="1"/>
          </p:cNvSpPr>
          <p:nvPr/>
        </p:nvSpPr>
        <p:spPr bwMode="auto">
          <a:xfrm>
            <a:off x="530225" y="543242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grpSp>
        <p:nvGrpSpPr>
          <p:cNvPr id="162847" name="Group 35"/>
          <p:cNvGrpSpPr>
            <a:grpSpLocks/>
          </p:cNvGrpSpPr>
          <p:nvPr/>
        </p:nvGrpSpPr>
        <p:grpSpPr bwMode="auto">
          <a:xfrm>
            <a:off x="1308100" y="5340350"/>
            <a:ext cx="115888" cy="220663"/>
            <a:chOff x="824" y="3364"/>
            <a:chExt cx="73" cy="139"/>
          </a:xfrm>
        </p:grpSpPr>
        <p:sp>
          <p:nvSpPr>
            <p:cNvPr id="162885" name="Line 36"/>
            <p:cNvSpPr>
              <a:spLocks noChangeShapeType="1"/>
            </p:cNvSpPr>
            <p:nvPr/>
          </p:nvSpPr>
          <p:spPr bwMode="auto">
            <a:xfrm>
              <a:off x="824" y="3364"/>
              <a:ext cx="32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886" name="Line 37"/>
            <p:cNvSpPr>
              <a:spLocks noChangeShapeType="1"/>
            </p:cNvSpPr>
            <p:nvPr/>
          </p:nvSpPr>
          <p:spPr bwMode="auto">
            <a:xfrm flipV="1">
              <a:off x="824" y="3432"/>
              <a:ext cx="32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887" name="Line 38"/>
            <p:cNvSpPr>
              <a:spLocks noChangeShapeType="1"/>
            </p:cNvSpPr>
            <p:nvPr/>
          </p:nvSpPr>
          <p:spPr bwMode="auto">
            <a:xfrm>
              <a:off x="826" y="3364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888" name="Line 39"/>
            <p:cNvSpPr>
              <a:spLocks noChangeShapeType="1"/>
            </p:cNvSpPr>
            <p:nvPr/>
          </p:nvSpPr>
          <p:spPr bwMode="auto">
            <a:xfrm>
              <a:off x="826" y="3503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2848" name="Rectangle 40"/>
          <p:cNvSpPr>
            <a:spLocks noChangeArrowheads="1"/>
          </p:cNvSpPr>
          <p:nvPr/>
        </p:nvSpPr>
        <p:spPr bwMode="auto">
          <a:xfrm>
            <a:off x="522288" y="5284788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Comp    1</a:t>
            </a:r>
          </a:p>
        </p:txBody>
      </p:sp>
      <p:sp>
        <p:nvSpPr>
          <p:cNvPr id="162849" name="Rectangle 41"/>
          <p:cNvSpPr>
            <a:spLocks noChangeArrowheads="1"/>
          </p:cNvSpPr>
          <p:nvPr/>
        </p:nvSpPr>
        <p:spPr bwMode="auto">
          <a:xfrm>
            <a:off x="722313" y="5929313"/>
            <a:ext cx="892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B = 0</a:t>
            </a:r>
            <a:r>
              <a:rPr lang="es-ES" altLang="es-ES" sz="2000">
                <a:latin typeface="Arial" pitchFamily="34" charset="0"/>
              </a:rPr>
              <a:t>  </a:t>
            </a:r>
          </a:p>
        </p:txBody>
      </p:sp>
      <p:sp>
        <p:nvSpPr>
          <p:cNvPr id="162850" name="Line 42"/>
          <p:cNvSpPr>
            <a:spLocks noChangeShapeType="1"/>
          </p:cNvSpPr>
          <p:nvPr/>
        </p:nvSpPr>
        <p:spPr bwMode="auto">
          <a:xfrm flipH="1">
            <a:off x="1108075" y="4149725"/>
            <a:ext cx="2487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51" name="Oval 43"/>
          <p:cNvSpPr>
            <a:spLocks noChangeArrowheads="1"/>
          </p:cNvSpPr>
          <p:nvPr/>
        </p:nvSpPr>
        <p:spPr bwMode="auto">
          <a:xfrm>
            <a:off x="7834313" y="5567363"/>
            <a:ext cx="858837" cy="4810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grpSp>
        <p:nvGrpSpPr>
          <p:cNvPr id="162852" name="Group 44"/>
          <p:cNvGrpSpPr>
            <a:grpSpLocks/>
          </p:cNvGrpSpPr>
          <p:nvPr/>
        </p:nvGrpSpPr>
        <p:grpSpPr bwMode="auto">
          <a:xfrm>
            <a:off x="6127750" y="5435600"/>
            <a:ext cx="1306513" cy="1074738"/>
            <a:chOff x="3860" y="3424"/>
            <a:chExt cx="823" cy="677"/>
          </a:xfrm>
        </p:grpSpPr>
        <p:sp>
          <p:nvSpPr>
            <p:cNvPr id="162880" name="Line 45"/>
            <p:cNvSpPr>
              <a:spLocks noChangeShapeType="1"/>
            </p:cNvSpPr>
            <p:nvPr/>
          </p:nvSpPr>
          <p:spPr bwMode="auto">
            <a:xfrm>
              <a:off x="3874" y="3424"/>
              <a:ext cx="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881" name="Line 46"/>
            <p:cNvSpPr>
              <a:spLocks noChangeShapeType="1"/>
            </p:cNvSpPr>
            <p:nvPr/>
          </p:nvSpPr>
          <p:spPr bwMode="auto">
            <a:xfrm>
              <a:off x="4681" y="3424"/>
              <a:ext cx="0" cy="4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882" name="Line 47"/>
            <p:cNvSpPr>
              <a:spLocks noChangeShapeType="1"/>
            </p:cNvSpPr>
            <p:nvPr/>
          </p:nvSpPr>
          <p:spPr bwMode="auto">
            <a:xfrm>
              <a:off x="3860" y="3435"/>
              <a:ext cx="0" cy="6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883" name="Arc 48"/>
            <p:cNvSpPr>
              <a:spLocks/>
            </p:cNvSpPr>
            <p:nvPr/>
          </p:nvSpPr>
          <p:spPr bwMode="auto">
            <a:xfrm>
              <a:off x="3860" y="3911"/>
              <a:ext cx="465" cy="190"/>
            </a:xfrm>
            <a:custGeom>
              <a:avLst/>
              <a:gdLst>
                <a:gd name="T0" fmla="*/ 10 w 21600"/>
                <a:gd name="T1" fmla="*/ 0 h 21600"/>
                <a:gd name="T2" fmla="*/ 0 w 21600"/>
                <a:gd name="T3" fmla="*/ 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2884" name="Freeform 49"/>
            <p:cNvSpPr>
              <a:spLocks/>
            </p:cNvSpPr>
            <p:nvPr/>
          </p:nvSpPr>
          <p:spPr bwMode="auto">
            <a:xfrm>
              <a:off x="4319" y="3834"/>
              <a:ext cx="364" cy="83"/>
            </a:xfrm>
            <a:custGeom>
              <a:avLst/>
              <a:gdLst>
                <a:gd name="T0" fmla="*/ 0 w 364"/>
                <a:gd name="T1" fmla="*/ 82 h 83"/>
                <a:gd name="T2" fmla="*/ 6 w 364"/>
                <a:gd name="T3" fmla="*/ 82 h 83"/>
                <a:gd name="T4" fmla="*/ 12 w 364"/>
                <a:gd name="T5" fmla="*/ 80 h 83"/>
                <a:gd name="T6" fmla="*/ 17 w 364"/>
                <a:gd name="T7" fmla="*/ 79 h 83"/>
                <a:gd name="T8" fmla="*/ 20 w 364"/>
                <a:gd name="T9" fmla="*/ 74 h 83"/>
                <a:gd name="T10" fmla="*/ 26 w 364"/>
                <a:gd name="T11" fmla="*/ 71 h 83"/>
                <a:gd name="T12" fmla="*/ 30 w 364"/>
                <a:gd name="T13" fmla="*/ 68 h 83"/>
                <a:gd name="T14" fmla="*/ 36 w 364"/>
                <a:gd name="T15" fmla="*/ 64 h 83"/>
                <a:gd name="T16" fmla="*/ 41 w 364"/>
                <a:gd name="T17" fmla="*/ 61 h 83"/>
                <a:gd name="T18" fmla="*/ 44 w 364"/>
                <a:gd name="T19" fmla="*/ 56 h 83"/>
                <a:gd name="T20" fmla="*/ 50 w 364"/>
                <a:gd name="T21" fmla="*/ 53 h 83"/>
                <a:gd name="T22" fmla="*/ 54 w 364"/>
                <a:gd name="T23" fmla="*/ 50 h 83"/>
                <a:gd name="T24" fmla="*/ 60 w 364"/>
                <a:gd name="T25" fmla="*/ 47 h 83"/>
                <a:gd name="T26" fmla="*/ 65 w 364"/>
                <a:gd name="T27" fmla="*/ 43 h 83"/>
                <a:gd name="T28" fmla="*/ 70 w 364"/>
                <a:gd name="T29" fmla="*/ 41 h 83"/>
                <a:gd name="T30" fmla="*/ 75 w 364"/>
                <a:gd name="T31" fmla="*/ 38 h 83"/>
                <a:gd name="T32" fmla="*/ 81 w 364"/>
                <a:gd name="T33" fmla="*/ 35 h 83"/>
                <a:gd name="T34" fmla="*/ 85 w 364"/>
                <a:gd name="T35" fmla="*/ 34 h 83"/>
                <a:gd name="T36" fmla="*/ 92 w 364"/>
                <a:gd name="T37" fmla="*/ 29 h 83"/>
                <a:gd name="T38" fmla="*/ 98 w 364"/>
                <a:gd name="T39" fmla="*/ 29 h 83"/>
                <a:gd name="T40" fmla="*/ 102 w 364"/>
                <a:gd name="T41" fmla="*/ 26 h 83"/>
                <a:gd name="T42" fmla="*/ 108 w 364"/>
                <a:gd name="T43" fmla="*/ 26 h 83"/>
                <a:gd name="T44" fmla="*/ 123 w 364"/>
                <a:gd name="T45" fmla="*/ 23 h 83"/>
                <a:gd name="T46" fmla="*/ 133 w 364"/>
                <a:gd name="T47" fmla="*/ 20 h 83"/>
                <a:gd name="T48" fmla="*/ 139 w 364"/>
                <a:gd name="T49" fmla="*/ 20 h 83"/>
                <a:gd name="T50" fmla="*/ 143 w 364"/>
                <a:gd name="T51" fmla="*/ 20 h 83"/>
                <a:gd name="T52" fmla="*/ 149 w 364"/>
                <a:gd name="T53" fmla="*/ 19 h 83"/>
                <a:gd name="T54" fmla="*/ 160 w 364"/>
                <a:gd name="T55" fmla="*/ 17 h 83"/>
                <a:gd name="T56" fmla="*/ 171 w 364"/>
                <a:gd name="T57" fmla="*/ 16 h 83"/>
                <a:gd name="T58" fmla="*/ 176 w 364"/>
                <a:gd name="T59" fmla="*/ 14 h 83"/>
                <a:gd name="T60" fmla="*/ 181 w 364"/>
                <a:gd name="T61" fmla="*/ 14 h 83"/>
                <a:gd name="T62" fmla="*/ 187 w 364"/>
                <a:gd name="T63" fmla="*/ 13 h 83"/>
                <a:gd name="T64" fmla="*/ 191 w 364"/>
                <a:gd name="T65" fmla="*/ 11 h 83"/>
                <a:gd name="T66" fmla="*/ 197 w 364"/>
                <a:gd name="T67" fmla="*/ 10 h 83"/>
                <a:gd name="T68" fmla="*/ 202 w 364"/>
                <a:gd name="T69" fmla="*/ 10 h 83"/>
                <a:gd name="T70" fmla="*/ 207 w 364"/>
                <a:gd name="T71" fmla="*/ 8 h 83"/>
                <a:gd name="T72" fmla="*/ 212 w 364"/>
                <a:gd name="T73" fmla="*/ 8 h 83"/>
                <a:gd name="T74" fmla="*/ 218 w 364"/>
                <a:gd name="T75" fmla="*/ 7 h 83"/>
                <a:gd name="T76" fmla="*/ 222 w 364"/>
                <a:gd name="T77" fmla="*/ 7 h 83"/>
                <a:gd name="T78" fmla="*/ 228 w 364"/>
                <a:gd name="T79" fmla="*/ 5 h 83"/>
                <a:gd name="T80" fmla="*/ 235 w 364"/>
                <a:gd name="T81" fmla="*/ 5 h 83"/>
                <a:gd name="T82" fmla="*/ 239 w 364"/>
                <a:gd name="T83" fmla="*/ 4 h 83"/>
                <a:gd name="T84" fmla="*/ 245 w 364"/>
                <a:gd name="T85" fmla="*/ 4 h 83"/>
                <a:gd name="T86" fmla="*/ 262 w 364"/>
                <a:gd name="T87" fmla="*/ 1 h 83"/>
                <a:gd name="T88" fmla="*/ 276 w 364"/>
                <a:gd name="T89" fmla="*/ 1 h 83"/>
                <a:gd name="T90" fmla="*/ 280 w 364"/>
                <a:gd name="T91" fmla="*/ 0 h 83"/>
                <a:gd name="T92" fmla="*/ 286 w 364"/>
                <a:gd name="T93" fmla="*/ 0 h 83"/>
                <a:gd name="T94" fmla="*/ 291 w 364"/>
                <a:gd name="T95" fmla="*/ 0 h 83"/>
                <a:gd name="T96" fmla="*/ 296 w 364"/>
                <a:gd name="T97" fmla="*/ 0 h 83"/>
                <a:gd name="T98" fmla="*/ 301 w 364"/>
                <a:gd name="T99" fmla="*/ 0 h 83"/>
                <a:gd name="T100" fmla="*/ 307 w 364"/>
                <a:gd name="T101" fmla="*/ 0 h 83"/>
                <a:gd name="T102" fmla="*/ 311 w 364"/>
                <a:gd name="T103" fmla="*/ 0 h 83"/>
                <a:gd name="T104" fmla="*/ 317 w 364"/>
                <a:gd name="T105" fmla="*/ 0 h 83"/>
                <a:gd name="T106" fmla="*/ 324 w 364"/>
                <a:gd name="T107" fmla="*/ 0 h 83"/>
                <a:gd name="T108" fmla="*/ 328 w 364"/>
                <a:gd name="T109" fmla="*/ 0 h 83"/>
                <a:gd name="T110" fmla="*/ 334 w 364"/>
                <a:gd name="T111" fmla="*/ 0 h 83"/>
                <a:gd name="T112" fmla="*/ 339 w 364"/>
                <a:gd name="T113" fmla="*/ 0 h 83"/>
                <a:gd name="T114" fmla="*/ 344 w 364"/>
                <a:gd name="T115" fmla="*/ 0 h 83"/>
                <a:gd name="T116" fmla="*/ 351 w 364"/>
                <a:gd name="T117" fmla="*/ 1 h 83"/>
                <a:gd name="T118" fmla="*/ 356 w 364"/>
                <a:gd name="T119" fmla="*/ 1 h 83"/>
                <a:gd name="T120" fmla="*/ 361 w 364"/>
                <a:gd name="T121" fmla="*/ 2 h 83"/>
                <a:gd name="T122" fmla="*/ 363 w 364"/>
                <a:gd name="T123" fmla="*/ 2 h 8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64"/>
                <a:gd name="T187" fmla="*/ 0 h 83"/>
                <a:gd name="T188" fmla="*/ 364 w 364"/>
                <a:gd name="T189" fmla="*/ 83 h 8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64" h="83">
                  <a:moveTo>
                    <a:pt x="0" y="82"/>
                  </a:moveTo>
                  <a:lnTo>
                    <a:pt x="6" y="82"/>
                  </a:lnTo>
                  <a:lnTo>
                    <a:pt x="12" y="80"/>
                  </a:lnTo>
                  <a:lnTo>
                    <a:pt x="17" y="79"/>
                  </a:lnTo>
                  <a:lnTo>
                    <a:pt x="20" y="74"/>
                  </a:lnTo>
                  <a:lnTo>
                    <a:pt x="26" y="71"/>
                  </a:lnTo>
                  <a:lnTo>
                    <a:pt x="30" y="68"/>
                  </a:lnTo>
                  <a:lnTo>
                    <a:pt x="36" y="64"/>
                  </a:lnTo>
                  <a:lnTo>
                    <a:pt x="41" y="61"/>
                  </a:lnTo>
                  <a:lnTo>
                    <a:pt x="44" y="56"/>
                  </a:lnTo>
                  <a:lnTo>
                    <a:pt x="50" y="53"/>
                  </a:lnTo>
                  <a:lnTo>
                    <a:pt x="54" y="50"/>
                  </a:lnTo>
                  <a:lnTo>
                    <a:pt x="60" y="47"/>
                  </a:lnTo>
                  <a:lnTo>
                    <a:pt x="65" y="43"/>
                  </a:lnTo>
                  <a:lnTo>
                    <a:pt x="70" y="41"/>
                  </a:lnTo>
                  <a:lnTo>
                    <a:pt x="75" y="38"/>
                  </a:lnTo>
                  <a:lnTo>
                    <a:pt x="81" y="35"/>
                  </a:lnTo>
                  <a:lnTo>
                    <a:pt x="85" y="34"/>
                  </a:lnTo>
                  <a:lnTo>
                    <a:pt x="92" y="29"/>
                  </a:lnTo>
                  <a:lnTo>
                    <a:pt x="98" y="29"/>
                  </a:lnTo>
                  <a:lnTo>
                    <a:pt x="102" y="26"/>
                  </a:lnTo>
                  <a:lnTo>
                    <a:pt x="108" y="26"/>
                  </a:lnTo>
                  <a:lnTo>
                    <a:pt x="123" y="23"/>
                  </a:lnTo>
                  <a:lnTo>
                    <a:pt x="133" y="20"/>
                  </a:lnTo>
                  <a:lnTo>
                    <a:pt x="139" y="20"/>
                  </a:lnTo>
                  <a:lnTo>
                    <a:pt x="143" y="20"/>
                  </a:lnTo>
                  <a:lnTo>
                    <a:pt x="149" y="19"/>
                  </a:lnTo>
                  <a:lnTo>
                    <a:pt x="160" y="17"/>
                  </a:lnTo>
                  <a:lnTo>
                    <a:pt x="171" y="16"/>
                  </a:lnTo>
                  <a:lnTo>
                    <a:pt x="176" y="14"/>
                  </a:lnTo>
                  <a:lnTo>
                    <a:pt x="181" y="14"/>
                  </a:lnTo>
                  <a:lnTo>
                    <a:pt x="187" y="13"/>
                  </a:lnTo>
                  <a:lnTo>
                    <a:pt x="191" y="11"/>
                  </a:lnTo>
                  <a:lnTo>
                    <a:pt x="197" y="10"/>
                  </a:lnTo>
                  <a:lnTo>
                    <a:pt x="202" y="10"/>
                  </a:lnTo>
                  <a:lnTo>
                    <a:pt x="207" y="8"/>
                  </a:lnTo>
                  <a:lnTo>
                    <a:pt x="212" y="8"/>
                  </a:lnTo>
                  <a:lnTo>
                    <a:pt x="218" y="7"/>
                  </a:lnTo>
                  <a:lnTo>
                    <a:pt x="222" y="7"/>
                  </a:lnTo>
                  <a:lnTo>
                    <a:pt x="228" y="5"/>
                  </a:lnTo>
                  <a:lnTo>
                    <a:pt x="235" y="5"/>
                  </a:lnTo>
                  <a:lnTo>
                    <a:pt x="239" y="4"/>
                  </a:lnTo>
                  <a:lnTo>
                    <a:pt x="245" y="4"/>
                  </a:lnTo>
                  <a:lnTo>
                    <a:pt x="262" y="1"/>
                  </a:lnTo>
                  <a:lnTo>
                    <a:pt x="276" y="1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6" y="0"/>
                  </a:lnTo>
                  <a:lnTo>
                    <a:pt x="301" y="0"/>
                  </a:lnTo>
                  <a:lnTo>
                    <a:pt x="307" y="0"/>
                  </a:lnTo>
                  <a:lnTo>
                    <a:pt x="311" y="0"/>
                  </a:lnTo>
                  <a:lnTo>
                    <a:pt x="317" y="0"/>
                  </a:lnTo>
                  <a:lnTo>
                    <a:pt x="324" y="0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39" y="0"/>
                  </a:lnTo>
                  <a:lnTo>
                    <a:pt x="344" y="0"/>
                  </a:lnTo>
                  <a:lnTo>
                    <a:pt x="351" y="1"/>
                  </a:lnTo>
                  <a:lnTo>
                    <a:pt x="356" y="1"/>
                  </a:lnTo>
                  <a:lnTo>
                    <a:pt x="361" y="2"/>
                  </a:lnTo>
                  <a:lnTo>
                    <a:pt x="363" y="2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</p:grpSp>
      <p:sp>
        <p:nvSpPr>
          <p:cNvPr id="162853" name="Line 50"/>
          <p:cNvSpPr>
            <a:spLocks noChangeShapeType="1"/>
          </p:cNvSpPr>
          <p:nvPr/>
        </p:nvSpPr>
        <p:spPr bwMode="auto">
          <a:xfrm>
            <a:off x="7456488" y="58039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54" name="Rectangle 51"/>
          <p:cNvSpPr>
            <a:spLocks noChangeArrowheads="1"/>
          </p:cNvSpPr>
          <p:nvPr/>
        </p:nvSpPr>
        <p:spPr bwMode="auto">
          <a:xfrm>
            <a:off x="6308725" y="554037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Display</a:t>
            </a:r>
          </a:p>
        </p:txBody>
      </p:sp>
      <p:sp>
        <p:nvSpPr>
          <p:cNvPr id="162855" name="Rectangle 52"/>
          <p:cNvSpPr>
            <a:spLocks noChangeArrowheads="1"/>
          </p:cNvSpPr>
          <p:nvPr/>
        </p:nvSpPr>
        <p:spPr bwMode="auto">
          <a:xfrm>
            <a:off x="7929563" y="5621338"/>
            <a:ext cx="70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END</a:t>
            </a:r>
          </a:p>
        </p:txBody>
      </p:sp>
      <p:sp>
        <p:nvSpPr>
          <p:cNvPr id="162856" name="Rectangle 53"/>
          <p:cNvSpPr>
            <a:spLocks noChangeArrowheads="1"/>
          </p:cNvSpPr>
          <p:nvPr/>
        </p:nvSpPr>
        <p:spPr bwMode="auto">
          <a:xfrm>
            <a:off x="2425700" y="5899150"/>
            <a:ext cx="1419225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2857" name="Rectangle 54"/>
          <p:cNvSpPr>
            <a:spLocks noChangeArrowheads="1"/>
          </p:cNvSpPr>
          <p:nvPr/>
        </p:nvSpPr>
        <p:spPr bwMode="auto">
          <a:xfrm>
            <a:off x="2613025" y="5902325"/>
            <a:ext cx="116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1600">
                <a:latin typeface="Arial" pitchFamily="34" charset="0"/>
              </a:rPr>
              <a:t>2</a:t>
            </a:r>
            <a:r>
              <a:rPr lang="es-ES" altLang="es-ES" sz="2800">
                <a:latin typeface="Arial" pitchFamily="34" charset="0"/>
              </a:rPr>
              <a:t> </a:t>
            </a:r>
            <a:r>
              <a:rPr lang="es-ES" altLang="es-ES" sz="2000">
                <a:latin typeface="Arial" pitchFamily="34" charset="0"/>
              </a:rPr>
              <a:t>=</a:t>
            </a:r>
            <a:r>
              <a:rPr lang="es-ES" altLang="es-ES" sz="2800">
                <a:latin typeface="Arial" pitchFamily="34" charset="0"/>
              </a:rPr>
              <a:t>  </a:t>
            </a:r>
            <a:r>
              <a:rPr lang="es-ES" altLang="es-ES" sz="1600">
                <a:latin typeface="Arial" pitchFamily="34" charset="0"/>
              </a:rPr>
              <a:t>1</a:t>
            </a:r>
            <a:r>
              <a:rPr lang="es-ES" altLang="es-ES" sz="2000"/>
              <a:t>+B</a:t>
            </a:r>
          </a:p>
        </p:txBody>
      </p:sp>
      <p:grpSp>
        <p:nvGrpSpPr>
          <p:cNvPr id="162858" name="Group 55"/>
          <p:cNvGrpSpPr>
            <a:grpSpLocks/>
          </p:cNvGrpSpPr>
          <p:nvPr/>
        </p:nvGrpSpPr>
        <p:grpSpPr bwMode="auto">
          <a:xfrm>
            <a:off x="2528888" y="6062663"/>
            <a:ext cx="115887" cy="220662"/>
            <a:chOff x="1593" y="3819"/>
            <a:chExt cx="73" cy="139"/>
          </a:xfrm>
        </p:grpSpPr>
        <p:sp>
          <p:nvSpPr>
            <p:cNvPr id="162876" name="Line 56"/>
            <p:cNvSpPr>
              <a:spLocks noChangeShapeType="1"/>
            </p:cNvSpPr>
            <p:nvPr/>
          </p:nvSpPr>
          <p:spPr bwMode="auto">
            <a:xfrm>
              <a:off x="1593" y="3819"/>
              <a:ext cx="32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877" name="Line 57"/>
            <p:cNvSpPr>
              <a:spLocks noChangeShapeType="1"/>
            </p:cNvSpPr>
            <p:nvPr/>
          </p:nvSpPr>
          <p:spPr bwMode="auto">
            <a:xfrm flipV="1">
              <a:off x="1593" y="3887"/>
              <a:ext cx="32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878" name="Line 58"/>
            <p:cNvSpPr>
              <a:spLocks noChangeShapeType="1"/>
            </p:cNvSpPr>
            <p:nvPr/>
          </p:nvSpPr>
          <p:spPr bwMode="auto">
            <a:xfrm>
              <a:off x="1595" y="3819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879" name="Line 59"/>
            <p:cNvSpPr>
              <a:spLocks noChangeShapeType="1"/>
            </p:cNvSpPr>
            <p:nvPr/>
          </p:nvSpPr>
          <p:spPr bwMode="auto">
            <a:xfrm>
              <a:off x="1595" y="3958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2859" name="Group 60"/>
          <p:cNvGrpSpPr>
            <a:grpSpLocks/>
          </p:cNvGrpSpPr>
          <p:nvPr/>
        </p:nvGrpSpPr>
        <p:grpSpPr bwMode="auto">
          <a:xfrm>
            <a:off x="3133725" y="6059488"/>
            <a:ext cx="115888" cy="220662"/>
            <a:chOff x="1974" y="3817"/>
            <a:chExt cx="73" cy="139"/>
          </a:xfrm>
        </p:grpSpPr>
        <p:sp>
          <p:nvSpPr>
            <p:cNvPr id="162872" name="Line 61"/>
            <p:cNvSpPr>
              <a:spLocks noChangeShapeType="1"/>
            </p:cNvSpPr>
            <p:nvPr/>
          </p:nvSpPr>
          <p:spPr bwMode="auto">
            <a:xfrm>
              <a:off x="1974" y="3817"/>
              <a:ext cx="32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873" name="Line 62"/>
            <p:cNvSpPr>
              <a:spLocks noChangeShapeType="1"/>
            </p:cNvSpPr>
            <p:nvPr/>
          </p:nvSpPr>
          <p:spPr bwMode="auto">
            <a:xfrm flipV="1">
              <a:off x="1974" y="3885"/>
              <a:ext cx="32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874" name="Line 63"/>
            <p:cNvSpPr>
              <a:spLocks noChangeShapeType="1"/>
            </p:cNvSpPr>
            <p:nvPr/>
          </p:nvSpPr>
          <p:spPr bwMode="auto">
            <a:xfrm>
              <a:off x="1976" y="3817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875" name="Line 64"/>
            <p:cNvSpPr>
              <a:spLocks noChangeShapeType="1"/>
            </p:cNvSpPr>
            <p:nvPr/>
          </p:nvSpPr>
          <p:spPr bwMode="auto">
            <a:xfrm>
              <a:off x="1976" y="3956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2860" name="Line 65"/>
          <p:cNvSpPr>
            <a:spLocks noChangeShapeType="1"/>
          </p:cNvSpPr>
          <p:nvPr/>
        </p:nvSpPr>
        <p:spPr bwMode="auto">
          <a:xfrm flipH="1">
            <a:off x="3159125" y="5203825"/>
            <a:ext cx="29273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61" name="Line 66"/>
          <p:cNvSpPr>
            <a:spLocks noChangeShapeType="1"/>
          </p:cNvSpPr>
          <p:nvPr/>
        </p:nvSpPr>
        <p:spPr bwMode="auto">
          <a:xfrm>
            <a:off x="3143250" y="51895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62" name="Line 67"/>
          <p:cNvSpPr>
            <a:spLocks noChangeShapeType="1"/>
          </p:cNvSpPr>
          <p:nvPr/>
        </p:nvSpPr>
        <p:spPr bwMode="auto">
          <a:xfrm>
            <a:off x="1995488" y="61563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63" name="Line 68"/>
          <p:cNvSpPr>
            <a:spLocks noChangeShapeType="1"/>
          </p:cNvSpPr>
          <p:nvPr/>
        </p:nvSpPr>
        <p:spPr bwMode="auto">
          <a:xfrm flipH="1" flipV="1">
            <a:off x="2141538" y="5616575"/>
            <a:ext cx="635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64" name="Line 69"/>
          <p:cNvSpPr>
            <a:spLocks noChangeShapeType="1"/>
          </p:cNvSpPr>
          <p:nvPr/>
        </p:nvSpPr>
        <p:spPr bwMode="auto">
          <a:xfrm flipV="1">
            <a:off x="2147888" y="5634038"/>
            <a:ext cx="99536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62865" name="Group 70"/>
          <p:cNvGrpSpPr>
            <a:grpSpLocks/>
          </p:cNvGrpSpPr>
          <p:nvPr/>
        </p:nvGrpSpPr>
        <p:grpSpPr bwMode="auto">
          <a:xfrm>
            <a:off x="4276725" y="5895975"/>
            <a:ext cx="1516063" cy="492125"/>
            <a:chOff x="2694" y="3714"/>
            <a:chExt cx="955" cy="310"/>
          </a:xfrm>
        </p:grpSpPr>
        <p:sp>
          <p:nvSpPr>
            <p:cNvPr id="162870" name="Rectangle 71"/>
            <p:cNvSpPr>
              <a:spLocks noChangeArrowheads="1"/>
            </p:cNvSpPr>
            <p:nvPr/>
          </p:nvSpPr>
          <p:spPr bwMode="auto">
            <a:xfrm>
              <a:off x="2694" y="3730"/>
              <a:ext cx="892" cy="2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2871" name="Rectangle 72"/>
            <p:cNvSpPr>
              <a:spLocks noChangeArrowheads="1"/>
            </p:cNvSpPr>
            <p:nvPr/>
          </p:nvSpPr>
          <p:spPr bwMode="auto">
            <a:xfrm>
              <a:off x="2702" y="3714"/>
              <a:ext cx="9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 b="1"/>
                <a:t>BCD a 7seg</a:t>
              </a:r>
              <a:r>
                <a:rPr lang="es-ES" altLang="es-ES" sz="2000"/>
                <a:t>.</a:t>
              </a:r>
            </a:p>
          </p:txBody>
        </p:sp>
      </p:grpSp>
      <p:sp>
        <p:nvSpPr>
          <p:cNvPr id="162866" name="Line 73"/>
          <p:cNvSpPr>
            <a:spLocks noChangeShapeType="1"/>
          </p:cNvSpPr>
          <p:nvPr/>
        </p:nvSpPr>
        <p:spPr bwMode="auto">
          <a:xfrm>
            <a:off x="3898900" y="616585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2867" name="Line 74"/>
          <p:cNvSpPr>
            <a:spLocks noChangeShapeType="1"/>
          </p:cNvSpPr>
          <p:nvPr/>
        </p:nvSpPr>
        <p:spPr bwMode="auto">
          <a:xfrm>
            <a:off x="5721350" y="6183313"/>
            <a:ext cx="427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0347" name="Rectangle 75"/>
          <p:cNvSpPr>
            <a:spLocks noChangeArrowheads="1"/>
          </p:cNvSpPr>
          <p:nvPr/>
        </p:nvSpPr>
        <p:spPr bwMode="auto">
          <a:xfrm>
            <a:off x="714375" y="930275"/>
            <a:ext cx="1563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/>
              <a:t>Restar A-B</a:t>
            </a:r>
          </a:p>
        </p:txBody>
      </p:sp>
    </p:spTree>
    <p:extLst>
      <p:ext uri="{BB962C8B-B14F-4D97-AF65-F5344CB8AC3E}">
        <p14:creationId xmlns:p14="http://schemas.microsoft.com/office/powerpoint/2010/main" val="8930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idx="1"/>
          </p:nvPr>
        </p:nvSpPr>
        <p:spPr>
          <a:xfrm>
            <a:off x="325438" y="106363"/>
            <a:ext cx="8632825" cy="798512"/>
          </a:xfrm>
          <a:noFill/>
        </p:spPr>
        <p:txBody>
          <a:bodyPr/>
          <a:lstStyle/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s-ES" altLang="es-ES" sz="2400" smtClean="0">
                <a:solidFill>
                  <a:srgbClr val="00FF66"/>
                </a:solidFill>
              </a:rPr>
              <a:t>Algoritmo para realizar la suma o resta de dos variables de 4 bits utilizando  codigo BCD.</a:t>
            </a:r>
          </a:p>
        </p:txBody>
      </p:sp>
      <p:grpSp>
        <p:nvGrpSpPr>
          <p:cNvPr id="163843" name="Group 3"/>
          <p:cNvGrpSpPr>
            <a:grpSpLocks/>
          </p:cNvGrpSpPr>
          <p:nvPr/>
        </p:nvGrpSpPr>
        <p:grpSpPr bwMode="auto">
          <a:xfrm>
            <a:off x="481013" y="1058863"/>
            <a:ext cx="7980362" cy="5797550"/>
            <a:chOff x="303" y="667"/>
            <a:chExt cx="5027" cy="3652"/>
          </a:xfrm>
        </p:grpSpPr>
        <p:sp>
          <p:nvSpPr>
            <p:cNvPr id="163845" name="AutoShape 4"/>
            <p:cNvSpPr>
              <a:spLocks noChangeArrowheads="1"/>
            </p:cNvSpPr>
            <p:nvPr/>
          </p:nvSpPr>
          <p:spPr bwMode="auto">
            <a:xfrm>
              <a:off x="842" y="674"/>
              <a:ext cx="598" cy="228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3846" name="Rectangle 5"/>
            <p:cNvSpPr>
              <a:spLocks noChangeArrowheads="1"/>
            </p:cNvSpPr>
            <p:nvPr/>
          </p:nvSpPr>
          <p:spPr bwMode="auto">
            <a:xfrm>
              <a:off x="609" y="1037"/>
              <a:ext cx="1031" cy="40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3847" name="AutoShape 6"/>
            <p:cNvSpPr>
              <a:spLocks noChangeArrowheads="1"/>
            </p:cNvSpPr>
            <p:nvPr/>
          </p:nvSpPr>
          <p:spPr bwMode="auto">
            <a:xfrm>
              <a:off x="849" y="1613"/>
              <a:ext cx="537" cy="475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3848" name="Line 7"/>
            <p:cNvSpPr>
              <a:spLocks noChangeShapeType="1"/>
            </p:cNvSpPr>
            <p:nvPr/>
          </p:nvSpPr>
          <p:spPr bwMode="auto">
            <a:xfrm>
              <a:off x="1135" y="906"/>
              <a:ext cx="1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49" name="Line 8"/>
            <p:cNvSpPr>
              <a:spLocks noChangeShapeType="1"/>
            </p:cNvSpPr>
            <p:nvPr/>
          </p:nvSpPr>
          <p:spPr bwMode="auto">
            <a:xfrm flipH="1">
              <a:off x="1126" y="1467"/>
              <a:ext cx="3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50" name="Rectangle 9"/>
            <p:cNvSpPr>
              <a:spLocks noChangeArrowheads="1"/>
            </p:cNvSpPr>
            <p:nvPr/>
          </p:nvSpPr>
          <p:spPr bwMode="auto">
            <a:xfrm>
              <a:off x="890" y="667"/>
              <a:ext cx="4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/>
                <a:t>Inicio</a:t>
              </a:r>
            </a:p>
          </p:txBody>
        </p:sp>
        <p:sp>
          <p:nvSpPr>
            <p:cNvPr id="163851" name="Rectangle 10"/>
            <p:cNvSpPr>
              <a:spLocks noChangeArrowheads="1"/>
            </p:cNvSpPr>
            <p:nvPr/>
          </p:nvSpPr>
          <p:spPr bwMode="auto">
            <a:xfrm>
              <a:off x="734" y="1033"/>
              <a:ext cx="100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" altLang="es-ES" sz="2000"/>
                <a:t>A, B      Conv</a:t>
              </a:r>
            </a:p>
            <a:p>
              <a:pPr algn="ctr"/>
              <a:r>
                <a:rPr lang="es-ES" altLang="es-ES" sz="2000"/>
                <a:t>BCD</a:t>
              </a:r>
              <a:r>
                <a:rPr lang="es-ES" altLang="es-ES" sz="2000">
                  <a:latin typeface="Arial" pitchFamily="34" charset="0"/>
                </a:rPr>
                <a:t> </a:t>
              </a:r>
            </a:p>
          </p:txBody>
        </p:sp>
        <p:sp>
          <p:nvSpPr>
            <p:cNvPr id="163852" name="Rectangle 11"/>
            <p:cNvSpPr>
              <a:spLocks noChangeArrowheads="1"/>
            </p:cNvSpPr>
            <p:nvPr/>
          </p:nvSpPr>
          <p:spPr bwMode="auto">
            <a:xfrm>
              <a:off x="864" y="1641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3853" name="Rectangle 12"/>
            <p:cNvSpPr>
              <a:spLocks noChangeArrowheads="1"/>
            </p:cNvSpPr>
            <p:nvPr/>
          </p:nvSpPr>
          <p:spPr bwMode="auto">
            <a:xfrm>
              <a:off x="981" y="1736"/>
              <a:ext cx="2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>
                  <a:latin typeface="Arial" pitchFamily="34" charset="0"/>
                </a:rPr>
                <a:t>S</a:t>
              </a:r>
            </a:p>
          </p:txBody>
        </p:sp>
        <p:sp>
          <p:nvSpPr>
            <p:cNvPr id="163854" name="AutoShape 13"/>
            <p:cNvSpPr>
              <a:spLocks noChangeArrowheads="1"/>
            </p:cNvSpPr>
            <p:nvPr/>
          </p:nvSpPr>
          <p:spPr bwMode="auto">
            <a:xfrm>
              <a:off x="1126" y="1125"/>
              <a:ext cx="189" cy="54"/>
            </a:xfrm>
            <a:prstGeom prst="rightArrow">
              <a:avLst>
                <a:gd name="adj1" fmla="val 50000"/>
                <a:gd name="adj2" fmla="val 175016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3855" name="Line 14"/>
            <p:cNvSpPr>
              <a:spLocks noChangeShapeType="1"/>
            </p:cNvSpPr>
            <p:nvPr/>
          </p:nvSpPr>
          <p:spPr bwMode="auto">
            <a:xfrm flipH="1">
              <a:off x="709" y="1851"/>
              <a:ext cx="144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56" name="Rectangle 15"/>
            <p:cNvSpPr>
              <a:spLocks noChangeArrowheads="1"/>
            </p:cNvSpPr>
            <p:nvPr/>
          </p:nvSpPr>
          <p:spPr bwMode="auto">
            <a:xfrm>
              <a:off x="682" y="1568"/>
              <a:ext cx="10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/>
                <a:t>Si              No</a:t>
              </a:r>
            </a:p>
          </p:txBody>
        </p:sp>
        <p:sp>
          <p:nvSpPr>
            <p:cNvPr id="163857" name="Rectangle 16"/>
            <p:cNvSpPr>
              <a:spLocks noChangeArrowheads="1"/>
            </p:cNvSpPr>
            <p:nvPr/>
          </p:nvSpPr>
          <p:spPr bwMode="auto">
            <a:xfrm>
              <a:off x="1664" y="1745"/>
              <a:ext cx="613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3858" name="Rectangle 17"/>
            <p:cNvSpPr>
              <a:spLocks noChangeArrowheads="1"/>
            </p:cNvSpPr>
            <p:nvPr/>
          </p:nvSpPr>
          <p:spPr bwMode="auto">
            <a:xfrm>
              <a:off x="1638" y="1760"/>
              <a:ext cx="6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/>
                <a:t>Comp B</a:t>
              </a:r>
            </a:p>
          </p:txBody>
        </p:sp>
        <p:sp>
          <p:nvSpPr>
            <p:cNvPr id="163859" name="Line 18"/>
            <p:cNvSpPr>
              <a:spLocks noChangeShapeType="1"/>
            </p:cNvSpPr>
            <p:nvPr/>
          </p:nvSpPr>
          <p:spPr bwMode="auto">
            <a:xfrm>
              <a:off x="1380" y="1851"/>
              <a:ext cx="291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60" name="Line 19"/>
            <p:cNvSpPr>
              <a:spLocks noChangeShapeType="1"/>
            </p:cNvSpPr>
            <p:nvPr/>
          </p:nvSpPr>
          <p:spPr bwMode="auto">
            <a:xfrm flipH="1">
              <a:off x="708" y="1855"/>
              <a:ext cx="1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63861" name="Group 20"/>
            <p:cNvGrpSpPr>
              <a:grpSpLocks/>
            </p:cNvGrpSpPr>
            <p:nvPr/>
          </p:nvGrpSpPr>
          <p:grpSpPr bwMode="auto">
            <a:xfrm>
              <a:off x="322" y="2279"/>
              <a:ext cx="812" cy="327"/>
              <a:chOff x="322" y="2279"/>
              <a:chExt cx="812" cy="327"/>
            </a:xfrm>
          </p:grpSpPr>
          <p:sp>
            <p:nvSpPr>
              <p:cNvPr id="163949" name="Rectangle 21"/>
              <p:cNvSpPr>
                <a:spLocks noChangeArrowheads="1"/>
              </p:cNvSpPr>
              <p:nvPr/>
            </p:nvSpPr>
            <p:spPr bwMode="auto">
              <a:xfrm>
                <a:off x="322" y="2291"/>
                <a:ext cx="782" cy="3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3950" name="Rectangle 22"/>
              <p:cNvSpPr>
                <a:spLocks noChangeArrowheads="1"/>
              </p:cNvSpPr>
              <p:nvPr/>
            </p:nvSpPr>
            <p:spPr bwMode="auto">
              <a:xfrm>
                <a:off x="581" y="2279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grpSp>
            <p:nvGrpSpPr>
              <p:cNvPr id="163951" name="Group 23"/>
              <p:cNvGrpSpPr>
                <a:grpSpLocks/>
              </p:cNvGrpSpPr>
              <p:nvPr/>
            </p:nvGrpSpPr>
            <p:grpSpPr bwMode="auto">
              <a:xfrm>
                <a:off x="423" y="2395"/>
                <a:ext cx="69" cy="120"/>
                <a:chOff x="423" y="2395"/>
                <a:chExt cx="69" cy="120"/>
              </a:xfrm>
            </p:grpSpPr>
            <p:sp>
              <p:nvSpPr>
                <p:cNvPr id="163953" name="Line 24"/>
                <p:cNvSpPr>
                  <a:spLocks noChangeShapeType="1"/>
                </p:cNvSpPr>
                <p:nvPr/>
              </p:nvSpPr>
              <p:spPr bwMode="auto">
                <a:xfrm>
                  <a:off x="423" y="2395"/>
                  <a:ext cx="33" cy="5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395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23" y="2453"/>
                  <a:ext cx="33" cy="6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3955" name="Line 26"/>
                <p:cNvSpPr>
                  <a:spLocks noChangeShapeType="1"/>
                </p:cNvSpPr>
                <p:nvPr/>
              </p:nvSpPr>
              <p:spPr bwMode="auto">
                <a:xfrm>
                  <a:off x="425" y="2395"/>
                  <a:ext cx="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3956" name="Line 27"/>
                <p:cNvSpPr>
                  <a:spLocks noChangeShapeType="1"/>
                </p:cNvSpPr>
                <p:nvPr/>
              </p:nvSpPr>
              <p:spPr bwMode="auto">
                <a:xfrm>
                  <a:off x="425" y="2515"/>
                  <a:ext cx="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63952" name="Rectangle 28"/>
              <p:cNvSpPr>
                <a:spLocks noChangeArrowheads="1"/>
              </p:cNvSpPr>
              <p:nvPr/>
            </p:nvSpPr>
            <p:spPr bwMode="auto">
              <a:xfrm>
                <a:off x="366" y="2338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s-ES" altLang="es-ES" sz="1400">
                    <a:latin typeface="Arial" pitchFamily="34" charset="0"/>
                  </a:rPr>
                  <a:t>   1</a:t>
                </a:r>
                <a:r>
                  <a:rPr lang="es-ES" altLang="es-ES" sz="2000"/>
                  <a:t>= A+B’</a:t>
                </a:r>
              </a:p>
            </p:txBody>
          </p:sp>
        </p:grpSp>
        <p:sp>
          <p:nvSpPr>
            <p:cNvPr id="163862" name="Line 29"/>
            <p:cNvSpPr>
              <a:spLocks noChangeShapeType="1"/>
            </p:cNvSpPr>
            <p:nvPr/>
          </p:nvSpPr>
          <p:spPr bwMode="auto">
            <a:xfrm>
              <a:off x="1950" y="1999"/>
              <a:ext cx="0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63" name="Line 30"/>
            <p:cNvSpPr>
              <a:spLocks noChangeShapeType="1"/>
            </p:cNvSpPr>
            <p:nvPr/>
          </p:nvSpPr>
          <p:spPr bwMode="auto">
            <a:xfrm flipH="1">
              <a:off x="698" y="2134"/>
              <a:ext cx="1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64" name="Line 31"/>
            <p:cNvSpPr>
              <a:spLocks noChangeShapeType="1"/>
            </p:cNvSpPr>
            <p:nvPr/>
          </p:nvSpPr>
          <p:spPr bwMode="auto">
            <a:xfrm>
              <a:off x="698" y="2596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65" name="AutoShape 32"/>
            <p:cNvSpPr>
              <a:spLocks noChangeArrowheads="1"/>
            </p:cNvSpPr>
            <p:nvPr/>
          </p:nvSpPr>
          <p:spPr bwMode="auto">
            <a:xfrm>
              <a:off x="440" y="2727"/>
              <a:ext cx="537" cy="475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3866" name="Rectangle 33"/>
            <p:cNvSpPr>
              <a:spLocks noChangeArrowheads="1"/>
            </p:cNvSpPr>
            <p:nvPr/>
          </p:nvSpPr>
          <p:spPr bwMode="auto">
            <a:xfrm>
              <a:off x="591" y="285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/>
                <a:t>S</a:t>
              </a:r>
            </a:p>
          </p:txBody>
        </p:sp>
        <p:sp>
          <p:nvSpPr>
            <p:cNvPr id="163867" name="Line 34"/>
            <p:cNvSpPr>
              <a:spLocks noChangeShapeType="1"/>
            </p:cNvSpPr>
            <p:nvPr/>
          </p:nvSpPr>
          <p:spPr bwMode="auto">
            <a:xfrm>
              <a:off x="980" y="2978"/>
              <a:ext cx="14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68" name="Line 35"/>
            <p:cNvSpPr>
              <a:spLocks noChangeShapeType="1"/>
            </p:cNvSpPr>
            <p:nvPr/>
          </p:nvSpPr>
          <p:spPr bwMode="auto">
            <a:xfrm flipV="1">
              <a:off x="2416" y="758"/>
              <a:ext cx="0" cy="2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69" name="AutoShape 36"/>
            <p:cNvSpPr>
              <a:spLocks noChangeArrowheads="1"/>
            </p:cNvSpPr>
            <p:nvPr/>
          </p:nvSpPr>
          <p:spPr bwMode="auto">
            <a:xfrm>
              <a:off x="3649" y="924"/>
              <a:ext cx="537" cy="475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3870" name="Line 37"/>
            <p:cNvSpPr>
              <a:spLocks noChangeShapeType="1"/>
            </p:cNvSpPr>
            <p:nvPr/>
          </p:nvSpPr>
          <p:spPr bwMode="auto">
            <a:xfrm>
              <a:off x="2416" y="748"/>
              <a:ext cx="15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71" name="Line 38"/>
            <p:cNvSpPr>
              <a:spLocks noChangeShapeType="1"/>
            </p:cNvSpPr>
            <p:nvPr/>
          </p:nvSpPr>
          <p:spPr bwMode="auto">
            <a:xfrm>
              <a:off x="3926" y="758"/>
              <a:ext cx="0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72" name="Line 39"/>
            <p:cNvSpPr>
              <a:spLocks noChangeShapeType="1"/>
            </p:cNvSpPr>
            <p:nvPr/>
          </p:nvSpPr>
          <p:spPr bwMode="auto">
            <a:xfrm>
              <a:off x="4197" y="1161"/>
              <a:ext cx="5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73" name="Line 40"/>
            <p:cNvSpPr>
              <a:spLocks noChangeShapeType="1"/>
            </p:cNvSpPr>
            <p:nvPr/>
          </p:nvSpPr>
          <p:spPr bwMode="auto">
            <a:xfrm>
              <a:off x="4774" y="1163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74" name="Oval 41"/>
            <p:cNvSpPr>
              <a:spLocks noChangeArrowheads="1"/>
            </p:cNvSpPr>
            <p:nvPr/>
          </p:nvSpPr>
          <p:spPr bwMode="auto">
            <a:xfrm>
              <a:off x="4552" y="3571"/>
              <a:ext cx="607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grpSp>
          <p:nvGrpSpPr>
            <p:cNvPr id="163875" name="Group 42"/>
            <p:cNvGrpSpPr>
              <a:grpSpLocks/>
            </p:cNvGrpSpPr>
            <p:nvPr/>
          </p:nvGrpSpPr>
          <p:grpSpPr bwMode="auto">
            <a:xfrm>
              <a:off x="4416" y="2789"/>
              <a:ext cx="823" cy="677"/>
              <a:chOff x="4416" y="2789"/>
              <a:chExt cx="823" cy="677"/>
            </a:xfrm>
          </p:grpSpPr>
          <p:sp>
            <p:nvSpPr>
              <p:cNvPr id="163944" name="Line 43"/>
              <p:cNvSpPr>
                <a:spLocks noChangeShapeType="1"/>
              </p:cNvSpPr>
              <p:nvPr/>
            </p:nvSpPr>
            <p:spPr bwMode="auto">
              <a:xfrm>
                <a:off x="4430" y="2789"/>
                <a:ext cx="7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945" name="Line 44"/>
              <p:cNvSpPr>
                <a:spLocks noChangeShapeType="1"/>
              </p:cNvSpPr>
              <p:nvPr/>
            </p:nvSpPr>
            <p:spPr bwMode="auto">
              <a:xfrm>
                <a:off x="5237" y="2789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946" name="Line 45"/>
              <p:cNvSpPr>
                <a:spLocks noChangeShapeType="1"/>
              </p:cNvSpPr>
              <p:nvPr/>
            </p:nvSpPr>
            <p:spPr bwMode="auto">
              <a:xfrm>
                <a:off x="4416" y="2800"/>
                <a:ext cx="0" cy="6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947" name="Arc 46"/>
              <p:cNvSpPr>
                <a:spLocks/>
              </p:cNvSpPr>
              <p:nvPr/>
            </p:nvSpPr>
            <p:spPr bwMode="auto">
              <a:xfrm>
                <a:off x="4416" y="3276"/>
                <a:ext cx="465" cy="190"/>
              </a:xfrm>
              <a:custGeom>
                <a:avLst/>
                <a:gdLst>
                  <a:gd name="T0" fmla="*/ 10 w 21600"/>
                  <a:gd name="T1" fmla="*/ 0 h 21600"/>
                  <a:gd name="T2" fmla="*/ 0 w 21600"/>
                  <a:gd name="T3" fmla="*/ 2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3948" name="Freeform 47"/>
              <p:cNvSpPr>
                <a:spLocks/>
              </p:cNvSpPr>
              <p:nvPr/>
            </p:nvSpPr>
            <p:spPr bwMode="auto">
              <a:xfrm>
                <a:off x="4875" y="3199"/>
                <a:ext cx="364" cy="83"/>
              </a:xfrm>
              <a:custGeom>
                <a:avLst/>
                <a:gdLst>
                  <a:gd name="T0" fmla="*/ 0 w 364"/>
                  <a:gd name="T1" fmla="*/ 82 h 83"/>
                  <a:gd name="T2" fmla="*/ 6 w 364"/>
                  <a:gd name="T3" fmla="*/ 82 h 83"/>
                  <a:gd name="T4" fmla="*/ 12 w 364"/>
                  <a:gd name="T5" fmla="*/ 80 h 83"/>
                  <a:gd name="T6" fmla="*/ 17 w 364"/>
                  <a:gd name="T7" fmla="*/ 79 h 83"/>
                  <a:gd name="T8" fmla="*/ 20 w 364"/>
                  <a:gd name="T9" fmla="*/ 74 h 83"/>
                  <a:gd name="T10" fmla="*/ 26 w 364"/>
                  <a:gd name="T11" fmla="*/ 71 h 83"/>
                  <a:gd name="T12" fmla="*/ 30 w 364"/>
                  <a:gd name="T13" fmla="*/ 68 h 83"/>
                  <a:gd name="T14" fmla="*/ 36 w 364"/>
                  <a:gd name="T15" fmla="*/ 64 h 83"/>
                  <a:gd name="T16" fmla="*/ 41 w 364"/>
                  <a:gd name="T17" fmla="*/ 61 h 83"/>
                  <a:gd name="T18" fmla="*/ 44 w 364"/>
                  <a:gd name="T19" fmla="*/ 56 h 83"/>
                  <a:gd name="T20" fmla="*/ 50 w 364"/>
                  <a:gd name="T21" fmla="*/ 53 h 83"/>
                  <a:gd name="T22" fmla="*/ 54 w 364"/>
                  <a:gd name="T23" fmla="*/ 50 h 83"/>
                  <a:gd name="T24" fmla="*/ 60 w 364"/>
                  <a:gd name="T25" fmla="*/ 47 h 83"/>
                  <a:gd name="T26" fmla="*/ 65 w 364"/>
                  <a:gd name="T27" fmla="*/ 43 h 83"/>
                  <a:gd name="T28" fmla="*/ 70 w 364"/>
                  <a:gd name="T29" fmla="*/ 41 h 83"/>
                  <a:gd name="T30" fmla="*/ 75 w 364"/>
                  <a:gd name="T31" fmla="*/ 38 h 83"/>
                  <a:gd name="T32" fmla="*/ 81 w 364"/>
                  <a:gd name="T33" fmla="*/ 35 h 83"/>
                  <a:gd name="T34" fmla="*/ 85 w 364"/>
                  <a:gd name="T35" fmla="*/ 34 h 83"/>
                  <a:gd name="T36" fmla="*/ 92 w 364"/>
                  <a:gd name="T37" fmla="*/ 29 h 83"/>
                  <a:gd name="T38" fmla="*/ 98 w 364"/>
                  <a:gd name="T39" fmla="*/ 29 h 83"/>
                  <a:gd name="T40" fmla="*/ 102 w 364"/>
                  <a:gd name="T41" fmla="*/ 26 h 83"/>
                  <a:gd name="T42" fmla="*/ 108 w 364"/>
                  <a:gd name="T43" fmla="*/ 26 h 83"/>
                  <a:gd name="T44" fmla="*/ 123 w 364"/>
                  <a:gd name="T45" fmla="*/ 23 h 83"/>
                  <a:gd name="T46" fmla="*/ 133 w 364"/>
                  <a:gd name="T47" fmla="*/ 20 h 83"/>
                  <a:gd name="T48" fmla="*/ 139 w 364"/>
                  <a:gd name="T49" fmla="*/ 20 h 83"/>
                  <a:gd name="T50" fmla="*/ 143 w 364"/>
                  <a:gd name="T51" fmla="*/ 20 h 83"/>
                  <a:gd name="T52" fmla="*/ 149 w 364"/>
                  <a:gd name="T53" fmla="*/ 19 h 83"/>
                  <a:gd name="T54" fmla="*/ 160 w 364"/>
                  <a:gd name="T55" fmla="*/ 17 h 83"/>
                  <a:gd name="T56" fmla="*/ 171 w 364"/>
                  <a:gd name="T57" fmla="*/ 16 h 83"/>
                  <a:gd name="T58" fmla="*/ 176 w 364"/>
                  <a:gd name="T59" fmla="*/ 14 h 83"/>
                  <a:gd name="T60" fmla="*/ 181 w 364"/>
                  <a:gd name="T61" fmla="*/ 14 h 83"/>
                  <a:gd name="T62" fmla="*/ 187 w 364"/>
                  <a:gd name="T63" fmla="*/ 13 h 83"/>
                  <a:gd name="T64" fmla="*/ 191 w 364"/>
                  <a:gd name="T65" fmla="*/ 11 h 83"/>
                  <a:gd name="T66" fmla="*/ 197 w 364"/>
                  <a:gd name="T67" fmla="*/ 10 h 83"/>
                  <a:gd name="T68" fmla="*/ 202 w 364"/>
                  <a:gd name="T69" fmla="*/ 10 h 83"/>
                  <a:gd name="T70" fmla="*/ 207 w 364"/>
                  <a:gd name="T71" fmla="*/ 8 h 83"/>
                  <a:gd name="T72" fmla="*/ 212 w 364"/>
                  <a:gd name="T73" fmla="*/ 8 h 83"/>
                  <a:gd name="T74" fmla="*/ 218 w 364"/>
                  <a:gd name="T75" fmla="*/ 7 h 83"/>
                  <a:gd name="T76" fmla="*/ 222 w 364"/>
                  <a:gd name="T77" fmla="*/ 7 h 83"/>
                  <a:gd name="T78" fmla="*/ 228 w 364"/>
                  <a:gd name="T79" fmla="*/ 5 h 83"/>
                  <a:gd name="T80" fmla="*/ 235 w 364"/>
                  <a:gd name="T81" fmla="*/ 5 h 83"/>
                  <a:gd name="T82" fmla="*/ 239 w 364"/>
                  <a:gd name="T83" fmla="*/ 4 h 83"/>
                  <a:gd name="T84" fmla="*/ 245 w 364"/>
                  <a:gd name="T85" fmla="*/ 4 h 83"/>
                  <a:gd name="T86" fmla="*/ 262 w 364"/>
                  <a:gd name="T87" fmla="*/ 1 h 83"/>
                  <a:gd name="T88" fmla="*/ 276 w 364"/>
                  <a:gd name="T89" fmla="*/ 1 h 83"/>
                  <a:gd name="T90" fmla="*/ 280 w 364"/>
                  <a:gd name="T91" fmla="*/ 0 h 83"/>
                  <a:gd name="T92" fmla="*/ 286 w 364"/>
                  <a:gd name="T93" fmla="*/ 0 h 83"/>
                  <a:gd name="T94" fmla="*/ 291 w 364"/>
                  <a:gd name="T95" fmla="*/ 0 h 83"/>
                  <a:gd name="T96" fmla="*/ 296 w 364"/>
                  <a:gd name="T97" fmla="*/ 0 h 83"/>
                  <a:gd name="T98" fmla="*/ 301 w 364"/>
                  <a:gd name="T99" fmla="*/ 0 h 83"/>
                  <a:gd name="T100" fmla="*/ 307 w 364"/>
                  <a:gd name="T101" fmla="*/ 0 h 83"/>
                  <a:gd name="T102" fmla="*/ 311 w 364"/>
                  <a:gd name="T103" fmla="*/ 0 h 83"/>
                  <a:gd name="T104" fmla="*/ 317 w 364"/>
                  <a:gd name="T105" fmla="*/ 0 h 83"/>
                  <a:gd name="T106" fmla="*/ 324 w 364"/>
                  <a:gd name="T107" fmla="*/ 0 h 83"/>
                  <a:gd name="T108" fmla="*/ 328 w 364"/>
                  <a:gd name="T109" fmla="*/ 0 h 83"/>
                  <a:gd name="T110" fmla="*/ 334 w 364"/>
                  <a:gd name="T111" fmla="*/ 0 h 83"/>
                  <a:gd name="T112" fmla="*/ 339 w 364"/>
                  <a:gd name="T113" fmla="*/ 0 h 83"/>
                  <a:gd name="T114" fmla="*/ 344 w 364"/>
                  <a:gd name="T115" fmla="*/ 0 h 83"/>
                  <a:gd name="T116" fmla="*/ 351 w 364"/>
                  <a:gd name="T117" fmla="*/ 1 h 83"/>
                  <a:gd name="T118" fmla="*/ 356 w 364"/>
                  <a:gd name="T119" fmla="*/ 1 h 83"/>
                  <a:gd name="T120" fmla="*/ 361 w 364"/>
                  <a:gd name="T121" fmla="*/ 2 h 83"/>
                  <a:gd name="T122" fmla="*/ 363 w 364"/>
                  <a:gd name="T123" fmla="*/ 2 h 8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64"/>
                  <a:gd name="T187" fmla="*/ 0 h 83"/>
                  <a:gd name="T188" fmla="*/ 364 w 364"/>
                  <a:gd name="T189" fmla="*/ 83 h 8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64" h="83">
                    <a:moveTo>
                      <a:pt x="0" y="82"/>
                    </a:moveTo>
                    <a:lnTo>
                      <a:pt x="6" y="82"/>
                    </a:lnTo>
                    <a:lnTo>
                      <a:pt x="12" y="80"/>
                    </a:lnTo>
                    <a:lnTo>
                      <a:pt x="17" y="79"/>
                    </a:lnTo>
                    <a:lnTo>
                      <a:pt x="20" y="74"/>
                    </a:lnTo>
                    <a:lnTo>
                      <a:pt x="26" y="71"/>
                    </a:lnTo>
                    <a:lnTo>
                      <a:pt x="30" y="68"/>
                    </a:lnTo>
                    <a:lnTo>
                      <a:pt x="36" y="64"/>
                    </a:lnTo>
                    <a:lnTo>
                      <a:pt x="41" y="61"/>
                    </a:lnTo>
                    <a:lnTo>
                      <a:pt x="44" y="56"/>
                    </a:lnTo>
                    <a:lnTo>
                      <a:pt x="50" y="53"/>
                    </a:lnTo>
                    <a:lnTo>
                      <a:pt x="54" y="50"/>
                    </a:lnTo>
                    <a:lnTo>
                      <a:pt x="60" y="47"/>
                    </a:lnTo>
                    <a:lnTo>
                      <a:pt x="65" y="43"/>
                    </a:lnTo>
                    <a:lnTo>
                      <a:pt x="70" y="41"/>
                    </a:lnTo>
                    <a:lnTo>
                      <a:pt x="75" y="38"/>
                    </a:lnTo>
                    <a:lnTo>
                      <a:pt x="81" y="35"/>
                    </a:lnTo>
                    <a:lnTo>
                      <a:pt x="85" y="34"/>
                    </a:lnTo>
                    <a:lnTo>
                      <a:pt x="92" y="29"/>
                    </a:lnTo>
                    <a:lnTo>
                      <a:pt x="98" y="29"/>
                    </a:lnTo>
                    <a:lnTo>
                      <a:pt x="102" y="26"/>
                    </a:lnTo>
                    <a:lnTo>
                      <a:pt x="108" y="26"/>
                    </a:lnTo>
                    <a:lnTo>
                      <a:pt x="123" y="23"/>
                    </a:lnTo>
                    <a:lnTo>
                      <a:pt x="133" y="20"/>
                    </a:lnTo>
                    <a:lnTo>
                      <a:pt x="139" y="20"/>
                    </a:lnTo>
                    <a:lnTo>
                      <a:pt x="143" y="20"/>
                    </a:lnTo>
                    <a:lnTo>
                      <a:pt x="149" y="19"/>
                    </a:lnTo>
                    <a:lnTo>
                      <a:pt x="160" y="17"/>
                    </a:lnTo>
                    <a:lnTo>
                      <a:pt x="171" y="16"/>
                    </a:lnTo>
                    <a:lnTo>
                      <a:pt x="176" y="14"/>
                    </a:lnTo>
                    <a:lnTo>
                      <a:pt x="181" y="14"/>
                    </a:lnTo>
                    <a:lnTo>
                      <a:pt x="187" y="13"/>
                    </a:lnTo>
                    <a:lnTo>
                      <a:pt x="191" y="11"/>
                    </a:lnTo>
                    <a:lnTo>
                      <a:pt x="197" y="10"/>
                    </a:lnTo>
                    <a:lnTo>
                      <a:pt x="202" y="10"/>
                    </a:lnTo>
                    <a:lnTo>
                      <a:pt x="207" y="8"/>
                    </a:lnTo>
                    <a:lnTo>
                      <a:pt x="212" y="8"/>
                    </a:lnTo>
                    <a:lnTo>
                      <a:pt x="218" y="7"/>
                    </a:lnTo>
                    <a:lnTo>
                      <a:pt x="222" y="7"/>
                    </a:lnTo>
                    <a:lnTo>
                      <a:pt x="228" y="5"/>
                    </a:lnTo>
                    <a:lnTo>
                      <a:pt x="235" y="5"/>
                    </a:lnTo>
                    <a:lnTo>
                      <a:pt x="239" y="4"/>
                    </a:lnTo>
                    <a:lnTo>
                      <a:pt x="245" y="4"/>
                    </a:lnTo>
                    <a:lnTo>
                      <a:pt x="262" y="1"/>
                    </a:lnTo>
                    <a:lnTo>
                      <a:pt x="276" y="1"/>
                    </a:lnTo>
                    <a:lnTo>
                      <a:pt x="280" y="0"/>
                    </a:lnTo>
                    <a:lnTo>
                      <a:pt x="286" y="0"/>
                    </a:lnTo>
                    <a:lnTo>
                      <a:pt x="291" y="0"/>
                    </a:lnTo>
                    <a:lnTo>
                      <a:pt x="296" y="0"/>
                    </a:lnTo>
                    <a:lnTo>
                      <a:pt x="301" y="0"/>
                    </a:lnTo>
                    <a:lnTo>
                      <a:pt x="307" y="0"/>
                    </a:lnTo>
                    <a:lnTo>
                      <a:pt x="311" y="0"/>
                    </a:lnTo>
                    <a:lnTo>
                      <a:pt x="317" y="0"/>
                    </a:lnTo>
                    <a:lnTo>
                      <a:pt x="324" y="0"/>
                    </a:lnTo>
                    <a:lnTo>
                      <a:pt x="328" y="0"/>
                    </a:lnTo>
                    <a:lnTo>
                      <a:pt x="334" y="0"/>
                    </a:lnTo>
                    <a:lnTo>
                      <a:pt x="339" y="0"/>
                    </a:lnTo>
                    <a:lnTo>
                      <a:pt x="344" y="0"/>
                    </a:lnTo>
                    <a:lnTo>
                      <a:pt x="351" y="1"/>
                    </a:lnTo>
                    <a:lnTo>
                      <a:pt x="356" y="1"/>
                    </a:lnTo>
                    <a:lnTo>
                      <a:pt x="361" y="2"/>
                    </a:lnTo>
                    <a:lnTo>
                      <a:pt x="363" y="2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63876" name="Rectangle 48"/>
            <p:cNvSpPr>
              <a:spLocks noChangeArrowheads="1"/>
            </p:cNvSpPr>
            <p:nvPr/>
          </p:nvSpPr>
          <p:spPr bwMode="auto">
            <a:xfrm>
              <a:off x="4492" y="2835"/>
              <a:ext cx="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 b="1"/>
                <a:t>Display</a:t>
              </a:r>
            </a:p>
          </p:txBody>
        </p:sp>
        <p:sp>
          <p:nvSpPr>
            <p:cNvPr id="163877" name="Rectangle 49"/>
            <p:cNvSpPr>
              <a:spLocks noChangeArrowheads="1"/>
            </p:cNvSpPr>
            <p:nvPr/>
          </p:nvSpPr>
          <p:spPr bwMode="auto">
            <a:xfrm>
              <a:off x="4644" y="3645"/>
              <a:ext cx="4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/>
                <a:t>END</a:t>
              </a:r>
            </a:p>
          </p:txBody>
        </p:sp>
        <p:sp>
          <p:nvSpPr>
            <p:cNvPr id="163878" name="Rectangle 50"/>
            <p:cNvSpPr>
              <a:spLocks noChangeArrowheads="1"/>
            </p:cNvSpPr>
            <p:nvPr/>
          </p:nvSpPr>
          <p:spPr bwMode="auto">
            <a:xfrm>
              <a:off x="4356" y="1771"/>
              <a:ext cx="954" cy="3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3879" name="Line 51"/>
            <p:cNvSpPr>
              <a:spLocks noChangeShapeType="1"/>
            </p:cNvSpPr>
            <p:nvPr/>
          </p:nvSpPr>
          <p:spPr bwMode="auto">
            <a:xfrm>
              <a:off x="4768" y="1647"/>
              <a:ext cx="0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80" name="Rectangle 52"/>
            <p:cNvSpPr>
              <a:spLocks noChangeArrowheads="1"/>
            </p:cNvSpPr>
            <p:nvPr/>
          </p:nvSpPr>
          <p:spPr bwMode="auto">
            <a:xfrm>
              <a:off x="4447" y="1818"/>
              <a:ext cx="7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1600">
                  <a:latin typeface="Arial" pitchFamily="34" charset="0"/>
                </a:rPr>
                <a:t>2</a:t>
              </a:r>
              <a:r>
                <a:rPr lang="es-ES" altLang="es-ES" sz="2800">
                  <a:latin typeface="Arial" pitchFamily="34" charset="0"/>
                </a:rPr>
                <a:t> </a:t>
              </a:r>
              <a:r>
                <a:rPr lang="es-ES" altLang="es-ES" sz="2000"/>
                <a:t>=   </a:t>
              </a:r>
              <a:r>
                <a:rPr lang="es-ES" altLang="es-ES" sz="1600"/>
                <a:t> 1</a:t>
              </a:r>
              <a:r>
                <a:rPr lang="es-ES" altLang="es-ES" sz="2000"/>
                <a:t>+B</a:t>
              </a:r>
            </a:p>
          </p:txBody>
        </p:sp>
        <p:grpSp>
          <p:nvGrpSpPr>
            <p:cNvPr id="163881" name="Group 53"/>
            <p:cNvGrpSpPr>
              <a:grpSpLocks/>
            </p:cNvGrpSpPr>
            <p:nvPr/>
          </p:nvGrpSpPr>
          <p:grpSpPr bwMode="auto">
            <a:xfrm>
              <a:off x="3794" y="1023"/>
              <a:ext cx="73" cy="139"/>
              <a:chOff x="3794" y="1023"/>
              <a:chExt cx="73" cy="139"/>
            </a:xfrm>
          </p:grpSpPr>
          <p:sp>
            <p:nvSpPr>
              <p:cNvPr id="163940" name="Line 54"/>
              <p:cNvSpPr>
                <a:spLocks noChangeShapeType="1"/>
              </p:cNvSpPr>
              <p:nvPr/>
            </p:nvSpPr>
            <p:spPr bwMode="auto">
              <a:xfrm>
                <a:off x="3794" y="1023"/>
                <a:ext cx="32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941" name="Line 55"/>
              <p:cNvSpPr>
                <a:spLocks noChangeShapeType="1"/>
              </p:cNvSpPr>
              <p:nvPr/>
            </p:nvSpPr>
            <p:spPr bwMode="auto">
              <a:xfrm flipV="1">
                <a:off x="3794" y="1091"/>
                <a:ext cx="32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942" name="Line 56"/>
              <p:cNvSpPr>
                <a:spLocks noChangeShapeType="1"/>
              </p:cNvSpPr>
              <p:nvPr/>
            </p:nvSpPr>
            <p:spPr bwMode="auto">
              <a:xfrm>
                <a:off x="3796" y="1023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943" name="Line 57"/>
              <p:cNvSpPr>
                <a:spLocks noChangeShapeType="1"/>
              </p:cNvSpPr>
              <p:nvPr/>
            </p:nvSpPr>
            <p:spPr bwMode="auto">
              <a:xfrm>
                <a:off x="3796" y="1162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63882" name="Group 58"/>
            <p:cNvGrpSpPr>
              <a:grpSpLocks/>
            </p:cNvGrpSpPr>
            <p:nvPr/>
          </p:nvGrpSpPr>
          <p:grpSpPr bwMode="auto">
            <a:xfrm>
              <a:off x="4794" y="1899"/>
              <a:ext cx="73" cy="139"/>
              <a:chOff x="4794" y="1899"/>
              <a:chExt cx="73" cy="139"/>
            </a:xfrm>
          </p:grpSpPr>
          <p:sp>
            <p:nvSpPr>
              <p:cNvPr id="163936" name="Line 59"/>
              <p:cNvSpPr>
                <a:spLocks noChangeShapeType="1"/>
              </p:cNvSpPr>
              <p:nvPr/>
            </p:nvSpPr>
            <p:spPr bwMode="auto">
              <a:xfrm>
                <a:off x="4794" y="1899"/>
                <a:ext cx="32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937" name="Line 60"/>
              <p:cNvSpPr>
                <a:spLocks noChangeShapeType="1"/>
              </p:cNvSpPr>
              <p:nvPr/>
            </p:nvSpPr>
            <p:spPr bwMode="auto">
              <a:xfrm flipV="1">
                <a:off x="4794" y="1967"/>
                <a:ext cx="32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938" name="Line 61"/>
              <p:cNvSpPr>
                <a:spLocks noChangeShapeType="1"/>
              </p:cNvSpPr>
              <p:nvPr/>
            </p:nvSpPr>
            <p:spPr bwMode="auto">
              <a:xfrm>
                <a:off x="4796" y="1899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939" name="Line 62"/>
              <p:cNvSpPr>
                <a:spLocks noChangeShapeType="1"/>
              </p:cNvSpPr>
              <p:nvPr/>
            </p:nvSpPr>
            <p:spPr bwMode="auto">
              <a:xfrm>
                <a:off x="4796" y="2038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63883" name="Rectangle 63"/>
            <p:cNvSpPr>
              <a:spLocks noChangeArrowheads="1"/>
            </p:cNvSpPr>
            <p:nvPr/>
          </p:nvSpPr>
          <p:spPr bwMode="auto">
            <a:xfrm>
              <a:off x="4364" y="2380"/>
              <a:ext cx="966" cy="2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3884" name="Rectangle 64"/>
            <p:cNvSpPr>
              <a:spLocks noChangeArrowheads="1"/>
            </p:cNvSpPr>
            <p:nvPr/>
          </p:nvSpPr>
          <p:spPr bwMode="auto">
            <a:xfrm>
              <a:off x="4372" y="2366"/>
              <a:ext cx="9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/>
                <a:t>BCD a 7seg.</a:t>
              </a:r>
            </a:p>
          </p:txBody>
        </p:sp>
        <p:sp>
          <p:nvSpPr>
            <p:cNvPr id="163885" name="Rectangle 65"/>
            <p:cNvSpPr>
              <a:spLocks noChangeArrowheads="1"/>
            </p:cNvSpPr>
            <p:nvPr/>
          </p:nvSpPr>
          <p:spPr bwMode="auto">
            <a:xfrm>
              <a:off x="4370" y="1401"/>
              <a:ext cx="806" cy="2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3886" name="Rectangle 66"/>
            <p:cNvSpPr>
              <a:spLocks noChangeArrowheads="1"/>
            </p:cNvSpPr>
            <p:nvPr/>
          </p:nvSpPr>
          <p:spPr bwMode="auto">
            <a:xfrm>
              <a:off x="4567" y="1418"/>
              <a:ext cx="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/>
                <a:t>B = 0</a:t>
              </a:r>
            </a:p>
          </p:txBody>
        </p:sp>
        <p:sp>
          <p:nvSpPr>
            <p:cNvPr id="163887" name="Line 67"/>
            <p:cNvSpPr>
              <a:spLocks noChangeShapeType="1"/>
            </p:cNvSpPr>
            <p:nvPr/>
          </p:nvSpPr>
          <p:spPr bwMode="auto">
            <a:xfrm flipH="1">
              <a:off x="4862" y="3320"/>
              <a:ext cx="3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88" name="Line 68"/>
            <p:cNvSpPr>
              <a:spLocks noChangeShapeType="1"/>
            </p:cNvSpPr>
            <p:nvPr/>
          </p:nvSpPr>
          <p:spPr bwMode="auto">
            <a:xfrm>
              <a:off x="4832" y="2638"/>
              <a:ext cx="0" cy="1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89" name="Line 69"/>
            <p:cNvSpPr>
              <a:spLocks noChangeShapeType="1"/>
            </p:cNvSpPr>
            <p:nvPr/>
          </p:nvSpPr>
          <p:spPr bwMode="auto">
            <a:xfrm>
              <a:off x="4830" y="2173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90" name="Rectangle 70"/>
            <p:cNvSpPr>
              <a:spLocks noChangeArrowheads="1"/>
            </p:cNvSpPr>
            <p:nvPr/>
          </p:nvSpPr>
          <p:spPr bwMode="auto">
            <a:xfrm>
              <a:off x="3837" y="988"/>
              <a:ext cx="28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/>
                <a:t>&gt;9</a:t>
              </a:r>
            </a:p>
            <a:p>
              <a:r>
                <a:rPr lang="es-ES" altLang="es-ES" sz="2000"/>
                <a:t>C</a:t>
              </a:r>
            </a:p>
          </p:txBody>
        </p:sp>
        <p:grpSp>
          <p:nvGrpSpPr>
            <p:cNvPr id="163891" name="Group 71"/>
            <p:cNvGrpSpPr>
              <a:grpSpLocks/>
            </p:cNvGrpSpPr>
            <p:nvPr/>
          </p:nvGrpSpPr>
          <p:grpSpPr bwMode="auto">
            <a:xfrm>
              <a:off x="2777" y="1546"/>
              <a:ext cx="893" cy="268"/>
              <a:chOff x="2777" y="1546"/>
              <a:chExt cx="893" cy="268"/>
            </a:xfrm>
          </p:grpSpPr>
          <p:sp>
            <p:nvSpPr>
              <p:cNvPr id="163934" name="Rectangle 72"/>
              <p:cNvSpPr>
                <a:spLocks noChangeArrowheads="1"/>
              </p:cNvSpPr>
              <p:nvPr/>
            </p:nvSpPr>
            <p:spPr bwMode="auto">
              <a:xfrm>
                <a:off x="2782" y="1546"/>
                <a:ext cx="808" cy="2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3935" name="Rectangle 73"/>
              <p:cNvSpPr>
                <a:spLocks noChangeArrowheads="1"/>
              </p:cNvSpPr>
              <p:nvPr/>
            </p:nvSpPr>
            <p:spPr bwMode="auto">
              <a:xfrm>
                <a:off x="2777" y="1552"/>
                <a:ext cx="8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s-ES" altLang="es-ES" sz="2000"/>
                  <a:t>B=0110</a:t>
                </a:r>
              </a:p>
            </p:txBody>
          </p:sp>
        </p:grpSp>
        <p:sp>
          <p:nvSpPr>
            <p:cNvPr id="163892" name="Line 74"/>
            <p:cNvSpPr>
              <a:spLocks noChangeShapeType="1"/>
            </p:cNvSpPr>
            <p:nvPr/>
          </p:nvSpPr>
          <p:spPr bwMode="auto">
            <a:xfrm flipH="1" flipV="1">
              <a:off x="3171" y="1160"/>
              <a:ext cx="47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93" name="Rectangle 75"/>
            <p:cNvSpPr>
              <a:spLocks noChangeArrowheads="1"/>
            </p:cNvSpPr>
            <p:nvPr/>
          </p:nvSpPr>
          <p:spPr bwMode="auto">
            <a:xfrm>
              <a:off x="3431" y="932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/>
                <a:t>Si               No</a:t>
              </a:r>
            </a:p>
          </p:txBody>
        </p:sp>
        <p:sp>
          <p:nvSpPr>
            <p:cNvPr id="163894" name="Rectangle 76"/>
            <p:cNvSpPr>
              <a:spLocks noChangeArrowheads="1"/>
            </p:cNvSpPr>
            <p:nvPr/>
          </p:nvSpPr>
          <p:spPr bwMode="auto">
            <a:xfrm>
              <a:off x="1075" y="2763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/>
                <a:t>Si</a:t>
              </a:r>
            </a:p>
          </p:txBody>
        </p:sp>
        <p:sp>
          <p:nvSpPr>
            <p:cNvPr id="163895" name="Line 77"/>
            <p:cNvSpPr>
              <a:spLocks noChangeShapeType="1"/>
            </p:cNvSpPr>
            <p:nvPr/>
          </p:nvSpPr>
          <p:spPr bwMode="auto">
            <a:xfrm flipH="1">
              <a:off x="3598" y="1687"/>
              <a:ext cx="1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96" name="AutoShape 78"/>
            <p:cNvSpPr>
              <a:spLocks noChangeArrowheads="1"/>
            </p:cNvSpPr>
            <p:nvPr/>
          </p:nvSpPr>
          <p:spPr bwMode="auto">
            <a:xfrm>
              <a:off x="431" y="3385"/>
              <a:ext cx="537" cy="475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3897" name="Rectangle 79"/>
            <p:cNvSpPr>
              <a:spLocks noChangeArrowheads="1"/>
            </p:cNvSpPr>
            <p:nvPr/>
          </p:nvSpPr>
          <p:spPr bwMode="auto">
            <a:xfrm>
              <a:off x="490" y="351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/>
                <a:t>C=?</a:t>
              </a:r>
            </a:p>
          </p:txBody>
        </p:sp>
        <p:sp>
          <p:nvSpPr>
            <p:cNvPr id="163898" name="Line 80"/>
            <p:cNvSpPr>
              <a:spLocks noChangeShapeType="1"/>
            </p:cNvSpPr>
            <p:nvPr/>
          </p:nvSpPr>
          <p:spPr bwMode="auto">
            <a:xfrm>
              <a:off x="706" y="3220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899" name="Rectangle 81"/>
            <p:cNvSpPr>
              <a:spLocks noChangeArrowheads="1"/>
            </p:cNvSpPr>
            <p:nvPr/>
          </p:nvSpPr>
          <p:spPr bwMode="auto">
            <a:xfrm>
              <a:off x="378" y="3168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/>
                <a:t>No</a:t>
              </a:r>
            </a:p>
          </p:txBody>
        </p:sp>
        <p:sp>
          <p:nvSpPr>
            <p:cNvPr id="163900" name="Line 82"/>
            <p:cNvSpPr>
              <a:spLocks noChangeShapeType="1"/>
            </p:cNvSpPr>
            <p:nvPr/>
          </p:nvSpPr>
          <p:spPr bwMode="auto">
            <a:xfrm flipH="1">
              <a:off x="698" y="3878"/>
              <a:ext cx="2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901" name="Rectangle 83"/>
            <p:cNvSpPr>
              <a:spLocks noChangeArrowheads="1"/>
            </p:cNvSpPr>
            <p:nvPr/>
          </p:nvSpPr>
          <p:spPr bwMode="auto">
            <a:xfrm>
              <a:off x="303" y="4045"/>
              <a:ext cx="779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3902" name="Rectangle 84"/>
            <p:cNvSpPr>
              <a:spLocks noChangeArrowheads="1"/>
            </p:cNvSpPr>
            <p:nvPr/>
          </p:nvSpPr>
          <p:spPr bwMode="auto">
            <a:xfrm>
              <a:off x="381" y="4031"/>
              <a:ext cx="8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>
                  <a:latin typeface="Arial" pitchFamily="34" charset="0"/>
                </a:rPr>
                <a:t>  </a:t>
              </a:r>
              <a:r>
                <a:rPr lang="es-ES" altLang="es-ES" sz="2000"/>
                <a:t>B = 1</a:t>
              </a:r>
            </a:p>
          </p:txBody>
        </p:sp>
        <p:grpSp>
          <p:nvGrpSpPr>
            <p:cNvPr id="163903" name="Group 85"/>
            <p:cNvGrpSpPr>
              <a:grpSpLocks/>
            </p:cNvGrpSpPr>
            <p:nvPr/>
          </p:nvGrpSpPr>
          <p:grpSpPr bwMode="auto">
            <a:xfrm>
              <a:off x="1475" y="3518"/>
              <a:ext cx="1086" cy="258"/>
              <a:chOff x="1475" y="3518"/>
              <a:chExt cx="1086" cy="258"/>
            </a:xfrm>
          </p:grpSpPr>
          <p:sp>
            <p:nvSpPr>
              <p:cNvPr id="163932" name="Rectangle 86"/>
              <p:cNvSpPr>
                <a:spLocks noChangeArrowheads="1"/>
              </p:cNvSpPr>
              <p:nvPr/>
            </p:nvSpPr>
            <p:spPr bwMode="auto">
              <a:xfrm>
                <a:off x="1475" y="3532"/>
                <a:ext cx="1047" cy="2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3933" name="Rectangle 87"/>
              <p:cNvSpPr>
                <a:spLocks noChangeArrowheads="1"/>
              </p:cNvSpPr>
              <p:nvPr/>
            </p:nvSpPr>
            <p:spPr bwMode="auto">
              <a:xfrm>
                <a:off x="1485" y="3518"/>
                <a:ext cx="10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s-ES" altLang="es-ES" sz="2000"/>
                  <a:t>Asignar Signo.</a:t>
                </a:r>
              </a:p>
            </p:txBody>
          </p:sp>
        </p:grpSp>
        <p:sp>
          <p:nvSpPr>
            <p:cNvPr id="163904" name="Line 88"/>
            <p:cNvSpPr>
              <a:spLocks noChangeShapeType="1"/>
            </p:cNvSpPr>
            <p:nvPr/>
          </p:nvSpPr>
          <p:spPr bwMode="auto">
            <a:xfrm flipH="1">
              <a:off x="971" y="3623"/>
              <a:ext cx="5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905" name="Line 89"/>
            <p:cNvSpPr>
              <a:spLocks noChangeShapeType="1"/>
            </p:cNvSpPr>
            <p:nvPr/>
          </p:nvSpPr>
          <p:spPr bwMode="auto">
            <a:xfrm>
              <a:off x="2540" y="3665"/>
              <a:ext cx="28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906" name="Line 90"/>
            <p:cNvSpPr>
              <a:spLocks noChangeShapeType="1"/>
            </p:cNvSpPr>
            <p:nvPr/>
          </p:nvSpPr>
          <p:spPr bwMode="auto">
            <a:xfrm flipV="1">
              <a:off x="2839" y="3062"/>
              <a:ext cx="0" cy="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907" name="Line 91"/>
            <p:cNvSpPr>
              <a:spLocks noChangeShapeType="1"/>
            </p:cNvSpPr>
            <p:nvPr/>
          </p:nvSpPr>
          <p:spPr bwMode="auto">
            <a:xfrm>
              <a:off x="2835" y="3051"/>
              <a:ext cx="388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63908" name="Group 92"/>
            <p:cNvGrpSpPr>
              <a:grpSpLocks/>
            </p:cNvGrpSpPr>
            <p:nvPr/>
          </p:nvGrpSpPr>
          <p:grpSpPr bwMode="auto">
            <a:xfrm>
              <a:off x="4433" y="1903"/>
              <a:ext cx="73" cy="139"/>
              <a:chOff x="4433" y="1903"/>
              <a:chExt cx="73" cy="139"/>
            </a:xfrm>
          </p:grpSpPr>
          <p:sp>
            <p:nvSpPr>
              <p:cNvPr id="163928" name="Line 93"/>
              <p:cNvSpPr>
                <a:spLocks noChangeShapeType="1"/>
              </p:cNvSpPr>
              <p:nvPr/>
            </p:nvSpPr>
            <p:spPr bwMode="auto">
              <a:xfrm>
                <a:off x="4433" y="1903"/>
                <a:ext cx="32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929" name="Line 94"/>
              <p:cNvSpPr>
                <a:spLocks noChangeShapeType="1"/>
              </p:cNvSpPr>
              <p:nvPr/>
            </p:nvSpPr>
            <p:spPr bwMode="auto">
              <a:xfrm flipV="1">
                <a:off x="4433" y="1971"/>
                <a:ext cx="32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930" name="Line 95"/>
              <p:cNvSpPr>
                <a:spLocks noChangeShapeType="1"/>
              </p:cNvSpPr>
              <p:nvPr/>
            </p:nvSpPr>
            <p:spPr bwMode="auto">
              <a:xfrm>
                <a:off x="4435" y="1903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931" name="Line 96"/>
              <p:cNvSpPr>
                <a:spLocks noChangeShapeType="1"/>
              </p:cNvSpPr>
              <p:nvPr/>
            </p:nvSpPr>
            <p:spPr bwMode="auto">
              <a:xfrm>
                <a:off x="4435" y="2042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63909" name="Group 97"/>
            <p:cNvGrpSpPr>
              <a:grpSpLocks/>
            </p:cNvGrpSpPr>
            <p:nvPr/>
          </p:nvGrpSpPr>
          <p:grpSpPr bwMode="auto">
            <a:xfrm>
              <a:off x="3823" y="2944"/>
              <a:ext cx="73" cy="139"/>
              <a:chOff x="3823" y="2944"/>
              <a:chExt cx="73" cy="139"/>
            </a:xfrm>
          </p:grpSpPr>
          <p:sp>
            <p:nvSpPr>
              <p:cNvPr id="163924" name="Line 98"/>
              <p:cNvSpPr>
                <a:spLocks noChangeShapeType="1"/>
              </p:cNvSpPr>
              <p:nvPr/>
            </p:nvSpPr>
            <p:spPr bwMode="auto">
              <a:xfrm>
                <a:off x="3823" y="2944"/>
                <a:ext cx="32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925" name="Line 99"/>
              <p:cNvSpPr>
                <a:spLocks noChangeShapeType="1"/>
              </p:cNvSpPr>
              <p:nvPr/>
            </p:nvSpPr>
            <p:spPr bwMode="auto">
              <a:xfrm flipV="1">
                <a:off x="3823" y="3012"/>
                <a:ext cx="32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926" name="Line 100"/>
              <p:cNvSpPr>
                <a:spLocks noChangeShapeType="1"/>
              </p:cNvSpPr>
              <p:nvPr/>
            </p:nvSpPr>
            <p:spPr bwMode="auto">
              <a:xfrm>
                <a:off x="3825" y="2944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927" name="Line 101"/>
              <p:cNvSpPr>
                <a:spLocks noChangeShapeType="1"/>
              </p:cNvSpPr>
              <p:nvPr/>
            </p:nvSpPr>
            <p:spPr bwMode="auto">
              <a:xfrm>
                <a:off x="3825" y="3083"/>
                <a:ext cx="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63910" name="Rectangle 102"/>
            <p:cNvSpPr>
              <a:spLocks noChangeArrowheads="1"/>
            </p:cNvSpPr>
            <p:nvPr/>
          </p:nvSpPr>
          <p:spPr bwMode="auto">
            <a:xfrm>
              <a:off x="3217" y="2872"/>
              <a:ext cx="871" cy="3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3911" name="Rectangle 103"/>
            <p:cNvSpPr>
              <a:spLocks noChangeArrowheads="1"/>
            </p:cNvSpPr>
            <p:nvPr/>
          </p:nvSpPr>
          <p:spPr bwMode="auto">
            <a:xfrm>
              <a:off x="3196" y="2902"/>
              <a:ext cx="8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/>
                <a:t>Comple    1</a:t>
              </a:r>
            </a:p>
          </p:txBody>
        </p:sp>
        <p:sp>
          <p:nvSpPr>
            <p:cNvPr id="163912" name="Rectangle 104"/>
            <p:cNvSpPr>
              <a:spLocks noChangeArrowheads="1"/>
            </p:cNvSpPr>
            <p:nvPr/>
          </p:nvSpPr>
          <p:spPr bwMode="auto">
            <a:xfrm>
              <a:off x="3245" y="3393"/>
              <a:ext cx="880" cy="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3913" name="Rectangle 105"/>
            <p:cNvSpPr>
              <a:spLocks noChangeArrowheads="1"/>
            </p:cNvSpPr>
            <p:nvPr/>
          </p:nvSpPr>
          <p:spPr bwMode="auto">
            <a:xfrm>
              <a:off x="3407" y="3402"/>
              <a:ext cx="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/>
                <a:t>B = 0</a:t>
              </a:r>
            </a:p>
          </p:txBody>
        </p:sp>
        <p:sp>
          <p:nvSpPr>
            <p:cNvPr id="163914" name="Line 106"/>
            <p:cNvSpPr>
              <a:spLocks noChangeShapeType="1"/>
            </p:cNvSpPr>
            <p:nvPr/>
          </p:nvSpPr>
          <p:spPr bwMode="auto">
            <a:xfrm>
              <a:off x="3627" y="3210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915" name="Line 107"/>
            <p:cNvSpPr>
              <a:spLocks noChangeShapeType="1"/>
            </p:cNvSpPr>
            <p:nvPr/>
          </p:nvSpPr>
          <p:spPr bwMode="auto">
            <a:xfrm flipH="1">
              <a:off x="3634" y="3665"/>
              <a:ext cx="3" cy="5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916" name="Line 108"/>
            <p:cNvSpPr>
              <a:spLocks noChangeShapeType="1"/>
            </p:cNvSpPr>
            <p:nvPr/>
          </p:nvSpPr>
          <p:spPr bwMode="auto">
            <a:xfrm>
              <a:off x="2644" y="2115"/>
              <a:ext cx="0" cy="2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917" name="Line 109"/>
            <p:cNvSpPr>
              <a:spLocks noChangeShapeType="1"/>
            </p:cNvSpPr>
            <p:nvPr/>
          </p:nvSpPr>
          <p:spPr bwMode="auto">
            <a:xfrm>
              <a:off x="2653" y="2114"/>
              <a:ext cx="128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918" name="Line 110"/>
            <p:cNvSpPr>
              <a:spLocks noChangeShapeType="1"/>
            </p:cNvSpPr>
            <p:nvPr/>
          </p:nvSpPr>
          <p:spPr bwMode="auto">
            <a:xfrm>
              <a:off x="2644" y="4173"/>
              <a:ext cx="9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919" name="Line 111"/>
            <p:cNvSpPr>
              <a:spLocks noChangeShapeType="1"/>
            </p:cNvSpPr>
            <p:nvPr/>
          </p:nvSpPr>
          <p:spPr bwMode="auto">
            <a:xfrm>
              <a:off x="1098" y="4169"/>
              <a:ext cx="15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920" name="Rectangle 112"/>
            <p:cNvSpPr>
              <a:spLocks noChangeArrowheads="1"/>
            </p:cNvSpPr>
            <p:nvPr/>
          </p:nvSpPr>
          <p:spPr bwMode="auto">
            <a:xfrm>
              <a:off x="388" y="3799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>
                  <a:latin typeface="Arial" pitchFamily="34" charset="0"/>
                </a:rPr>
                <a:t>Si</a:t>
              </a:r>
            </a:p>
          </p:txBody>
        </p:sp>
        <p:sp>
          <p:nvSpPr>
            <p:cNvPr id="163921" name="Rectangle 113"/>
            <p:cNvSpPr>
              <a:spLocks noChangeArrowheads="1"/>
            </p:cNvSpPr>
            <p:nvPr/>
          </p:nvSpPr>
          <p:spPr bwMode="auto">
            <a:xfrm>
              <a:off x="979" y="3380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" altLang="es-ES" sz="2000"/>
                <a:t>No</a:t>
              </a:r>
            </a:p>
          </p:txBody>
        </p:sp>
        <p:sp>
          <p:nvSpPr>
            <p:cNvPr id="163922" name="Line 114"/>
            <p:cNvSpPr>
              <a:spLocks noChangeShapeType="1"/>
            </p:cNvSpPr>
            <p:nvPr/>
          </p:nvSpPr>
          <p:spPr bwMode="auto">
            <a:xfrm>
              <a:off x="3171" y="1160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923" name="Line 115"/>
            <p:cNvSpPr>
              <a:spLocks noChangeShapeType="1"/>
            </p:cNvSpPr>
            <p:nvPr/>
          </p:nvSpPr>
          <p:spPr bwMode="auto">
            <a:xfrm flipV="1">
              <a:off x="3934" y="1687"/>
              <a:ext cx="0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3618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538163" y="-11113"/>
            <a:ext cx="8232775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>
                <a:solidFill>
                  <a:srgbClr val="00FF66"/>
                </a:solidFill>
              </a:rPr>
              <a:t>Implementación Física (Hardware) del sumador/restador en BCD.</a:t>
            </a:r>
          </a:p>
        </p:txBody>
      </p:sp>
      <p:grpSp>
        <p:nvGrpSpPr>
          <p:cNvPr id="164867" name="Group 3"/>
          <p:cNvGrpSpPr>
            <a:grpSpLocks/>
          </p:cNvGrpSpPr>
          <p:nvPr/>
        </p:nvGrpSpPr>
        <p:grpSpPr bwMode="auto">
          <a:xfrm>
            <a:off x="4676775" y="4000500"/>
            <a:ext cx="776288" cy="588963"/>
            <a:chOff x="2946" y="2520"/>
            <a:chExt cx="489" cy="371"/>
          </a:xfrm>
        </p:grpSpPr>
        <p:sp>
          <p:nvSpPr>
            <p:cNvPr id="165120" name="Line 4"/>
            <p:cNvSpPr>
              <a:spLocks noChangeShapeType="1"/>
            </p:cNvSpPr>
            <p:nvPr/>
          </p:nvSpPr>
          <p:spPr bwMode="auto">
            <a:xfrm>
              <a:off x="2946" y="2522"/>
              <a:ext cx="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121" name="Line 5"/>
            <p:cNvSpPr>
              <a:spLocks noChangeShapeType="1"/>
            </p:cNvSpPr>
            <p:nvPr/>
          </p:nvSpPr>
          <p:spPr bwMode="auto">
            <a:xfrm>
              <a:off x="3120" y="2525"/>
              <a:ext cx="0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122" name="Line 6"/>
            <p:cNvSpPr>
              <a:spLocks noChangeShapeType="1"/>
            </p:cNvSpPr>
            <p:nvPr/>
          </p:nvSpPr>
          <p:spPr bwMode="auto">
            <a:xfrm>
              <a:off x="3269" y="2520"/>
              <a:ext cx="0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123" name="Line 7"/>
            <p:cNvSpPr>
              <a:spLocks noChangeShapeType="1"/>
            </p:cNvSpPr>
            <p:nvPr/>
          </p:nvSpPr>
          <p:spPr bwMode="auto">
            <a:xfrm>
              <a:off x="3435" y="2521"/>
              <a:ext cx="0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868" name="Group 8"/>
          <p:cNvGrpSpPr>
            <a:grpSpLocks/>
          </p:cNvGrpSpPr>
          <p:nvPr/>
        </p:nvGrpSpPr>
        <p:grpSpPr bwMode="auto">
          <a:xfrm>
            <a:off x="4383088" y="1831975"/>
            <a:ext cx="982662" cy="766763"/>
            <a:chOff x="2761" y="1154"/>
            <a:chExt cx="619" cy="483"/>
          </a:xfrm>
        </p:grpSpPr>
        <p:sp>
          <p:nvSpPr>
            <p:cNvPr id="165116" name="Line 9"/>
            <p:cNvSpPr>
              <a:spLocks noChangeShapeType="1"/>
            </p:cNvSpPr>
            <p:nvPr/>
          </p:nvSpPr>
          <p:spPr bwMode="auto">
            <a:xfrm>
              <a:off x="2761" y="115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117" name="Line 10"/>
            <p:cNvSpPr>
              <a:spLocks noChangeShapeType="1"/>
            </p:cNvSpPr>
            <p:nvPr/>
          </p:nvSpPr>
          <p:spPr bwMode="auto">
            <a:xfrm>
              <a:off x="2981" y="1161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118" name="Line 11"/>
            <p:cNvSpPr>
              <a:spLocks noChangeShapeType="1"/>
            </p:cNvSpPr>
            <p:nvPr/>
          </p:nvSpPr>
          <p:spPr bwMode="auto">
            <a:xfrm>
              <a:off x="3170" y="1154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119" name="Line 12"/>
            <p:cNvSpPr>
              <a:spLocks noChangeShapeType="1"/>
            </p:cNvSpPr>
            <p:nvPr/>
          </p:nvSpPr>
          <p:spPr bwMode="auto">
            <a:xfrm>
              <a:off x="3380" y="1156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4869" name="Rectangle 13"/>
          <p:cNvSpPr>
            <a:spLocks noChangeArrowheads="1"/>
          </p:cNvSpPr>
          <p:nvPr/>
        </p:nvSpPr>
        <p:spPr bwMode="auto">
          <a:xfrm>
            <a:off x="4189413" y="1382713"/>
            <a:ext cx="1516062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870" name="Rectangle 14"/>
          <p:cNvSpPr>
            <a:spLocks noChangeArrowheads="1"/>
          </p:cNvSpPr>
          <p:nvPr/>
        </p:nvSpPr>
        <p:spPr bwMode="auto">
          <a:xfrm>
            <a:off x="939800" y="779463"/>
            <a:ext cx="1516063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871" name="Rectangle 15"/>
          <p:cNvSpPr>
            <a:spLocks noChangeArrowheads="1"/>
          </p:cNvSpPr>
          <p:nvPr/>
        </p:nvSpPr>
        <p:spPr bwMode="auto">
          <a:xfrm>
            <a:off x="4171950" y="709613"/>
            <a:ext cx="1516063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872" name="Rectangle 16"/>
          <p:cNvSpPr>
            <a:spLocks noChangeArrowheads="1"/>
          </p:cNvSpPr>
          <p:nvPr/>
        </p:nvSpPr>
        <p:spPr bwMode="auto">
          <a:xfrm>
            <a:off x="920750" y="1433513"/>
            <a:ext cx="1516063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873" name="Rectangle 17"/>
          <p:cNvSpPr>
            <a:spLocks noChangeArrowheads="1"/>
          </p:cNvSpPr>
          <p:nvPr/>
        </p:nvSpPr>
        <p:spPr bwMode="auto">
          <a:xfrm>
            <a:off x="4141788" y="2079625"/>
            <a:ext cx="1552575" cy="31273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874" name="Rectangle 18"/>
          <p:cNvSpPr>
            <a:spLocks noChangeArrowheads="1"/>
          </p:cNvSpPr>
          <p:nvPr/>
        </p:nvSpPr>
        <p:spPr bwMode="auto">
          <a:xfrm>
            <a:off x="871538" y="2614613"/>
            <a:ext cx="4989512" cy="693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875" name="Rectangle 19"/>
          <p:cNvSpPr>
            <a:spLocks noChangeArrowheads="1"/>
          </p:cNvSpPr>
          <p:nvPr/>
        </p:nvSpPr>
        <p:spPr bwMode="auto">
          <a:xfrm>
            <a:off x="1549400" y="4568825"/>
            <a:ext cx="4483100" cy="71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876" name="Rectangle 20"/>
          <p:cNvSpPr>
            <a:spLocks noChangeArrowheads="1"/>
          </p:cNvSpPr>
          <p:nvPr/>
        </p:nvSpPr>
        <p:spPr bwMode="auto">
          <a:xfrm>
            <a:off x="4108450" y="5915025"/>
            <a:ext cx="1516063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grpSp>
        <p:nvGrpSpPr>
          <p:cNvPr id="164877" name="Group 21"/>
          <p:cNvGrpSpPr>
            <a:grpSpLocks/>
          </p:cNvGrpSpPr>
          <p:nvPr/>
        </p:nvGrpSpPr>
        <p:grpSpPr bwMode="auto">
          <a:xfrm>
            <a:off x="1054100" y="1217613"/>
            <a:ext cx="101600" cy="207962"/>
            <a:chOff x="664" y="767"/>
            <a:chExt cx="64" cy="131"/>
          </a:xfrm>
        </p:grpSpPr>
        <p:sp>
          <p:nvSpPr>
            <p:cNvPr id="165114" name="Oval 22"/>
            <p:cNvSpPr>
              <a:spLocks noChangeArrowheads="1"/>
            </p:cNvSpPr>
            <p:nvPr/>
          </p:nvSpPr>
          <p:spPr bwMode="auto">
            <a:xfrm>
              <a:off x="664" y="767"/>
              <a:ext cx="64" cy="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5115" name="Line 23"/>
            <p:cNvSpPr>
              <a:spLocks noChangeShapeType="1"/>
            </p:cNvSpPr>
            <p:nvPr/>
          </p:nvSpPr>
          <p:spPr bwMode="auto">
            <a:xfrm>
              <a:off x="691" y="826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878" name="Group 24"/>
          <p:cNvGrpSpPr>
            <a:grpSpLocks/>
          </p:cNvGrpSpPr>
          <p:nvPr/>
        </p:nvGrpSpPr>
        <p:grpSpPr bwMode="auto">
          <a:xfrm>
            <a:off x="1370013" y="1222375"/>
            <a:ext cx="101600" cy="207963"/>
            <a:chOff x="863" y="770"/>
            <a:chExt cx="64" cy="131"/>
          </a:xfrm>
        </p:grpSpPr>
        <p:sp>
          <p:nvSpPr>
            <p:cNvPr id="165112" name="Oval 25"/>
            <p:cNvSpPr>
              <a:spLocks noChangeArrowheads="1"/>
            </p:cNvSpPr>
            <p:nvPr/>
          </p:nvSpPr>
          <p:spPr bwMode="auto">
            <a:xfrm>
              <a:off x="863" y="770"/>
              <a:ext cx="64" cy="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5113" name="Line 26"/>
            <p:cNvSpPr>
              <a:spLocks noChangeShapeType="1"/>
            </p:cNvSpPr>
            <p:nvPr/>
          </p:nvSpPr>
          <p:spPr bwMode="auto">
            <a:xfrm>
              <a:off x="890" y="829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879" name="Group 27"/>
          <p:cNvGrpSpPr>
            <a:grpSpLocks/>
          </p:cNvGrpSpPr>
          <p:nvPr/>
        </p:nvGrpSpPr>
        <p:grpSpPr bwMode="auto">
          <a:xfrm>
            <a:off x="1687513" y="1211263"/>
            <a:ext cx="101600" cy="207962"/>
            <a:chOff x="1063" y="763"/>
            <a:chExt cx="64" cy="131"/>
          </a:xfrm>
        </p:grpSpPr>
        <p:sp>
          <p:nvSpPr>
            <p:cNvPr id="165110" name="Oval 28"/>
            <p:cNvSpPr>
              <a:spLocks noChangeArrowheads="1"/>
            </p:cNvSpPr>
            <p:nvPr/>
          </p:nvSpPr>
          <p:spPr bwMode="auto">
            <a:xfrm>
              <a:off x="1063" y="763"/>
              <a:ext cx="64" cy="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5111" name="Line 29"/>
            <p:cNvSpPr>
              <a:spLocks noChangeShapeType="1"/>
            </p:cNvSpPr>
            <p:nvPr/>
          </p:nvSpPr>
          <p:spPr bwMode="auto">
            <a:xfrm>
              <a:off x="1090" y="822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880" name="Group 30"/>
          <p:cNvGrpSpPr>
            <a:grpSpLocks/>
          </p:cNvGrpSpPr>
          <p:nvPr/>
        </p:nvGrpSpPr>
        <p:grpSpPr bwMode="auto">
          <a:xfrm>
            <a:off x="2019300" y="1231900"/>
            <a:ext cx="101600" cy="207963"/>
            <a:chOff x="1272" y="776"/>
            <a:chExt cx="64" cy="131"/>
          </a:xfrm>
        </p:grpSpPr>
        <p:sp>
          <p:nvSpPr>
            <p:cNvPr id="165108" name="Oval 31"/>
            <p:cNvSpPr>
              <a:spLocks noChangeArrowheads="1"/>
            </p:cNvSpPr>
            <p:nvPr/>
          </p:nvSpPr>
          <p:spPr bwMode="auto">
            <a:xfrm>
              <a:off x="1272" y="776"/>
              <a:ext cx="64" cy="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5109" name="Line 32"/>
            <p:cNvSpPr>
              <a:spLocks noChangeShapeType="1"/>
            </p:cNvSpPr>
            <p:nvPr/>
          </p:nvSpPr>
          <p:spPr bwMode="auto">
            <a:xfrm>
              <a:off x="1299" y="835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881" name="Group 33"/>
          <p:cNvGrpSpPr>
            <a:grpSpLocks/>
          </p:cNvGrpSpPr>
          <p:nvPr/>
        </p:nvGrpSpPr>
        <p:grpSpPr bwMode="auto">
          <a:xfrm>
            <a:off x="4389438" y="1154113"/>
            <a:ext cx="101600" cy="207962"/>
            <a:chOff x="2765" y="727"/>
            <a:chExt cx="64" cy="131"/>
          </a:xfrm>
        </p:grpSpPr>
        <p:sp>
          <p:nvSpPr>
            <p:cNvPr id="165106" name="Oval 34"/>
            <p:cNvSpPr>
              <a:spLocks noChangeArrowheads="1"/>
            </p:cNvSpPr>
            <p:nvPr/>
          </p:nvSpPr>
          <p:spPr bwMode="auto">
            <a:xfrm>
              <a:off x="2765" y="727"/>
              <a:ext cx="64" cy="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5107" name="Line 35"/>
            <p:cNvSpPr>
              <a:spLocks noChangeShapeType="1"/>
            </p:cNvSpPr>
            <p:nvPr/>
          </p:nvSpPr>
          <p:spPr bwMode="auto">
            <a:xfrm>
              <a:off x="2792" y="786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882" name="Group 36"/>
          <p:cNvGrpSpPr>
            <a:grpSpLocks/>
          </p:cNvGrpSpPr>
          <p:nvPr/>
        </p:nvGrpSpPr>
        <p:grpSpPr bwMode="auto">
          <a:xfrm>
            <a:off x="4656138" y="1158875"/>
            <a:ext cx="101600" cy="207963"/>
            <a:chOff x="2933" y="730"/>
            <a:chExt cx="64" cy="131"/>
          </a:xfrm>
        </p:grpSpPr>
        <p:sp>
          <p:nvSpPr>
            <p:cNvPr id="165104" name="Oval 37"/>
            <p:cNvSpPr>
              <a:spLocks noChangeArrowheads="1"/>
            </p:cNvSpPr>
            <p:nvPr/>
          </p:nvSpPr>
          <p:spPr bwMode="auto">
            <a:xfrm>
              <a:off x="2933" y="730"/>
              <a:ext cx="64" cy="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5105" name="Line 38"/>
            <p:cNvSpPr>
              <a:spLocks noChangeShapeType="1"/>
            </p:cNvSpPr>
            <p:nvPr/>
          </p:nvSpPr>
          <p:spPr bwMode="auto">
            <a:xfrm>
              <a:off x="2960" y="789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883" name="Group 39"/>
          <p:cNvGrpSpPr>
            <a:grpSpLocks/>
          </p:cNvGrpSpPr>
          <p:nvPr/>
        </p:nvGrpSpPr>
        <p:grpSpPr bwMode="auto">
          <a:xfrm>
            <a:off x="4924425" y="1147763"/>
            <a:ext cx="101600" cy="207962"/>
            <a:chOff x="3102" y="723"/>
            <a:chExt cx="64" cy="131"/>
          </a:xfrm>
        </p:grpSpPr>
        <p:sp>
          <p:nvSpPr>
            <p:cNvPr id="165102" name="Oval 40"/>
            <p:cNvSpPr>
              <a:spLocks noChangeArrowheads="1"/>
            </p:cNvSpPr>
            <p:nvPr/>
          </p:nvSpPr>
          <p:spPr bwMode="auto">
            <a:xfrm>
              <a:off x="3102" y="723"/>
              <a:ext cx="64" cy="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5103" name="Line 41"/>
            <p:cNvSpPr>
              <a:spLocks noChangeShapeType="1"/>
            </p:cNvSpPr>
            <p:nvPr/>
          </p:nvSpPr>
          <p:spPr bwMode="auto">
            <a:xfrm>
              <a:off x="3129" y="782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884" name="Group 42"/>
          <p:cNvGrpSpPr>
            <a:grpSpLocks/>
          </p:cNvGrpSpPr>
          <p:nvPr/>
        </p:nvGrpSpPr>
        <p:grpSpPr bwMode="auto">
          <a:xfrm>
            <a:off x="5192713" y="1152525"/>
            <a:ext cx="101600" cy="207963"/>
            <a:chOff x="3271" y="726"/>
            <a:chExt cx="64" cy="131"/>
          </a:xfrm>
        </p:grpSpPr>
        <p:sp>
          <p:nvSpPr>
            <p:cNvPr id="165100" name="Oval 43"/>
            <p:cNvSpPr>
              <a:spLocks noChangeArrowheads="1"/>
            </p:cNvSpPr>
            <p:nvPr/>
          </p:nvSpPr>
          <p:spPr bwMode="auto">
            <a:xfrm>
              <a:off x="3271" y="726"/>
              <a:ext cx="64" cy="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5101" name="Line 44"/>
            <p:cNvSpPr>
              <a:spLocks noChangeShapeType="1"/>
            </p:cNvSpPr>
            <p:nvPr/>
          </p:nvSpPr>
          <p:spPr bwMode="auto">
            <a:xfrm>
              <a:off x="3298" y="785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885" name="Group 45"/>
          <p:cNvGrpSpPr>
            <a:grpSpLocks/>
          </p:cNvGrpSpPr>
          <p:nvPr/>
        </p:nvGrpSpPr>
        <p:grpSpPr bwMode="auto">
          <a:xfrm>
            <a:off x="1073150" y="1873250"/>
            <a:ext cx="982663" cy="766763"/>
            <a:chOff x="676" y="1180"/>
            <a:chExt cx="619" cy="483"/>
          </a:xfrm>
        </p:grpSpPr>
        <p:sp>
          <p:nvSpPr>
            <p:cNvPr id="165096" name="Line 46"/>
            <p:cNvSpPr>
              <a:spLocks noChangeShapeType="1"/>
            </p:cNvSpPr>
            <p:nvPr/>
          </p:nvSpPr>
          <p:spPr bwMode="auto">
            <a:xfrm>
              <a:off x="676" y="1183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97" name="Line 47"/>
            <p:cNvSpPr>
              <a:spLocks noChangeShapeType="1"/>
            </p:cNvSpPr>
            <p:nvPr/>
          </p:nvSpPr>
          <p:spPr bwMode="auto">
            <a:xfrm>
              <a:off x="896" y="118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98" name="Line 48"/>
            <p:cNvSpPr>
              <a:spLocks noChangeShapeType="1"/>
            </p:cNvSpPr>
            <p:nvPr/>
          </p:nvSpPr>
          <p:spPr bwMode="auto">
            <a:xfrm>
              <a:off x="1085" y="1180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99" name="Line 49"/>
            <p:cNvSpPr>
              <a:spLocks noChangeShapeType="1"/>
            </p:cNvSpPr>
            <p:nvPr/>
          </p:nvSpPr>
          <p:spPr bwMode="auto">
            <a:xfrm>
              <a:off x="1295" y="1182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4886" name="Rectangle 50"/>
          <p:cNvSpPr>
            <a:spLocks noChangeArrowheads="1"/>
          </p:cNvSpPr>
          <p:nvPr/>
        </p:nvSpPr>
        <p:spPr bwMode="auto">
          <a:xfrm>
            <a:off x="4159250" y="4113213"/>
            <a:ext cx="1574800" cy="3365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grpSp>
        <p:nvGrpSpPr>
          <p:cNvPr id="164887" name="Group 51"/>
          <p:cNvGrpSpPr>
            <a:grpSpLocks/>
          </p:cNvGrpSpPr>
          <p:nvPr/>
        </p:nvGrpSpPr>
        <p:grpSpPr bwMode="auto">
          <a:xfrm>
            <a:off x="4424363" y="3317875"/>
            <a:ext cx="941387" cy="835025"/>
            <a:chOff x="2787" y="2090"/>
            <a:chExt cx="593" cy="526"/>
          </a:xfrm>
        </p:grpSpPr>
        <p:sp>
          <p:nvSpPr>
            <p:cNvPr id="165092" name="Line 52"/>
            <p:cNvSpPr>
              <a:spLocks noChangeShapeType="1"/>
            </p:cNvSpPr>
            <p:nvPr/>
          </p:nvSpPr>
          <p:spPr bwMode="auto">
            <a:xfrm>
              <a:off x="2787" y="2093"/>
              <a:ext cx="0" cy="5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93" name="Line 53"/>
            <p:cNvSpPr>
              <a:spLocks noChangeShapeType="1"/>
            </p:cNvSpPr>
            <p:nvPr/>
          </p:nvSpPr>
          <p:spPr bwMode="auto">
            <a:xfrm>
              <a:off x="2998" y="2098"/>
              <a:ext cx="0" cy="5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94" name="Line 54"/>
            <p:cNvSpPr>
              <a:spLocks noChangeShapeType="1"/>
            </p:cNvSpPr>
            <p:nvPr/>
          </p:nvSpPr>
          <p:spPr bwMode="auto">
            <a:xfrm>
              <a:off x="3179" y="2090"/>
              <a:ext cx="0" cy="5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95" name="Line 55"/>
            <p:cNvSpPr>
              <a:spLocks noChangeShapeType="1"/>
            </p:cNvSpPr>
            <p:nvPr/>
          </p:nvSpPr>
          <p:spPr bwMode="auto">
            <a:xfrm>
              <a:off x="3380" y="2092"/>
              <a:ext cx="0" cy="5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888" name="Group 56"/>
          <p:cNvGrpSpPr>
            <a:grpSpLocks/>
          </p:cNvGrpSpPr>
          <p:nvPr/>
        </p:nvGrpSpPr>
        <p:grpSpPr bwMode="auto">
          <a:xfrm>
            <a:off x="4405313" y="5334000"/>
            <a:ext cx="982662" cy="574675"/>
            <a:chOff x="2775" y="3360"/>
            <a:chExt cx="619" cy="362"/>
          </a:xfrm>
        </p:grpSpPr>
        <p:sp>
          <p:nvSpPr>
            <p:cNvPr id="165088" name="Line 57"/>
            <p:cNvSpPr>
              <a:spLocks noChangeShapeType="1"/>
            </p:cNvSpPr>
            <p:nvPr/>
          </p:nvSpPr>
          <p:spPr bwMode="auto">
            <a:xfrm>
              <a:off x="2775" y="3362"/>
              <a:ext cx="0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89" name="Line 58"/>
            <p:cNvSpPr>
              <a:spLocks noChangeShapeType="1"/>
            </p:cNvSpPr>
            <p:nvPr/>
          </p:nvSpPr>
          <p:spPr bwMode="auto">
            <a:xfrm>
              <a:off x="2995" y="3365"/>
              <a:ext cx="0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90" name="Line 59"/>
            <p:cNvSpPr>
              <a:spLocks noChangeShapeType="1"/>
            </p:cNvSpPr>
            <p:nvPr/>
          </p:nvSpPr>
          <p:spPr bwMode="auto">
            <a:xfrm>
              <a:off x="3184" y="3360"/>
              <a:ext cx="0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91" name="Line 60"/>
            <p:cNvSpPr>
              <a:spLocks noChangeShapeType="1"/>
            </p:cNvSpPr>
            <p:nvPr/>
          </p:nvSpPr>
          <p:spPr bwMode="auto">
            <a:xfrm>
              <a:off x="3394" y="3361"/>
              <a:ext cx="0" cy="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889" name="Group 61"/>
          <p:cNvGrpSpPr>
            <a:grpSpLocks/>
          </p:cNvGrpSpPr>
          <p:nvPr/>
        </p:nvGrpSpPr>
        <p:grpSpPr bwMode="auto">
          <a:xfrm>
            <a:off x="4376738" y="6361113"/>
            <a:ext cx="101600" cy="495300"/>
            <a:chOff x="2757" y="4007"/>
            <a:chExt cx="64" cy="312"/>
          </a:xfrm>
        </p:grpSpPr>
        <p:grpSp>
          <p:nvGrpSpPr>
            <p:cNvPr id="165081" name="Group 62"/>
            <p:cNvGrpSpPr>
              <a:grpSpLocks/>
            </p:cNvGrpSpPr>
            <p:nvPr/>
          </p:nvGrpSpPr>
          <p:grpSpPr bwMode="auto">
            <a:xfrm>
              <a:off x="2757" y="4065"/>
              <a:ext cx="64" cy="254"/>
              <a:chOff x="2757" y="4065"/>
              <a:chExt cx="64" cy="254"/>
            </a:xfrm>
          </p:grpSpPr>
          <p:sp>
            <p:nvSpPr>
              <p:cNvPr id="165083" name="Line 63"/>
              <p:cNvSpPr>
                <a:spLocks noChangeShapeType="1"/>
              </p:cNvSpPr>
              <p:nvPr/>
            </p:nvSpPr>
            <p:spPr bwMode="auto">
              <a:xfrm>
                <a:off x="2789" y="4065"/>
                <a:ext cx="0" cy="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84" name="Line 64"/>
              <p:cNvSpPr>
                <a:spLocks noChangeShapeType="1"/>
              </p:cNvSpPr>
              <p:nvPr/>
            </p:nvSpPr>
            <p:spPr bwMode="auto">
              <a:xfrm>
                <a:off x="2789" y="4190"/>
                <a:ext cx="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85" name="Line 65"/>
              <p:cNvSpPr>
                <a:spLocks noChangeShapeType="1"/>
              </p:cNvSpPr>
              <p:nvPr/>
            </p:nvSpPr>
            <p:spPr bwMode="auto">
              <a:xfrm flipH="1">
                <a:off x="2757" y="4190"/>
                <a:ext cx="64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86" name="Line 66"/>
              <p:cNvSpPr>
                <a:spLocks noChangeShapeType="1"/>
              </p:cNvSpPr>
              <p:nvPr/>
            </p:nvSpPr>
            <p:spPr bwMode="auto">
              <a:xfrm>
                <a:off x="2757" y="4232"/>
                <a:ext cx="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87" name="Line 67"/>
              <p:cNvSpPr>
                <a:spLocks noChangeShapeType="1"/>
              </p:cNvSpPr>
              <p:nvPr/>
            </p:nvSpPr>
            <p:spPr bwMode="auto">
              <a:xfrm>
                <a:off x="2820" y="4232"/>
                <a:ext cx="0" cy="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65082" name="Oval 68"/>
            <p:cNvSpPr>
              <a:spLocks noChangeArrowheads="1"/>
            </p:cNvSpPr>
            <p:nvPr/>
          </p:nvSpPr>
          <p:spPr bwMode="auto">
            <a:xfrm>
              <a:off x="2758" y="4007"/>
              <a:ext cx="52" cy="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</p:grpSp>
      <p:grpSp>
        <p:nvGrpSpPr>
          <p:cNvPr id="164890" name="Group 69"/>
          <p:cNvGrpSpPr>
            <a:grpSpLocks/>
          </p:cNvGrpSpPr>
          <p:nvPr/>
        </p:nvGrpSpPr>
        <p:grpSpPr bwMode="auto">
          <a:xfrm>
            <a:off x="5003800" y="6361113"/>
            <a:ext cx="103188" cy="495300"/>
            <a:chOff x="3152" y="4007"/>
            <a:chExt cx="65" cy="312"/>
          </a:xfrm>
        </p:grpSpPr>
        <p:grpSp>
          <p:nvGrpSpPr>
            <p:cNvPr id="165074" name="Group 70"/>
            <p:cNvGrpSpPr>
              <a:grpSpLocks/>
            </p:cNvGrpSpPr>
            <p:nvPr/>
          </p:nvGrpSpPr>
          <p:grpSpPr bwMode="auto">
            <a:xfrm>
              <a:off x="3152" y="4065"/>
              <a:ext cx="65" cy="254"/>
              <a:chOff x="3152" y="4065"/>
              <a:chExt cx="65" cy="254"/>
            </a:xfrm>
          </p:grpSpPr>
          <p:sp>
            <p:nvSpPr>
              <p:cNvPr id="165076" name="Line 71"/>
              <p:cNvSpPr>
                <a:spLocks noChangeShapeType="1"/>
              </p:cNvSpPr>
              <p:nvPr/>
            </p:nvSpPr>
            <p:spPr bwMode="auto">
              <a:xfrm>
                <a:off x="3184" y="4065"/>
                <a:ext cx="0" cy="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77" name="Line 72"/>
              <p:cNvSpPr>
                <a:spLocks noChangeShapeType="1"/>
              </p:cNvSpPr>
              <p:nvPr/>
            </p:nvSpPr>
            <p:spPr bwMode="auto">
              <a:xfrm>
                <a:off x="3184" y="4190"/>
                <a:ext cx="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78" name="Line 73"/>
              <p:cNvSpPr>
                <a:spLocks noChangeShapeType="1"/>
              </p:cNvSpPr>
              <p:nvPr/>
            </p:nvSpPr>
            <p:spPr bwMode="auto">
              <a:xfrm flipH="1">
                <a:off x="3152" y="4190"/>
                <a:ext cx="6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79" name="Line 74"/>
              <p:cNvSpPr>
                <a:spLocks noChangeShapeType="1"/>
              </p:cNvSpPr>
              <p:nvPr/>
            </p:nvSpPr>
            <p:spPr bwMode="auto">
              <a:xfrm>
                <a:off x="3152" y="4232"/>
                <a:ext cx="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80" name="Line 75"/>
              <p:cNvSpPr>
                <a:spLocks noChangeShapeType="1"/>
              </p:cNvSpPr>
              <p:nvPr/>
            </p:nvSpPr>
            <p:spPr bwMode="auto">
              <a:xfrm>
                <a:off x="3216" y="4232"/>
                <a:ext cx="0" cy="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65075" name="Oval 76"/>
            <p:cNvSpPr>
              <a:spLocks noChangeArrowheads="1"/>
            </p:cNvSpPr>
            <p:nvPr/>
          </p:nvSpPr>
          <p:spPr bwMode="auto">
            <a:xfrm>
              <a:off x="3153" y="4007"/>
              <a:ext cx="53" cy="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</p:grpSp>
      <p:grpSp>
        <p:nvGrpSpPr>
          <p:cNvPr id="164891" name="Group 77"/>
          <p:cNvGrpSpPr>
            <a:grpSpLocks/>
          </p:cNvGrpSpPr>
          <p:nvPr/>
        </p:nvGrpSpPr>
        <p:grpSpPr bwMode="auto">
          <a:xfrm>
            <a:off x="5345113" y="6361113"/>
            <a:ext cx="101600" cy="495300"/>
            <a:chOff x="3367" y="4007"/>
            <a:chExt cx="64" cy="312"/>
          </a:xfrm>
        </p:grpSpPr>
        <p:grpSp>
          <p:nvGrpSpPr>
            <p:cNvPr id="165067" name="Group 78"/>
            <p:cNvGrpSpPr>
              <a:grpSpLocks/>
            </p:cNvGrpSpPr>
            <p:nvPr/>
          </p:nvGrpSpPr>
          <p:grpSpPr bwMode="auto">
            <a:xfrm>
              <a:off x="3367" y="4065"/>
              <a:ext cx="64" cy="254"/>
              <a:chOff x="3367" y="4065"/>
              <a:chExt cx="64" cy="254"/>
            </a:xfrm>
          </p:grpSpPr>
          <p:sp>
            <p:nvSpPr>
              <p:cNvPr id="165069" name="Line 79"/>
              <p:cNvSpPr>
                <a:spLocks noChangeShapeType="1"/>
              </p:cNvSpPr>
              <p:nvPr/>
            </p:nvSpPr>
            <p:spPr bwMode="auto">
              <a:xfrm>
                <a:off x="3399" y="4065"/>
                <a:ext cx="0" cy="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70" name="Line 80"/>
              <p:cNvSpPr>
                <a:spLocks noChangeShapeType="1"/>
              </p:cNvSpPr>
              <p:nvPr/>
            </p:nvSpPr>
            <p:spPr bwMode="auto">
              <a:xfrm>
                <a:off x="3399" y="4190"/>
                <a:ext cx="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71" name="Line 81"/>
              <p:cNvSpPr>
                <a:spLocks noChangeShapeType="1"/>
              </p:cNvSpPr>
              <p:nvPr/>
            </p:nvSpPr>
            <p:spPr bwMode="auto">
              <a:xfrm flipH="1">
                <a:off x="3367" y="4190"/>
                <a:ext cx="64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72" name="Line 82"/>
              <p:cNvSpPr>
                <a:spLocks noChangeShapeType="1"/>
              </p:cNvSpPr>
              <p:nvPr/>
            </p:nvSpPr>
            <p:spPr bwMode="auto">
              <a:xfrm>
                <a:off x="3367" y="4232"/>
                <a:ext cx="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73" name="Line 83"/>
              <p:cNvSpPr>
                <a:spLocks noChangeShapeType="1"/>
              </p:cNvSpPr>
              <p:nvPr/>
            </p:nvSpPr>
            <p:spPr bwMode="auto">
              <a:xfrm>
                <a:off x="3430" y="4232"/>
                <a:ext cx="0" cy="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65068" name="Oval 84"/>
            <p:cNvSpPr>
              <a:spLocks noChangeArrowheads="1"/>
            </p:cNvSpPr>
            <p:nvPr/>
          </p:nvSpPr>
          <p:spPr bwMode="auto">
            <a:xfrm>
              <a:off x="3368" y="4007"/>
              <a:ext cx="52" cy="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</p:grpSp>
      <p:sp>
        <p:nvSpPr>
          <p:cNvPr id="164892" name="Oval 85"/>
          <p:cNvSpPr>
            <a:spLocks noChangeArrowheads="1"/>
          </p:cNvSpPr>
          <p:nvPr/>
        </p:nvSpPr>
        <p:spPr bwMode="auto">
          <a:xfrm>
            <a:off x="4694238" y="6375400"/>
            <a:ext cx="88900" cy="968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grpSp>
        <p:nvGrpSpPr>
          <p:cNvPr id="164893" name="Group 86"/>
          <p:cNvGrpSpPr>
            <a:grpSpLocks/>
          </p:cNvGrpSpPr>
          <p:nvPr/>
        </p:nvGrpSpPr>
        <p:grpSpPr bwMode="auto">
          <a:xfrm>
            <a:off x="4565650" y="1914525"/>
            <a:ext cx="939800" cy="144463"/>
            <a:chOff x="2876" y="1206"/>
            <a:chExt cx="592" cy="91"/>
          </a:xfrm>
        </p:grpSpPr>
        <p:sp>
          <p:nvSpPr>
            <p:cNvPr id="165063" name="Line 87"/>
            <p:cNvSpPr>
              <a:spLocks noChangeShapeType="1"/>
            </p:cNvSpPr>
            <p:nvPr/>
          </p:nvSpPr>
          <p:spPr bwMode="auto">
            <a:xfrm>
              <a:off x="2876" y="1208"/>
              <a:ext cx="0" cy="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64" name="Line 88"/>
            <p:cNvSpPr>
              <a:spLocks noChangeShapeType="1"/>
            </p:cNvSpPr>
            <p:nvPr/>
          </p:nvSpPr>
          <p:spPr bwMode="auto">
            <a:xfrm>
              <a:off x="3086" y="1208"/>
              <a:ext cx="0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65" name="Line 89"/>
            <p:cNvSpPr>
              <a:spLocks noChangeShapeType="1"/>
            </p:cNvSpPr>
            <p:nvPr/>
          </p:nvSpPr>
          <p:spPr bwMode="auto">
            <a:xfrm>
              <a:off x="3267" y="1206"/>
              <a:ext cx="0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66" name="Line 90"/>
            <p:cNvSpPr>
              <a:spLocks noChangeShapeType="1"/>
            </p:cNvSpPr>
            <p:nvPr/>
          </p:nvSpPr>
          <p:spPr bwMode="auto">
            <a:xfrm>
              <a:off x="3468" y="1206"/>
              <a:ext cx="0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894" name="Group 91"/>
          <p:cNvGrpSpPr>
            <a:grpSpLocks/>
          </p:cNvGrpSpPr>
          <p:nvPr/>
        </p:nvGrpSpPr>
        <p:grpSpPr bwMode="auto">
          <a:xfrm>
            <a:off x="2128838" y="539750"/>
            <a:ext cx="101600" cy="207963"/>
            <a:chOff x="1341" y="340"/>
            <a:chExt cx="64" cy="131"/>
          </a:xfrm>
        </p:grpSpPr>
        <p:sp>
          <p:nvSpPr>
            <p:cNvPr id="165061" name="Oval 92"/>
            <p:cNvSpPr>
              <a:spLocks noChangeArrowheads="1"/>
            </p:cNvSpPr>
            <p:nvPr/>
          </p:nvSpPr>
          <p:spPr bwMode="auto">
            <a:xfrm>
              <a:off x="1341" y="406"/>
              <a:ext cx="64" cy="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5062" name="Line 93"/>
            <p:cNvSpPr>
              <a:spLocks noChangeShapeType="1"/>
            </p:cNvSpPr>
            <p:nvPr/>
          </p:nvSpPr>
          <p:spPr bwMode="auto">
            <a:xfrm flipV="1">
              <a:off x="1368" y="340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895" name="Group 94"/>
          <p:cNvGrpSpPr>
            <a:grpSpLocks/>
          </p:cNvGrpSpPr>
          <p:nvPr/>
        </p:nvGrpSpPr>
        <p:grpSpPr bwMode="auto">
          <a:xfrm>
            <a:off x="4330700" y="476250"/>
            <a:ext cx="101600" cy="207963"/>
            <a:chOff x="2728" y="300"/>
            <a:chExt cx="64" cy="131"/>
          </a:xfrm>
        </p:grpSpPr>
        <p:sp>
          <p:nvSpPr>
            <p:cNvPr id="165059" name="Oval 95"/>
            <p:cNvSpPr>
              <a:spLocks noChangeArrowheads="1"/>
            </p:cNvSpPr>
            <p:nvPr/>
          </p:nvSpPr>
          <p:spPr bwMode="auto">
            <a:xfrm>
              <a:off x="2728" y="366"/>
              <a:ext cx="64" cy="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5060" name="Line 96"/>
            <p:cNvSpPr>
              <a:spLocks noChangeShapeType="1"/>
            </p:cNvSpPr>
            <p:nvPr/>
          </p:nvSpPr>
          <p:spPr bwMode="auto">
            <a:xfrm flipV="1">
              <a:off x="2755" y="300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896" name="Group 97"/>
          <p:cNvGrpSpPr>
            <a:grpSpLocks/>
          </p:cNvGrpSpPr>
          <p:nvPr/>
        </p:nvGrpSpPr>
        <p:grpSpPr bwMode="auto">
          <a:xfrm>
            <a:off x="5334000" y="485775"/>
            <a:ext cx="101600" cy="207963"/>
            <a:chOff x="3360" y="306"/>
            <a:chExt cx="64" cy="131"/>
          </a:xfrm>
        </p:grpSpPr>
        <p:sp>
          <p:nvSpPr>
            <p:cNvPr id="165057" name="Oval 98"/>
            <p:cNvSpPr>
              <a:spLocks noChangeArrowheads="1"/>
            </p:cNvSpPr>
            <p:nvPr/>
          </p:nvSpPr>
          <p:spPr bwMode="auto">
            <a:xfrm>
              <a:off x="3360" y="372"/>
              <a:ext cx="64" cy="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5058" name="Line 99"/>
            <p:cNvSpPr>
              <a:spLocks noChangeShapeType="1"/>
            </p:cNvSpPr>
            <p:nvPr/>
          </p:nvSpPr>
          <p:spPr bwMode="auto">
            <a:xfrm flipV="1">
              <a:off x="3387" y="306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897" name="Group 100"/>
          <p:cNvGrpSpPr>
            <a:grpSpLocks/>
          </p:cNvGrpSpPr>
          <p:nvPr/>
        </p:nvGrpSpPr>
        <p:grpSpPr bwMode="auto">
          <a:xfrm>
            <a:off x="1055688" y="565150"/>
            <a:ext cx="101600" cy="207963"/>
            <a:chOff x="665" y="356"/>
            <a:chExt cx="64" cy="131"/>
          </a:xfrm>
        </p:grpSpPr>
        <p:sp>
          <p:nvSpPr>
            <p:cNvPr id="165055" name="Oval 101"/>
            <p:cNvSpPr>
              <a:spLocks noChangeArrowheads="1"/>
            </p:cNvSpPr>
            <p:nvPr/>
          </p:nvSpPr>
          <p:spPr bwMode="auto">
            <a:xfrm>
              <a:off x="665" y="422"/>
              <a:ext cx="64" cy="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5056" name="Line 102"/>
            <p:cNvSpPr>
              <a:spLocks noChangeShapeType="1"/>
            </p:cNvSpPr>
            <p:nvPr/>
          </p:nvSpPr>
          <p:spPr bwMode="auto">
            <a:xfrm flipV="1">
              <a:off x="692" y="356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4898" name="Line 103"/>
          <p:cNvSpPr>
            <a:spLocks noChangeShapeType="1"/>
          </p:cNvSpPr>
          <p:nvPr/>
        </p:nvSpPr>
        <p:spPr bwMode="auto">
          <a:xfrm>
            <a:off x="1190625" y="630238"/>
            <a:ext cx="8810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899" name="Line 104"/>
          <p:cNvSpPr>
            <a:spLocks noChangeShapeType="1"/>
          </p:cNvSpPr>
          <p:nvPr/>
        </p:nvSpPr>
        <p:spPr bwMode="auto">
          <a:xfrm>
            <a:off x="4459288" y="565150"/>
            <a:ext cx="881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00" name="Rectangle 105"/>
          <p:cNvSpPr>
            <a:spLocks noChangeArrowheads="1"/>
          </p:cNvSpPr>
          <p:nvPr/>
        </p:nvSpPr>
        <p:spPr bwMode="auto">
          <a:xfrm>
            <a:off x="900113" y="24765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1800">
                <a:latin typeface="Arial" pitchFamily="34" charset="0"/>
              </a:rPr>
              <a:t>1               9</a:t>
            </a:r>
          </a:p>
        </p:txBody>
      </p:sp>
      <p:sp>
        <p:nvSpPr>
          <p:cNvPr id="164901" name="Rectangle 106"/>
          <p:cNvSpPr>
            <a:spLocks noChangeArrowheads="1"/>
          </p:cNvSpPr>
          <p:nvPr/>
        </p:nvSpPr>
        <p:spPr bwMode="auto">
          <a:xfrm>
            <a:off x="4124325" y="2413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1800">
                <a:latin typeface="Arial" pitchFamily="34" charset="0"/>
              </a:rPr>
              <a:t> 1              9</a:t>
            </a:r>
          </a:p>
        </p:txBody>
      </p:sp>
      <p:sp>
        <p:nvSpPr>
          <p:cNvPr id="164902" name="Rectangle 107"/>
          <p:cNvSpPr>
            <a:spLocks noChangeArrowheads="1"/>
          </p:cNvSpPr>
          <p:nvPr/>
        </p:nvSpPr>
        <p:spPr bwMode="auto">
          <a:xfrm>
            <a:off x="1228725" y="803275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74147</a:t>
            </a:r>
          </a:p>
        </p:txBody>
      </p:sp>
      <p:sp>
        <p:nvSpPr>
          <p:cNvPr id="164903" name="Rectangle 108"/>
          <p:cNvSpPr>
            <a:spLocks noChangeArrowheads="1"/>
          </p:cNvSpPr>
          <p:nvPr/>
        </p:nvSpPr>
        <p:spPr bwMode="auto">
          <a:xfrm>
            <a:off x="4468813" y="75406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74147</a:t>
            </a:r>
          </a:p>
        </p:txBody>
      </p:sp>
      <p:sp>
        <p:nvSpPr>
          <p:cNvPr id="164904" name="Rectangle 109"/>
          <p:cNvSpPr>
            <a:spLocks noChangeArrowheads="1"/>
          </p:cNvSpPr>
          <p:nvPr/>
        </p:nvSpPr>
        <p:spPr bwMode="auto">
          <a:xfrm>
            <a:off x="1214438" y="150971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7404</a:t>
            </a:r>
          </a:p>
        </p:txBody>
      </p:sp>
      <p:sp>
        <p:nvSpPr>
          <p:cNvPr id="164905" name="Rectangle 110"/>
          <p:cNvSpPr>
            <a:spLocks noChangeArrowheads="1"/>
          </p:cNvSpPr>
          <p:nvPr/>
        </p:nvSpPr>
        <p:spPr bwMode="auto">
          <a:xfrm>
            <a:off x="4541838" y="14319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7404</a:t>
            </a:r>
          </a:p>
        </p:txBody>
      </p:sp>
      <p:sp>
        <p:nvSpPr>
          <p:cNvPr id="164906" name="Rectangle 111"/>
          <p:cNvSpPr>
            <a:spLocks noChangeArrowheads="1"/>
          </p:cNvSpPr>
          <p:nvPr/>
        </p:nvSpPr>
        <p:spPr bwMode="auto">
          <a:xfrm>
            <a:off x="4605338" y="2057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7486</a:t>
            </a:r>
          </a:p>
        </p:txBody>
      </p:sp>
      <p:sp>
        <p:nvSpPr>
          <p:cNvPr id="164907" name="Line 112"/>
          <p:cNvSpPr>
            <a:spLocks noChangeShapeType="1"/>
          </p:cNvSpPr>
          <p:nvPr/>
        </p:nvSpPr>
        <p:spPr bwMode="auto">
          <a:xfrm>
            <a:off x="4583113" y="1914525"/>
            <a:ext cx="147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08" name="Rectangle 113"/>
          <p:cNvSpPr>
            <a:spLocks noChangeArrowheads="1"/>
          </p:cNvSpPr>
          <p:nvPr/>
        </p:nvSpPr>
        <p:spPr bwMode="auto">
          <a:xfrm>
            <a:off x="866775" y="2578100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A</a:t>
            </a:r>
            <a:r>
              <a:rPr lang="es-ES" altLang="es-ES" sz="1400"/>
              <a:t>3 </a:t>
            </a:r>
            <a:r>
              <a:rPr lang="es-ES" altLang="es-ES" sz="2000"/>
              <a:t>A</a:t>
            </a:r>
            <a:r>
              <a:rPr lang="es-ES" altLang="es-ES" sz="1400"/>
              <a:t>2 </a:t>
            </a:r>
            <a:r>
              <a:rPr lang="es-ES" altLang="es-ES" sz="2000"/>
              <a:t>A</a:t>
            </a:r>
            <a:r>
              <a:rPr lang="es-ES" altLang="es-ES" sz="1400"/>
              <a:t>1 </a:t>
            </a:r>
            <a:r>
              <a:rPr lang="es-ES" altLang="es-ES" sz="2000"/>
              <a:t>A</a:t>
            </a:r>
            <a:r>
              <a:rPr lang="es-ES" altLang="es-ES" sz="1400"/>
              <a:t>0</a:t>
            </a:r>
          </a:p>
        </p:txBody>
      </p:sp>
      <p:sp>
        <p:nvSpPr>
          <p:cNvPr id="164909" name="Rectangle 114"/>
          <p:cNvSpPr>
            <a:spLocks noChangeArrowheads="1"/>
          </p:cNvSpPr>
          <p:nvPr/>
        </p:nvSpPr>
        <p:spPr bwMode="auto">
          <a:xfrm>
            <a:off x="4237038" y="2571750"/>
            <a:ext cx="135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B</a:t>
            </a:r>
            <a:r>
              <a:rPr lang="es-ES" altLang="es-ES" sz="1400"/>
              <a:t>3 </a:t>
            </a:r>
            <a:r>
              <a:rPr lang="es-ES" altLang="es-ES" sz="2000"/>
              <a:t>B</a:t>
            </a:r>
            <a:r>
              <a:rPr lang="es-ES" altLang="es-ES" sz="1400"/>
              <a:t>2 </a:t>
            </a:r>
            <a:r>
              <a:rPr lang="es-ES" altLang="es-ES" sz="2000"/>
              <a:t>B</a:t>
            </a:r>
            <a:r>
              <a:rPr lang="es-ES" altLang="es-ES" sz="1400"/>
              <a:t>1 </a:t>
            </a:r>
            <a:r>
              <a:rPr lang="es-ES" altLang="es-ES" sz="2000"/>
              <a:t>B</a:t>
            </a:r>
            <a:r>
              <a:rPr lang="es-ES" altLang="es-ES" sz="1400"/>
              <a:t>0</a:t>
            </a:r>
          </a:p>
        </p:txBody>
      </p:sp>
      <p:sp>
        <p:nvSpPr>
          <p:cNvPr id="164910" name="Rectangle 115"/>
          <p:cNvSpPr>
            <a:spLocks noChangeArrowheads="1"/>
          </p:cNvSpPr>
          <p:nvPr/>
        </p:nvSpPr>
        <p:spPr bwMode="auto">
          <a:xfrm>
            <a:off x="2816225" y="27352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7483</a:t>
            </a:r>
          </a:p>
        </p:txBody>
      </p:sp>
      <p:sp>
        <p:nvSpPr>
          <p:cNvPr id="164911" name="Rectangle 116"/>
          <p:cNvSpPr>
            <a:spLocks noChangeArrowheads="1"/>
          </p:cNvSpPr>
          <p:nvPr/>
        </p:nvSpPr>
        <p:spPr bwMode="auto">
          <a:xfrm>
            <a:off x="4273550" y="2967038"/>
            <a:ext cx="1271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D  C  B  A</a:t>
            </a:r>
          </a:p>
        </p:txBody>
      </p:sp>
      <p:sp>
        <p:nvSpPr>
          <p:cNvPr id="164912" name="Rectangle 117"/>
          <p:cNvSpPr>
            <a:spLocks noChangeArrowheads="1"/>
          </p:cNvSpPr>
          <p:nvPr/>
        </p:nvSpPr>
        <p:spPr bwMode="auto">
          <a:xfrm>
            <a:off x="5472113" y="273526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C</a:t>
            </a:r>
            <a:r>
              <a:rPr lang="es-ES" altLang="es-ES" sz="1400"/>
              <a:t>0</a:t>
            </a:r>
          </a:p>
        </p:txBody>
      </p:sp>
      <p:sp>
        <p:nvSpPr>
          <p:cNvPr id="164913" name="Line 118"/>
          <p:cNvSpPr>
            <a:spLocks noChangeShapeType="1"/>
          </p:cNvSpPr>
          <p:nvPr/>
        </p:nvSpPr>
        <p:spPr bwMode="auto">
          <a:xfrm>
            <a:off x="5867400" y="2895600"/>
            <a:ext cx="474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14" name="Line 119"/>
          <p:cNvSpPr>
            <a:spLocks noChangeShapeType="1"/>
          </p:cNvSpPr>
          <p:nvPr/>
        </p:nvSpPr>
        <p:spPr bwMode="auto">
          <a:xfrm>
            <a:off x="6342063" y="2890838"/>
            <a:ext cx="0" cy="192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15" name="Line 120"/>
          <p:cNvSpPr>
            <a:spLocks noChangeShapeType="1"/>
          </p:cNvSpPr>
          <p:nvPr/>
        </p:nvSpPr>
        <p:spPr bwMode="auto">
          <a:xfrm>
            <a:off x="6226175" y="3082925"/>
            <a:ext cx="331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16" name="Line 121"/>
          <p:cNvSpPr>
            <a:spLocks noChangeShapeType="1"/>
          </p:cNvSpPr>
          <p:nvPr/>
        </p:nvSpPr>
        <p:spPr bwMode="auto">
          <a:xfrm>
            <a:off x="6326188" y="3140075"/>
            <a:ext cx="44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17" name="Line 122"/>
          <p:cNvSpPr>
            <a:spLocks noChangeShapeType="1"/>
          </p:cNvSpPr>
          <p:nvPr/>
        </p:nvSpPr>
        <p:spPr bwMode="auto">
          <a:xfrm>
            <a:off x="6299200" y="3121025"/>
            <a:ext cx="153988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18" name="Line 123"/>
          <p:cNvSpPr>
            <a:spLocks noChangeShapeType="1"/>
          </p:cNvSpPr>
          <p:nvPr/>
        </p:nvSpPr>
        <p:spPr bwMode="auto">
          <a:xfrm>
            <a:off x="6275388" y="310038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19" name="Line 124"/>
          <p:cNvSpPr>
            <a:spLocks noChangeShapeType="1"/>
          </p:cNvSpPr>
          <p:nvPr/>
        </p:nvSpPr>
        <p:spPr bwMode="auto">
          <a:xfrm>
            <a:off x="6056313" y="1909763"/>
            <a:ext cx="0" cy="922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20" name="Arc 125"/>
          <p:cNvSpPr>
            <a:spLocks/>
          </p:cNvSpPr>
          <p:nvPr/>
        </p:nvSpPr>
        <p:spPr bwMode="auto">
          <a:xfrm>
            <a:off x="5994400" y="2832100"/>
            <a:ext cx="55563" cy="117475"/>
          </a:xfrm>
          <a:custGeom>
            <a:avLst/>
            <a:gdLst>
              <a:gd name="T0" fmla="*/ 0 w 21600"/>
              <a:gd name="T1" fmla="*/ 639173 h 21591"/>
              <a:gd name="T2" fmla="*/ 138787 w 21600"/>
              <a:gd name="T3" fmla="*/ 0 h 21591"/>
              <a:gd name="T4" fmla="*/ 142928 w 21600"/>
              <a:gd name="T5" fmla="*/ 639173 h 21591"/>
              <a:gd name="T6" fmla="*/ 0 60000 65536"/>
              <a:gd name="T7" fmla="*/ 0 60000 65536"/>
              <a:gd name="T8" fmla="*/ 0 60000 65536"/>
              <a:gd name="T9" fmla="*/ 0 w 21600"/>
              <a:gd name="T10" fmla="*/ 0 h 21591"/>
              <a:gd name="T11" fmla="*/ 21600 w 21600"/>
              <a:gd name="T12" fmla="*/ 21591 h 215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1" fill="none" extrusionOk="0">
                <a:moveTo>
                  <a:pt x="0" y="21591"/>
                </a:moveTo>
                <a:cubicBezTo>
                  <a:pt x="0" y="9905"/>
                  <a:pt x="9293" y="338"/>
                  <a:pt x="20974" y="0"/>
                </a:cubicBezTo>
              </a:path>
              <a:path w="21600" h="21591" stroke="0" extrusionOk="0">
                <a:moveTo>
                  <a:pt x="0" y="21591"/>
                </a:moveTo>
                <a:cubicBezTo>
                  <a:pt x="0" y="9905"/>
                  <a:pt x="9293" y="338"/>
                  <a:pt x="20974" y="0"/>
                </a:cubicBezTo>
                <a:lnTo>
                  <a:pt x="21600" y="2159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21" name="Arc 126"/>
          <p:cNvSpPr>
            <a:spLocks/>
          </p:cNvSpPr>
          <p:nvPr/>
        </p:nvSpPr>
        <p:spPr bwMode="auto">
          <a:xfrm rot="10800000">
            <a:off x="5997575" y="2959100"/>
            <a:ext cx="55563" cy="117475"/>
          </a:xfrm>
          <a:custGeom>
            <a:avLst/>
            <a:gdLst>
              <a:gd name="T0" fmla="*/ 0 w 22226"/>
              <a:gd name="T1" fmla="*/ 266 h 21600"/>
              <a:gd name="T2" fmla="*/ 138902 w 22226"/>
              <a:gd name="T3" fmla="*/ 638906 h 21600"/>
              <a:gd name="T4" fmla="*/ 3912 w 22226"/>
              <a:gd name="T5" fmla="*/ 638906 h 21600"/>
              <a:gd name="T6" fmla="*/ 0 60000 65536"/>
              <a:gd name="T7" fmla="*/ 0 60000 65536"/>
              <a:gd name="T8" fmla="*/ 0 60000 65536"/>
              <a:gd name="T9" fmla="*/ 0 w 22226"/>
              <a:gd name="T10" fmla="*/ 0 h 21600"/>
              <a:gd name="T11" fmla="*/ 22226 w 22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26" h="21600" fill="none" extrusionOk="0">
                <a:moveTo>
                  <a:pt x="0" y="9"/>
                </a:moveTo>
                <a:cubicBezTo>
                  <a:pt x="208" y="3"/>
                  <a:pt x="417" y="-1"/>
                  <a:pt x="626" y="0"/>
                </a:cubicBezTo>
                <a:cubicBezTo>
                  <a:pt x="12555" y="0"/>
                  <a:pt x="22226" y="9670"/>
                  <a:pt x="22226" y="21600"/>
                </a:cubicBezTo>
              </a:path>
              <a:path w="22226" h="21600" stroke="0" extrusionOk="0">
                <a:moveTo>
                  <a:pt x="0" y="9"/>
                </a:moveTo>
                <a:cubicBezTo>
                  <a:pt x="208" y="3"/>
                  <a:pt x="417" y="-1"/>
                  <a:pt x="626" y="0"/>
                </a:cubicBezTo>
                <a:cubicBezTo>
                  <a:pt x="12555" y="0"/>
                  <a:pt x="22226" y="9670"/>
                  <a:pt x="22226" y="21600"/>
                </a:cubicBezTo>
                <a:lnTo>
                  <a:pt x="626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22" name="Line 127"/>
          <p:cNvSpPr>
            <a:spLocks noChangeShapeType="1"/>
          </p:cNvSpPr>
          <p:nvPr/>
        </p:nvSpPr>
        <p:spPr bwMode="auto">
          <a:xfrm>
            <a:off x="6064250" y="3060700"/>
            <a:ext cx="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23" name="Line 128"/>
          <p:cNvSpPr>
            <a:spLocks noChangeShapeType="1"/>
          </p:cNvSpPr>
          <p:nvPr/>
        </p:nvSpPr>
        <p:spPr bwMode="auto">
          <a:xfrm flipV="1">
            <a:off x="2378075" y="3987800"/>
            <a:ext cx="37147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24" name="Rectangle 129"/>
          <p:cNvSpPr>
            <a:spLocks noChangeArrowheads="1"/>
          </p:cNvSpPr>
          <p:nvPr/>
        </p:nvSpPr>
        <p:spPr bwMode="auto">
          <a:xfrm>
            <a:off x="1541463" y="4543425"/>
            <a:ext cx="135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B</a:t>
            </a:r>
            <a:r>
              <a:rPr lang="es-ES" altLang="es-ES" sz="1400"/>
              <a:t>3 </a:t>
            </a:r>
            <a:r>
              <a:rPr lang="es-ES" altLang="es-ES" sz="2000"/>
              <a:t>B</a:t>
            </a:r>
            <a:r>
              <a:rPr lang="es-ES" altLang="es-ES" sz="1400"/>
              <a:t>2 </a:t>
            </a:r>
            <a:r>
              <a:rPr lang="es-ES" altLang="es-ES" sz="2000"/>
              <a:t>B</a:t>
            </a:r>
            <a:r>
              <a:rPr lang="es-ES" altLang="es-ES" sz="1400"/>
              <a:t>1 </a:t>
            </a:r>
            <a:r>
              <a:rPr lang="es-ES" altLang="es-ES" sz="2000"/>
              <a:t>B</a:t>
            </a:r>
            <a:r>
              <a:rPr lang="es-ES" altLang="es-ES" sz="1400"/>
              <a:t>0</a:t>
            </a:r>
          </a:p>
        </p:txBody>
      </p:sp>
      <p:sp>
        <p:nvSpPr>
          <p:cNvPr id="164925" name="Rectangle 130"/>
          <p:cNvSpPr>
            <a:spLocks noChangeArrowheads="1"/>
          </p:cNvSpPr>
          <p:nvPr/>
        </p:nvSpPr>
        <p:spPr bwMode="auto">
          <a:xfrm>
            <a:off x="4438650" y="4597400"/>
            <a:ext cx="1314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A</a:t>
            </a:r>
            <a:r>
              <a:rPr lang="es-ES" altLang="es-ES" sz="1400"/>
              <a:t>3</a:t>
            </a:r>
            <a:r>
              <a:rPr lang="es-ES" altLang="es-ES" sz="2000"/>
              <a:t>A</a:t>
            </a:r>
            <a:r>
              <a:rPr lang="es-ES" altLang="es-ES" sz="1400"/>
              <a:t>2</a:t>
            </a:r>
            <a:r>
              <a:rPr lang="es-ES" altLang="es-ES" sz="2000"/>
              <a:t>A</a:t>
            </a:r>
            <a:r>
              <a:rPr lang="es-ES" altLang="es-ES" sz="1400"/>
              <a:t>1</a:t>
            </a:r>
            <a:r>
              <a:rPr lang="es-ES" altLang="es-ES" sz="2000"/>
              <a:t>A</a:t>
            </a:r>
            <a:r>
              <a:rPr lang="es-ES" altLang="es-ES" sz="1400"/>
              <a:t>0</a:t>
            </a:r>
          </a:p>
        </p:txBody>
      </p:sp>
      <p:sp>
        <p:nvSpPr>
          <p:cNvPr id="164926" name="Rectangle 131"/>
          <p:cNvSpPr>
            <a:spLocks noChangeArrowheads="1"/>
          </p:cNvSpPr>
          <p:nvPr/>
        </p:nvSpPr>
        <p:spPr bwMode="auto">
          <a:xfrm>
            <a:off x="3346450" y="477361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7483</a:t>
            </a:r>
          </a:p>
        </p:txBody>
      </p:sp>
      <p:sp>
        <p:nvSpPr>
          <p:cNvPr id="164927" name="Rectangle 132"/>
          <p:cNvSpPr>
            <a:spLocks noChangeArrowheads="1"/>
          </p:cNvSpPr>
          <p:nvPr/>
        </p:nvSpPr>
        <p:spPr bwMode="auto">
          <a:xfrm>
            <a:off x="1746250" y="4935538"/>
            <a:ext cx="442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C</a:t>
            </a:r>
            <a:r>
              <a:rPr lang="es-ES" altLang="es-ES" sz="1400"/>
              <a:t>1</a:t>
            </a:r>
          </a:p>
        </p:txBody>
      </p:sp>
      <p:sp>
        <p:nvSpPr>
          <p:cNvPr id="164928" name="Rectangle 133"/>
          <p:cNvSpPr>
            <a:spLocks noChangeArrowheads="1"/>
          </p:cNvSpPr>
          <p:nvPr/>
        </p:nvSpPr>
        <p:spPr bwMode="auto">
          <a:xfrm>
            <a:off x="5624513" y="476408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C</a:t>
            </a:r>
            <a:r>
              <a:rPr lang="es-ES" altLang="es-ES" sz="1400">
                <a:latin typeface="Arial" pitchFamily="34" charset="0"/>
              </a:rPr>
              <a:t>0</a:t>
            </a:r>
          </a:p>
        </p:txBody>
      </p:sp>
      <p:sp>
        <p:nvSpPr>
          <p:cNvPr id="164929" name="Line 134"/>
          <p:cNvSpPr>
            <a:spLocks noChangeShapeType="1"/>
          </p:cNvSpPr>
          <p:nvPr/>
        </p:nvSpPr>
        <p:spPr bwMode="auto">
          <a:xfrm>
            <a:off x="6038850" y="4772025"/>
            <a:ext cx="474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30" name="Line 135"/>
          <p:cNvSpPr>
            <a:spLocks noChangeShapeType="1"/>
          </p:cNvSpPr>
          <p:nvPr/>
        </p:nvSpPr>
        <p:spPr bwMode="auto">
          <a:xfrm>
            <a:off x="6513513" y="4767263"/>
            <a:ext cx="0" cy="192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31" name="Line 136"/>
          <p:cNvSpPr>
            <a:spLocks noChangeShapeType="1"/>
          </p:cNvSpPr>
          <p:nvPr/>
        </p:nvSpPr>
        <p:spPr bwMode="auto">
          <a:xfrm>
            <a:off x="6397625" y="4959350"/>
            <a:ext cx="331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32" name="Line 137"/>
          <p:cNvSpPr>
            <a:spLocks noChangeShapeType="1"/>
          </p:cNvSpPr>
          <p:nvPr/>
        </p:nvSpPr>
        <p:spPr bwMode="auto">
          <a:xfrm>
            <a:off x="6497638" y="5016500"/>
            <a:ext cx="44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33" name="Line 138"/>
          <p:cNvSpPr>
            <a:spLocks noChangeShapeType="1"/>
          </p:cNvSpPr>
          <p:nvPr/>
        </p:nvSpPr>
        <p:spPr bwMode="auto">
          <a:xfrm>
            <a:off x="6470650" y="4997450"/>
            <a:ext cx="153988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34" name="Line 139"/>
          <p:cNvSpPr>
            <a:spLocks noChangeShapeType="1"/>
          </p:cNvSpPr>
          <p:nvPr/>
        </p:nvSpPr>
        <p:spPr bwMode="auto">
          <a:xfrm>
            <a:off x="6446838" y="497681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35" name="Rectangle 140"/>
          <p:cNvSpPr>
            <a:spLocks noChangeArrowheads="1"/>
          </p:cNvSpPr>
          <p:nvPr/>
        </p:nvSpPr>
        <p:spPr bwMode="auto">
          <a:xfrm>
            <a:off x="4432300" y="587851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7447</a:t>
            </a:r>
          </a:p>
        </p:txBody>
      </p:sp>
      <p:sp>
        <p:nvSpPr>
          <p:cNvPr id="164936" name="Rectangle 141"/>
          <p:cNvSpPr>
            <a:spLocks noChangeArrowheads="1"/>
          </p:cNvSpPr>
          <p:nvPr/>
        </p:nvSpPr>
        <p:spPr bwMode="auto">
          <a:xfrm>
            <a:off x="3917950" y="6392863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a</a:t>
            </a:r>
          </a:p>
        </p:txBody>
      </p:sp>
      <p:sp>
        <p:nvSpPr>
          <p:cNvPr id="164937" name="Rectangle 142"/>
          <p:cNvSpPr>
            <a:spLocks noChangeArrowheads="1"/>
          </p:cNvSpPr>
          <p:nvPr/>
        </p:nvSpPr>
        <p:spPr bwMode="auto">
          <a:xfrm>
            <a:off x="5632450" y="63261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g</a:t>
            </a:r>
          </a:p>
        </p:txBody>
      </p:sp>
      <p:grpSp>
        <p:nvGrpSpPr>
          <p:cNvPr id="164938" name="Group 143"/>
          <p:cNvGrpSpPr>
            <a:grpSpLocks/>
          </p:cNvGrpSpPr>
          <p:nvPr/>
        </p:nvGrpSpPr>
        <p:grpSpPr bwMode="auto">
          <a:xfrm>
            <a:off x="1497013" y="5287963"/>
            <a:ext cx="495300" cy="228600"/>
            <a:chOff x="943" y="3331"/>
            <a:chExt cx="312" cy="144"/>
          </a:xfrm>
        </p:grpSpPr>
        <p:sp>
          <p:nvSpPr>
            <p:cNvPr id="165053" name="Line 144"/>
            <p:cNvSpPr>
              <a:spLocks noChangeShapeType="1"/>
            </p:cNvSpPr>
            <p:nvPr/>
          </p:nvSpPr>
          <p:spPr bwMode="auto">
            <a:xfrm>
              <a:off x="1255" y="3331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54" name="Line 145"/>
            <p:cNvSpPr>
              <a:spLocks noChangeShapeType="1"/>
            </p:cNvSpPr>
            <p:nvPr/>
          </p:nvSpPr>
          <p:spPr bwMode="auto">
            <a:xfrm flipH="1">
              <a:off x="943" y="3475"/>
              <a:ext cx="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4939" name="Rectangle 146"/>
          <p:cNvSpPr>
            <a:spLocks noChangeArrowheads="1"/>
          </p:cNvSpPr>
          <p:nvPr/>
        </p:nvSpPr>
        <p:spPr bwMode="auto">
          <a:xfrm>
            <a:off x="868363" y="530383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NC</a:t>
            </a:r>
          </a:p>
        </p:txBody>
      </p:sp>
      <p:sp>
        <p:nvSpPr>
          <p:cNvPr id="164940" name="Line 147"/>
          <p:cNvSpPr>
            <a:spLocks noChangeShapeType="1"/>
          </p:cNvSpPr>
          <p:nvPr/>
        </p:nvSpPr>
        <p:spPr bwMode="auto">
          <a:xfrm flipV="1">
            <a:off x="6054725" y="1727200"/>
            <a:ext cx="273050" cy="17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41" name="Rectangle 148"/>
          <p:cNvSpPr>
            <a:spLocks noChangeArrowheads="1"/>
          </p:cNvSpPr>
          <p:nvPr/>
        </p:nvSpPr>
        <p:spPr bwMode="auto">
          <a:xfrm>
            <a:off x="6294438" y="1336675"/>
            <a:ext cx="1101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0 - Suma</a:t>
            </a:r>
          </a:p>
          <a:p>
            <a:r>
              <a:rPr lang="es-ES" altLang="es-ES" sz="2000"/>
              <a:t>1 - Resta</a:t>
            </a:r>
          </a:p>
        </p:txBody>
      </p:sp>
      <p:sp>
        <p:nvSpPr>
          <p:cNvPr id="164942" name="Rectangle 149"/>
          <p:cNvSpPr>
            <a:spLocks noChangeArrowheads="1"/>
          </p:cNvSpPr>
          <p:nvPr/>
        </p:nvSpPr>
        <p:spPr bwMode="auto">
          <a:xfrm>
            <a:off x="4532313" y="412115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>
                <a:latin typeface="Arial" pitchFamily="34" charset="0"/>
              </a:rPr>
              <a:t>7486</a:t>
            </a:r>
          </a:p>
        </p:txBody>
      </p:sp>
      <p:grpSp>
        <p:nvGrpSpPr>
          <p:cNvPr id="164943" name="Group 150"/>
          <p:cNvGrpSpPr>
            <a:grpSpLocks/>
          </p:cNvGrpSpPr>
          <p:nvPr/>
        </p:nvGrpSpPr>
        <p:grpSpPr bwMode="auto">
          <a:xfrm>
            <a:off x="1036638" y="4314825"/>
            <a:ext cx="690562" cy="176213"/>
            <a:chOff x="653" y="2718"/>
            <a:chExt cx="435" cy="111"/>
          </a:xfrm>
        </p:grpSpPr>
        <p:sp>
          <p:nvSpPr>
            <p:cNvPr id="165047" name="Line 151"/>
            <p:cNvSpPr>
              <a:spLocks noChangeShapeType="1"/>
            </p:cNvSpPr>
            <p:nvPr/>
          </p:nvSpPr>
          <p:spPr bwMode="auto">
            <a:xfrm flipH="1">
              <a:off x="789" y="2720"/>
              <a:ext cx="2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48" name="Line 152"/>
            <p:cNvSpPr>
              <a:spLocks noChangeShapeType="1"/>
            </p:cNvSpPr>
            <p:nvPr/>
          </p:nvSpPr>
          <p:spPr bwMode="auto">
            <a:xfrm>
              <a:off x="789" y="2718"/>
              <a:ext cx="0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49" name="Line 153"/>
            <p:cNvSpPr>
              <a:spLocks noChangeShapeType="1"/>
            </p:cNvSpPr>
            <p:nvPr/>
          </p:nvSpPr>
          <p:spPr bwMode="auto">
            <a:xfrm flipH="1">
              <a:off x="653" y="2804"/>
              <a:ext cx="2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50" name="Line 154"/>
            <p:cNvSpPr>
              <a:spLocks noChangeShapeType="1"/>
            </p:cNvSpPr>
            <p:nvPr/>
          </p:nvSpPr>
          <p:spPr bwMode="auto">
            <a:xfrm flipH="1">
              <a:off x="771" y="2829"/>
              <a:ext cx="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51" name="Line 155"/>
            <p:cNvSpPr>
              <a:spLocks noChangeShapeType="1"/>
            </p:cNvSpPr>
            <p:nvPr/>
          </p:nvSpPr>
          <p:spPr bwMode="auto">
            <a:xfrm flipH="1">
              <a:off x="719" y="2821"/>
              <a:ext cx="9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52" name="Line 156"/>
            <p:cNvSpPr>
              <a:spLocks noChangeShapeType="1"/>
            </p:cNvSpPr>
            <p:nvPr/>
          </p:nvSpPr>
          <p:spPr bwMode="auto">
            <a:xfrm flipH="1">
              <a:off x="722" y="2811"/>
              <a:ext cx="1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4944" name="Line 157"/>
          <p:cNvSpPr>
            <a:spLocks noChangeShapeType="1"/>
          </p:cNvSpPr>
          <p:nvPr/>
        </p:nvSpPr>
        <p:spPr bwMode="auto">
          <a:xfrm>
            <a:off x="1735138" y="4313238"/>
            <a:ext cx="0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45" name="Rectangle 158"/>
          <p:cNvSpPr>
            <a:spLocks noChangeArrowheads="1"/>
          </p:cNvSpPr>
          <p:nvPr/>
        </p:nvSpPr>
        <p:spPr bwMode="auto">
          <a:xfrm>
            <a:off x="1928813" y="4330700"/>
            <a:ext cx="4064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46" name="Line 159"/>
          <p:cNvSpPr>
            <a:spLocks noChangeShapeType="1"/>
          </p:cNvSpPr>
          <p:nvPr/>
        </p:nvSpPr>
        <p:spPr bwMode="auto">
          <a:xfrm>
            <a:off x="2581275" y="4333875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64947" name="Group 160"/>
          <p:cNvGrpSpPr>
            <a:grpSpLocks/>
          </p:cNvGrpSpPr>
          <p:nvPr/>
        </p:nvGrpSpPr>
        <p:grpSpPr bwMode="auto">
          <a:xfrm>
            <a:off x="2779713" y="3328988"/>
            <a:ext cx="214312" cy="230187"/>
            <a:chOff x="1751" y="2097"/>
            <a:chExt cx="135" cy="145"/>
          </a:xfrm>
        </p:grpSpPr>
        <p:grpSp>
          <p:nvGrpSpPr>
            <p:cNvPr id="165043" name="Group 161"/>
            <p:cNvGrpSpPr>
              <a:grpSpLocks/>
            </p:cNvGrpSpPr>
            <p:nvPr/>
          </p:nvGrpSpPr>
          <p:grpSpPr bwMode="auto">
            <a:xfrm>
              <a:off x="1751" y="2097"/>
              <a:ext cx="135" cy="145"/>
              <a:chOff x="1751" y="2097"/>
              <a:chExt cx="135" cy="145"/>
            </a:xfrm>
          </p:grpSpPr>
          <p:sp>
            <p:nvSpPr>
              <p:cNvPr id="165045" name="Arc 162"/>
              <p:cNvSpPr>
                <a:spLocks/>
              </p:cNvSpPr>
              <p:nvPr/>
            </p:nvSpPr>
            <p:spPr bwMode="auto">
              <a:xfrm>
                <a:off x="1751" y="2169"/>
                <a:ext cx="135" cy="73"/>
              </a:xfrm>
              <a:custGeom>
                <a:avLst/>
                <a:gdLst>
                  <a:gd name="T0" fmla="*/ 1 w 21600"/>
                  <a:gd name="T1" fmla="*/ 0 h 21600"/>
                  <a:gd name="T2" fmla="*/ 0 w 21600"/>
                  <a:gd name="T3" fmla="*/ 0 h 21600"/>
                  <a:gd name="T4" fmla="*/ 1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5046" name="Arc 163"/>
              <p:cNvSpPr>
                <a:spLocks/>
              </p:cNvSpPr>
              <p:nvPr/>
            </p:nvSpPr>
            <p:spPr bwMode="auto">
              <a:xfrm>
                <a:off x="1751" y="2097"/>
                <a:ext cx="135" cy="73"/>
              </a:xfrm>
              <a:custGeom>
                <a:avLst/>
                <a:gdLst>
                  <a:gd name="T0" fmla="*/ 0 w 21600"/>
                  <a:gd name="T1" fmla="*/ 0 h 21599"/>
                  <a:gd name="T2" fmla="*/ 1 w 21600"/>
                  <a:gd name="T3" fmla="*/ 0 h 21599"/>
                  <a:gd name="T4" fmla="*/ 1 w 21600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32"/>
                      <a:pt x="9573" y="87"/>
                      <a:pt x="21439" y="-1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32"/>
                      <a:pt x="9573" y="87"/>
                      <a:pt x="21439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65044" name="Line 164"/>
            <p:cNvSpPr>
              <a:spLocks noChangeShapeType="1"/>
            </p:cNvSpPr>
            <p:nvPr/>
          </p:nvSpPr>
          <p:spPr bwMode="auto">
            <a:xfrm>
              <a:off x="1876" y="2097"/>
              <a:ext cx="0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948" name="Group 165"/>
          <p:cNvGrpSpPr>
            <a:grpSpLocks/>
          </p:cNvGrpSpPr>
          <p:nvPr/>
        </p:nvGrpSpPr>
        <p:grpSpPr bwMode="auto">
          <a:xfrm>
            <a:off x="2794000" y="3733800"/>
            <a:ext cx="214313" cy="230188"/>
            <a:chOff x="1760" y="2352"/>
            <a:chExt cx="135" cy="145"/>
          </a:xfrm>
        </p:grpSpPr>
        <p:grpSp>
          <p:nvGrpSpPr>
            <p:cNvPr id="165039" name="Group 166"/>
            <p:cNvGrpSpPr>
              <a:grpSpLocks/>
            </p:cNvGrpSpPr>
            <p:nvPr/>
          </p:nvGrpSpPr>
          <p:grpSpPr bwMode="auto">
            <a:xfrm>
              <a:off x="1760" y="2352"/>
              <a:ext cx="135" cy="145"/>
              <a:chOff x="1760" y="2352"/>
              <a:chExt cx="135" cy="145"/>
            </a:xfrm>
          </p:grpSpPr>
          <p:sp>
            <p:nvSpPr>
              <p:cNvPr id="165041" name="Arc 167"/>
              <p:cNvSpPr>
                <a:spLocks/>
              </p:cNvSpPr>
              <p:nvPr/>
            </p:nvSpPr>
            <p:spPr bwMode="auto">
              <a:xfrm>
                <a:off x="1760" y="2424"/>
                <a:ext cx="135" cy="73"/>
              </a:xfrm>
              <a:custGeom>
                <a:avLst/>
                <a:gdLst>
                  <a:gd name="T0" fmla="*/ 1 w 21600"/>
                  <a:gd name="T1" fmla="*/ 0 h 21600"/>
                  <a:gd name="T2" fmla="*/ 0 w 21600"/>
                  <a:gd name="T3" fmla="*/ 0 h 21600"/>
                  <a:gd name="T4" fmla="*/ 1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5042" name="Arc 168"/>
              <p:cNvSpPr>
                <a:spLocks/>
              </p:cNvSpPr>
              <p:nvPr/>
            </p:nvSpPr>
            <p:spPr bwMode="auto">
              <a:xfrm>
                <a:off x="1760" y="2352"/>
                <a:ext cx="135" cy="73"/>
              </a:xfrm>
              <a:custGeom>
                <a:avLst/>
                <a:gdLst>
                  <a:gd name="T0" fmla="*/ 0 w 21600"/>
                  <a:gd name="T1" fmla="*/ 0 h 21599"/>
                  <a:gd name="T2" fmla="*/ 1 w 21600"/>
                  <a:gd name="T3" fmla="*/ 0 h 21599"/>
                  <a:gd name="T4" fmla="*/ 1 w 21600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32"/>
                      <a:pt x="9573" y="87"/>
                      <a:pt x="21439" y="-1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32"/>
                      <a:pt x="9573" y="87"/>
                      <a:pt x="21439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65040" name="Line 169"/>
            <p:cNvSpPr>
              <a:spLocks noChangeShapeType="1"/>
            </p:cNvSpPr>
            <p:nvPr/>
          </p:nvSpPr>
          <p:spPr bwMode="auto">
            <a:xfrm>
              <a:off x="1895" y="23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4949" name="Line 170"/>
          <p:cNvSpPr>
            <a:spLocks noChangeShapeType="1"/>
          </p:cNvSpPr>
          <p:nvPr/>
        </p:nvSpPr>
        <p:spPr bwMode="auto">
          <a:xfrm flipH="1">
            <a:off x="2436813" y="3444875"/>
            <a:ext cx="334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50" name="Line 171"/>
          <p:cNvSpPr>
            <a:spLocks noChangeShapeType="1"/>
          </p:cNvSpPr>
          <p:nvPr/>
        </p:nvSpPr>
        <p:spPr bwMode="auto">
          <a:xfrm flipH="1">
            <a:off x="2492375" y="3895725"/>
            <a:ext cx="27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51" name="Line 172"/>
          <p:cNvSpPr>
            <a:spLocks noChangeShapeType="1"/>
          </p:cNvSpPr>
          <p:nvPr/>
        </p:nvSpPr>
        <p:spPr bwMode="auto">
          <a:xfrm flipV="1">
            <a:off x="2495550" y="3762375"/>
            <a:ext cx="6350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52" name="Line 173"/>
          <p:cNvSpPr>
            <a:spLocks noChangeShapeType="1"/>
          </p:cNvSpPr>
          <p:nvPr/>
        </p:nvSpPr>
        <p:spPr bwMode="auto">
          <a:xfrm flipV="1">
            <a:off x="2981325" y="3402013"/>
            <a:ext cx="1443038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53" name="Line 174"/>
          <p:cNvSpPr>
            <a:spLocks noChangeShapeType="1"/>
          </p:cNvSpPr>
          <p:nvPr/>
        </p:nvSpPr>
        <p:spPr bwMode="auto">
          <a:xfrm>
            <a:off x="2967038" y="3527425"/>
            <a:ext cx="178911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54" name="Line 175"/>
          <p:cNvSpPr>
            <a:spLocks noChangeShapeType="1"/>
          </p:cNvSpPr>
          <p:nvPr/>
        </p:nvSpPr>
        <p:spPr bwMode="auto">
          <a:xfrm>
            <a:off x="3008313" y="3817938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55" name="Line 176"/>
          <p:cNvSpPr>
            <a:spLocks noChangeShapeType="1"/>
          </p:cNvSpPr>
          <p:nvPr/>
        </p:nvSpPr>
        <p:spPr bwMode="auto">
          <a:xfrm>
            <a:off x="2982913" y="3883025"/>
            <a:ext cx="1760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56" name="Rectangle 177"/>
          <p:cNvSpPr>
            <a:spLocks noChangeArrowheads="1"/>
          </p:cNvSpPr>
          <p:nvPr/>
        </p:nvSpPr>
        <p:spPr bwMode="auto">
          <a:xfrm>
            <a:off x="2087563" y="2979738"/>
            <a:ext cx="442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C</a:t>
            </a:r>
            <a:r>
              <a:rPr lang="es-ES" altLang="es-ES" sz="1400"/>
              <a:t>1</a:t>
            </a:r>
          </a:p>
        </p:txBody>
      </p:sp>
      <p:grpSp>
        <p:nvGrpSpPr>
          <p:cNvPr id="164957" name="Group 178"/>
          <p:cNvGrpSpPr>
            <a:grpSpLocks/>
          </p:cNvGrpSpPr>
          <p:nvPr/>
        </p:nvGrpSpPr>
        <p:grpSpPr bwMode="auto">
          <a:xfrm>
            <a:off x="2279650" y="3344863"/>
            <a:ext cx="71438" cy="196850"/>
            <a:chOff x="1436" y="2107"/>
            <a:chExt cx="45" cy="124"/>
          </a:xfrm>
        </p:grpSpPr>
        <p:sp>
          <p:nvSpPr>
            <p:cNvPr id="165037" name="Line 179"/>
            <p:cNvSpPr>
              <a:spLocks noChangeShapeType="1"/>
            </p:cNvSpPr>
            <p:nvPr/>
          </p:nvSpPr>
          <p:spPr bwMode="auto">
            <a:xfrm>
              <a:off x="1481" y="2107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38" name="Line 180"/>
            <p:cNvSpPr>
              <a:spLocks noChangeShapeType="1"/>
            </p:cNvSpPr>
            <p:nvPr/>
          </p:nvSpPr>
          <p:spPr bwMode="auto">
            <a:xfrm flipH="1">
              <a:off x="1436" y="2231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958" name="Group 181"/>
          <p:cNvGrpSpPr>
            <a:grpSpLocks/>
          </p:cNvGrpSpPr>
          <p:nvPr/>
        </p:nvGrpSpPr>
        <p:grpSpPr bwMode="auto">
          <a:xfrm>
            <a:off x="2090738" y="3444875"/>
            <a:ext cx="417512" cy="388938"/>
            <a:chOff x="1317" y="2170"/>
            <a:chExt cx="263" cy="245"/>
          </a:xfrm>
        </p:grpSpPr>
        <p:sp>
          <p:nvSpPr>
            <p:cNvPr id="165029" name="Line 182"/>
            <p:cNvSpPr>
              <a:spLocks noChangeShapeType="1"/>
            </p:cNvSpPr>
            <p:nvPr/>
          </p:nvSpPr>
          <p:spPr bwMode="auto">
            <a:xfrm>
              <a:off x="1544" y="2170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30" name="Line 183"/>
            <p:cNvSpPr>
              <a:spLocks noChangeShapeType="1"/>
            </p:cNvSpPr>
            <p:nvPr/>
          </p:nvSpPr>
          <p:spPr bwMode="auto">
            <a:xfrm flipH="1">
              <a:off x="1431" y="2265"/>
              <a:ext cx="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31" name="Line 184"/>
            <p:cNvSpPr>
              <a:spLocks noChangeShapeType="1"/>
            </p:cNvSpPr>
            <p:nvPr/>
          </p:nvSpPr>
          <p:spPr bwMode="auto">
            <a:xfrm flipH="1">
              <a:off x="1440" y="2370"/>
              <a:ext cx="1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65032" name="Group 185"/>
            <p:cNvGrpSpPr>
              <a:grpSpLocks/>
            </p:cNvGrpSpPr>
            <p:nvPr/>
          </p:nvGrpSpPr>
          <p:grpSpPr bwMode="auto">
            <a:xfrm>
              <a:off x="1317" y="2188"/>
              <a:ext cx="112" cy="227"/>
              <a:chOff x="1317" y="2188"/>
              <a:chExt cx="112" cy="227"/>
            </a:xfrm>
          </p:grpSpPr>
          <p:grpSp>
            <p:nvGrpSpPr>
              <p:cNvPr id="165033" name="Group 186"/>
              <p:cNvGrpSpPr>
                <a:grpSpLocks/>
              </p:cNvGrpSpPr>
              <p:nvPr/>
            </p:nvGrpSpPr>
            <p:grpSpPr bwMode="auto">
              <a:xfrm>
                <a:off x="1317" y="2189"/>
                <a:ext cx="112" cy="226"/>
                <a:chOff x="1317" y="2189"/>
                <a:chExt cx="112" cy="226"/>
              </a:xfrm>
            </p:grpSpPr>
            <p:sp>
              <p:nvSpPr>
                <p:cNvPr id="165035" name="Arc 187"/>
                <p:cNvSpPr>
                  <a:spLocks/>
                </p:cNvSpPr>
                <p:nvPr/>
              </p:nvSpPr>
              <p:spPr bwMode="auto">
                <a:xfrm>
                  <a:off x="1317" y="2301"/>
                  <a:ext cx="112" cy="114"/>
                </a:xfrm>
                <a:custGeom>
                  <a:avLst/>
                  <a:gdLst>
                    <a:gd name="T0" fmla="*/ 1 w 21600"/>
                    <a:gd name="T1" fmla="*/ 1 h 21788"/>
                    <a:gd name="T2" fmla="*/ 0 w 21600"/>
                    <a:gd name="T3" fmla="*/ 0 h 21788"/>
                    <a:gd name="T4" fmla="*/ 1 w 21600"/>
                    <a:gd name="T5" fmla="*/ 0 h 2178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788"/>
                    <a:gd name="T11" fmla="*/ 21600 w 21600"/>
                    <a:gd name="T12" fmla="*/ 21788 h 217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788" fill="none" extrusionOk="0">
                      <a:moveTo>
                        <a:pt x="21404" y="21788"/>
                      </a:moveTo>
                      <a:cubicBezTo>
                        <a:pt x="9552" y="21681"/>
                        <a:pt x="0" y="12042"/>
                        <a:pt x="0" y="189"/>
                      </a:cubicBezTo>
                      <a:cubicBezTo>
                        <a:pt x="-1" y="125"/>
                        <a:pt x="0" y="62"/>
                        <a:pt x="0" y="-1"/>
                      </a:cubicBezTo>
                    </a:path>
                    <a:path w="21600" h="21788" stroke="0" extrusionOk="0">
                      <a:moveTo>
                        <a:pt x="21404" y="21788"/>
                      </a:moveTo>
                      <a:cubicBezTo>
                        <a:pt x="9552" y="21681"/>
                        <a:pt x="0" y="12042"/>
                        <a:pt x="0" y="189"/>
                      </a:cubicBezTo>
                      <a:cubicBezTo>
                        <a:pt x="-1" y="125"/>
                        <a:pt x="0" y="62"/>
                        <a:pt x="0" y="-1"/>
                      </a:cubicBezTo>
                      <a:lnTo>
                        <a:pt x="21600" y="18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  <p:sp>
              <p:nvSpPr>
                <p:cNvPr id="165036" name="Arc 188"/>
                <p:cNvSpPr>
                  <a:spLocks/>
                </p:cNvSpPr>
                <p:nvPr/>
              </p:nvSpPr>
              <p:spPr bwMode="auto">
                <a:xfrm>
                  <a:off x="1318" y="2189"/>
                  <a:ext cx="111" cy="113"/>
                </a:xfrm>
                <a:custGeom>
                  <a:avLst/>
                  <a:gdLst>
                    <a:gd name="T0" fmla="*/ 0 w 21599"/>
                    <a:gd name="T1" fmla="*/ 1 h 21599"/>
                    <a:gd name="T2" fmla="*/ 1 w 21599"/>
                    <a:gd name="T3" fmla="*/ 0 h 21599"/>
                    <a:gd name="T4" fmla="*/ 1 w 21599"/>
                    <a:gd name="T5" fmla="*/ 1 h 21599"/>
                    <a:gd name="T6" fmla="*/ 0 60000 65536"/>
                    <a:gd name="T7" fmla="*/ 0 60000 65536"/>
                    <a:gd name="T8" fmla="*/ 0 60000 65536"/>
                    <a:gd name="T9" fmla="*/ 0 w 21599"/>
                    <a:gd name="T10" fmla="*/ 0 h 21599"/>
                    <a:gd name="T11" fmla="*/ 21599 w 21599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9" h="21599" fill="none" extrusionOk="0">
                      <a:moveTo>
                        <a:pt x="-1" y="21409"/>
                      </a:moveTo>
                      <a:cubicBezTo>
                        <a:pt x="102" y="9630"/>
                        <a:pt x="9626" y="105"/>
                        <a:pt x="21405" y="-1"/>
                      </a:cubicBezTo>
                    </a:path>
                    <a:path w="21599" h="21599" stroke="0" extrusionOk="0">
                      <a:moveTo>
                        <a:pt x="-1" y="21409"/>
                      </a:moveTo>
                      <a:cubicBezTo>
                        <a:pt x="102" y="9630"/>
                        <a:pt x="9626" y="105"/>
                        <a:pt x="21405" y="-1"/>
                      </a:cubicBezTo>
                      <a:lnTo>
                        <a:pt x="21599" y="2159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</p:grpSp>
          <p:sp>
            <p:nvSpPr>
              <p:cNvPr id="165034" name="Line 189"/>
              <p:cNvSpPr>
                <a:spLocks noChangeShapeType="1"/>
              </p:cNvSpPr>
              <p:nvPr/>
            </p:nvSpPr>
            <p:spPr bwMode="auto">
              <a:xfrm>
                <a:off x="1429" y="2188"/>
                <a:ext cx="0" cy="2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64959" name="Line 190"/>
          <p:cNvSpPr>
            <a:spLocks noChangeShapeType="1"/>
          </p:cNvSpPr>
          <p:nvPr/>
        </p:nvSpPr>
        <p:spPr bwMode="auto">
          <a:xfrm>
            <a:off x="2006600" y="3989388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60" name="Line 191"/>
          <p:cNvSpPr>
            <a:spLocks noChangeShapeType="1"/>
          </p:cNvSpPr>
          <p:nvPr/>
        </p:nvSpPr>
        <p:spPr bwMode="auto">
          <a:xfrm>
            <a:off x="1933575" y="3657600"/>
            <a:ext cx="0" cy="417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64961" name="Group 192"/>
          <p:cNvGrpSpPr>
            <a:grpSpLocks/>
          </p:cNvGrpSpPr>
          <p:nvPr/>
        </p:nvGrpSpPr>
        <p:grpSpPr bwMode="auto">
          <a:xfrm>
            <a:off x="1897063" y="4075113"/>
            <a:ext cx="168275" cy="90487"/>
            <a:chOff x="1195" y="2567"/>
            <a:chExt cx="106" cy="57"/>
          </a:xfrm>
        </p:grpSpPr>
        <p:grpSp>
          <p:nvGrpSpPr>
            <p:cNvPr id="165025" name="Group 193"/>
            <p:cNvGrpSpPr>
              <a:grpSpLocks/>
            </p:cNvGrpSpPr>
            <p:nvPr/>
          </p:nvGrpSpPr>
          <p:grpSpPr bwMode="auto">
            <a:xfrm>
              <a:off x="1196" y="2568"/>
              <a:ext cx="105" cy="56"/>
              <a:chOff x="1196" y="2568"/>
              <a:chExt cx="105" cy="56"/>
            </a:xfrm>
          </p:grpSpPr>
          <p:sp>
            <p:nvSpPr>
              <p:cNvPr id="165027" name="Arc 194"/>
              <p:cNvSpPr>
                <a:spLocks/>
              </p:cNvSpPr>
              <p:nvPr/>
            </p:nvSpPr>
            <p:spPr bwMode="auto">
              <a:xfrm>
                <a:off x="1196" y="2568"/>
                <a:ext cx="53" cy="56"/>
              </a:xfrm>
              <a:custGeom>
                <a:avLst/>
                <a:gdLst>
                  <a:gd name="T0" fmla="*/ 0 w 21600"/>
                  <a:gd name="T1" fmla="*/ 0 h 21596"/>
                  <a:gd name="T2" fmla="*/ 0 w 21600"/>
                  <a:gd name="T3" fmla="*/ 0 h 21596"/>
                  <a:gd name="T4" fmla="*/ 0 w 21600"/>
                  <a:gd name="T5" fmla="*/ 0 h 2159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6"/>
                  <a:gd name="T11" fmla="*/ 21600 w 21600"/>
                  <a:gd name="T12" fmla="*/ 21596 h 215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6" fill="none" extrusionOk="0">
                    <a:moveTo>
                      <a:pt x="21188" y="21596"/>
                    </a:moveTo>
                    <a:cubicBezTo>
                      <a:pt x="9421" y="21372"/>
                      <a:pt x="0" y="11769"/>
                      <a:pt x="0" y="0"/>
                    </a:cubicBezTo>
                  </a:path>
                  <a:path w="21600" h="21596" stroke="0" extrusionOk="0">
                    <a:moveTo>
                      <a:pt x="21188" y="21596"/>
                    </a:moveTo>
                    <a:cubicBezTo>
                      <a:pt x="9421" y="21372"/>
                      <a:pt x="0" y="1176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5028" name="Arc 195"/>
              <p:cNvSpPr>
                <a:spLocks/>
              </p:cNvSpPr>
              <p:nvPr/>
            </p:nvSpPr>
            <p:spPr bwMode="auto">
              <a:xfrm>
                <a:off x="1248" y="2568"/>
                <a:ext cx="53" cy="56"/>
              </a:xfrm>
              <a:custGeom>
                <a:avLst/>
                <a:gdLst>
                  <a:gd name="T0" fmla="*/ 0 w 22011"/>
                  <a:gd name="T1" fmla="*/ 0 h 21600"/>
                  <a:gd name="T2" fmla="*/ 0 w 22011"/>
                  <a:gd name="T3" fmla="*/ 0 h 21600"/>
                  <a:gd name="T4" fmla="*/ 0 w 2201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11"/>
                  <a:gd name="T10" fmla="*/ 0 h 21600"/>
                  <a:gd name="T11" fmla="*/ 22011 w 2201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11" h="21600" fill="none" extrusionOk="0">
                    <a:moveTo>
                      <a:pt x="22011" y="0"/>
                    </a:moveTo>
                    <a:cubicBezTo>
                      <a:pt x="22011" y="11929"/>
                      <a:pt x="12340" y="21600"/>
                      <a:pt x="411" y="21600"/>
                    </a:cubicBezTo>
                    <a:cubicBezTo>
                      <a:pt x="273" y="21600"/>
                      <a:pt x="136" y="21598"/>
                      <a:pt x="-1" y="21596"/>
                    </a:cubicBezTo>
                  </a:path>
                  <a:path w="22011" h="21600" stroke="0" extrusionOk="0">
                    <a:moveTo>
                      <a:pt x="22011" y="0"/>
                    </a:moveTo>
                    <a:cubicBezTo>
                      <a:pt x="22011" y="11929"/>
                      <a:pt x="12340" y="21600"/>
                      <a:pt x="411" y="21600"/>
                    </a:cubicBezTo>
                    <a:cubicBezTo>
                      <a:pt x="273" y="21600"/>
                      <a:pt x="136" y="21598"/>
                      <a:pt x="-1" y="21596"/>
                    </a:cubicBezTo>
                    <a:lnTo>
                      <a:pt x="41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65026" name="Line 196"/>
            <p:cNvSpPr>
              <a:spLocks noChangeShapeType="1"/>
            </p:cNvSpPr>
            <p:nvPr/>
          </p:nvSpPr>
          <p:spPr bwMode="auto">
            <a:xfrm flipH="1">
              <a:off x="1195" y="2567"/>
              <a:ext cx="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4962" name="Line 197"/>
          <p:cNvSpPr>
            <a:spLocks noChangeShapeType="1"/>
          </p:cNvSpPr>
          <p:nvPr/>
        </p:nvSpPr>
        <p:spPr bwMode="auto">
          <a:xfrm>
            <a:off x="2509838" y="3990975"/>
            <a:ext cx="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63" name="Line 198"/>
          <p:cNvSpPr>
            <a:spLocks noChangeShapeType="1"/>
          </p:cNvSpPr>
          <p:nvPr/>
        </p:nvSpPr>
        <p:spPr bwMode="auto">
          <a:xfrm>
            <a:off x="2439988" y="3910013"/>
            <a:ext cx="1587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64964" name="Group 199"/>
          <p:cNvGrpSpPr>
            <a:grpSpLocks/>
          </p:cNvGrpSpPr>
          <p:nvPr/>
        </p:nvGrpSpPr>
        <p:grpSpPr bwMode="auto">
          <a:xfrm>
            <a:off x="2405063" y="4154488"/>
            <a:ext cx="168275" cy="90487"/>
            <a:chOff x="1515" y="2617"/>
            <a:chExt cx="106" cy="57"/>
          </a:xfrm>
        </p:grpSpPr>
        <p:grpSp>
          <p:nvGrpSpPr>
            <p:cNvPr id="165021" name="Group 200"/>
            <p:cNvGrpSpPr>
              <a:grpSpLocks/>
            </p:cNvGrpSpPr>
            <p:nvPr/>
          </p:nvGrpSpPr>
          <p:grpSpPr bwMode="auto">
            <a:xfrm>
              <a:off x="1516" y="2618"/>
              <a:ext cx="105" cy="56"/>
              <a:chOff x="1516" y="2618"/>
              <a:chExt cx="105" cy="56"/>
            </a:xfrm>
          </p:grpSpPr>
          <p:sp>
            <p:nvSpPr>
              <p:cNvPr id="165023" name="Arc 201"/>
              <p:cNvSpPr>
                <a:spLocks/>
              </p:cNvSpPr>
              <p:nvPr/>
            </p:nvSpPr>
            <p:spPr bwMode="auto">
              <a:xfrm>
                <a:off x="1516" y="2618"/>
                <a:ext cx="53" cy="56"/>
              </a:xfrm>
              <a:custGeom>
                <a:avLst/>
                <a:gdLst>
                  <a:gd name="T0" fmla="*/ 0 w 21600"/>
                  <a:gd name="T1" fmla="*/ 0 h 21596"/>
                  <a:gd name="T2" fmla="*/ 0 w 21600"/>
                  <a:gd name="T3" fmla="*/ 0 h 21596"/>
                  <a:gd name="T4" fmla="*/ 0 w 21600"/>
                  <a:gd name="T5" fmla="*/ 0 h 2159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6"/>
                  <a:gd name="T11" fmla="*/ 21600 w 21600"/>
                  <a:gd name="T12" fmla="*/ 21596 h 215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6" fill="none" extrusionOk="0">
                    <a:moveTo>
                      <a:pt x="21188" y="21596"/>
                    </a:moveTo>
                    <a:cubicBezTo>
                      <a:pt x="9421" y="21372"/>
                      <a:pt x="0" y="11769"/>
                      <a:pt x="0" y="0"/>
                    </a:cubicBezTo>
                  </a:path>
                  <a:path w="21600" h="21596" stroke="0" extrusionOk="0">
                    <a:moveTo>
                      <a:pt x="21188" y="21596"/>
                    </a:moveTo>
                    <a:cubicBezTo>
                      <a:pt x="9421" y="21372"/>
                      <a:pt x="0" y="1176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5024" name="Arc 202"/>
              <p:cNvSpPr>
                <a:spLocks/>
              </p:cNvSpPr>
              <p:nvPr/>
            </p:nvSpPr>
            <p:spPr bwMode="auto">
              <a:xfrm>
                <a:off x="1568" y="2618"/>
                <a:ext cx="53" cy="56"/>
              </a:xfrm>
              <a:custGeom>
                <a:avLst/>
                <a:gdLst>
                  <a:gd name="T0" fmla="*/ 0 w 22011"/>
                  <a:gd name="T1" fmla="*/ 0 h 21600"/>
                  <a:gd name="T2" fmla="*/ 0 w 22011"/>
                  <a:gd name="T3" fmla="*/ 0 h 21600"/>
                  <a:gd name="T4" fmla="*/ 0 w 2201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11"/>
                  <a:gd name="T10" fmla="*/ 0 h 21600"/>
                  <a:gd name="T11" fmla="*/ 22011 w 2201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11" h="21600" fill="none" extrusionOk="0">
                    <a:moveTo>
                      <a:pt x="22011" y="0"/>
                    </a:moveTo>
                    <a:cubicBezTo>
                      <a:pt x="22011" y="11929"/>
                      <a:pt x="12340" y="21600"/>
                      <a:pt x="411" y="21600"/>
                    </a:cubicBezTo>
                    <a:cubicBezTo>
                      <a:pt x="273" y="21600"/>
                      <a:pt x="136" y="21598"/>
                      <a:pt x="-1" y="21596"/>
                    </a:cubicBezTo>
                  </a:path>
                  <a:path w="22011" h="21600" stroke="0" extrusionOk="0">
                    <a:moveTo>
                      <a:pt x="22011" y="0"/>
                    </a:moveTo>
                    <a:cubicBezTo>
                      <a:pt x="22011" y="11929"/>
                      <a:pt x="12340" y="21600"/>
                      <a:pt x="411" y="21600"/>
                    </a:cubicBezTo>
                    <a:cubicBezTo>
                      <a:pt x="273" y="21600"/>
                      <a:pt x="136" y="21598"/>
                      <a:pt x="-1" y="21596"/>
                    </a:cubicBezTo>
                    <a:lnTo>
                      <a:pt x="41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165022" name="Line 203"/>
            <p:cNvSpPr>
              <a:spLocks noChangeShapeType="1"/>
            </p:cNvSpPr>
            <p:nvPr/>
          </p:nvSpPr>
          <p:spPr bwMode="auto">
            <a:xfrm flipH="1">
              <a:off x="1515" y="2617"/>
              <a:ext cx="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965" name="Group 204"/>
          <p:cNvGrpSpPr>
            <a:grpSpLocks/>
          </p:cNvGrpSpPr>
          <p:nvPr/>
        </p:nvGrpSpPr>
        <p:grpSpPr bwMode="auto">
          <a:xfrm>
            <a:off x="2235200" y="3956050"/>
            <a:ext cx="138113" cy="88900"/>
            <a:chOff x="1408" y="2492"/>
            <a:chExt cx="87" cy="56"/>
          </a:xfrm>
        </p:grpSpPr>
        <p:sp>
          <p:nvSpPr>
            <p:cNvPr id="165019" name="AutoShape 205"/>
            <p:cNvSpPr>
              <a:spLocks noChangeArrowheads="1"/>
            </p:cNvSpPr>
            <p:nvPr/>
          </p:nvSpPr>
          <p:spPr bwMode="auto">
            <a:xfrm rot="16200000" flipH="1">
              <a:off x="1442" y="2495"/>
              <a:ext cx="56" cy="50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5020" name="Oval 206"/>
            <p:cNvSpPr>
              <a:spLocks noChangeArrowheads="1"/>
            </p:cNvSpPr>
            <p:nvPr/>
          </p:nvSpPr>
          <p:spPr bwMode="auto">
            <a:xfrm>
              <a:off x="1408" y="2494"/>
              <a:ext cx="29" cy="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</p:grpSp>
      <p:sp>
        <p:nvSpPr>
          <p:cNvPr id="164966" name="Line 207"/>
          <p:cNvSpPr>
            <a:spLocks noChangeShapeType="1"/>
          </p:cNvSpPr>
          <p:nvPr/>
        </p:nvSpPr>
        <p:spPr bwMode="auto">
          <a:xfrm>
            <a:off x="1936750" y="3657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67" name="Line 208"/>
          <p:cNvSpPr>
            <a:spLocks noChangeShapeType="1"/>
          </p:cNvSpPr>
          <p:nvPr/>
        </p:nvSpPr>
        <p:spPr bwMode="auto">
          <a:xfrm>
            <a:off x="2000250" y="3986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68" name="Line 209"/>
          <p:cNvSpPr>
            <a:spLocks noChangeShapeType="1"/>
          </p:cNvSpPr>
          <p:nvPr/>
        </p:nvSpPr>
        <p:spPr bwMode="auto">
          <a:xfrm>
            <a:off x="1981200" y="4162425"/>
            <a:ext cx="0" cy="55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69" name="Line 210"/>
          <p:cNvSpPr>
            <a:spLocks noChangeShapeType="1"/>
          </p:cNvSpPr>
          <p:nvPr/>
        </p:nvSpPr>
        <p:spPr bwMode="auto">
          <a:xfrm>
            <a:off x="1792288" y="4229100"/>
            <a:ext cx="34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70" name="Line 211"/>
          <p:cNvSpPr>
            <a:spLocks noChangeShapeType="1"/>
          </p:cNvSpPr>
          <p:nvPr/>
        </p:nvSpPr>
        <p:spPr bwMode="auto">
          <a:xfrm>
            <a:off x="2135188" y="4229100"/>
            <a:ext cx="0" cy="9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71" name="Line 212"/>
          <p:cNvSpPr>
            <a:spLocks noChangeShapeType="1"/>
          </p:cNvSpPr>
          <p:nvPr/>
        </p:nvSpPr>
        <p:spPr bwMode="auto">
          <a:xfrm flipV="1">
            <a:off x="1930400" y="3910013"/>
            <a:ext cx="5127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72" name="Line 213"/>
          <p:cNvSpPr>
            <a:spLocks noChangeShapeType="1"/>
          </p:cNvSpPr>
          <p:nvPr/>
        </p:nvSpPr>
        <p:spPr bwMode="auto">
          <a:xfrm>
            <a:off x="2481263" y="4248150"/>
            <a:ext cx="0" cy="90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73" name="Line 214"/>
          <p:cNvSpPr>
            <a:spLocks noChangeShapeType="1"/>
          </p:cNvSpPr>
          <p:nvPr/>
        </p:nvSpPr>
        <p:spPr bwMode="auto">
          <a:xfrm flipV="1">
            <a:off x="2474913" y="4337050"/>
            <a:ext cx="2222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74" name="Rectangle 215"/>
          <p:cNvSpPr>
            <a:spLocks noChangeArrowheads="1"/>
          </p:cNvSpPr>
          <p:nvPr/>
        </p:nvSpPr>
        <p:spPr bwMode="auto">
          <a:xfrm>
            <a:off x="1435100" y="4065588"/>
            <a:ext cx="382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>
                <a:latin typeface="Arial" pitchFamily="34" charset="0"/>
              </a:rPr>
              <a:t>**</a:t>
            </a:r>
          </a:p>
        </p:txBody>
      </p:sp>
      <p:sp>
        <p:nvSpPr>
          <p:cNvPr id="164975" name="Rectangle 216"/>
          <p:cNvSpPr>
            <a:spLocks noChangeArrowheads="1"/>
          </p:cNvSpPr>
          <p:nvPr/>
        </p:nvSpPr>
        <p:spPr bwMode="auto">
          <a:xfrm>
            <a:off x="2638425" y="421005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>
                <a:latin typeface="Arial" pitchFamily="34" charset="0"/>
              </a:rPr>
              <a:t>*</a:t>
            </a:r>
          </a:p>
        </p:txBody>
      </p:sp>
      <p:grpSp>
        <p:nvGrpSpPr>
          <p:cNvPr id="164976" name="Group 217"/>
          <p:cNvGrpSpPr>
            <a:grpSpLocks/>
          </p:cNvGrpSpPr>
          <p:nvPr/>
        </p:nvGrpSpPr>
        <p:grpSpPr bwMode="auto">
          <a:xfrm>
            <a:off x="6923088" y="5538788"/>
            <a:ext cx="1309687" cy="1030287"/>
            <a:chOff x="4361" y="3489"/>
            <a:chExt cx="825" cy="649"/>
          </a:xfrm>
        </p:grpSpPr>
        <p:sp>
          <p:nvSpPr>
            <p:cNvPr id="165002" name="Rectangle 218"/>
            <p:cNvSpPr>
              <a:spLocks noChangeArrowheads="1"/>
            </p:cNvSpPr>
            <p:nvPr/>
          </p:nvSpPr>
          <p:spPr bwMode="auto">
            <a:xfrm>
              <a:off x="4361" y="3491"/>
              <a:ext cx="326" cy="6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165003" name="Line 219"/>
            <p:cNvSpPr>
              <a:spLocks noChangeShapeType="1"/>
            </p:cNvSpPr>
            <p:nvPr/>
          </p:nvSpPr>
          <p:spPr bwMode="auto">
            <a:xfrm>
              <a:off x="4415" y="3560"/>
              <a:ext cx="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04" name="Line 220"/>
            <p:cNvSpPr>
              <a:spLocks noChangeShapeType="1"/>
            </p:cNvSpPr>
            <p:nvPr/>
          </p:nvSpPr>
          <p:spPr bwMode="auto">
            <a:xfrm>
              <a:off x="4419" y="3833"/>
              <a:ext cx="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05" name="Line 221"/>
            <p:cNvSpPr>
              <a:spLocks noChangeShapeType="1"/>
            </p:cNvSpPr>
            <p:nvPr/>
          </p:nvSpPr>
          <p:spPr bwMode="auto">
            <a:xfrm>
              <a:off x="4409" y="4092"/>
              <a:ext cx="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06" name="Line 222"/>
            <p:cNvSpPr>
              <a:spLocks noChangeShapeType="1"/>
            </p:cNvSpPr>
            <p:nvPr/>
          </p:nvSpPr>
          <p:spPr bwMode="auto">
            <a:xfrm>
              <a:off x="4407" y="359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07" name="Line 223"/>
            <p:cNvSpPr>
              <a:spLocks noChangeShapeType="1"/>
            </p:cNvSpPr>
            <p:nvPr/>
          </p:nvSpPr>
          <p:spPr bwMode="auto">
            <a:xfrm>
              <a:off x="4630" y="3579"/>
              <a:ext cx="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08" name="Line 224"/>
            <p:cNvSpPr>
              <a:spLocks noChangeShapeType="1"/>
            </p:cNvSpPr>
            <p:nvPr/>
          </p:nvSpPr>
          <p:spPr bwMode="auto">
            <a:xfrm>
              <a:off x="4402" y="386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09" name="Line 225"/>
            <p:cNvSpPr>
              <a:spLocks noChangeShapeType="1"/>
            </p:cNvSpPr>
            <p:nvPr/>
          </p:nvSpPr>
          <p:spPr bwMode="auto">
            <a:xfrm>
              <a:off x="4631" y="3871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65010" name="Group 226"/>
            <p:cNvGrpSpPr>
              <a:grpSpLocks/>
            </p:cNvGrpSpPr>
            <p:nvPr/>
          </p:nvGrpSpPr>
          <p:grpSpPr bwMode="auto">
            <a:xfrm>
              <a:off x="4860" y="3489"/>
              <a:ext cx="326" cy="647"/>
              <a:chOff x="4860" y="3489"/>
              <a:chExt cx="326" cy="647"/>
            </a:xfrm>
          </p:grpSpPr>
          <p:sp>
            <p:nvSpPr>
              <p:cNvPr id="165011" name="Rectangle 227"/>
              <p:cNvSpPr>
                <a:spLocks noChangeArrowheads="1"/>
              </p:cNvSpPr>
              <p:nvPr/>
            </p:nvSpPr>
            <p:spPr bwMode="auto">
              <a:xfrm>
                <a:off x="4860" y="3489"/>
                <a:ext cx="326" cy="64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165012" name="Line 228"/>
              <p:cNvSpPr>
                <a:spLocks noChangeShapeType="1"/>
              </p:cNvSpPr>
              <p:nvPr/>
            </p:nvSpPr>
            <p:spPr bwMode="auto">
              <a:xfrm>
                <a:off x="4913" y="3558"/>
                <a:ext cx="2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13" name="Line 229"/>
              <p:cNvSpPr>
                <a:spLocks noChangeShapeType="1"/>
              </p:cNvSpPr>
              <p:nvPr/>
            </p:nvSpPr>
            <p:spPr bwMode="auto">
              <a:xfrm>
                <a:off x="4918" y="3831"/>
                <a:ext cx="2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14" name="Line 230"/>
              <p:cNvSpPr>
                <a:spLocks noChangeShapeType="1"/>
              </p:cNvSpPr>
              <p:nvPr/>
            </p:nvSpPr>
            <p:spPr bwMode="auto">
              <a:xfrm>
                <a:off x="4908" y="4090"/>
                <a:ext cx="2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15" name="Line 231"/>
              <p:cNvSpPr>
                <a:spLocks noChangeShapeType="1"/>
              </p:cNvSpPr>
              <p:nvPr/>
            </p:nvSpPr>
            <p:spPr bwMode="auto">
              <a:xfrm>
                <a:off x="4906" y="3587"/>
                <a:ext cx="0" cy="2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16" name="Line 232"/>
              <p:cNvSpPr>
                <a:spLocks noChangeShapeType="1"/>
              </p:cNvSpPr>
              <p:nvPr/>
            </p:nvSpPr>
            <p:spPr bwMode="auto">
              <a:xfrm>
                <a:off x="5128" y="3577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17" name="Line 233"/>
              <p:cNvSpPr>
                <a:spLocks noChangeShapeType="1"/>
              </p:cNvSpPr>
              <p:nvPr/>
            </p:nvSpPr>
            <p:spPr bwMode="auto">
              <a:xfrm>
                <a:off x="4900" y="3864"/>
                <a:ext cx="0" cy="2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018" name="Line 234"/>
              <p:cNvSpPr>
                <a:spLocks noChangeShapeType="1"/>
              </p:cNvSpPr>
              <p:nvPr/>
            </p:nvSpPr>
            <p:spPr bwMode="auto">
              <a:xfrm>
                <a:off x="5129" y="3868"/>
                <a:ext cx="0" cy="2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64977" name="Rectangle 235"/>
          <p:cNvSpPr>
            <a:spLocks noChangeArrowheads="1"/>
          </p:cNvSpPr>
          <p:nvPr/>
        </p:nvSpPr>
        <p:spPr bwMode="auto">
          <a:xfrm>
            <a:off x="8178800" y="5462588"/>
            <a:ext cx="9525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en anodo comun</a:t>
            </a:r>
          </a:p>
        </p:txBody>
      </p:sp>
      <p:sp>
        <p:nvSpPr>
          <p:cNvPr id="164978" name="Rectangle 236"/>
          <p:cNvSpPr>
            <a:spLocks noChangeArrowheads="1"/>
          </p:cNvSpPr>
          <p:nvPr/>
        </p:nvSpPr>
        <p:spPr bwMode="auto">
          <a:xfrm>
            <a:off x="6659563" y="6532563"/>
            <a:ext cx="1798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/>
              <a:t>decima   unidad</a:t>
            </a:r>
          </a:p>
        </p:txBody>
      </p:sp>
      <p:sp>
        <p:nvSpPr>
          <p:cNvPr id="164979" name="Line 237"/>
          <p:cNvSpPr>
            <a:spLocks noChangeShapeType="1"/>
          </p:cNvSpPr>
          <p:nvPr/>
        </p:nvSpPr>
        <p:spPr bwMode="auto">
          <a:xfrm>
            <a:off x="6216650" y="6111875"/>
            <a:ext cx="549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4980" name="Rectangle 238"/>
          <p:cNvSpPr>
            <a:spLocks noChangeArrowheads="1"/>
          </p:cNvSpPr>
          <p:nvPr/>
        </p:nvSpPr>
        <p:spPr bwMode="auto">
          <a:xfrm>
            <a:off x="5994400" y="59817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>
                <a:latin typeface="Arial" pitchFamily="34" charset="0"/>
              </a:rPr>
              <a:t>*</a:t>
            </a:r>
          </a:p>
        </p:txBody>
      </p:sp>
      <p:grpSp>
        <p:nvGrpSpPr>
          <p:cNvPr id="164981" name="Group 239"/>
          <p:cNvGrpSpPr>
            <a:grpSpLocks/>
          </p:cNvGrpSpPr>
          <p:nvPr/>
        </p:nvGrpSpPr>
        <p:grpSpPr bwMode="auto">
          <a:xfrm>
            <a:off x="7372350" y="5865813"/>
            <a:ext cx="173038" cy="390525"/>
            <a:chOff x="4644" y="3695"/>
            <a:chExt cx="109" cy="246"/>
          </a:xfrm>
        </p:grpSpPr>
        <p:sp>
          <p:nvSpPr>
            <p:cNvPr id="164999" name="Line 240"/>
            <p:cNvSpPr>
              <a:spLocks noChangeShapeType="1"/>
            </p:cNvSpPr>
            <p:nvPr/>
          </p:nvSpPr>
          <p:spPr bwMode="auto">
            <a:xfrm>
              <a:off x="4645" y="3700"/>
              <a:ext cx="1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00" name="Line 241"/>
            <p:cNvSpPr>
              <a:spLocks noChangeShapeType="1"/>
            </p:cNvSpPr>
            <p:nvPr/>
          </p:nvSpPr>
          <p:spPr bwMode="auto">
            <a:xfrm>
              <a:off x="4644" y="3939"/>
              <a:ext cx="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001" name="Line 242"/>
            <p:cNvSpPr>
              <a:spLocks noChangeShapeType="1"/>
            </p:cNvSpPr>
            <p:nvPr/>
          </p:nvSpPr>
          <p:spPr bwMode="auto">
            <a:xfrm>
              <a:off x="4753" y="3695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4982" name="Rectangle 243"/>
          <p:cNvSpPr>
            <a:spLocks noChangeArrowheads="1"/>
          </p:cNvSpPr>
          <p:nvPr/>
        </p:nvSpPr>
        <p:spPr bwMode="auto">
          <a:xfrm>
            <a:off x="7394575" y="5621338"/>
            <a:ext cx="382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>
                <a:latin typeface="Arial" pitchFamily="34" charset="0"/>
              </a:rPr>
              <a:t>**</a:t>
            </a:r>
          </a:p>
        </p:txBody>
      </p:sp>
      <p:sp>
        <p:nvSpPr>
          <p:cNvPr id="164983" name="Rectangle 244"/>
          <p:cNvSpPr>
            <a:spLocks noChangeArrowheads="1"/>
          </p:cNvSpPr>
          <p:nvPr/>
        </p:nvSpPr>
        <p:spPr bwMode="auto">
          <a:xfrm>
            <a:off x="4375150" y="3378200"/>
            <a:ext cx="88900" cy="587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84" name="Rectangle 245"/>
          <p:cNvSpPr>
            <a:spLocks noChangeArrowheads="1"/>
          </p:cNvSpPr>
          <p:nvPr/>
        </p:nvSpPr>
        <p:spPr bwMode="auto">
          <a:xfrm>
            <a:off x="4706938" y="3494088"/>
            <a:ext cx="88900" cy="58737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85" name="Rectangle 246"/>
          <p:cNvSpPr>
            <a:spLocks noChangeArrowheads="1"/>
          </p:cNvSpPr>
          <p:nvPr/>
        </p:nvSpPr>
        <p:spPr bwMode="auto">
          <a:xfrm>
            <a:off x="4389438" y="3781425"/>
            <a:ext cx="88900" cy="587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86" name="Rectangle 247"/>
          <p:cNvSpPr>
            <a:spLocks noChangeArrowheads="1"/>
          </p:cNvSpPr>
          <p:nvPr/>
        </p:nvSpPr>
        <p:spPr bwMode="auto">
          <a:xfrm>
            <a:off x="4706938" y="3840163"/>
            <a:ext cx="88900" cy="58737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87" name="Rectangle 248"/>
          <p:cNvSpPr>
            <a:spLocks noChangeArrowheads="1"/>
          </p:cNvSpPr>
          <p:nvPr/>
        </p:nvSpPr>
        <p:spPr bwMode="auto">
          <a:xfrm>
            <a:off x="4605338" y="3956050"/>
            <a:ext cx="88900" cy="587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88" name="Rectangle 249"/>
          <p:cNvSpPr>
            <a:spLocks noChangeArrowheads="1"/>
          </p:cNvSpPr>
          <p:nvPr/>
        </p:nvSpPr>
        <p:spPr bwMode="auto">
          <a:xfrm>
            <a:off x="4894263" y="3954463"/>
            <a:ext cx="88900" cy="58737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89" name="Rectangle 250"/>
          <p:cNvSpPr>
            <a:spLocks noChangeArrowheads="1"/>
          </p:cNvSpPr>
          <p:nvPr/>
        </p:nvSpPr>
        <p:spPr bwMode="auto">
          <a:xfrm>
            <a:off x="5140325" y="3956050"/>
            <a:ext cx="88900" cy="587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90" name="Rectangle 251"/>
          <p:cNvSpPr>
            <a:spLocks noChangeArrowheads="1"/>
          </p:cNvSpPr>
          <p:nvPr/>
        </p:nvSpPr>
        <p:spPr bwMode="auto">
          <a:xfrm>
            <a:off x="5429250" y="3956050"/>
            <a:ext cx="88900" cy="587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91" name="Rectangle 252"/>
          <p:cNvSpPr>
            <a:spLocks noChangeArrowheads="1"/>
          </p:cNvSpPr>
          <p:nvPr/>
        </p:nvSpPr>
        <p:spPr bwMode="auto">
          <a:xfrm>
            <a:off x="2484438" y="3970338"/>
            <a:ext cx="88900" cy="58737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92" name="Rectangle 253"/>
          <p:cNvSpPr>
            <a:spLocks noChangeArrowheads="1"/>
          </p:cNvSpPr>
          <p:nvPr/>
        </p:nvSpPr>
        <p:spPr bwMode="auto">
          <a:xfrm>
            <a:off x="4851400" y="1878013"/>
            <a:ext cx="88900" cy="58737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93" name="Rectangle 254"/>
          <p:cNvSpPr>
            <a:spLocks noChangeArrowheads="1"/>
          </p:cNvSpPr>
          <p:nvPr/>
        </p:nvSpPr>
        <p:spPr bwMode="auto">
          <a:xfrm>
            <a:off x="5154613" y="1906588"/>
            <a:ext cx="88900" cy="58737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94" name="Rectangle 255"/>
          <p:cNvSpPr>
            <a:spLocks noChangeArrowheads="1"/>
          </p:cNvSpPr>
          <p:nvPr/>
        </p:nvSpPr>
        <p:spPr bwMode="auto">
          <a:xfrm>
            <a:off x="5457825" y="1892300"/>
            <a:ext cx="88900" cy="587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95" name="Rectangle 256"/>
          <p:cNvSpPr>
            <a:spLocks noChangeArrowheads="1"/>
          </p:cNvSpPr>
          <p:nvPr/>
        </p:nvSpPr>
        <p:spPr bwMode="auto">
          <a:xfrm>
            <a:off x="6005513" y="1892300"/>
            <a:ext cx="88900" cy="587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96" name="Rectangle 257"/>
          <p:cNvSpPr>
            <a:spLocks noChangeArrowheads="1"/>
          </p:cNvSpPr>
          <p:nvPr/>
        </p:nvSpPr>
        <p:spPr bwMode="auto">
          <a:xfrm>
            <a:off x="2081213" y="4257675"/>
            <a:ext cx="88900" cy="587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  <p:sp>
        <p:nvSpPr>
          <p:cNvPr id="164997" name="Rectangle 258"/>
          <p:cNvSpPr>
            <a:spLocks noChangeArrowheads="1"/>
          </p:cNvSpPr>
          <p:nvPr/>
        </p:nvSpPr>
        <p:spPr bwMode="auto">
          <a:xfrm>
            <a:off x="2543175" y="4302125"/>
            <a:ext cx="88900" cy="587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593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hlinkClick r:id="rId2" action="ppaction://hlinkfile"/>
              </a:rPr>
              <a:t>Verdadero sumador restador de 4 bits</a:t>
            </a:r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25" y="1340769"/>
            <a:ext cx="6567189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Características del circuito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s-CL" dirty="0" smtClean="0"/>
                  <a:t>El circuito suma o resta números de 4 bits. El mismo circuito se puede interpretar como aritmética de segundo complemento.</a:t>
                </a:r>
              </a:p>
              <a:p>
                <a:r>
                  <a:rPr lang="es-CL" dirty="0" smtClean="0"/>
                  <a:t>La puerta </a:t>
                </a:r>
                <a:r>
                  <a:rPr lang="es-CL" dirty="0" err="1" smtClean="0"/>
                  <a:t>Exor</a:t>
                </a:r>
                <a:r>
                  <a:rPr lang="es-CL" dirty="0" smtClean="0"/>
                  <a:t> con todas las entradas en 1, modifican B por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es-CL" dirty="0" smtClean="0"/>
              </a:p>
              <a:p>
                <a:r>
                  <a:rPr lang="es-CL" dirty="0" smtClean="0"/>
                  <a:t>C0 en 1 completa la operación de segundo complemento, calculando </a:t>
                </a:r>
              </a:p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</a:rPr>
                      <m:t>𝐴</m:t>
                    </m:r>
                    <m:r>
                      <a:rPr lang="es-CL" b="0" i="1" smtClean="0">
                        <a:latin typeface="Cambria Math"/>
                      </a:rPr>
                      <m:t>−</m:t>
                    </m:r>
                    <m:r>
                      <a:rPr lang="es-CL" b="0" i="1" smtClean="0">
                        <a:latin typeface="Cambria Math"/>
                      </a:rPr>
                      <m:t>𝐵</m:t>
                    </m:r>
                    <m:r>
                      <a:rPr lang="es-CL" b="0" i="1" smtClean="0">
                        <a:latin typeface="Cambria Math"/>
                      </a:rPr>
                      <m:t>=</m:t>
                    </m:r>
                    <m:r>
                      <a:rPr lang="es-CL" b="0" i="1" smtClean="0">
                        <a:latin typeface="Cambria Math"/>
                      </a:rPr>
                      <m:t>𝐴</m:t>
                    </m:r>
                    <m:r>
                      <a:rPr lang="es-CL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s-CL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s-CL" b="0" i="1" smtClean="0">
                        <a:latin typeface="Cambria Math"/>
                      </a:rPr>
                      <m:t>+1</m:t>
                    </m:r>
                  </m:oMath>
                </a14:m>
                <a:endParaRPr lang="es-CL" b="0" dirty="0" smtClean="0"/>
              </a:p>
              <a:p>
                <a:r>
                  <a:rPr lang="es-CL" dirty="0" smtClean="0"/>
                  <a:t>El </a:t>
                </a:r>
                <a:r>
                  <a:rPr lang="es-CL" dirty="0" err="1" smtClean="0"/>
                  <a:t>carry</a:t>
                </a:r>
                <a:r>
                  <a:rPr lang="es-CL" dirty="0" smtClean="0"/>
                  <a:t> de salida COUT sirve para conectar más etapas en cascada y producir sumadores de 8, 16</a:t>
                </a:r>
                <a:r>
                  <a:rPr lang="es-CL" smtClean="0"/>
                  <a:t>, 32</a:t>
                </a:r>
                <a:r>
                  <a:rPr lang="es-CL" dirty="0" smtClean="0"/>
                  <a:t>, 64, </a:t>
                </a:r>
                <a:r>
                  <a:rPr lang="es-CL" dirty="0" err="1" smtClean="0"/>
                  <a:t>etc</a:t>
                </a:r>
                <a:r>
                  <a:rPr lang="es-CL" dirty="0" smtClean="0"/>
                  <a:t> bits.</a:t>
                </a:r>
                <a:endParaRPr lang="es-C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170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30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838200" y="914400"/>
            <a:ext cx="7620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s-ES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Jerarquía de los operadores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s-ES" sz="2800" dirty="0"/>
              <a:t>	1. NOT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s-ES" sz="2800" dirty="0"/>
              <a:t>	2. AND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s-ES" sz="2800" dirty="0"/>
              <a:t>	3. OR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s-ES" sz="2800" dirty="0"/>
              <a:t>Los paréntesis se resuelven de adentro hacia afuera.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s-ES" sz="2800" dirty="0"/>
              <a:t>Ejemplos: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s-ES" sz="2800" dirty="0"/>
              <a:t>Muestre el circuito lógico de la siguiente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s-ES" sz="2800" dirty="0"/>
              <a:t>función y tabla de verdad.</a:t>
            </a:r>
          </a:p>
          <a:p>
            <a:pPr marL="342900" indent="-342900" algn="just">
              <a:spcBef>
                <a:spcPct val="20000"/>
              </a:spcBef>
              <a:defRPr/>
            </a:pPr>
            <a:endParaRPr lang="es-ES" sz="28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s-ES" sz="2800" dirty="0">
                <a:solidFill>
                  <a:srgbClr val="2E69FF"/>
                </a:solidFill>
              </a:rPr>
              <a:t>1. F(A,B,C,D) = [(ABC + BC) (AB + CD)]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s-ES" sz="2800" dirty="0">
                <a:solidFill>
                  <a:srgbClr val="2E69FF"/>
                </a:solidFill>
              </a:rPr>
              <a:t>			     [(ABCD + AB) (AC + BD)]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2989263" y="271463"/>
            <a:ext cx="408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Funciones booleanas</a:t>
            </a:r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4648200" y="5562600"/>
            <a:ext cx="228600" cy="0"/>
          </a:xfrm>
          <a:prstGeom prst="line">
            <a:avLst/>
          </a:prstGeom>
          <a:noFill/>
          <a:ln w="12700">
            <a:solidFill>
              <a:srgbClr val="2E6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6400800" y="5562600"/>
            <a:ext cx="228600" cy="0"/>
          </a:xfrm>
          <a:prstGeom prst="line">
            <a:avLst/>
          </a:prstGeom>
          <a:noFill/>
          <a:ln w="12700">
            <a:solidFill>
              <a:srgbClr val="2E6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524000" y="838200"/>
            <a:ext cx="7315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s-ES" altLang="es-ES" sz="2800" dirty="0">
                <a:solidFill>
                  <a:srgbClr val="2E69FF"/>
                </a:solidFill>
              </a:rPr>
              <a:t>Si     A=1       B=0      C=0       D =1</a:t>
            </a: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Determine su valor lógico.</a:t>
            </a:r>
          </a:p>
          <a:p>
            <a:pPr algn="just">
              <a:spcBef>
                <a:spcPct val="20000"/>
              </a:spcBef>
            </a:pPr>
            <a:r>
              <a:rPr lang="es-ES" altLang="es-ES" sz="2800" dirty="0"/>
              <a:t>F = [(100 + 00)(10 + 01)] [(1001 + 10)(10 + 01)]</a:t>
            </a:r>
          </a:p>
          <a:p>
            <a:pPr algn="just"/>
            <a:r>
              <a:rPr lang="es-ES" altLang="es-ES" sz="2800" dirty="0"/>
              <a:t>   = [(101 + 00)(11 + 01)] [(1001 + 10)(10 + 01)]</a:t>
            </a:r>
          </a:p>
          <a:p>
            <a:pPr algn="just"/>
            <a:r>
              <a:rPr lang="es-ES" altLang="es-ES" sz="2800" dirty="0"/>
              <a:t>   = 0100 = 0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23529" y="2727325"/>
            <a:ext cx="184409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2000" dirty="0" smtClean="0"/>
              <a:t>   A </a:t>
            </a:r>
            <a:r>
              <a:rPr lang="es-ES" altLang="es-ES" sz="2000" dirty="0"/>
              <a:t>B    C   D  </a:t>
            </a: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609600" y="307975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838200" y="384175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1066800" y="307975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1295400" y="384175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1524000" y="307975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1752600" y="384175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1981200" y="3046413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2209800" y="384175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609600" y="32321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1066800" y="32321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1524000" y="32321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1981200" y="32321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63504" name="Group 16"/>
          <p:cNvGrpSpPr>
            <a:grpSpLocks/>
          </p:cNvGrpSpPr>
          <p:nvPr/>
        </p:nvGrpSpPr>
        <p:grpSpPr bwMode="auto">
          <a:xfrm>
            <a:off x="723900" y="3270250"/>
            <a:ext cx="228600" cy="609600"/>
            <a:chOff x="456" y="2060"/>
            <a:chExt cx="144" cy="384"/>
          </a:xfrm>
        </p:grpSpPr>
        <p:sp>
          <p:nvSpPr>
            <p:cNvPr id="63696" name="Line 17"/>
            <p:cNvSpPr>
              <a:spLocks noChangeShapeType="1"/>
            </p:cNvSpPr>
            <p:nvPr/>
          </p:nvSpPr>
          <p:spPr bwMode="auto">
            <a:xfrm>
              <a:off x="456" y="22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97" name="Line 18"/>
            <p:cNvSpPr>
              <a:spLocks noChangeShapeType="1"/>
            </p:cNvSpPr>
            <p:nvPr/>
          </p:nvSpPr>
          <p:spPr bwMode="auto">
            <a:xfrm flipV="1">
              <a:off x="528" y="2204"/>
              <a:ext cx="72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98" name="Line 19"/>
            <p:cNvSpPr>
              <a:spLocks noChangeShapeType="1"/>
            </p:cNvSpPr>
            <p:nvPr/>
          </p:nvSpPr>
          <p:spPr bwMode="auto">
            <a:xfrm>
              <a:off x="456" y="2204"/>
              <a:ext cx="72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99" name="Oval 20"/>
            <p:cNvSpPr>
              <a:spLocks noChangeArrowheads="1"/>
            </p:cNvSpPr>
            <p:nvPr/>
          </p:nvSpPr>
          <p:spPr bwMode="auto">
            <a:xfrm>
              <a:off x="508" y="228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63700" name="Line 21"/>
            <p:cNvSpPr>
              <a:spLocks noChangeShapeType="1"/>
            </p:cNvSpPr>
            <p:nvPr/>
          </p:nvSpPr>
          <p:spPr bwMode="auto">
            <a:xfrm flipV="1">
              <a:off x="528" y="20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701" name="Line 22"/>
            <p:cNvSpPr>
              <a:spLocks noChangeShapeType="1"/>
            </p:cNvSpPr>
            <p:nvPr/>
          </p:nvSpPr>
          <p:spPr bwMode="auto">
            <a:xfrm>
              <a:off x="528" y="23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3505" name="Group 23"/>
          <p:cNvGrpSpPr>
            <a:grpSpLocks/>
          </p:cNvGrpSpPr>
          <p:nvPr/>
        </p:nvGrpSpPr>
        <p:grpSpPr bwMode="auto">
          <a:xfrm>
            <a:off x="1181100" y="3270250"/>
            <a:ext cx="228600" cy="609600"/>
            <a:chOff x="744" y="2060"/>
            <a:chExt cx="144" cy="384"/>
          </a:xfrm>
        </p:grpSpPr>
        <p:sp>
          <p:nvSpPr>
            <p:cNvPr id="63690" name="Line 24"/>
            <p:cNvSpPr>
              <a:spLocks noChangeShapeType="1"/>
            </p:cNvSpPr>
            <p:nvPr/>
          </p:nvSpPr>
          <p:spPr bwMode="auto">
            <a:xfrm>
              <a:off x="744" y="22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91" name="Line 25"/>
            <p:cNvSpPr>
              <a:spLocks noChangeShapeType="1"/>
            </p:cNvSpPr>
            <p:nvPr/>
          </p:nvSpPr>
          <p:spPr bwMode="auto">
            <a:xfrm flipV="1">
              <a:off x="816" y="2204"/>
              <a:ext cx="72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92" name="Line 26"/>
            <p:cNvSpPr>
              <a:spLocks noChangeShapeType="1"/>
            </p:cNvSpPr>
            <p:nvPr/>
          </p:nvSpPr>
          <p:spPr bwMode="auto">
            <a:xfrm>
              <a:off x="744" y="2204"/>
              <a:ext cx="72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93" name="Oval 27"/>
            <p:cNvSpPr>
              <a:spLocks noChangeArrowheads="1"/>
            </p:cNvSpPr>
            <p:nvPr/>
          </p:nvSpPr>
          <p:spPr bwMode="auto">
            <a:xfrm>
              <a:off x="796" y="228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63694" name="Line 28"/>
            <p:cNvSpPr>
              <a:spLocks noChangeShapeType="1"/>
            </p:cNvSpPr>
            <p:nvPr/>
          </p:nvSpPr>
          <p:spPr bwMode="auto">
            <a:xfrm flipV="1">
              <a:off x="816" y="20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95" name="Line 29"/>
            <p:cNvSpPr>
              <a:spLocks noChangeShapeType="1"/>
            </p:cNvSpPr>
            <p:nvPr/>
          </p:nvSpPr>
          <p:spPr bwMode="auto">
            <a:xfrm>
              <a:off x="816" y="23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3506" name="Group 30"/>
          <p:cNvGrpSpPr>
            <a:grpSpLocks/>
          </p:cNvGrpSpPr>
          <p:nvPr/>
        </p:nvGrpSpPr>
        <p:grpSpPr bwMode="auto">
          <a:xfrm>
            <a:off x="1638300" y="3270250"/>
            <a:ext cx="228600" cy="609600"/>
            <a:chOff x="1032" y="2060"/>
            <a:chExt cx="144" cy="384"/>
          </a:xfrm>
        </p:grpSpPr>
        <p:sp>
          <p:nvSpPr>
            <p:cNvPr id="63684" name="Line 31"/>
            <p:cNvSpPr>
              <a:spLocks noChangeShapeType="1"/>
            </p:cNvSpPr>
            <p:nvPr/>
          </p:nvSpPr>
          <p:spPr bwMode="auto">
            <a:xfrm>
              <a:off x="1032" y="22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85" name="Line 32"/>
            <p:cNvSpPr>
              <a:spLocks noChangeShapeType="1"/>
            </p:cNvSpPr>
            <p:nvPr/>
          </p:nvSpPr>
          <p:spPr bwMode="auto">
            <a:xfrm flipV="1">
              <a:off x="1104" y="2204"/>
              <a:ext cx="72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86" name="Line 33"/>
            <p:cNvSpPr>
              <a:spLocks noChangeShapeType="1"/>
            </p:cNvSpPr>
            <p:nvPr/>
          </p:nvSpPr>
          <p:spPr bwMode="auto">
            <a:xfrm>
              <a:off x="1032" y="2204"/>
              <a:ext cx="72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87" name="Oval 34"/>
            <p:cNvSpPr>
              <a:spLocks noChangeArrowheads="1"/>
            </p:cNvSpPr>
            <p:nvPr/>
          </p:nvSpPr>
          <p:spPr bwMode="auto">
            <a:xfrm>
              <a:off x="1084" y="228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63688" name="Line 35"/>
            <p:cNvSpPr>
              <a:spLocks noChangeShapeType="1"/>
            </p:cNvSpPr>
            <p:nvPr/>
          </p:nvSpPr>
          <p:spPr bwMode="auto">
            <a:xfrm flipV="1">
              <a:off x="1104" y="20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89" name="Line 36"/>
            <p:cNvSpPr>
              <a:spLocks noChangeShapeType="1"/>
            </p:cNvSpPr>
            <p:nvPr/>
          </p:nvSpPr>
          <p:spPr bwMode="auto">
            <a:xfrm>
              <a:off x="1104" y="23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3507" name="Group 37"/>
          <p:cNvGrpSpPr>
            <a:grpSpLocks/>
          </p:cNvGrpSpPr>
          <p:nvPr/>
        </p:nvGrpSpPr>
        <p:grpSpPr bwMode="auto">
          <a:xfrm>
            <a:off x="2095500" y="3270250"/>
            <a:ext cx="228600" cy="609600"/>
            <a:chOff x="1320" y="2060"/>
            <a:chExt cx="144" cy="384"/>
          </a:xfrm>
        </p:grpSpPr>
        <p:sp>
          <p:nvSpPr>
            <p:cNvPr id="63678" name="Line 38"/>
            <p:cNvSpPr>
              <a:spLocks noChangeShapeType="1"/>
            </p:cNvSpPr>
            <p:nvPr/>
          </p:nvSpPr>
          <p:spPr bwMode="auto">
            <a:xfrm>
              <a:off x="1320" y="22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79" name="Line 39"/>
            <p:cNvSpPr>
              <a:spLocks noChangeShapeType="1"/>
            </p:cNvSpPr>
            <p:nvPr/>
          </p:nvSpPr>
          <p:spPr bwMode="auto">
            <a:xfrm flipV="1">
              <a:off x="1392" y="2204"/>
              <a:ext cx="72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80" name="Line 40"/>
            <p:cNvSpPr>
              <a:spLocks noChangeShapeType="1"/>
            </p:cNvSpPr>
            <p:nvPr/>
          </p:nvSpPr>
          <p:spPr bwMode="auto">
            <a:xfrm>
              <a:off x="1320" y="2204"/>
              <a:ext cx="72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81" name="Oval 41"/>
            <p:cNvSpPr>
              <a:spLocks noChangeArrowheads="1"/>
            </p:cNvSpPr>
            <p:nvPr/>
          </p:nvSpPr>
          <p:spPr bwMode="auto">
            <a:xfrm>
              <a:off x="1372" y="228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63682" name="Line 42"/>
            <p:cNvSpPr>
              <a:spLocks noChangeShapeType="1"/>
            </p:cNvSpPr>
            <p:nvPr/>
          </p:nvSpPr>
          <p:spPr bwMode="auto">
            <a:xfrm flipV="1">
              <a:off x="1392" y="20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83" name="Line 43"/>
            <p:cNvSpPr>
              <a:spLocks noChangeShapeType="1"/>
            </p:cNvSpPr>
            <p:nvPr/>
          </p:nvSpPr>
          <p:spPr bwMode="auto">
            <a:xfrm>
              <a:off x="1392" y="23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3508" name="Rectangle 44"/>
          <p:cNvSpPr>
            <a:spLocks noChangeArrowheads="1"/>
          </p:cNvSpPr>
          <p:nvPr/>
        </p:nvSpPr>
        <p:spPr bwMode="auto">
          <a:xfrm>
            <a:off x="841375" y="3424238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altLang="es-ES" sz="1400">
                <a:solidFill>
                  <a:srgbClr val="DC0081"/>
                </a:solidFill>
              </a:rPr>
              <a:t>A</a:t>
            </a:r>
          </a:p>
        </p:txBody>
      </p:sp>
      <p:grpSp>
        <p:nvGrpSpPr>
          <p:cNvPr id="63509" name="Group 45"/>
          <p:cNvGrpSpPr>
            <a:grpSpLocks/>
          </p:cNvGrpSpPr>
          <p:nvPr/>
        </p:nvGrpSpPr>
        <p:grpSpPr bwMode="auto">
          <a:xfrm>
            <a:off x="2514600" y="3733800"/>
            <a:ext cx="230188" cy="306388"/>
            <a:chOff x="1584" y="2352"/>
            <a:chExt cx="145" cy="193"/>
          </a:xfrm>
        </p:grpSpPr>
        <p:sp>
          <p:nvSpPr>
            <p:cNvPr id="63674" name="Line 46"/>
            <p:cNvSpPr>
              <a:spLocks noChangeShapeType="1"/>
            </p:cNvSpPr>
            <p:nvPr/>
          </p:nvSpPr>
          <p:spPr bwMode="auto">
            <a:xfrm>
              <a:off x="1592" y="2352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63675" name="Group 47"/>
            <p:cNvGrpSpPr>
              <a:grpSpLocks/>
            </p:cNvGrpSpPr>
            <p:nvPr/>
          </p:nvGrpSpPr>
          <p:grpSpPr bwMode="auto">
            <a:xfrm>
              <a:off x="1584" y="2358"/>
              <a:ext cx="145" cy="187"/>
              <a:chOff x="1584" y="2358"/>
              <a:chExt cx="145" cy="187"/>
            </a:xfrm>
          </p:grpSpPr>
          <p:sp>
            <p:nvSpPr>
              <p:cNvPr id="63676" name="Freeform 48"/>
              <p:cNvSpPr>
                <a:spLocks/>
              </p:cNvSpPr>
              <p:nvPr/>
            </p:nvSpPr>
            <p:spPr bwMode="auto">
              <a:xfrm>
                <a:off x="1584" y="2358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3 w 145"/>
                  <a:gd name="T3" fmla="*/ 0 h 97"/>
                  <a:gd name="T4" fmla="*/ 7 w 145"/>
                  <a:gd name="T5" fmla="*/ 0 h 97"/>
                  <a:gd name="T6" fmla="*/ 11 w 145"/>
                  <a:gd name="T7" fmla="*/ 1 h 97"/>
                  <a:gd name="T8" fmla="*/ 15 w 145"/>
                  <a:gd name="T9" fmla="*/ 1 h 97"/>
                  <a:gd name="T10" fmla="*/ 19 w 145"/>
                  <a:gd name="T11" fmla="*/ 1 h 97"/>
                  <a:gd name="T12" fmla="*/ 23 w 145"/>
                  <a:gd name="T13" fmla="*/ 2 h 97"/>
                  <a:gd name="T14" fmla="*/ 28 w 145"/>
                  <a:gd name="T15" fmla="*/ 2 h 97"/>
                  <a:gd name="T16" fmla="*/ 32 w 145"/>
                  <a:gd name="T17" fmla="*/ 3 h 97"/>
                  <a:gd name="T18" fmla="*/ 36 w 145"/>
                  <a:gd name="T19" fmla="*/ 3 h 97"/>
                  <a:gd name="T20" fmla="*/ 40 w 145"/>
                  <a:gd name="T21" fmla="*/ 4 h 97"/>
                  <a:gd name="T22" fmla="*/ 44 w 145"/>
                  <a:gd name="T23" fmla="*/ 5 h 97"/>
                  <a:gd name="T24" fmla="*/ 48 w 145"/>
                  <a:gd name="T25" fmla="*/ 6 h 97"/>
                  <a:gd name="T26" fmla="*/ 51 w 145"/>
                  <a:gd name="T27" fmla="*/ 6 h 97"/>
                  <a:gd name="T28" fmla="*/ 55 w 145"/>
                  <a:gd name="T29" fmla="*/ 7 h 97"/>
                  <a:gd name="T30" fmla="*/ 59 w 145"/>
                  <a:gd name="T31" fmla="*/ 9 h 97"/>
                  <a:gd name="T32" fmla="*/ 63 w 145"/>
                  <a:gd name="T33" fmla="*/ 10 h 97"/>
                  <a:gd name="T34" fmla="*/ 68 w 145"/>
                  <a:gd name="T35" fmla="*/ 11 h 97"/>
                  <a:gd name="T36" fmla="*/ 71 w 145"/>
                  <a:gd name="T37" fmla="*/ 13 h 97"/>
                  <a:gd name="T38" fmla="*/ 76 w 145"/>
                  <a:gd name="T39" fmla="*/ 15 h 97"/>
                  <a:gd name="T40" fmla="*/ 80 w 145"/>
                  <a:gd name="T41" fmla="*/ 16 h 97"/>
                  <a:gd name="T42" fmla="*/ 84 w 145"/>
                  <a:gd name="T43" fmla="*/ 18 h 97"/>
                  <a:gd name="T44" fmla="*/ 88 w 145"/>
                  <a:gd name="T45" fmla="*/ 20 h 97"/>
                  <a:gd name="T46" fmla="*/ 90 w 145"/>
                  <a:gd name="T47" fmla="*/ 21 h 97"/>
                  <a:gd name="T48" fmla="*/ 94 w 145"/>
                  <a:gd name="T49" fmla="*/ 24 h 97"/>
                  <a:gd name="T50" fmla="*/ 98 w 145"/>
                  <a:gd name="T51" fmla="*/ 26 h 97"/>
                  <a:gd name="T52" fmla="*/ 101 w 145"/>
                  <a:gd name="T53" fmla="*/ 28 h 97"/>
                  <a:gd name="T54" fmla="*/ 105 w 145"/>
                  <a:gd name="T55" fmla="*/ 31 h 97"/>
                  <a:gd name="T56" fmla="*/ 108 w 145"/>
                  <a:gd name="T57" fmla="*/ 32 h 97"/>
                  <a:gd name="T58" fmla="*/ 111 w 145"/>
                  <a:gd name="T59" fmla="*/ 34 h 97"/>
                  <a:gd name="T60" fmla="*/ 114 w 145"/>
                  <a:gd name="T61" fmla="*/ 37 h 97"/>
                  <a:gd name="T62" fmla="*/ 115 w 145"/>
                  <a:gd name="T63" fmla="*/ 40 h 97"/>
                  <a:gd name="T64" fmla="*/ 118 w 145"/>
                  <a:gd name="T65" fmla="*/ 42 h 97"/>
                  <a:gd name="T66" fmla="*/ 120 w 145"/>
                  <a:gd name="T67" fmla="*/ 45 h 97"/>
                  <a:gd name="T68" fmla="*/ 124 w 145"/>
                  <a:gd name="T69" fmla="*/ 47 h 97"/>
                  <a:gd name="T70" fmla="*/ 127 w 145"/>
                  <a:gd name="T71" fmla="*/ 50 h 97"/>
                  <a:gd name="T72" fmla="*/ 128 w 145"/>
                  <a:gd name="T73" fmla="*/ 53 h 97"/>
                  <a:gd name="T74" fmla="*/ 129 w 145"/>
                  <a:gd name="T75" fmla="*/ 54 h 97"/>
                  <a:gd name="T76" fmla="*/ 132 w 145"/>
                  <a:gd name="T77" fmla="*/ 58 h 97"/>
                  <a:gd name="T78" fmla="*/ 134 w 145"/>
                  <a:gd name="T79" fmla="*/ 61 h 97"/>
                  <a:gd name="T80" fmla="*/ 136 w 145"/>
                  <a:gd name="T81" fmla="*/ 64 h 97"/>
                  <a:gd name="T82" fmla="*/ 137 w 145"/>
                  <a:gd name="T83" fmla="*/ 67 h 97"/>
                  <a:gd name="T84" fmla="*/ 138 w 145"/>
                  <a:gd name="T85" fmla="*/ 70 h 97"/>
                  <a:gd name="T86" fmla="*/ 140 w 145"/>
                  <a:gd name="T87" fmla="*/ 73 h 97"/>
                  <a:gd name="T88" fmla="*/ 141 w 145"/>
                  <a:gd name="T89" fmla="*/ 76 h 97"/>
                  <a:gd name="T90" fmla="*/ 141 w 145"/>
                  <a:gd name="T91" fmla="*/ 79 h 97"/>
                  <a:gd name="T92" fmla="*/ 141 w 145"/>
                  <a:gd name="T93" fmla="*/ 82 h 97"/>
                  <a:gd name="T94" fmla="*/ 142 w 145"/>
                  <a:gd name="T95" fmla="*/ 85 h 97"/>
                  <a:gd name="T96" fmla="*/ 144 w 145"/>
                  <a:gd name="T97" fmla="*/ 88 h 97"/>
                  <a:gd name="T98" fmla="*/ 144 w 145"/>
                  <a:gd name="T99" fmla="*/ 92 h 97"/>
                  <a:gd name="T100" fmla="*/ 144 w 145"/>
                  <a:gd name="T101" fmla="*/ 94 h 9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5"/>
                  <a:gd name="T154" fmla="*/ 0 h 97"/>
                  <a:gd name="T155" fmla="*/ 145 w 145"/>
                  <a:gd name="T156" fmla="*/ 97 h 9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5" h="97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18" y="1"/>
                    </a:lnTo>
                    <a:lnTo>
                      <a:pt x="19" y="1"/>
                    </a:lnTo>
                    <a:lnTo>
                      <a:pt x="22" y="1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8" y="2"/>
                    </a:lnTo>
                    <a:lnTo>
                      <a:pt x="29" y="3"/>
                    </a:lnTo>
                    <a:lnTo>
                      <a:pt x="32" y="3"/>
                    </a:lnTo>
                    <a:lnTo>
                      <a:pt x="33" y="3"/>
                    </a:lnTo>
                    <a:lnTo>
                      <a:pt x="36" y="3"/>
                    </a:lnTo>
                    <a:lnTo>
                      <a:pt x="37" y="4"/>
                    </a:lnTo>
                    <a:lnTo>
                      <a:pt x="40" y="4"/>
                    </a:lnTo>
                    <a:lnTo>
                      <a:pt x="41" y="4"/>
                    </a:lnTo>
                    <a:lnTo>
                      <a:pt x="44" y="5"/>
                    </a:lnTo>
                    <a:lnTo>
                      <a:pt x="46" y="5"/>
                    </a:lnTo>
                    <a:lnTo>
                      <a:pt x="48" y="6"/>
                    </a:lnTo>
                    <a:lnTo>
                      <a:pt x="50" y="6"/>
                    </a:lnTo>
                    <a:lnTo>
                      <a:pt x="51" y="6"/>
                    </a:lnTo>
                    <a:lnTo>
                      <a:pt x="54" y="7"/>
                    </a:lnTo>
                    <a:lnTo>
                      <a:pt x="55" y="7"/>
                    </a:lnTo>
                    <a:lnTo>
                      <a:pt x="58" y="8"/>
                    </a:lnTo>
                    <a:lnTo>
                      <a:pt x="59" y="9"/>
                    </a:lnTo>
                    <a:lnTo>
                      <a:pt x="62" y="10"/>
                    </a:lnTo>
                    <a:lnTo>
                      <a:pt x="63" y="10"/>
                    </a:lnTo>
                    <a:lnTo>
                      <a:pt x="66" y="10"/>
                    </a:lnTo>
                    <a:lnTo>
                      <a:pt x="68" y="11"/>
                    </a:lnTo>
                    <a:lnTo>
                      <a:pt x="70" y="12"/>
                    </a:lnTo>
                    <a:lnTo>
                      <a:pt x="71" y="13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7" y="15"/>
                    </a:lnTo>
                    <a:lnTo>
                      <a:pt x="80" y="16"/>
                    </a:lnTo>
                    <a:lnTo>
                      <a:pt x="81" y="17"/>
                    </a:lnTo>
                    <a:lnTo>
                      <a:pt x="84" y="18"/>
                    </a:lnTo>
                    <a:lnTo>
                      <a:pt x="85" y="19"/>
                    </a:lnTo>
                    <a:lnTo>
                      <a:pt x="88" y="20"/>
                    </a:lnTo>
                    <a:lnTo>
                      <a:pt x="89" y="21"/>
                    </a:lnTo>
                    <a:lnTo>
                      <a:pt x="90" y="21"/>
                    </a:lnTo>
                    <a:lnTo>
                      <a:pt x="93" y="22"/>
                    </a:lnTo>
                    <a:lnTo>
                      <a:pt x="94" y="24"/>
                    </a:lnTo>
                    <a:lnTo>
                      <a:pt x="97" y="25"/>
                    </a:lnTo>
                    <a:lnTo>
                      <a:pt x="98" y="26"/>
                    </a:lnTo>
                    <a:lnTo>
                      <a:pt x="99" y="27"/>
                    </a:lnTo>
                    <a:lnTo>
                      <a:pt x="101" y="28"/>
                    </a:lnTo>
                    <a:lnTo>
                      <a:pt x="103" y="29"/>
                    </a:lnTo>
                    <a:lnTo>
                      <a:pt x="105" y="31"/>
                    </a:lnTo>
                    <a:lnTo>
                      <a:pt x="106" y="31"/>
                    </a:lnTo>
                    <a:lnTo>
                      <a:pt x="108" y="32"/>
                    </a:lnTo>
                    <a:lnTo>
                      <a:pt x="110" y="33"/>
                    </a:lnTo>
                    <a:lnTo>
                      <a:pt x="111" y="34"/>
                    </a:lnTo>
                    <a:lnTo>
                      <a:pt x="112" y="35"/>
                    </a:lnTo>
                    <a:lnTo>
                      <a:pt x="114" y="37"/>
                    </a:lnTo>
                    <a:lnTo>
                      <a:pt x="115" y="38"/>
                    </a:lnTo>
                    <a:lnTo>
                      <a:pt x="115" y="40"/>
                    </a:lnTo>
                    <a:lnTo>
                      <a:pt x="116" y="41"/>
                    </a:lnTo>
                    <a:lnTo>
                      <a:pt x="118" y="42"/>
                    </a:lnTo>
                    <a:lnTo>
                      <a:pt x="119" y="43"/>
                    </a:lnTo>
                    <a:lnTo>
                      <a:pt x="120" y="45"/>
                    </a:lnTo>
                    <a:lnTo>
                      <a:pt x="121" y="46"/>
                    </a:lnTo>
                    <a:lnTo>
                      <a:pt x="124" y="47"/>
                    </a:lnTo>
                    <a:lnTo>
                      <a:pt x="124" y="49"/>
                    </a:lnTo>
                    <a:lnTo>
                      <a:pt x="127" y="50"/>
                    </a:lnTo>
                    <a:lnTo>
                      <a:pt x="128" y="51"/>
                    </a:lnTo>
                    <a:lnTo>
                      <a:pt x="128" y="53"/>
                    </a:lnTo>
                    <a:lnTo>
                      <a:pt x="129" y="53"/>
                    </a:lnTo>
                    <a:lnTo>
                      <a:pt x="129" y="54"/>
                    </a:lnTo>
                    <a:lnTo>
                      <a:pt x="131" y="56"/>
                    </a:lnTo>
                    <a:lnTo>
                      <a:pt x="132" y="58"/>
                    </a:lnTo>
                    <a:lnTo>
                      <a:pt x="133" y="59"/>
                    </a:lnTo>
                    <a:lnTo>
                      <a:pt x="134" y="61"/>
                    </a:lnTo>
                    <a:lnTo>
                      <a:pt x="136" y="63"/>
                    </a:lnTo>
                    <a:lnTo>
                      <a:pt x="136" y="64"/>
                    </a:lnTo>
                    <a:lnTo>
                      <a:pt x="137" y="66"/>
                    </a:lnTo>
                    <a:lnTo>
                      <a:pt x="137" y="67"/>
                    </a:lnTo>
                    <a:lnTo>
                      <a:pt x="138" y="69"/>
                    </a:lnTo>
                    <a:lnTo>
                      <a:pt x="138" y="70"/>
                    </a:lnTo>
                    <a:lnTo>
                      <a:pt x="140" y="72"/>
                    </a:lnTo>
                    <a:lnTo>
                      <a:pt x="140" y="73"/>
                    </a:lnTo>
                    <a:lnTo>
                      <a:pt x="141" y="75"/>
                    </a:lnTo>
                    <a:lnTo>
                      <a:pt x="141" y="76"/>
                    </a:lnTo>
                    <a:lnTo>
                      <a:pt x="141" y="78"/>
                    </a:lnTo>
                    <a:lnTo>
                      <a:pt x="141" y="79"/>
                    </a:lnTo>
                    <a:lnTo>
                      <a:pt x="141" y="81"/>
                    </a:lnTo>
                    <a:lnTo>
                      <a:pt x="141" y="82"/>
                    </a:lnTo>
                    <a:lnTo>
                      <a:pt x="142" y="84"/>
                    </a:lnTo>
                    <a:lnTo>
                      <a:pt x="142" y="85"/>
                    </a:lnTo>
                    <a:lnTo>
                      <a:pt x="142" y="86"/>
                    </a:lnTo>
                    <a:lnTo>
                      <a:pt x="144" y="88"/>
                    </a:lnTo>
                    <a:lnTo>
                      <a:pt x="144" y="90"/>
                    </a:lnTo>
                    <a:lnTo>
                      <a:pt x="144" y="92"/>
                    </a:lnTo>
                    <a:lnTo>
                      <a:pt x="144" y="93"/>
                    </a:lnTo>
                    <a:lnTo>
                      <a:pt x="144" y="94"/>
                    </a:lnTo>
                    <a:lnTo>
                      <a:pt x="142" y="96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3677" name="Freeform 49"/>
              <p:cNvSpPr>
                <a:spLocks/>
              </p:cNvSpPr>
              <p:nvPr/>
            </p:nvSpPr>
            <p:spPr bwMode="auto">
              <a:xfrm>
                <a:off x="1584" y="2449"/>
                <a:ext cx="145" cy="96"/>
              </a:xfrm>
              <a:custGeom>
                <a:avLst/>
                <a:gdLst>
                  <a:gd name="T0" fmla="*/ 0 w 145"/>
                  <a:gd name="T1" fmla="*/ 94 h 96"/>
                  <a:gd name="T2" fmla="*/ 3 w 145"/>
                  <a:gd name="T3" fmla="*/ 94 h 96"/>
                  <a:gd name="T4" fmla="*/ 7 w 145"/>
                  <a:gd name="T5" fmla="*/ 94 h 96"/>
                  <a:gd name="T6" fmla="*/ 11 w 145"/>
                  <a:gd name="T7" fmla="*/ 93 h 96"/>
                  <a:gd name="T8" fmla="*/ 15 w 145"/>
                  <a:gd name="T9" fmla="*/ 93 h 96"/>
                  <a:gd name="T10" fmla="*/ 19 w 145"/>
                  <a:gd name="T11" fmla="*/ 93 h 96"/>
                  <a:gd name="T12" fmla="*/ 23 w 145"/>
                  <a:gd name="T13" fmla="*/ 92 h 96"/>
                  <a:gd name="T14" fmla="*/ 28 w 145"/>
                  <a:gd name="T15" fmla="*/ 92 h 96"/>
                  <a:gd name="T16" fmla="*/ 32 w 145"/>
                  <a:gd name="T17" fmla="*/ 91 h 96"/>
                  <a:gd name="T18" fmla="*/ 36 w 145"/>
                  <a:gd name="T19" fmla="*/ 91 h 96"/>
                  <a:gd name="T20" fmla="*/ 40 w 145"/>
                  <a:gd name="T21" fmla="*/ 90 h 96"/>
                  <a:gd name="T22" fmla="*/ 44 w 145"/>
                  <a:gd name="T23" fmla="*/ 89 h 96"/>
                  <a:gd name="T24" fmla="*/ 48 w 145"/>
                  <a:gd name="T25" fmla="*/ 88 h 96"/>
                  <a:gd name="T26" fmla="*/ 51 w 145"/>
                  <a:gd name="T27" fmla="*/ 88 h 96"/>
                  <a:gd name="T28" fmla="*/ 55 w 145"/>
                  <a:gd name="T29" fmla="*/ 87 h 96"/>
                  <a:gd name="T30" fmla="*/ 59 w 145"/>
                  <a:gd name="T31" fmla="*/ 85 h 96"/>
                  <a:gd name="T32" fmla="*/ 63 w 145"/>
                  <a:gd name="T33" fmla="*/ 84 h 96"/>
                  <a:gd name="T34" fmla="*/ 68 w 145"/>
                  <a:gd name="T35" fmla="*/ 83 h 96"/>
                  <a:gd name="T36" fmla="*/ 71 w 145"/>
                  <a:gd name="T37" fmla="*/ 82 h 96"/>
                  <a:gd name="T38" fmla="*/ 76 w 145"/>
                  <a:gd name="T39" fmla="*/ 80 h 96"/>
                  <a:gd name="T40" fmla="*/ 80 w 145"/>
                  <a:gd name="T41" fmla="*/ 78 h 96"/>
                  <a:gd name="T42" fmla="*/ 84 w 145"/>
                  <a:gd name="T43" fmla="*/ 77 h 96"/>
                  <a:gd name="T44" fmla="*/ 88 w 145"/>
                  <a:gd name="T45" fmla="*/ 74 h 96"/>
                  <a:gd name="T46" fmla="*/ 90 w 145"/>
                  <a:gd name="T47" fmla="*/ 72 h 96"/>
                  <a:gd name="T48" fmla="*/ 94 w 145"/>
                  <a:gd name="T49" fmla="*/ 71 h 96"/>
                  <a:gd name="T50" fmla="*/ 98 w 145"/>
                  <a:gd name="T51" fmla="*/ 68 h 96"/>
                  <a:gd name="T52" fmla="*/ 101 w 145"/>
                  <a:gd name="T53" fmla="*/ 66 h 96"/>
                  <a:gd name="T54" fmla="*/ 105 w 145"/>
                  <a:gd name="T55" fmla="*/ 64 h 96"/>
                  <a:gd name="T56" fmla="*/ 108 w 145"/>
                  <a:gd name="T57" fmla="*/ 62 h 96"/>
                  <a:gd name="T58" fmla="*/ 111 w 145"/>
                  <a:gd name="T59" fmla="*/ 60 h 96"/>
                  <a:gd name="T60" fmla="*/ 114 w 145"/>
                  <a:gd name="T61" fmla="*/ 58 h 96"/>
                  <a:gd name="T62" fmla="*/ 115 w 145"/>
                  <a:gd name="T63" fmla="*/ 55 h 96"/>
                  <a:gd name="T64" fmla="*/ 118 w 145"/>
                  <a:gd name="T65" fmla="*/ 52 h 96"/>
                  <a:gd name="T66" fmla="*/ 120 w 145"/>
                  <a:gd name="T67" fmla="*/ 49 h 96"/>
                  <a:gd name="T68" fmla="*/ 124 w 145"/>
                  <a:gd name="T69" fmla="*/ 47 h 96"/>
                  <a:gd name="T70" fmla="*/ 127 w 145"/>
                  <a:gd name="T71" fmla="*/ 45 h 96"/>
                  <a:gd name="T72" fmla="*/ 128 w 145"/>
                  <a:gd name="T73" fmla="*/ 42 h 96"/>
                  <a:gd name="T74" fmla="*/ 129 w 145"/>
                  <a:gd name="T75" fmla="*/ 40 h 96"/>
                  <a:gd name="T76" fmla="*/ 132 w 145"/>
                  <a:gd name="T77" fmla="*/ 37 h 96"/>
                  <a:gd name="T78" fmla="*/ 134 w 145"/>
                  <a:gd name="T79" fmla="*/ 35 h 96"/>
                  <a:gd name="T80" fmla="*/ 136 w 145"/>
                  <a:gd name="T81" fmla="*/ 31 h 96"/>
                  <a:gd name="T82" fmla="*/ 137 w 145"/>
                  <a:gd name="T83" fmla="*/ 27 h 96"/>
                  <a:gd name="T84" fmla="*/ 138 w 145"/>
                  <a:gd name="T85" fmla="*/ 24 h 96"/>
                  <a:gd name="T86" fmla="*/ 140 w 145"/>
                  <a:gd name="T87" fmla="*/ 22 h 96"/>
                  <a:gd name="T88" fmla="*/ 141 w 145"/>
                  <a:gd name="T89" fmla="*/ 18 h 96"/>
                  <a:gd name="T90" fmla="*/ 141 w 145"/>
                  <a:gd name="T91" fmla="*/ 15 h 96"/>
                  <a:gd name="T92" fmla="*/ 141 w 145"/>
                  <a:gd name="T93" fmla="*/ 12 h 96"/>
                  <a:gd name="T94" fmla="*/ 142 w 145"/>
                  <a:gd name="T95" fmla="*/ 10 h 96"/>
                  <a:gd name="T96" fmla="*/ 144 w 145"/>
                  <a:gd name="T97" fmla="*/ 7 h 96"/>
                  <a:gd name="T98" fmla="*/ 144 w 145"/>
                  <a:gd name="T99" fmla="*/ 3 h 96"/>
                  <a:gd name="T100" fmla="*/ 144 w 145"/>
                  <a:gd name="T101" fmla="*/ 1 h 9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5"/>
                  <a:gd name="T154" fmla="*/ 0 h 96"/>
                  <a:gd name="T155" fmla="*/ 145 w 145"/>
                  <a:gd name="T156" fmla="*/ 96 h 9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5" h="96">
                    <a:moveTo>
                      <a:pt x="2" y="95"/>
                    </a:moveTo>
                    <a:lnTo>
                      <a:pt x="0" y="94"/>
                    </a:lnTo>
                    <a:lnTo>
                      <a:pt x="2" y="95"/>
                    </a:lnTo>
                    <a:lnTo>
                      <a:pt x="3" y="94"/>
                    </a:lnTo>
                    <a:lnTo>
                      <a:pt x="6" y="94"/>
                    </a:lnTo>
                    <a:lnTo>
                      <a:pt x="7" y="94"/>
                    </a:lnTo>
                    <a:lnTo>
                      <a:pt x="10" y="93"/>
                    </a:lnTo>
                    <a:lnTo>
                      <a:pt x="11" y="93"/>
                    </a:lnTo>
                    <a:lnTo>
                      <a:pt x="14" y="93"/>
                    </a:lnTo>
                    <a:lnTo>
                      <a:pt x="15" y="93"/>
                    </a:lnTo>
                    <a:lnTo>
                      <a:pt x="18" y="93"/>
                    </a:lnTo>
                    <a:lnTo>
                      <a:pt x="19" y="93"/>
                    </a:lnTo>
                    <a:lnTo>
                      <a:pt x="22" y="93"/>
                    </a:lnTo>
                    <a:lnTo>
                      <a:pt x="23" y="92"/>
                    </a:lnTo>
                    <a:lnTo>
                      <a:pt x="25" y="92"/>
                    </a:lnTo>
                    <a:lnTo>
                      <a:pt x="28" y="92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3" y="91"/>
                    </a:lnTo>
                    <a:lnTo>
                      <a:pt x="36" y="91"/>
                    </a:lnTo>
                    <a:lnTo>
                      <a:pt x="37" y="90"/>
                    </a:lnTo>
                    <a:lnTo>
                      <a:pt x="40" y="90"/>
                    </a:lnTo>
                    <a:lnTo>
                      <a:pt x="41" y="90"/>
                    </a:lnTo>
                    <a:lnTo>
                      <a:pt x="44" y="89"/>
                    </a:lnTo>
                    <a:lnTo>
                      <a:pt x="46" y="89"/>
                    </a:lnTo>
                    <a:lnTo>
                      <a:pt x="48" y="88"/>
                    </a:lnTo>
                    <a:lnTo>
                      <a:pt x="50" y="88"/>
                    </a:lnTo>
                    <a:lnTo>
                      <a:pt x="51" y="88"/>
                    </a:lnTo>
                    <a:lnTo>
                      <a:pt x="54" y="87"/>
                    </a:lnTo>
                    <a:lnTo>
                      <a:pt x="55" y="87"/>
                    </a:lnTo>
                    <a:lnTo>
                      <a:pt x="58" y="86"/>
                    </a:lnTo>
                    <a:lnTo>
                      <a:pt x="59" y="85"/>
                    </a:lnTo>
                    <a:lnTo>
                      <a:pt x="62" y="85"/>
                    </a:lnTo>
                    <a:lnTo>
                      <a:pt x="63" y="84"/>
                    </a:lnTo>
                    <a:lnTo>
                      <a:pt x="66" y="83"/>
                    </a:lnTo>
                    <a:lnTo>
                      <a:pt x="68" y="83"/>
                    </a:lnTo>
                    <a:lnTo>
                      <a:pt x="70" y="82"/>
                    </a:lnTo>
                    <a:lnTo>
                      <a:pt x="71" y="82"/>
                    </a:lnTo>
                    <a:lnTo>
                      <a:pt x="73" y="80"/>
                    </a:lnTo>
                    <a:lnTo>
                      <a:pt x="76" y="80"/>
                    </a:lnTo>
                    <a:lnTo>
                      <a:pt x="77" y="79"/>
                    </a:lnTo>
                    <a:lnTo>
                      <a:pt x="80" y="78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5" y="75"/>
                    </a:lnTo>
                    <a:lnTo>
                      <a:pt x="88" y="74"/>
                    </a:lnTo>
                    <a:lnTo>
                      <a:pt x="89" y="73"/>
                    </a:lnTo>
                    <a:lnTo>
                      <a:pt x="90" y="72"/>
                    </a:lnTo>
                    <a:lnTo>
                      <a:pt x="93" y="71"/>
                    </a:lnTo>
                    <a:lnTo>
                      <a:pt x="94" y="71"/>
                    </a:lnTo>
                    <a:lnTo>
                      <a:pt x="97" y="69"/>
                    </a:lnTo>
                    <a:lnTo>
                      <a:pt x="98" y="68"/>
                    </a:lnTo>
                    <a:lnTo>
                      <a:pt x="99" y="67"/>
                    </a:lnTo>
                    <a:lnTo>
                      <a:pt x="101" y="66"/>
                    </a:lnTo>
                    <a:lnTo>
                      <a:pt x="103" y="65"/>
                    </a:lnTo>
                    <a:lnTo>
                      <a:pt x="105" y="64"/>
                    </a:lnTo>
                    <a:lnTo>
                      <a:pt x="106" y="63"/>
                    </a:lnTo>
                    <a:lnTo>
                      <a:pt x="108" y="62"/>
                    </a:lnTo>
                    <a:lnTo>
                      <a:pt x="110" y="61"/>
                    </a:lnTo>
                    <a:lnTo>
                      <a:pt x="111" y="60"/>
                    </a:lnTo>
                    <a:lnTo>
                      <a:pt x="112" y="59"/>
                    </a:lnTo>
                    <a:lnTo>
                      <a:pt x="114" y="58"/>
                    </a:lnTo>
                    <a:lnTo>
                      <a:pt x="115" y="57"/>
                    </a:lnTo>
                    <a:lnTo>
                      <a:pt x="115" y="55"/>
                    </a:lnTo>
                    <a:lnTo>
                      <a:pt x="116" y="54"/>
                    </a:lnTo>
                    <a:lnTo>
                      <a:pt x="118" y="52"/>
                    </a:lnTo>
                    <a:lnTo>
                      <a:pt x="119" y="51"/>
                    </a:lnTo>
                    <a:lnTo>
                      <a:pt x="120" y="49"/>
                    </a:lnTo>
                    <a:lnTo>
                      <a:pt x="121" y="48"/>
                    </a:lnTo>
                    <a:lnTo>
                      <a:pt x="124" y="47"/>
                    </a:lnTo>
                    <a:lnTo>
                      <a:pt x="124" y="46"/>
                    </a:lnTo>
                    <a:lnTo>
                      <a:pt x="127" y="45"/>
                    </a:lnTo>
                    <a:lnTo>
                      <a:pt x="128" y="44"/>
                    </a:lnTo>
                    <a:lnTo>
                      <a:pt x="128" y="42"/>
                    </a:lnTo>
                    <a:lnTo>
                      <a:pt x="129" y="41"/>
                    </a:lnTo>
                    <a:lnTo>
                      <a:pt x="129" y="40"/>
                    </a:lnTo>
                    <a:lnTo>
                      <a:pt x="131" y="38"/>
                    </a:lnTo>
                    <a:lnTo>
                      <a:pt x="132" y="37"/>
                    </a:lnTo>
                    <a:lnTo>
                      <a:pt x="133" y="35"/>
                    </a:lnTo>
                    <a:lnTo>
                      <a:pt x="134" y="35"/>
                    </a:lnTo>
                    <a:lnTo>
                      <a:pt x="136" y="32"/>
                    </a:lnTo>
                    <a:lnTo>
                      <a:pt x="136" y="31"/>
                    </a:lnTo>
                    <a:lnTo>
                      <a:pt x="137" y="29"/>
                    </a:lnTo>
                    <a:lnTo>
                      <a:pt x="137" y="27"/>
                    </a:lnTo>
                    <a:lnTo>
                      <a:pt x="138" y="25"/>
                    </a:lnTo>
                    <a:lnTo>
                      <a:pt x="138" y="24"/>
                    </a:lnTo>
                    <a:lnTo>
                      <a:pt x="140" y="23"/>
                    </a:lnTo>
                    <a:lnTo>
                      <a:pt x="140" y="22"/>
                    </a:lnTo>
                    <a:lnTo>
                      <a:pt x="141" y="20"/>
                    </a:lnTo>
                    <a:lnTo>
                      <a:pt x="141" y="18"/>
                    </a:lnTo>
                    <a:lnTo>
                      <a:pt x="141" y="17"/>
                    </a:lnTo>
                    <a:lnTo>
                      <a:pt x="141" y="15"/>
                    </a:lnTo>
                    <a:lnTo>
                      <a:pt x="141" y="14"/>
                    </a:lnTo>
                    <a:lnTo>
                      <a:pt x="141" y="12"/>
                    </a:lnTo>
                    <a:lnTo>
                      <a:pt x="142" y="11"/>
                    </a:lnTo>
                    <a:lnTo>
                      <a:pt x="142" y="10"/>
                    </a:lnTo>
                    <a:lnTo>
                      <a:pt x="142" y="9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4" y="3"/>
                    </a:lnTo>
                    <a:lnTo>
                      <a:pt x="144" y="2"/>
                    </a:lnTo>
                    <a:lnTo>
                      <a:pt x="144" y="1"/>
                    </a:lnTo>
                    <a:lnTo>
                      <a:pt x="142" y="0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</p:grpSp>
      <p:sp>
        <p:nvSpPr>
          <p:cNvPr id="63510" name="Line 50"/>
          <p:cNvSpPr>
            <a:spLocks noChangeShapeType="1"/>
          </p:cNvSpPr>
          <p:nvPr/>
        </p:nvSpPr>
        <p:spPr bwMode="auto">
          <a:xfrm flipH="1">
            <a:off x="609600" y="38100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1" name="Line 51"/>
          <p:cNvSpPr>
            <a:spLocks noChangeShapeType="1"/>
          </p:cNvSpPr>
          <p:nvPr/>
        </p:nvSpPr>
        <p:spPr bwMode="auto">
          <a:xfrm>
            <a:off x="1752600" y="3962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2" name="Line 52"/>
          <p:cNvSpPr>
            <a:spLocks noChangeShapeType="1"/>
          </p:cNvSpPr>
          <p:nvPr/>
        </p:nvSpPr>
        <p:spPr bwMode="auto">
          <a:xfrm flipH="1">
            <a:off x="1752600" y="4343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3" name="Line 53"/>
          <p:cNvSpPr>
            <a:spLocks noChangeShapeType="1"/>
          </p:cNvSpPr>
          <p:nvPr/>
        </p:nvSpPr>
        <p:spPr bwMode="auto">
          <a:xfrm flipH="1">
            <a:off x="1066800" y="4191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4" name="Line 54"/>
          <p:cNvSpPr>
            <a:spLocks noChangeShapeType="1"/>
          </p:cNvSpPr>
          <p:nvPr/>
        </p:nvSpPr>
        <p:spPr bwMode="auto">
          <a:xfrm flipH="1">
            <a:off x="609600" y="45720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5" name="Line 55"/>
          <p:cNvSpPr>
            <a:spLocks noChangeShapeType="1"/>
          </p:cNvSpPr>
          <p:nvPr/>
        </p:nvSpPr>
        <p:spPr bwMode="auto">
          <a:xfrm>
            <a:off x="1295400" y="4724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6" name="Line 56"/>
          <p:cNvSpPr>
            <a:spLocks noChangeShapeType="1"/>
          </p:cNvSpPr>
          <p:nvPr/>
        </p:nvSpPr>
        <p:spPr bwMode="auto">
          <a:xfrm>
            <a:off x="1524000" y="5105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7" name="Line 57"/>
          <p:cNvSpPr>
            <a:spLocks noChangeShapeType="1"/>
          </p:cNvSpPr>
          <p:nvPr/>
        </p:nvSpPr>
        <p:spPr bwMode="auto">
          <a:xfrm flipV="1">
            <a:off x="1981200" y="4951413"/>
            <a:ext cx="53181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8" name="Line 58"/>
          <p:cNvSpPr>
            <a:spLocks noChangeShapeType="1"/>
          </p:cNvSpPr>
          <p:nvPr/>
        </p:nvSpPr>
        <p:spPr bwMode="auto">
          <a:xfrm flipV="1">
            <a:off x="609600" y="5789613"/>
            <a:ext cx="19050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9" name="Line 59"/>
          <p:cNvSpPr>
            <a:spLocks noChangeShapeType="1"/>
          </p:cNvSpPr>
          <p:nvPr/>
        </p:nvSpPr>
        <p:spPr bwMode="auto">
          <a:xfrm>
            <a:off x="1066800" y="59436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20" name="Line 60"/>
          <p:cNvSpPr>
            <a:spLocks noChangeShapeType="1"/>
          </p:cNvSpPr>
          <p:nvPr/>
        </p:nvSpPr>
        <p:spPr bwMode="auto">
          <a:xfrm flipH="1">
            <a:off x="609600" y="53340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21" name="Line 61"/>
          <p:cNvSpPr>
            <a:spLocks noChangeShapeType="1"/>
          </p:cNvSpPr>
          <p:nvPr/>
        </p:nvSpPr>
        <p:spPr bwMode="auto">
          <a:xfrm flipH="1">
            <a:off x="1066800" y="5410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22" name="Line 62"/>
          <p:cNvSpPr>
            <a:spLocks noChangeShapeType="1"/>
          </p:cNvSpPr>
          <p:nvPr/>
        </p:nvSpPr>
        <p:spPr bwMode="auto">
          <a:xfrm flipH="1">
            <a:off x="1524000" y="5486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23" name="Line 63"/>
          <p:cNvSpPr>
            <a:spLocks noChangeShapeType="1"/>
          </p:cNvSpPr>
          <p:nvPr/>
        </p:nvSpPr>
        <p:spPr bwMode="auto">
          <a:xfrm flipH="1">
            <a:off x="1752600" y="5562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24" name="Line 64"/>
          <p:cNvSpPr>
            <a:spLocks noChangeShapeType="1"/>
          </p:cNvSpPr>
          <p:nvPr/>
        </p:nvSpPr>
        <p:spPr bwMode="auto">
          <a:xfrm>
            <a:off x="609600" y="61722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25" name="Line 65"/>
          <p:cNvSpPr>
            <a:spLocks noChangeShapeType="1"/>
          </p:cNvSpPr>
          <p:nvPr/>
        </p:nvSpPr>
        <p:spPr bwMode="auto">
          <a:xfrm>
            <a:off x="1524000" y="6324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26" name="Line 66"/>
          <p:cNvSpPr>
            <a:spLocks noChangeShapeType="1"/>
          </p:cNvSpPr>
          <p:nvPr/>
        </p:nvSpPr>
        <p:spPr bwMode="auto">
          <a:xfrm>
            <a:off x="1066800" y="65532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27" name="Line 67"/>
          <p:cNvSpPr>
            <a:spLocks noChangeShapeType="1"/>
          </p:cNvSpPr>
          <p:nvPr/>
        </p:nvSpPr>
        <p:spPr bwMode="auto">
          <a:xfrm>
            <a:off x="1981200" y="6705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28" name="Line 68"/>
          <p:cNvSpPr>
            <a:spLocks noChangeShapeType="1"/>
          </p:cNvSpPr>
          <p:nvPr/>
        </p:nvSpPr>
        <p:spPr bwMode="auto">
          <a:xfrm>
            <a:off x="6781800" y="528955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29" name="Rectangle 69"/>
          <p:cNvSpPr>
            <a:spLocks noChangeArrowheads="1"/>
          </p:cNvSpPr>
          <p:nvPr/>
        </p:nvSpPr>
        <p:spPr bwMode="auto">
          <a:xfrm>
            <a:off x="6881813" y="4725988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3200">
                <a:solidFill>
                  <a:schemeClr val="accent2"/>
                </a:solidFill>
              </a:rPr>
              <a:t>F</a:t>
            </a:r>
          </a:p>
        </p:txBody>
      </p:sp>
      <p:grpSp>
        <p:nvGrpSpPr>
          <p:cNvPr id="63530" name="Group 70"/>
          <p:cNvGrpSpPr>
            <a:grpSpLocks/>
          </p:cNvGrpSpPr>
          <p:nvPr/>
        </p:nvGrpSpPr>
        <p:grpSpPr bwMode="auto">
          <a:xfrm>
            <a:off x="3352800" y="3962400"/>
            <a:ext cx="306388" cy="306388"/>
            <a:chOff x="2112" y="2496"/>
            <a:chExt cx="193" cy="193"/>
          </a:xfrm>
        </p:grpSpPr>
        <p:sp>
          <p:nvSpPr>
            <p:cNvPr id="63672" name="Freeform 71"/>
            <p:cNvSpPr>
              <a:spLocks/>
            </p:cNvSpPr>
            <p:nvPr/>
          </p:nvSpPr>
          <p:spPr bwMode="auto">
            <a:xfrm>
              <a:off x="2112" y="2496"/>
              <a:ext cx="193" cy="101"/>
            </a:xfrm>
            <a:custGeom>
              <a:avLst/>
              <a:gdLst>
                <a:gd name="T0" fmla="*/ 0 w 193"/>
                <a:gd name="T1" fmla="*/ 0 h 101"/>
                <a:gd name="T2" fmla="*/ 5 w 193"/>
                <a:gd name="T3" fmla="*/ 0 h 101"/>
                <a:gd name="T4" fmla="*/ 10 w 193"/>
                <a:gd name="T5" fmla="*/ 1 h 101"/>
                <a:gd name="T6" fmla="*/ 16 w 193"/>
                <a:gd name="T7" fmla="*/ 1 h 101"/>
                <a:gd name="T8" fmla="*/ 21 w 193"/>
                <a:gd name="T9" fmla="*/ 1 h 101"/>
                <a:gd name="T10" fmla="*/ 26 w 193"/>
                <a:gd name="T11" fmla="*/ 2 h 101"/>
                <a:gd name="T12" fmla="*/ 32 w 193"/>
                <a:gd name="T13" fmla="*/ 2 h 101"/>
                <a:gd name="T14" fmla="*/ 37 w 193"/>
                <a:gd name="T15" fmla="*/ 3 h 101"/>
                <a:gd name="T16" fmla="*/ 42 w 193"/>
                <a:gd name="T17" fmla="*/ 3 h 101"/>
                <a:gd name="T18" fmla="*/ 48 w 193"/>
                <a:gd name="T19" fmla="*/ 4 h 101"/>
                <a:gd name="T20" fmla="*/ 53 w 193"/>
                <a:gd name="T21" fmla="*/ 4 h 101"/>
                <a:gd name="T22" fmla="*/ 59 w 193"/>
                <a:gd name="T23" fmla="*/ 5 h 101"/>
                <a:gd name="T24" fmla="*/ 64 w 193"/>
                <a:gd name="T25" fmla="*/ 6 h 101"/>
                <a:gd name="T26" fmla="*/ 68 w 193"/>
                <a:gd name="T27" fmla="*/ 6 h 101"/>
                <a:gd name="T28" fmla="*/ 74 w 193"/>
                <a:gd name="T29" fmla="*/ 7 h 101"/>
                <a:gd name="T30" fmla="*/ 80 w 193"/>
                <a:gd name="T31" fmla="*/ 9 h 101"/>
                <a:gd name="T32" fmla="*/ 85 w 193"/>
                <a:gd name="T33" fmla="*/ 10 h 101"/>
                <a:gd name="T34" fmla="*/ 91 w 193"/>
                <a:gd name="T35" fmla="*/ 12 h 101"/>
                <a:gd name="T36" fmla="*/ 96 w 193"/>
                <a:gd name="T37" fmla="*/ 13 h 101"/>
                <a:gd name="T38" fmla="*/ 101 w 193"/>
                <a:gd name="T39" fmla="*/ 15 h 101"/>
                <a:gd name="T40" fmla="*/ 107 w 193"/>
                <a:gd name="T41" fmla="*/ 17 h 101"/>
                <a:gd name="T42" fmla="*/ 112 w 193"/>
                <a:gd name="T43" fmla="*/ 18 h 101"/>
                <a:gd name="T44" fmla="*/ 116 w 193"/>
                <a:gd name="T45" fmla="*/ 21 h 101"/>
                <a:gd name="T46" fmla="*/ 121 w 193"/>
                <a:gd name="T47" fmla="*/ 23 h 101"/>
                <a:gd name="T48" fmla="*/ 126 w 193"/>
                <a:gd name="T49" fmla="*/ 25 h 101"/>
                <a:gd name="T50" fmla="*/ 131 w 193"/>
                <a:gd name="T51" fmla="*/ 27 h 101"/>
                <a:gd name="T52" fmla="*/ 135 w 193"/>
                <a:gd name="T53" fmla="*/ 30 h 101"/>
                <a:gd name="T54" fmla="*/ 140 w 193"/>
                <a:gd name="T55" fmla="*/ 32 h 101"/>
                <a:gd name="T56" fmla="*/ 144 w 193"/>
                <a:gd name="T57" fmla="*/ 33 h 101"/>
                <a:gd name="T58" fmla="*/ 147 w 193"/>
                <a:gd name="T59" fmla="*/ 36 h 101"/>
                <a:gd name="T60" fmla="*/ 152 w 193"/>
                <a:gd name="T61" fmla="*/ 38 h 101"/>
                <a:gd name="T62" fmla="*/ 154 w 193"/>
                <a:gd name="T63" fmla="*/ 41 h 101"/>
                <a:gd name="T64" fmla="*/ 157 w 193"/>
                <a:gd name="T65" fmla="*/ 44 h 101"/>
                <a:gd name="T66" fmla="*/ 160 w 193"/>
                <a:gd name="T67" fmla="*/ 47 h 101"/>
                <a:gd name="T68" fmla="*/ 165 w 193"/>
                <a:gd name="T69" fmla="*/ 50 h 101"/>
                <a:gd name="T70" fmla="*/ 169 w 193"/>
                <a:gd name="T71" fmla="*/ 52 h 101"/>
                <a:gd name="T72" fmla="*/ 172 w 193"/>
                <a:gd name="T73" fmla="*/ 54 h 101"/>
                <a:gd name="T74" fmla="*/ 173 w 193"/>
                <a:gd name="T75" fmla="*/ 57 h 101"/>
                <a:gd name="T76" fmla="*/ 176 w 193"/>
                <a:gd name="T77" fmla="*/ 60 h 101"/>
                <a:gd name="T78" fmla="*/ 179 w 193"/>
                <a:gd name="T79" fmla="*/ 63 h 101"/>
                <a:gd name="T80" fmla="*/ 181 w 193"/>
                <a:gd name="T81" fmla="*/ 66 h 101"/>
                <a:gd name="T82" fmla="*/ 184 w 193"/>
                <a:gd name="T83" fmla="*/ 70 h 101"/>
                <a:gd name="T84" fmla="*/ 185 w 193"/>
                <a:gd name="T85" fmla="*/ 73 h 101"/>
                <a:gd name="T86" fmla="*/ 186 w 193"/>
                <a:gd name="T87" fmla="*/ 76 h 101"/>
                <a:gd name="T88" fmla="*/ 188 w 193"/>
                <a:gd name="T89" fmla="*/ 80 h 101"/>
                <a:gd name="T90" fmla="*/ 189 w 193"/>
                <a:gd name="T91" fmla="*/ 83 h 101"/>
                <a:gd name="T92" fmla="*/ 189 w 193"/>
                <a:gd name="T93" fmla="*/ 86 h 101"/>
                <a:gd name="T94" fmla="*/ 191 w 193"/>
                <a:gd name="T95" fmla="*/ 89 h 101"/>
                <a:gd name="T96" fmla="*/ 192 w 193"/>
                <a:gd name="T97" fmla="*/ 92 h 101"/>
                <a:gd name="T98" fmla="*/ 192 w 193"/>
                <a:gd name="T99" fmla="*/ 95 h 101"/>
                <a:gd name="T100" fmla="*/ 192 w 193"/>
                <a:gd name="T101" fmla="*/ 98 h 10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93"/>
                <a:gd name="T154" fmla="*/ 0 h 101"/>
                <a:gd name="T155" fmla="*/ 193 w 193"/>
                <a:gd name="T156" fmla="*/ 101 h 10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93" h="101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3" y="1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21" y="1"/>
                  </a:lnTo>
                  <a:lnTo>
                    <a:pt x="23" y="2"/>
                  </a:lnTo>
                  <a:lnTo>
                    <a:pt x="26" y="2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7" y="3"/>
                  </a:lnTo>
                  <a:lnTo>
                    <a:pt x="39" y="3"/>
                  </a:lnTo>
                  <a:lnTo>
                    <a:pt x="42" y="3"/>
                  </a:lnTo>
                  <a:lnTo>
                    <a:pt x="45" y="3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3" y="4"/>
                  </a:lnTo>
                  <a:lnTo>
                    <a:pt x="55" y="5"/>
                  </a:lnTo>
                  <a:lnTo>
                    <a:pt x="59" y="5"/>
                  </a:lnTo>
                  <a:lnTo>
                    <a:pt x="61" y="5"/>
                  </a:lnTo>
                  <a:lnTo>
                    <a:pt x="64" y="6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2" y="7"/>
                  </a:lnTo>
                  <a:lnTo>
                    <a:pt x="74" y="7"/>
                  </a:lnTo>
                  <a:lnTo>
                    <a:pt x="77" y="8"/>
                  </a:lnTo>
                  <a:lnTo>
                    <a:pt x="80" y="9"/>
                  </a:lnTo>
                  <a:lnTo>
                    <a:pt x="82" y="10"/>
                  </a:lnTo>
                  <a:lnTo>
                    <a:pt x="85" y="10"/>
                  </a:lnTo>
                  <a:lnTo>
                    <a:pt x="88" y="11"/>
                  </a:lnTo>
                  <a:lnTo>
                    <a:pt x="91" y="12"/>
                  </a:lnTo>
                  <a:lnTo>
                    <a:pt x="93" y="13"/>
                  </a:lnTo>
                  <a:lnTo>
                    <a:pt x="96" y="13"/>
                  </a:lnTo>
                  <a:lnTo>
                    <a:pt x="98" y="15"/>
                  </a:lnTo>
                  <a:lnTo>
                    <a:pt x="101" y="15"/>
                  </a:lnTo>
                  <a:lnTo>
                    <a:pt x="103" y="16"/>
                  </a:lnTo>
                  <a:lnTo>
                    <a:pt x="107" y="17"/>
                  </a:lnTo>
                  <a:lnTo>
                    <a:pt x="109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6" y="21"/>
                  </a:lnTo>
                  <a:lnTo>
                    <a:pt x="119" y="22"/>
                  </a:lnTo>
                  <a:lnTo>
                    <a:pt x="121" y="23"/>
                  </a:lnTo>
                  <a:lnTo>
                    <a:pt x="123" y="24"/>
                  </a:lnTo>
                  <a:lnTo>
                    <a:pt x="126" y="25"/>
                  </a:lnTo>
                  <a:lnTo>
                    <a:pt x="128" y="26"/>
                  </a:lnTo>
                  <a:lnTo>
                    <a:pt x="131" y="27"/>
                  </a:lnTo>
                  <a:lnTo>
                    <a:pt x="133" y="28"/>
                  </a:lnTo>
                  <a:lnTo>
                    <a:pt x="135" y="30"/>
                  </a:lnTo>
                  <a:lnTo>
                    <a:pt x="138" y="30"/>
                  </a:lnTo>
                  <a:lnTo>
                    <a:pt x="140" y="32"/>
                  </a:lnTo>
                  <a:lnTo>
                    <a:pt x="142" y="32"/>
                  </a:lnTo>
                  <a:lnTo>
                    <a:pt x="144" y="33"/>
                  </a:lnTo>
                  <a:lnTo>
                    <a:pt x="146" y="34"/>
                  </a:lnTo>
                  <a:lnTo>
                    <a:pt x="147" y="36"/>
                  </a:lnTo>
                  <a:lnTo>
                    <a:pt x="150" y="37"/>
                  </a:lnTo>
                  <a:lnTo>
                    <a:pt x="152" y="38"/>
                  </a:lnTo>
                  <a:lnTo>
                    <a:pt x="153" y="40"/>
                  </a:lnTo>
                  <a:lnTo>
                    <a:pt x="154" y="41"/>
                  </a:lnTo>
                  <a:lnTo>
                    <a:pt x="156" y="43"/>
                  </a:lnTo>
                  <a:lnTo>
                    <a:pt x="157" y="44"/>
                  </a:lnTo>
                  <a:lnTo>
                    <a:pt x="159" y="46"/>
                  </a:lnTo>
                  <a:lnTo>
                    <a:pt x="160" y="47"/>
                  </a:lnTo>
                  <a:lnTo>
                    <a:pt x="162" y="48"/>
                  </a:lnTo>
                  <a:lnTo>
                    <a:pt x="165" y="50"/>
                  </a:lnTo>
                  <a:lnTo>
                    <a:pt x="166" y="51"/>
                  </a:lnTo>
                  <a:lnTo>
                    <a:pt x="169" y="52"/>
                  </a:lnTo>
                  <a:lnTo>
                    <a:pt x="170" y="53"/>
                  </a:lnTo>
                  <a:lnTo>
                    <a:pt x="172" y="54"/>
                  </a:lnTo>
                  <a:lnTo>
                    <a:pt x="173" y="56"/>
                  </a:lnTo>
                  <a:lnTo>
                    <a:pt x="173" y="57"/>
                  </a:lnTo>
                  <a:lnTo>
                    <a:pt x="175" y="58"/>
                  </a:lnTo>
                  <a:lnTo>
                    <a:pt x="176" y="60"/>
                  </a:lnTo>
                  <a:lnTo>
                    <a:pt x="176" y="62"/>
                  </a:lnTo>
                  <a:lnTo>
                    <a:pt x="179" y="63"/>
                  </a:lnTo>
                  <a:lnTo>
                    <a:pt x="180" y="65"/>
                  </a:lnTo>
                  <a:lnTo>
                    <a:pt x="181" y="66"/>
                  </a:lnTo>
                  <a:lnTo>
                    <a:pt x="183" y="69"/>
                  </a:lnTo>
                  <a:lnTo>
                    <a:pt x="184" y="70"/>
                  </a:lnTo>
                  <a:lnTo>
                    <a:pt x="185" y="72"/>
                  </a:lnTo>
                  <a:lnTo>
                    <a:pt x="185" y="73"/>
                  </a:lnTo>
                  <a:lnTo>
                    <a:pt x="186" y="75"/>
                  </a:lnTo>
                  <a:lnTo>
                    <a:pt x="186" y="76"/>
                  </a:lnTo>
                  <a:lnTo>
                    <a:pt x="188" y="78"/>
                  </a:lnTo>
                  <a:lnTo>
                    <a:pt x="188" y="80"/>
                  </a:lnTo>
                  <a:lnTo>
                    <a:pt x="189" y="81"/>
                  </a:lnTo>
                  <a:lnTo>
                    <a:pt x="189" y="83"/>
                  </a:lnTo>
                  <a:lnTo>
                    <a:pt x="189" y="84"/>
                  </a:lnTo>
                  <a:lnTo>
                    <a:pt x="189" y="86"/>
                  </a:lnTo>
                  <a:lnTo>
                    <a:pt x="190" y="87"/>
                  </a:lnTo>
                  <a:lnTo>
                    <a:pt x="191" y="89"/>
                  </a:lnTo>
                  <a:lnTo>
                    <a:pt x="191" y="90"/>
                  </a:lnTo>
                  <a:lnTo>
                    <a:pt x="192" y="92"/>
                  </a:lnTo>
                  <a:lnTo>
                    <a:pt x="192" y="94"/>
                  </a:lnTo>
                  <a:lnTo>
                    <a:pt x="192" y="95"/>
                  </a:lnTo>
                  <a:lnTo>
                    <a:pt x="192" y="96"/>
                  </a:lnTo>
                  <a:lnTo>
                    <a:pt x="192" y="98"/>
                  </a:lnTo>
                  <a:lnTo>
                    <a:pt x="191" y="1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  <p:sp>
          <p:nvSpPr>
            <p:cNvPr id="63673" name="Freeform 72"/>
            <p:cNvSpPr>
              <a:spLocks/>
            </p:cNvSpPr>
            <p:nvPr/>
          </p:nvSpPr>
          <p:spPr bwMode="auto">
            <a:xfrm>
              <a:off x="2112" y="2589"/>
              <a:ext cx="193" cy="100"/>
            </a:xfrm>
            <a:custGeom>
              <a:avLst/>
              <a:gdLst>
                <a:gd name="T0" fmla="*/ 0 w 193"/>
                <a:gd name="T1" fmla="*/ 98 h 100"/>
                <a:gd name="T2" fmla="*/ 5 w 193"/>
                <a:gd name="T3" fmla="*/ 98 h 100"/>
                <a:gd name="T4" fmla="*/ 10 w 193"/>
                <a:gd name="T5" fmla="*/ 97 h 100"/>
                <a:gd name="T6" fmla="*/ 16 w 193"/>
                <a:gd name="T7" fmla="*/ 97 h 100"/>
                <a:gd name="T8" fmla="*/ 21 w 193"/>
                <a:gd name="T9" fmla="*/ 97 h 100"/>
                <a:gd name="T10" fmla="*/ 26 w 193"/>
                <a:gd name="T11" fmla="*/ 96 h 100"/>
                <a:gd name="T12" fmla="*/ 32 w 193"/>
                <a:gd name="T13" fmla="*/ 96 h 100"/>
                <a:gd name="T14" fmla="*/ 37 w 193"/>
                <a:gd name="T15" fmla="*/ 95 h 100"/>
                <a:gd name="T16" fmla="*/ 42 w 193"/>
                <a:gd name="T17" fmla="*/ 95 h 100"/>
                <a:gd name="T18" fmla="*/ 48 w 193"/>
                <a:gd name="T19" fmla="*/ 94 h 100"/>
                <a:gd name="T20" fmla="*/ 53 w 193"/>
                <a:gd name="T21" fmla="*/ 94 h 100"/>
                <a:gd name="T22" fmla="*/ 59 w 193"/>
                <a:gd name="T23" fmla="*/ 93 h 100"/>
                <a:gd name="T24" fmla="*/ 64 w 193"/>
                <a:gd name="T25" fmla="*/ 92 h 100"/>
                <a:gd name="T26" fmla="*/ 68 w 193"/>
                <a:gd name="T27" fmla="*/ 92 h 100"/>
                <a:gd name="T28" fmla="*/ 74 w 193"/>
                <a:gd name="T29" fmla="*/ 91 h 100"/>
                <a:gd name="T30" fmla="*/ 80 w 193"/>
                <a:gd name="T31" fmla="*/ 89 h 100"/>
                <a:gd name="T32" fmla="*/ 85 w 193"/>
                <a:gd name="T33" fmla="*/ 88 h 100"/>
                <a:gd name="T34" fmla="*/ 91 w 193"/>
                <a:gd name="T35" fmla="*/ 86 h 100"/>
                <a:gd name="T36" fmla="*/ 96 w 193"/>
                <a:gd name="T37" fmla="*/ 85 h 100"/>
                <a:gd name="T38" fmla="*/ 101 w 193"/>
                <a:gd name="T39" fmla="*/ 83 h 100"/>
                <a:gd name="T40" fmla="*/ 107 w 193"/>
                <a:gd name="T41" fmla="*/ 81 h 100"/>
                <a:gd name="T42" fmla="*/ 112 w 193"/>
                <a:gd name="T43" fmla="*/ 80 h 100"/>
                <a:gd name="T44" fmla="*/ 116 w 193"/>
                <a:gd name="T45" fmla="*/ 78 h 100"/>
                <a:gd name="T46" fmla="*/ 121 w 193"/>
                <a:gd name="T47" fmla="*/ 76 h 100"/>
                <a:gd name="T48" fmla="*/ 126 w 193"/>
                <a:gd name="T49" fmla="*/ 73 h 100"/>
                <a:gd name="T50" fmla="*/ 131 w 193"/>
                <a:gd name="T51" fmla="*/ 71 h 100"/>
                <a:gd name="T52" fmla="*/ 135 w 193"/>
                <a:gd name="T53" fmla="*/ 69 h 100"/>
                <a:gd name="T54" fmla="*/ 140 w 193"/>
                <a:gd name="T55" fmla="*/ 67 h 100"/>
                <a:gd name="T56" fmla="*/ 144 w 193"/>
                <a:gd name="T57" fmla="*/ 65 h 100"/>
                <a:gd name="T58" fmla="*/ 147 w 193"/>
                <a:gd name="T59" fmla="*/ 63 h 100"/>
                <a:gd name="T60" fmla="*/ 152 w 193"/>
                <a:gd name="T61" fmla="*/ 60 h 100"/>
                <a:gd name="T62" fmla="*/ 154 w 193"/>
                <a:gd name="T63" fmla="*/ 57 h 100"/>
                <a:gd name="T64" fmla="*/ 157 w 193"/>
                <a:gd name="T65" fmla="*/ 55 h 100"/>
                <a:gd name="T66" fmla="*/ 160 w 193"/>
                <a:gd name="T67" fmla="*/ 52 h 100"/>
                <a:gd name="T68" fmla="*/ 165 w 193"/>
                <a:gd name="T69" fmla="*/ 49 h 100"/>
                <a:gd name="T70" fmla="*/ 169 w 193"/>
                <a:gd name="T71" fmla="*/ 47 h 100"/>
                <a:gd name="T72" fmla="*/ 172 w 193"/>
                <a:gd name="T73" fmla="*/ 44 h 100"/>
                <a:gd name="T74" fmla="*/ 173 w 193"/>
                <a:gd name="T75" fmla="*/ 42 h 100"/>
                <a:gd name="T76" fmla="*/ 176 w 193"/>
                <a:gd name="T77" fmla="*/ 39 h 100"/>
                <a:gd name="T78" fmla="*/ 179 w 193"/>
                <a:gd name="T79" fmla="*/ 36 h 100"/>
                <a:gd name="T80" fmla="*/ 181 w 193"/>
                <a:gd name="T81" fmla="*/ 32 h 100"/>
                <a:gd name="T82" fmla="*/ 184 w 193"/>
                <a:gd name="T83" fmla="*/ 29 h 100"/>
                <a:gd name="T84" fmla="*/ 185 w 193"/>
                <a:gd name="T85" fmla="*/ 26 h 100"/>
                <a:gd name="T86" fmla="*/ 186 w 193"/>
                <a:gd name="T87" fmla="*/ 22 h 100"/>
                <a:gd name="T88" fmla="*/ 188 w 193"/>
                <a:gd name="T89" fmla="*/ 19 h 100"/>
                <a:gd name="T90" fmla="*/ 189 w 193"/>
                <a:gd name="T91" fmla="*/ 16 h 100"/>
                <a:gd name="T92" fmla="*/ 189 w 193"/>
                <a:gd name="T93" fmla="*/ 13 h 100"/>
                <a:gd name="T94" fmla="*/ 191 w 193"/>
                <a:gd name="T95" fmla="*/ 10 h 100"/>
                <a:gd name="T96" fmla="*/ 192 w 193"/>
                <a:gd name="T97" fmla="*/ 7 h 100"/>
                <a:gd name="T98" fmla="*/ 192 w 193"/>
                <a:gd name="T99" fmla="*/ 4 h 100"/>
                <a:gd name="T100" fmla="*/ 192 w 193"/>
                <a:gd name="T101" fmla="*/ 1 h 1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93"/>
                <a:gd name="T154" fmla="*/ 0 h 100"/>
                <a:gd name="T155" fmla="*/ 193 w 193"/>
                <a:gd name="T156" fmla="*/ 100 h 10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93" h="100">
                  <a:moveTo>
                    <a:pt x="2" y="99"/>
                  </a:moveTo>
                  <a:lnTo>
                    <a:pt x="0" y="98"/>
                  </a:lnTo>
                  <a:lnTo>
                    <a:pt x="2" y="99"/>
                  </a:lnTo>
                  <a:lnTo>
                    <a:pt x="5" y="98"/>
                  </a:lnTo>
                  <a:lnTo>
                    <a:pt x="8" y="97"/>
                  </a:lnTo>
                  <a:lnTo>
                    <a:pt x="10" y="97"/>
                  </a:lnTo>
                  <a:lnTo>
                    <a:pt x="13" y="97"/>
                  </a:lnTo>
                  <a:lnTo>
                    <a:pt x="16" y="97"/>
                  </a:lnTo>
                  <a:lnTo>
                    <a:pt x="18" y="97"/>
                  </a:lnTo>
                  <a:lnTo>
                    <a:pt x="21" y="97"/>
                  </a:lnTo>
                  <a:lnTo>
                    <a:pt x="23" y="96"/>
                  </a:lnTo>
                  <a:lnTo>
                    <a:pt x="26" y="96"/>
                  </a:lnTo>
                  <a:lnTo>
                    <a:pt x="29" y="96"/>
                  </a:lnTo>
                  <a:lnTo>
                    <a:pt x="32" y="96"/>
                  </a:lnTo>
                  <a:lnTo>
                    <a:pt x="34" y="96"/>
                  </a:lnTo>
                  <a:lnTo>
                    <a:pt x="37" y="95"/>
                  </a:lnTo>
                  <a:lnTo>
                    <a:pt x="39" y="95"/>
                  </a:lnTo>
                  <a:lnTo>
                    <a:pt x="42" y="95"/>
                  </a:lnTo>
                  <a:lnTo>
                    <a:pt x="45" y="95"/>
                  </a:lnTo>
                  <a:lnTo>
                    <a:pt x="48" y="94"/>
                  </a:lnTo>
                  <a:lnTo>
                    <a:pt x="50" y="94"/>
                  </a:lnTo>
                  <a:lnTo>
                    <a:pt x="53" y="94"/>
                  </a:lnTo>
                  <a:lnTo>
                    <a:pt x="55" y="93"/>
                  </a:lnTo>
                  <a:lnTo>
                    <a:pt x="59" y="93"/>
                  </a:lnTo>
                  <a:lnTo>
                    <a:pt x="61" y="93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68" y="92"/>
                  </a:lnTo>
                  <a:lnTo>
                    <a:pt x="72" y="91"/>
                  </a:lnTo>
                  <a:lnTo>
                    <a:pt x="74" y="91"/>
                  </a:lnTo>
                  <a:lnTo>
                    <a:pt x="77" y="90"/>
                  </a:lnTo>
                  <a:lnTo>
                    <a:pt x="80" y="89"/>
                  </a:lnTo>
                  <a:lnTo>
                    <a:pt x="82" y="89"/>
                  </a:lnTo>
                  <a:lnTo>
                    <a:pt x="85" y="88"/>
                  </a:lnTo>
                  <a:lnTo>
                    <a:pt x="88" y="87"/>
                  </a:lnTo>
                  <a:lnTo>
                    <a:pt x="91" y="86"/>
                  </a:lnTo>
                  <a:lnTo>
                    <a:pt x="93" y="85"/>
                  </a:lnTo>
                  <a:lnTo>
                    <a:pt x="96" y="85"/>
                  </a:lnTo>
                  <a:lnTo>
                    <a:pt x="98" y="83"/>
                  </a:lnTo>
                  <a:lnTo>
                    <a:pt x="101" y="83"/>
                  </a:lnTo>
                  <a:lnTo>
                    <a:pt x="103" y="82"/>
                  </a:lnTo>
                  <a:lnTo>
                    <a:pt x="107" y="81"/>
                  </a:lnTo>
                  <a:lnTo>
                    <a:pt x="109" y="80"/>
                  </a:lnTo>
                  <a:lnTo>
                    <a:pt x="112" y="80"/>
                  </a:lnTo>
                  <a:lnTo>
                    <a:pt x="114" y="79"/>
                  </a:lnTo>
                  <a:lnTo>
                    <a:pt x="116" y="78"/>
                  </a:lnTo>
                  <a:lnTo>
                    <a:pt x="119" y="77"/>
                  </a:lnTo>
                  <a:lnTo>
                    <a:pt x="121" y="76"/>
                  </a:lnTo>
                  <a:lnTo>
                    <a:pt x="123" y="75"/>
                  </a:lnTo>
                  <a:lnTo>
                    <a:pt x="126" y="73"/>
                  </a:lnTo>
                  <a:lnTo>
                    <a:pt x="128" y="72"/>
                  </a:lnTo>
                  <a:lnTo>
                    <a:pt x="131" y="71"/>
                  </a:lnTo>
                  <a:lnTo>
                    <a:pt x="133" y="70"/>
                  </a:lnTo>
                  <a:lnTo>
                    <a:pt x="135" y="69"/>
                  </a:lnTo>
                  <a:lnTo>
                    <a:pt x="138" y="68"/>
                  </a:lnTo>
                  <a:lnTo>
                    <a:pt x="140" y="67"/>
                  </a:lnTo>
                  <a:lnTo>
                    <a:pt x="142" y="66"/>
                  </a:lnTo>
                  <a:lnTo>
                    <a:pt x="144" y="65"/>
                  </a:lnTo>
                  <a:lnTo>
                    <a:pt x="146" y="64"/>
                  </a:lnTo>
                  <a:lnTo>
                    <a:pt x="147" y="63"/>
                  </a:lnTo>
                  <a:lnTo>
                    <a:pt x="150" y="62"/>
                  </a:lnTo>
                  <a:lnTo>
                    <a:pt x="152" y="60"/>
                  </a:lnTo>
                  <a:lnTo>
                    <a:pt x="153" y="59"/>
                  </a:lnTo>
                  <a:lnTo>
                    <a:pt x="154" y="57"/>
                  </a:lnTo>
                  <a:lnTo>
                    <a:pt x="156" y="56"/>
                  </a:lnTo>
                  <a:lnTo>
                    <a:pt x="157" y="55"/>
                  </a:lnTo>
                  <a:lnTo>
                    <a:pt x="159" y="53"/>
                  </a:lnTo>
                  <a:lnTo>
                    <a:pt x="160" y="52"/>
                  </a:lnTo>
                  <a:lnTo>
                    <a:pt x="162" y="50"/>
                  </a:lnTo>
                  <a:lnTo>
                    <a:pt x="165" y="49"/>
                  </a:lnTo>
                  <a:lnTo>
                    <a:pt x="166" y="48"/>
                  </a:lnTo>
                  <a:lnTo>
                    <a:pt x="169" y="47"/>
                  </a:lnTo>
                  <a:lnTo>
                    <a:pt x="170" y="46"/>
                  </a:lnTo>
                  <a:lnTo>
                    <a:pt x="172" y="44"/>
                  </a:lnTo>
                  <a:lnTo>
                    <a:pt x="173" y="43"/>
                  </a:lnTo>
                  <a:lnTo>
                    <a:pt x="173" y="42"/>
                  </a:lnTo>
                  <a:lnTo>
                    <a:pt x="175" y="40"/>
                  </a:lnTo>
                  <a:lnTo>
                    <a:pt x="176" y="39"/>
                  </a:lnTo>
                  <a:lnTo>
                    <a:pt x="176" y="37"/>
                  </a:lnTo>
                  <a:lnTo>
                    <a:pt x="179" y="36"/>
                  </a:lnTo>
                  <a:lnTo>
                    <a:pt x="180" y="33"/>
                  </a:lnTo>
                  <a:lnTo>
                    <a:pt x="181" y="32"/>
                  </a:lnTo>
                  <a:lnTo>
                    <a:pt x="183" y="30"/>
                  </a:lnTo>
                  <a:lnTo>
                    <a:pt x="184" y="29"/>
                  </a:lnTo>
                  <a:lnTo>
                    <a:pt x="185" y="27"/>
                  </a:lnTo>
                  <a:lnTo>
                    <a:pt x="185" y="26"/>
                  </a:lnTo>
                  <a:lnTo>
                    <a:pt x="186" y="24"/>
                  </a:lnTo>
                  <a:lnTo>
                    <a:pt x="186" y="22"/>
                  </a:lnTo>
                  <a:lnTo>
                    <a:pt x="188" y="20"/>
                  </a:lnTo>
                  <a:lnTo>
                    <a:pt x="188" y="19"/>
                  </a:lnTo>
                  <a:lnTo>
                    <a:pt x="189" y="18"/>
                  </a:lnTo>
                  <a:lnTo>
                    <a:pt x="189" y="16"/>
                  </a:lnTo>
                  <a:lnTo>
                    <a:pt x="189" y="15"/>
                  </a:lnTo>
                  <a:lnTo>
                    <a:pt x="189" y="13"/>
                  </a:lnTo>
                  <a:lnTo>
                    <a:pt x="190" y="12"/>
                  </a:lnTo>
                  <a:lnTo>
                    <a:pt x="191" y="10"/>
                  </a:lnTo>
                  <a:lnTo>
                    <a:pt x="191" y="9"/>
                  </a:lnTo>
                  <a:lnTo>
                    <a:pt x="192" y="7"/>
                  </a:lnTo>
                  <a:lnTo>
                    <a:pt x="192" y="5"/>
                  </a:lnTo>
                  <a:lnTo>
                    <a:pt x="192" y="4"/>
                  </a:lnTo>
                  <a:lnTo>
                    <a:pt x="192" y="3"/>
                  </a:lnTo>
                  <a:lnTo>
                    <a:pt x="192" y="1"/>
                  </a:lnTo>
                  <a:lnTo>
                    <a:pt x="191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ES" altLang="es-ES"/>
            </a:p>
          </p:txBody>
        </p:sp>
      </p:grpSp>
      <p:grpSp>
        <p:nvGrpSpPr>
          <p:cNvPr id="63531" name="Group 73"/>
          <p:cNvGrpSpPr>
            <a:grpSpLocks/>
          </p:cNvGrpSpPr>
          <p:nvPr/>
        </p:nvGrpSpPr>
        <p:grpSpPr bwMode="auto">
          <a:xfrm>
            <a:off x="2743200" y="3886200"/>
            <a:ext cx="712788" cy="382588"/>
            <a:chOff x="1728" y="2448"/>
            <a:chExt cx="449" cy="241"/>
          </a:xfrm>
        </p:grpSpPr>
        <p:sp>
          <p:nvSpPr>
            <p:cNvPr id="63663" name="Line 74"/>
            <p:cNvSpPr>
              <a:spLocks noChangeShapeType="1"/>
            </p:cNvSpPr>
            <p:nvPr/>
          </p:nvSpPr>
          <p:spPr bwMode="auto">
            <a:xfrm>
              <a:off x="1728" y="2448"/>
              <a:ext cx="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64" name="Line 75"/>
            <p:cNvSpPr>
              <a:spLocks noChangeShapeType="1"/>
            </p:cNvSpPr>
            <p:nvPr/>
          </p:nvSpPr>
          <p:spPr bwMode="auto">
            <a:xfrm>
              <a:off x="1728" y="2688"/>
              <a:ext cx="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65" name="Line 76"/>
            <p:cNvSpPr>
              <a:spLocks noChangeShapeType="1"/>
            </p:cNvSpPr>
            <p:nvPr/>
          </p:nvSpPr>
          <p:spPr bwMode="auto">
            <a:xfrm flipV="1">
              <a:off x="1984" y="264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66" name="Line 77"/>
            <p:cNvSpPr>
              <a:spLocks noChangeShapeType="1"/>
            </p:cNvSpPr>
            <p:nvPr/>
          </p:nvSpPr>
          <p:spPr bwMode="auto">
            <a:xfrm>
              <a:off x="1984" y="24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63667" name="Group 78"/>
            <p:cNvGrpSpPr>
              <a:grpSpLocks/>
            </p:cNvGrpSpPr>
            <p:nvPr/>
          </p:nvGrpSpPr>
          <p:grpSpPr bwMode="auto">
            <a:xfrm>
              <a:off x="2112" y="2496"/>
              <a:ext cx="65" cy="193"/>
              <a:chOff x="2112" y="2496"/>
              <a:chExt cx="65" cy="193"/>
            </a:xfrm>
          </p:grpSpPr>
          <p:sp>
            <p:nvSpPr>
              <p:cNvPr id="63670" name="Freeform 79"/>
              <p:cNvSpPr>
                <a:spLocks/>
              </p:cNvSpPr>
              <p:nvPr/>
            </p:nvSpPr>
            <p:spPr bwMode="auto">
              <a:xfrm>
                <a:off x="2112" y="2496"/>
                <a:ext cx="65" cy="101"/>
              </a:xfrm>
              <a:custGeom>
                <a:avLst/>
                <a:gdLst>
                  <a:gd name="T0" fmla="*/ 0 w 65"/>
                  <a:gd name="T1" fmla="*/ 0 h 101"/>
                  <a:gd name="T2" fmla="*/ 1 w 65"/>
                  <a:gd name="T3" fmla="*/ 0 h 101"/>
                  <a:gd name="T4" fmla="*/ 3 w 65"/>
                  <a:gd name="T5" fmla="*/ 1 h 101"/>
                  <a:gd name="T6" fmla="*/ 5 w 65"/>
                  <a:gd name="T7" fmla="*/ 1 h 101"/>
                  <a:gd name="T8" fmla="*/ 7 w 65"/>
                  <a:gd name="T9" fmla="*/ 1 h 101"/>
                  <a:gd name="T10" fmla="*/ 8 w 65"/>
                  <a:gd name="T11" fmla="*/ 2 h 101"/>
                  <a:gd name="T12" fmla="*/ 10 w 65"/>
                  <a:gd name="T13" fmla="*/ 2 h 101"/>
                  <a:gd name="T14" fmla="*/ 12 w 65"/>
                  <a:gd name="T15" fmla="*/ 3 h 101"/>
                  <a:gd name="T16" fmla="*/ 14 w 65"/>
                  <a:gd name="T17" fmla="*/ 3 h 101"/>
                  <a:gd name="T18" fmla="*/ 16 w 65"/>
                  <a:gd name="T19" fmla="*/ 4 h 101"/>
                  <a:gd name="T20" fmla="*/ 17 w 65"/>
                  <a:gd name="T21" fmla="*/ 4 h 101"/>
                  <a:gd name="T22" fmla="*/ 19 w 65"/>
                  <a:gd name="T23" fmla="*/ 5 h 101"/>
                  <a:gd name="T24" fmla="*/ 21 w 65"/>
                  <a:gd name="T25" fmla="*/ 6 h 101"/>
                  <a:gd name="T26" fmla="*/ 22 w 65"/>
                  <a:gd name="T27" fmla="*/ 6 h 101"/>
                  <a:gd name="T28" fmla="*/ 24 w 65"/>
                  <a:gd name="T29" fmla="*/ 7 h 101"/>
                  <a:gd name="T30" fmla="*/ 26 w 65"/>
                  <a:gd name="T31" fmla="*/ 9 h 101"/>
                  <a:gd name="T32" fmla="*/ 28 w 65"/>
                  <a:gd name="T33" fmla="*/ 10 h 101"/>
                  <a:gd name="T34" fmla="*/ 30 w 65"/>
                  <a:gd name="T35" fmla="*/ 12 h 101"/>
                  <a:gd name="T36" fmla="*/ 32 w 65"/>
                  <a:gd name="T37" fmla="*/ 13 h 101"/>
                  <a:gd name="T38" fmla="*/ 33 w 65"/>
                  <a:gd name="T39" fmla="*/ 15 h 101"/>
                  <a:gd name="T40" fmla="*/ 35 w 65"/>
                  <a:gd name="T41" fmla="*/ 17 h 101"/>
                  <a:gd name="T42" fmla="*/ 37 w 65"/>
                  <a:gd name="T43" fmla="*/ 18 h 101"/>
                  <a:gd name="T44" fmla="*/ 38 w 65"/>
                  <a:gd name="T45" fmla="*/ 21 h 101"/>
                  <a:gd name="T46" fmla="*/ 40 w 65"/>
                  <a:gd name="T47" fmla="*/ 23 h 101"/>
                  <a:gd name="T48" fmla="*/ 42 w 65"/>
                  <a:gd name="T49" fmla="*/ 25 h 101"/>
                  <a:gd name="T50" fmla="*/ 43 w 65"/>
                  <a:gd name="T51" fmla="*/ 27 h 101"/>
                  <a:gd name="T52" fmla="*/ 45 w 65"/>
                  <a:gd name="T53" fmla="*/ 30 h 101"/>
                  <a:gd name="T54" fmla="*/ 46 w 65"/>
                  <a:gd name="T55" fmla="*/ 32 h 101"/>
                  <a:gd name="T56" fmla="*/ 48 w 65"/>
                  <a:gd name="T57" fmla="*/ 33 h 101"/>
                  <a:gd name="T58" fmla="*/ 49 w 65"/>
                  <a:gd name="T59" fmla="*/ 36 h 101"/>
                  <a:gd name="T60" fmla="*/ 50 w 65"/>
                  <a:gd name="T61" fmla="*/ 38 h 101"/>
                  <a:gd name="T62" fmla="*/ 51 w 65"/>
                  <a:gd name="T63" fmla="*/ 41 h 101"/>
                  <a:gd name="T64" fmla="*/ 52 w 65"/>
                  <a:gd name="T65" fmla="*/ 44 h 101"/>
                  <a:gd name="T66" fmla="*/ 53 w 65"/>
                  <a:gd name="T67" fmla="*/ 47 h 101"/>
                  <a:gd name="T68" fmla="*/ 55 w 65"/>
                  <a:gd name="T69" fmla="*/ 50 h 101"/>
                  <a:gd name="T70" fmla="*/ 56 w 65"/>
                  <a:gd name="T71" fmla="*/ 52 h 101"/>
                  <a:gd name="T72" fmla="*/ 57 w 65"/>
                  <a:gd name="T73" fmla="*/ 54 h 101"/>
                  <a:gd name="T74" fmla="*/ 57 w 65"/>
                  <a:gd name="T75" fmla="*/ 57 h 101"/>
                  <a:gd name="T76" fmla="*/ 58 w 65"/>
                  <a:gd name="T77" fmla="*/ 60 h 101"/>
                  <a:gd name="T78" fmla="*/ 59 w 65"/>
                  <a:gd name="T79" fmla="*/ 63 h 101"/>
                  <a:gd name="T80" fmla="*/ 60 w 65"/>
                  <a:gd name="T81" fmla="*/ 66 h 101"/>
                  <a:gd name="T82" fmla="*/ 61 w 65"/>
                  <a:gd name="T83" fmla="*/ 70 h 101"/>
                  <a:gd name="T84" fmla="*/ 61 w 65"/>
                  <a:gd name="T85" fmla="*/ 73 h 101"/>
                  <a:gd name="T86" fmla="*/ 62 w 65"/>
                  <a:gd name="T87" fmla="*/ 76 h 101"/>
                  <a:gd name="T88" fmla="*/ 62 w 65"/>
                  <a:gd name="T89" fmla="*/ 80 h 101"/>
                  <a:gd name="T90" fmla="*/ 63 w 65"/>
                  <a:gd name="T91" fmla="*/ 83 h 101"/>
                  <a:gd name="T92" fmla="*/ 63 w 65"/>
                  <a:gd name="T93" fmla="*/ 86 h 101"/>
                  <a:gd name="T94" fmla="*/ 63 w 65"/>
                  <a:gd name="T95" fmla="*/ 89 h 101"/>
                  <a:gd name="T96" fmla="*/ 64 w 65"/>
                  <a:gd name="T97" fmla="*/ 92 h 101"/>
                  <a:gd name="T98" fmla="*/ 64 w 65"/>
                  <a:gd name="T99" fmla="*/ 95 h 101"/>
                  <a:gd name="T100" fmla="*/ 64 w 65"/>
                  <a:gd name="T101" fmla="*/ 98 h 10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5"/>
                  <a:gd name="T154" fmla="*/ 0 h 101"/>
                  <a:gd name="T155" fmla="*/ 65 w 65"/>
                  <a:gd name="T156" fmla="*/ 101 h 10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5" h="10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9" y="2"/>
                    </a:lnTo>
                    <a:lnTo>
                      <a:pt x="10" y="2"/>
                    </a:lnTo>
                    <a:lnTo>
                      <a:pt x="11" y="2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7" y="4"/>
                    </a:lnTo>
                    <a:lnTo>
                      <a:pt x="18" y="5"/>
                    </a:lnTo>
                    <a:lnTo>
                      <a:pt x="19" y="5"/>
                    </a:lnTo>
                    <a:lnTo>
                      <a:pt x="20" y="5"/>
                    </a:lnTo>
                    <a:lnTo>
                      <a:pt x="21" y="6"/>
                    </a:lnTo>
                    <a:lnTo>
                      <a:pt x="22" y="6"/>
                    </a:lnTo>
                    <a:lnTo>
                      <a:pt x="24" y="7"/>
                    </a:lnTo>
                    <a:lnTo>
                      <a:pt x="25" y="8"/>
                    </a:lnTo>
                    <a:lnTo>
                      <a:pt x="26" y="9"/>
                    </a:lnTo>
                    <a:lnTo>
                      <a:pt x="27" y="10"/>
                    </a:lnTo>
                    <a:lnTo>
                      <a:pt x="28" y="10"/>
                    </a:lnTo>
                    <a:lnTo>
                      <a:pt x="29" y="11"/>
                    </a:lnTo>
                    <a:lnTo>
                      <a:pt x="30" y="12"/>
                    </a:lnTo>
                    <a:lnTo>
                      <a:pt x="31" y="13"/>
                    </a:lnTo>
                    <a:lnTo>
                      <a:pt x="32" y="13"/>
                    </a:lnTo>
                    <a:lnTo>
                      <a:pt x="32" y="15"/>
                    </a:lnTo>
                    <a:lnTo>
                      <a:pt x="33" y="15"/>
                    </a:lnTo>
                    <a:lnTo>
                      <a:pt x="34" y="16"/>
                    </a:lnTo>
                    <a:lnTo>
                      <a:pt x="35" y="17"/>
                    </a:lnTo>
                    <a:lnTo>
                      <a:pt x="36" y="18"/>
                    </a:lnTo>
                    <a:lnTo>
                      <a:pt x="37" y="18"/>
                    </a:lnTo>
                    <a:lnTo>
                      <a:pt x="38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3"/>
                    </a:lnTo>
                    <a:lnTo>
                      <a:pt x="41" y="24"/>
                    </a:lnTo>
                    <a:lnTo>
                      <a:pt x="42" y="25"/>
                    </a:lnTo>
                    <a:lnTo>
                      <a:pt x="42" y="26"/>
                    </a:lnTo>
                    <a:lnTo>
                      <a:pt x="43" y="27"/>
                    </a:lnTo>
                    <a:lnTo>
                      <a:pt x="44" y="28"/>
                    </a:lnTo>
                    <a:lnTo>
                      <a:pt x="45" y="30"/>
                    </a:lnTo>
                    <a:lnTo>
                      <a:pt x="46" y="30"/>
                    </a:lnTo>
                    <a:lnTo>
                      <a:pt x="46" y="32"/>
                    </a:lnTo>
                    <a:lnTo>
                      <a:pt x="47" y="32"/>
                    </a:lnTo>
                    <a:lnTo>
                      <a:pt x="48" y="33"/>
                    </a:lnTo>
                    <a:lnTo>
                      <a:pt x="48" y="34"/>
                    </a:lnTo>
                    <a:lnTo>
                      <a:pt x="49" y="36"/>
                    </a:lnTo>
                    <a:lnTo>
                      <a:pt x="50" y="37"/>
                    </a:lnTo>
                    <a:lnTo>
                      <a:pt x="50" y="38"/>
                    </a:lnTo>
                    <a:lnTo>
                      <a:pt x="51" y="40"/>
                    </a:lnTo>
                    <a:lnTo>
                      <a:pt x="51" y="41"/>
                    </a:lnTo>
                    <a:lnTo>
                      <a:pt x="52" y="43"/>
                    </a:lnTo>
                    <a:lnTo>
                      <a:pt x="52" y="44"/>
                    </a:lnTo>
                    <a:lnTo>
                      <a:pt x="53" y="46"/>
                    </a:lnTo>
                    <a:lnTo>
                      <a:pt x="53" y="47"/>
                    </a:lnTo>
                    <a:lnTo>
                      <a:pt x="54" y="48"/>
                    </a:lnTo>
                    <a:lnTo>
                      <a:pt x="55" y="50"/>
                    </a:lnTo>
                    <a:lnTo>
                      <a:pt x="55" y="51"/>
                    </a:lnTo>
                    <a:lnTo>
                      <a:pt x="56" y="52"/>
                    </a:lnTo>
                    <a:lnTo>
                      <a:pt x="56" y="53"/>
                    </a:lnTo>
                    <a:lnTo>
                      <a:pt x="57" y="54"/>
                    </a:lnTo>
                    <a:lnTo>
                      <a:pt x="57" y="56"/>
                    </a:lnTo>
                    <a:lnTo>
                      <a:pt x="57" y="57"/>
                    </a:lnTo>
                    <a:lnTo>
                      <a:pt x="58" y="58"/>
                    </a:lnTo>
                    <a:lnTo>
                      <a:pt x="58" y="60"/>
                    </a:lnTo>
                    <a:lnTo>
                      <a:pt x="58" y="62"/>
                    </a:lnTo>
                    <a:lnTo>
                      <a:pt x="59" y="63"/>
                    </a:lnTo>
                    <a:lnTo>
                      <a:pt x="60" y="65"/>
                    </a:lnTo>
                    <a:lnTo>
                      <a:pt x="60" y="66"/>
                    </a:lnTo>
                    <a:lnTo>
                      <a:pt x="61" y="69"/>
                    </a:lnTo>
                    <a:lnTo>
                      <a:pt x="61" y="70"/>
                    </a:lnTo>
                    <a:lnTo>
                      <a:pt x="61" y="72"/>
                    </a:lnTo>
                    <a:lnTo>
                      <a:pt x="61" y="73"/>
                    </a:lnTo>
                    <a:lnTo>
                      <a:pt x="62" y="75"/>
                    </a:lnTo>
                    <a:lnTo>
                      <a:pt x="62" y="76"/>
                    </a:lnTo>
                    <a:lnTo>
                      <a:pt x="62" y="78"/>
                    </a:lnTo>
                    <a:lnTo>
                      <a:pt x="62" y="80"/>
                    </a:lnTo>
                    <a:lnTo>
                      <a:pt x="63" y="81"/>
                    </a:lnTo>
                    <a:lnTo>
                      <a:pt x="63" y="83"/>
                    </a:lnTo>
                    <a:lnTo>
                      <a:pt x="63" y="84"/>
                    </a:lnTo>
                    <a:lnTo>
                      <a:pt x="63" y="86"/>
                    </a:lnTo>
                    <a:lnTo>
                      <a:pt x="63" y="87"/>
                    </a:lnTo>
                    <a:lnTo>
                      <a:pt x="63" y="89"/>
                    </a:lnTo>
                    <a:lnTo>
                      <a:pt x="63" y="90"/>
                    </a:lnTo>
                    <a:lnTo>
                      <a:pt x="64" y="92"/>
                    </a:lnTo>
                    <a:lnTo>
                      <a:pt x="64" y="94"/>
                    </a:lnTo>
                    <a:lnTo>
                      <a:pt x="64" y="95"/>
                    </a:lnTo>
                    <a:lnTo>
                      <a:pt x="64" y="96"/>
                    </a:lnTo>
                    <a:lnTo>
                      <a:pt x="64" y="98"/>
                    </a:lnTo>
                    <a:lnTo>
                      <a:pt x="63" y="1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3671" name="Freeform 80"/>
              <p:cNvSpPr>
                <a:spLocks/>
              </p:cNvSpPr>
              <p:nvPr/>
            </p:nvSpPr>
            <p:spPr bwMode="auto">
              <a:xfrm>
                <a:off x="2112" y="2589"/>
                <a:ext cx="65" cy="100"/>
              </a:xfrm>
              <a:custGeom>
                <a:avLst/>
                <a:gdLst>
                  <a:gd name="T0" fmla="*/ 0 w 65"/>
                  <a:gd name="T1" fmla="*/ 98 h 100"/>
                  <a:gd name="T2" fmla="*/ 1 w 65"/>
                  <a:gd name="T3" fmla="*/ 98 h 100"/>
                  <a:gd name="T4" fmla="*/ 3 w 65"/>
                  <a:gd name="T5" fmla="*/ 97 h 100"/>
                  <a:gd name="T6" fmla="*/ 5 w 65"/>
                  <a:gd name="T7" fmla="*/ 97 h 100"/>
                  <a:gd name="T8" fmla="*/ 7 w 65"/>
                  <a:gd name="T9" fmla="*/ 97 h 100"/>
                  <a:gd name="T10" fmla="*/ 8 w 65"/>
                  <a:gd name="T11" fmla="*/ 96 h 100"/>
                  <a:gd name="T12" fmla="*/ 10 w 65"/>
                  <a:gd name="T13" fmla="*/ 96 h 100"/>
                  <a:gd name="T14" fmla="*/ 12 w 65"/>
                  <a:gd name="T15" fmla="*/ 95 h 100"/>
                  <a:gd name="T16" fmla="*/ 14 w 65"/>
                  <a:gd name="T17" fmla="*/ 95 h 100"/>
                  <a:gd name="T18" fmla="*/ 16 w 65"/>
                  <a:gd name="T19" fmla="*/ 94 h 100"/>
                  <a:gd name="T20" fmla="*/ 17 w 65"/>
                  <a:gd name="T21" fmla="*/ 94 h 100"/>
                  <a:gd name="T22" fmla="*/ 19 w 65"/>
                  <a:gd name="T23" fmla="*/ 93 h 100"/>
                  <a:gd name="T24" fmla="*/ 21 w 65"/>
                  <a:gd name="T25" fmla="*/ 92 h 100"/>
                  <a:gd name="T26" fmla="*/ 22 w 65"/>
                  <a:gd name="T27" fmla="*/ 92 h 100"/>
                  <a:gd name="T28" fmla="*/ 24 w 65"/>
                  <a:gd name="T29" fmla="*/ 91 h 100"/>
                  <a:gd name="T30" fmla="*/ 26 w 65"/>
                  <a:gd name="T31" fmla="*/ 89 h 100"/>
                  <a:gd name="T32" fmla="*/ 28 w 65"/>
                  <a:gd name="T33" fmla="*/ 88 h 100"/>
                  <a:gd name="T34" fmla="*/ 30 w 65"/>
                  <a:gd name="T35" fmla="*/ 86 h 100"/>
                  <a:gd name="T36" fmla="*/ 32 w 65"/>
                  <a:gd name="T37" fmla="*/ 85 h 100"/>
                  <a:gd name="T38" fmla="*/ 33 w 65"/>
                  <a:gd name="T39" fmla="*/ 83 h 100"/>
                  <a:gd name="T40" fmla="*/ 35 w 65"/>
                  <a:gd name="T41" fmla="*/ 81 h 100"/>
                  <a:gd name="T42" fmla="*/ 37 w 65"/>
                  <a:gd name="T43" fmla="*/ 80 h 100"/>
                  <a:gd name="T44" fmla="*/ 38 w 65"/>
                  <a:gd name="T45" fmla="*/ 78 h 100"/>
                  <a:gd name="T46" fmla="*/ 40 w 65"/>
                  <a:gd name="T47" fmla="*/ 76 h 100"/>
                  <a:gd name="T48" fmla="*/ 42 w 65"/>
                  <a:gd name="T49" fmla="*/ 73 h 100"/>
                  <a:gd name="T50" fmla="*/ 43 w 65"/>
                  <a:gd name="T51" fmla="*/ 71 h 100"/>
                  <a:gd name="T52" fmla="*/ 45 w 65"/>
                  <a:gd name="T53" fmla="*/ 69 h 100"/>
                  <a:gd name="T54" fmla="*/ 46 w 65"/>
                  <a:gd name="T55" fmla="*/ 67 h 100"/>
                  <a:gd name="T56" fmla="*/ 48 w 65"/>
                  <a:gd name="T57" fmla="*/ 65 h 100"/>
                  <a:gd name="T58" fmla="*/ 49 w 65"/>
                  <a:gd name="T59" fmla="*/ 63 h 100"/>
                  <a:gd name="T60" fmla="*/ 50 w 65"/>
                  <a:gd name="T61" fmla="*/ 60 h 100"/>
                  <a:gd name="T62" fmla="*/ 51 w 65"/>
                  <a:gd name="T63" fmla="*/ 57 h 100"/>
                  <a:gd name="T64" fmla="*/ 52 w 65"/>
                  <a:gd name="T65" fmla="*/ 55 h 100"/>
                  <a:gd name="T66" fmla="*/ 53 w 65"/>
                  <a:gd name="T67" fmla="*/ 52 h 100"/>
                  <a:gd name="T68" fmla="*/ 55 w 65"/>
                  <a:gd name="T69" fmla="*/ 49 h 100"/>
                  <a:gd name="T70" fmla="*/ 56 w 65"/>
                  <a:gd name="T71" fmla="*/ 47 h 100"/>
                  <a:gd name="T72" fmla="*/ 57 w 65"/>
                  <a:gd name="T73" fmla="*/ 44 h 100"/>
                  <a:gd name="T74" fmla="*/ 57 w 65"/>
                  <a:gd name="T75" fmla="*/ 42 h 100"/>
                  <a:gd name="T76" fmla="*/ 58 w 65"/>
                  <a:gd name="T77" fmla="*/ 39 h 100"/>
                  <a:gd name="T78" fmla="*/ 59 w 65"/>
                  <a:gd name="T79" fmla="*/ 36 h 100"/>
                  <a:gd name="T80" fmla="*/ 60 w 65"/>
                  <a:gd name="T81" fmla="*/ 32 h 100"/>
                  <a:gd name="T82" fmla="*/ 61 w 65"/>
                  <a:gd name="T83" fmla="*/ 29 h 100"/>
                  <a:gd name="T84" fmla="*/ 61 w 65"/>
                  <a:gd name="T85" fmla="*/ 26 h 100"/>
                  <a:gd name="T86" fmla="*/ 62 w 65"/>
                  <a:gd name="T87" fmla="*/ 22 h 100"/>
                  <a:gd name="T88" fmla="*/ 62 w 65"/>
                  <a:gd name="T89" fmla="*/ 19 h 100"/>
                  <a:gd name="T90" fmla="*/ 63 w 65"/>
                  <a:gd name="T91" fmla="*/ 16 h 100"/>
                  <a:gd name="T92" fmla="*/ 63 w 65"/>
                  <a:gd name="T93" fmla="*/ 13 h 100"/>
                  <a:gd name="T94" fmla="*/ 63 w 65"/>
                  <a:gd name="T95" fmla="*/ 10 h 100"/>
                  <a:gd name="T96" fmla="*/ 64 w 65"/>
                  <a:gd name="T97" fmla="*/ 7 h 100"/>
                  <a:gd name="T98" fmla="*/ 64 w 65"/>
                  <a:gd name="T99" fmla="*/ 4 h 100"/>
                  <a:gd name="T100" fmla="*/ 64 w 65"/>
                  <a:gd name="T101" fmla="*/ 1 h 10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5"/>
                  <a:gd name="T154" fmla="*/ 0 h 100"/>
                  <a:gd name="T155" fmla="*/ 65 w 65"/>
                  <a:gd name="T156" fmla="*/ 100 h 10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5" h="100">
                    <a:moveTo>
                      <a:pt x="0" y="99"/>
                    </a:moveTo>
                    <a:lnTo>
                      <a:pt x="0" y="98"/>
                    </a:lnTo>
                    <a:lnTo>
                      <a:pt x="0" y="99"/>
                    </a:lnTo>
                    <a:lnTo>
                      <a:pt x="1" y="98"/>
                    </a:lnTo>
                    <a:lnTo>
                      <a:pt x="2" y="97"/>
                    </a:lnTo>
                    <a:lnTo>
                      <a:pt x="3" y="97"/>
                    </a:lnTo>
                    <a:lnTo>
                      <a:pt x="4" y="97"/>
                    </a:lnTo>
                    <a:lnTo>
                      <a:pt x="5" y="97"/>
                    </a:lnTo>
                    <a:lnTo>
                      <a:pt x="6" y="97"/>
                    </a:lnTo>
                    <a:lnTo>
                      <a:pt x="7" y="97"/>
                    </a:lnTo>
                    <a:lnTo>
                      <a:pt x="7" y="96"/>
                    </a:lnTo>
                    <a:lnTo>
                      <a:pt x="8" y="96"/>
                    </a:lnTo>
                    <a:lnTo>
                      <a:pt x="9" y="96"/>
                    </a:lnTo>
                    <a:lnTo>
                      <a:pt x="10" y="96"/>
                    </a:lnTo>
                    <a:lnTo>
                      <a:pt x="11" y="96"/>
                    </a:lnTo>
                    <a:lnTo>
                      <a:pt x="12" y="95"/>
                    </a:lnTo>
                    <a:lnTo>
                      <a:pt x="13" y="95"/>
                    </a:lnTo>
                    <a:lnTo>
                      <a:pt x="14" y="95"/>
                    </a:lnTo>
                    <a:lnTo>
                      <a:pt x="15" y="95"/>
                    </a:lnTo>
                    <a:lnTo>
                      <a:pt x="16" y="94"/>
                    </a:lnTo>
                    <a:lnTo>
                      <a:pt x="17" y="94"/>
                    </a:lnTo>
                    <a:lnTo>
                      <a:pt x="18" y="93"/>
                    </a:lnTo>
                    <a:lnTo>
                      <a:pt x="19" y="93"/>
                    </a:lnTo>
                    <a:lnTo>
                      <a:pt x="20" y="93"/>
                    </a:lnTo>
                    <a:lnTo>
                      <a:pt x="21" y="92"/>
                    </a:lnTo>
                    <a:lnTo>
                      <a:pt x="22" y="92"/>
                    </a:lnTo>
                    <a:lnTo>
                      <a:pt x="24" y="91"/>
                    </a:lnTo>
                    <a:lnTo>
                      <a:pt x="25" y="90"/>
                    </a:lnTo>
                    <a:lnTo>
                      <a:pt x="26" y="89"/>
                    </a:lnTo>
                    <a:lnTo>
                      <a:pt x="27" y="89"/>
                    </a:lnTo>
                    <a:lnTo>
                      <a:pt x="28" y="88"/>
                    </a:lnTo>
                    <a:lnTo>
                      <a:pt x="29" y="87"/>
                    </a:lnTo>
                    <a:lnTo>
                      <a:pt x="30" y="86"/>
                    </a:lnTo>
                    <a:lnTo>
                      <a:pt x="31" y="85"/>
                    </a:lnTo>
                    <a:lnTo>
                      <a:pt x="32" y="85"/>
                    </a:lnTo>
                    <a:lnTo>
                      <a:pt x="32" y="83"/>
                    </a:lnTo>
                    <a:lnTo>
                      <a:pt x="33" y="83"/>
                    </a:lnTo>
                    <a:lnTo>
                      <a:pt x="34" y="82"/>
                    </a:lnTo>
                    <a:lnTo>
                      <a:pt x="35" y="81"/>
                    </a:lnTo>
                    <a:lnTo>
                      <a:pt x="36" y="80"/>
                    </a:lnTo>
                    <a:lnTo>
                      <a:pt x="37" y="80"/>
                    </a:lnTo>
                    <a:lnTo>
                      <a:pt x="38" y="79"/>
                    </a:lnTo>
                    <a:lnTo>
                      <a:pt x="38" y="78"/>
                    </a:lnTo>
                    <a:lnTo>
                      <a:pt x="39" y="77"/>
                    </a:lnTo>
                    <a:lnTo>
                      <a:pt x="40" y="76"/>
                    </a:lnTo>
                    <a:lnTo>
                      <a:pt x="41" y="75"/>
                    </a:lnTo>
                    <a:lnTo>
                      <a:pt x="42" y="73"/>
                    </a:lnTo>
                    <a:lnTo>
                      <a:pt x="42" y="72"/>
                    </a:lnTo>
                    <a:lnTo>
                      <a:pt x="43" y="71"/>
                    </a:lnTo>
                    <a:lnTo>
                      <a:pt x="44" y="70"/>
                    </a:lnTo>
                    <a:lnTo>
                      <a:pt x="45" y="69"/>
                    </a:lnTo>
                    <a:lnTo>
                      <a:pt x="46" y="68"/>
                    </a:lnTo>
                    <a:lnTo>
                      <a:pt x="46" y="67"/>
                    </a:lnTo>
                    <a:lnTo>
                      <a:pt x="47" y="66"/>
                    </a:lnTo>
                    <a:lnTo>
                      <a:pt x="48" y="65"/>
                    </a:lnTo>
                    <a:lnTo>
                      <a:pt x="48" y="64"/>
                    </a:lnTo>
                    <a:lnTo>
                      <a:pt x="49" y="63"/>
                    </a:lnTo>
                    <a:lnTo>
                      <a:pt x="50" y="62"/>
                    </a:lnTo>
                    <a:lnTo>
                      <a:pt x="50" y="60"/>
                    </a:lnTo>
                    <a:lnTo>
                      <a:pt x="51" y="59"/>
                    </a:lnTo>
                    <a:lnTo>
                      <a:pt x="51" y="57"/>
                    </a:lnTo>
                    <a:lnTo>
                      <a:pt x="52" y="56"/>
                    </a:lnTo>
                    <a:lnTo>
                      <a:pt x="52" y="55"/>
                    </a:lnTo>
                    <a:lnTo>
                      <a:pt x="53" y="53"/>
                    </a:lnTo>
                    <a:lnTo>
                      <a:pt x="53" y="52"/>
                    </a:lnTo>
                    <a:lnTo>
                      <a:pt x="54" y="50"/>
                    </a:lnTo>
                    <a:lnTo>
                      <a:pt x="55" y="49"/>
                    </a:lnTo>
                    <a:lnTo>
                      <a:pt x="55" y="48"/>
                    </a:lnTo>
                    <a:lnTo>
                      <a:pt x="56" y="47"/>
                    </a:lnTo>
                    <a:lnTo>
                      <a:pt x="56" y="46"/>
                    </a:lnTo>
                    <a:lnTo>
                      <a:pt x="57" y="44"/>
                    </a:lnTo>
                    <a:lnTo>
                      <a:pt x="57" y="43"/>
                    </a:lnTo>
                    <a:lnTo>
                      <a:pt x="57" y="42"/>
                    </a:lnTo>
                    <a:lnTo>
                      <a:pt x="58" y="40"/>
                    </a:lnTo>
                    <a:lnTo>
                      <a:pt x="58" y="39"/>
                    </a:lnTo>
                    <a:lnTo>
                      <a:pt x="58" y="37"/>
                    </a:lnTo>
                    <a:lnTo>
                      <a:pt x="59" y="36"/>
                    </a:lnTo>
                    <a:lnTo>
                      <a:pt x="60" y="33"/>
                    </a:lnTo>
                    <a:lnTo>
                      <a:pt x="60" y="32"/>
                    </a:lnTo>
                    <a:lnTo>
                      <a:pt x="61" y="30"/>
                    </a:lnTo>
                    <a:lnTo>
                      <a:pt x="61" y="29"/>
                    </a:lnTo>
                    <a:lnTo>
                      <a:pt x="61" y="27"/>
                    </a:lnTo>
                    <a:lnTo>
                      <a:pt x="61" y="26"/>
                    </a:lnTo>
                    <a:lnTo>
                      <a:pt x="62" y="24"/>
                    </a:lnTo>
                    <a:lnTo>
                      <a:pt x="62" y="22"/>
                    </a:lnTo>
                    <a:lnTo>
                      <a:pt x="62" y="20"/>
                    </a:lnTo>
                    <a:lnTo>
                      <a:pt x="62" y="19"/>
                    </a:lnTo>
                    <a:lnTo>
                      <a:pt x="63" y="18"/>
                    </a:lnTo>
                    <a:lnTo>
                      <a:pt x="63" y="16"/>
                    </a:lnTo>
                    <a:lnTo>
                      <a:pt x="63" y="15"/>
                    </a:lnTo>
                    <a:lnTo>
                      <a:pt x="63" y="13"/>
                    </a:lnTo>
                    <a:lnTo>
                      <a:pt x="63" y="12"/>
                    </a:lnTo>
                    <a:lnTo>
                      <a:pt x="63" y="10"/>
                    </a:lnTo>
                    <a:lnTo>
                      <a:pt x="63" y="9"/>
                    </a:lnTo>
                    <a:lnTo>
                      <a:pt x="64" y="7"/>
                    </a:lnTo>
                    <a:lnTo>
                      <a:pt x="64" y="5"/>
                    </a:lnTo>
                    <a:lnTo>
                      <a:pt x="64" y="4"/>
                    </a:lnTo>
                    <a:lnTo>
                      <a:pt x="64" y="3"/>
                    </a:lnTo>
                    <a:lnTo>
                      <a:pt x="64" y="1"/>
                    </a:lnTo>
                    <a:lnTo>
                      <a:pt x="63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63668" name="Line 81"/>
            <p:cNvSpPr>
              <a:spLocks noChangeShapeType="1"/>
            </p:cNvSpPr>
            <p:nvPr/>
          </p:nvSpPr>
          <p:spPr bwMode="auto">
            <a:xfrm>
              <a:off x="1984" y="254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69" name="Line 82"/>
            <p:cNvSpPr>
              <a:spLocks noChangeShapeType="1"/>
            </p:cNvSpPr>
            <p:nvPr/>
          </p:nvSpPr>
          <p:spPr bwMode="auto">
            <a:xfrm>
              <a:off x="1984" y="264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3532" name="Rectangle 83"/>
          <p:cNvSpPr>
            <a:spLocks noChangeArrowheads="1"/>
          </p:cNvSpPr>
          <p:nvPr/>
        </p:nvSpPr>
        <p:spPr bwMode="auto">
          <a:xfrm>
            <a:off x="914400" y="320040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63533" name="Rectangle 84"/>
          <p:cNvSpPr>
            <a:spLocks noChangeArrowheads="1"/>
          </p:cNvSpPr>
          <p:nvPr/>
        </p:nvSpPr>
        <p:spPr bwMode="auto">
          <a:xfrm>
            <a:off x="1600200" y="327660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63534" name="Line 85"/>
          <p:cNvSpPr>
            <a:spLocks noChangeShapeType="1"/>
          </p:cNvSpPr>
          <p:nvPr/>
        </p:nvSpPr>
        <p:spPr bwMode="auto">
          <a:xfrm>
            <a:off x="1066800" y="3886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63535" name="Group 86"/>
          <p:cNvGrpSpPr>
            <a:grpSpLocks/>
          </p:cNvGrpSpPr>
          <p:nvPr/>
        </p:nvGrpSpPr>
        <p:grpSpPr bwMode="auto">
          <a:xfrm>
            <a:off x="2514600" y="4114800"/>
            <a:ext cx="230188" cy="306388"/>
            <a:chOff x="1584" y="2592"/>
            <a:chExt cx="145" cy="193"/>
          </a:xfrm>
        </p:grpSpPr>
        <p:sp>
          <p:nvSpPr>
            <p:cNvPr id="63659" name="Line 87"/>
            <p:cNvSpPr>
              <a:spLocks noChangeShapeType="1"/>
            </p:cNvSpPr>
            <p:nvPr/>
          </p:nvSpPr>
          <p:spPr bwMode="auto">
            <a:xfrm>
              <a:off x="1592" y="2592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63660" name="Group 88"/>
            <p:cNvGrpSpPr>
              <a:grpSpLocks/>
            </p:cNvGrpSpPr>
            <p:nvPr/>
          </p:nvGrpSpPr>
          <p:grpSpPr bwMode="auto">
            <a:xfrm>
              <a:off x="1584" y="2598"/>
              <a:ext cx="145" cy="187"/>
              <a:chOff x="1584" y="2598"/>
              <a:chExt cx="145" cy="187"/>
            </a:xfrm>
          </p:grpSpPr>
          <p:sp>
            <p:nvSpPr>
              <p:cNvPr id="63661" name="Freeform 89"/>
              <p:cNvSpPr>
                <a:spLocks/>
              </p:cNvSpPr>
              <p:nvPr/>
            </p:nvSpPr>
            <p:spPr bwMode="auto">
              <a:xfrm>
                <a:off x="1584" y="2598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3 w 145"/>
                  <a:gd name="T3" fmla="*/ 0 h 97"/>
                  <a:gd name="T4" fmla="*/ 7 w 145"/>
                  <a:gd name="T5" fmla="*/ 0 h 97"/>
                  <a:gd name="T6" fmla="*/ 11 w 145"/>
                  <a:gd name="T7" fmla="*/ 1 h 97"/>
                  <a:gd name="T8" fmla="*/ 15 w 145"/>
                  <a:gd name="T9" fmla="*/ 1 h 97"/>
                  <a:gd name="T10" fmla="*/ 19 w 145"/>
                  <a:gd name="T11" fmla="*/ 1 h 97"/>
                  <a:gd name="T12" fmla="*/ 23 w 145"/>
                  <a:gd name="T13" fmla="*/ 2 h 97"/>
                  <a:gd name="T14" fmla="*/ 28 w 145"/>
                  <a:gd name="T15" fmla="*/ 2 h 97"/>
                  <a:gd name="T16" fmla="*/ 32 w 145"/>
                  <a:gd name="T17" fmla="*/ 3 h 97"/>
                  <a:gd name="T18" fmla="*/ 36 w 145"/>
                  <a:gd name="T19" fmla="*/ 3 h 97"/>
                  <a:gd name="T20" fmla="*/ 40 w 145"/>
                  <a:gd name="T21" fmla="*/ 4 h 97"/>
                  <a:gd name="T22" fmla="*/ 44 w 145"/>
                  <a:gd name="T23" fmla="*/ 5 h 97"/>
                  <a:gd name="T24" fmla="*/ 48 w 145"/>
                  <a:gd name="T25" fmla="*/ 6 h 97"/>
                  <a:gd name="T26" fmla="*/ 51 w 145"/>
                  <a:gd name="T27" fmla="*/ 6 h 97"/>
                  <a:gd name="T28" fmla="*/ 55 w 145"/>
                  <a:gd name="T29" fmla="*/ 7 h 97"/>
                  <a:gd name="T30" fmla="*/ 59 w 145"/>
                  <a:gd name="T31" fmla="*/ 9 h 97"/>
                  <a:gd name="T32" fmla="*/ 63 w 145"/>
                  <a:gd name="T33" fmla="*/ 10 h 97"/>
                  <a:gd name="T34" fmla="*/ 68 w 145"/>
                  <a:gd name="T35" fmla="*/ 11 h 97"/>
                  <a:gd name="T36" fmla="*/ 71 w 145"/>
                  <a:gd name="T37" fmla="*/ 13 h 97"/>
                  <a:gd name="T38" fmla="*/ 76 w 145"/>
                  <a:gd name="T39" fmla="*/ 15 h 97"/>
                  <a:gd name="T40" fmla="*/ 80 w 145"/>
                  <a:gd name="T41" fmla="*/ 16 h 97"/>
                  <a:gd name="T42" fmla="*/ 84 w 145"/>
                  <a:gd name="T43" fmla="*/ 18 h 97"/>
                  <a:gd name="T44" fmla="*/ 88 w 145"/>
                  <a:gd name="T45" fmla="*/ 20 h 97"/>
                  <a:gd name="T46" fmla="*/ 90 w 145"/>
                  <a:gd name="T47" fmla="*/ 21 h 97"/>
                  <a:gd name="T48" fmla="*/ 94 w 145"/>
                  <a:gd name="T49" fmla="*/ 24 h 97"/>
                  <a:gd name="T50" fmla="*/ 98 w 145"/>
                  <a:gd name="T51" fmla="*/ 26 h 97"/>
                  <a:gd name="T52" fmla="*/ 101 w 145"/>
                  <a:gd name="T53" fmla="*/ 28 h 97"/>
                  <a:gd name="T54" fmla="*/ 105 w 145"/>
                  <a:gd name="T55" fmla="*/ 31 h 97"/>
                  <a:gd name="T56" fmla="*/ 108 w 145"/>
                  <a:gd name="T57" fmla="*/ 32 h 97"/>
                  <a:gd name="T58" fmla="*/ 111 w 145"/>
                  <a:gd name="T59" fmla="*/ 34 h 97"/>
                  <a:gd name="T60" fmla="*/ 114 w 145"/>
                  <a:gd name="T61" fmla="*/ 37 h 97"/>
                  <a:gd name="T62" fmla="*/ 115 w 145"/>
                  <a:gd name="T63" fmla="*/ 40 h 97"/>
                  <a:gd name="T64" fmla="*/ 118 w 145"/>
                  <a:gd name="T65" fmla="*/ 42 h 97"/>
                  <a:gd name="T66" fmla="*/ 120 w 145"/>
                  <a:gd name="T67" fmla="*/ 45 h 97"/>
                  <a:gd name="T68" fmla="*/ 124 w 145"/>
                  <a:gd name="T69" fmla="*/ 47 h 97"/>
                  <a:gd name="T70" fmla="*/ 127 w 145"/>
                  <a:gd name="T71" fmla="*/ 50 h 97"/>
                  <a:gd name="T72" fmla="*/ 128 w 145"/>
                  <a:gd name="T73" fmla="*/ 53 h 97"/>
                  <a:gd name="T74" fmla="*/ 129 w 145"/>
                  <a:gd name="T75" fmla="*/ 54 h 97"/>
                  <a:gd name="T76" fmla="*/ 132 w 145"/>
                  <a:gd name="T77" fmla="*/ 58 h 97"/>
                  <a:gd name="T78" fmla="*/ 134 w 145"/>
                  <a:gd name="T79" fmla="*/ 61 h 97"/>
                  <a:gd name="T80" fmla="*/ 136 w 145"/>
                  <a:gd name="T81" fmla="*/ 64 h 97"/>
                  <a:gd name="T82" fmla="*/ 137 w 145"/>
                  <a:gd name="T83" fmla="*/ 67 h 97"/>
                  <a:gd name="T84" fmla="*/ 138 w 145"/>
                  <a:gd name="T85" fmla="*/ 70 h 97"/>
                  <a:gd name="T86" fmla="*/ 140 w 145"/>
                  <a:gd name="T87" fmla="*/ 73 h 97"/>
                  <a:gd name="T88" fmla="*/ 141 w 145"/>
                  <a:gd name="T89" fmla="*/ 76 h 97"/>
                  <a:gd name="T90" fmla="*/ 141 w 145"/>
                  <a:gd name="T91" fmla="*/ 79 h 97"/>
                  <a:gd name="T92" fmla="*/ 141 w 145"/>
                  <a:gd name="T93" fmla="*/ 82 h 97"/>
                  <a:gd name="T94" fmla="*/ 142 w 145"/>
                  <a:gd name="T95" fmla="*/ 85 h 97"/>
                  <a:gd name="T96" fmla="*/ 144 w 145"/>
                  <a:gd name="T97" fmla="*/ 88 h 97"/>
                  <a:gd name="T98" fmla="*/ 144 w 145"/>
                  <a:gd name="T99" fmla="*/ 92 h 97"/>
                  <a:gd name="T100" fmla="*/ 144 w 145"/>
                  <a:gd name="T101" fmla="*/ 94 h 9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5"/>
                  <a:gd name="T154" fmla="*/ 0 h 97"/>
                  <a:gd name="T155" fmla="*/ 145 w 145"/>
                  <a:gd name="T156" fmla="*/ 97 h 9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5" h="97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18" y="1"/>
                    </a:lnTo>
                    <a:lnTo>
                      <a:pt x="19" y="1"/>
                    </a:lnTo>
                    <a:lnTo>
                      <a:pt x="22" y="1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8" y="2"/>
                    </a:lnTo>
                    <a:lnTo>
                      <a:pt x="29" y="3"/>
                    </a:lnTo>
                    <a:lnTo>
                      <a:pt x="32" y="3"/>
                    </a:lnTo>
                    <a:lnTo>
                      <a:pt x="33" y="3"/>
                    </a:lnTo>
                    <a:lnTo>
                      <a:pt x="36" y="3"/>
                    </a:lnTo>
                    <a:lnTo>
                      <a:pt x="37" y="4"/>
                    </a:lnTo>
                    <a:lnTo>
                      <a:pt x="40" y="4"/>
                    </a:lnTo>
                    <a:lnTo>
                      <a:pt x="41" y="4"/>
                    </a:lnTo>
                    <a:lnTo>
                      <a:pt x="44" y="5"/>
                    </a:lnTo>
                    <a:lnTo>
                      <a:pt x="46" y="5"/>
                    </a:lnTo>
                    <a:lnTo>
                      <a:pt x="48" y="6"/>
                    </a:lnTo>
                    <a:lnTo>
                      <a:pt x="50" y="6"/>
                    </a:lnTo>
                    <a:lnTo>
                      <a:pt x="51" y="6"/>
                    </a:lnTo>
                    <a:lnTo>
                      <a:pt x="54" y="7"/>
                    </a:lnTo>
                    <a:lnTo>
                      <a:pt x="55" y="7"/>
                    </a:lnTo>
                    <a:lnTo>
                      <a:pt x="58" y="8"/>
                    </a:lnTo>
                    <a:lnTo>
                      <a:pt x="59" y="9"/>
                    </a:lnTo>
                    <a:lnTo>
                      <a:pt x="62" y="10"/>
                    </a:lnTo>
                    <a:lnTo>
                      <a:pt x="63" y="10"/>
                    </a:lnTo>
                    <a:lnTo>
                      <a:pt x="66" y="10"/>
                    </a:lnTo>
                    <a:lnTo>
                      <a:pt x="68" y="11"/>
                    </a:lnTo>
                    <a:lnTo>
                      <a:pt x="70" y="12"/>
                    </a:lnTo>
                    <a:lnTo>
                      <a:pt x="71" y="13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7" y="15"/>
                    </a:lnTo>
                    <a:lnTo>
                      <a:pt x="80" y="16"/>
                    </a:lnTo>
                    <a:lnTo>
                      <a:pt x="81" y="17"/>
                    </a:lnTo>
                    <a:lnTo>
                      <a:pt x="84" y="18"/>
                    </a:lnTo>
                    <a:lnTo>
                      <a:pt x="85" y="19"/>
                    </a:lnTo>
                    <a:lnTo>
                      <a:pt x="88" y="20"/>
                    </a:lnTo>
                    <a:lnTo>
                      <a:pt x="89" y="21"/>
                    </a:lnTo>
                    <a:lnTo>
                      <a:pt x="90" y="21"/>
                    </a:lnTo>
                    <a:lnTo>
                      <a:pt x="93" y="22"/>
                    </a:lnTo>
                    <a:lnTo>
                      <a:pt x="94" y="24"/>
                    </a:lnTo>
                    <a:lnTo>
                      <a:pt x="97" y="25"/>
                    </a:lnTo>
                    <a:lnTo>
                      <a:pt x="98" y="26"/>
                    </a:lnTo>
                    <a:lnTo>
                      <a:pt x="99" y="27"/>
                    </a:lnTo>
                    <a:lnTo>
                      <a:pt x="101" y="28"/>
                    </a:lnTo>
                    <a:lnTo>
                      <a:pt x="103" y="29"/>
                    </a:lnTo>
                    <a:lnTo>
                      <a:pt x="105" y="31"/>
                    </a:lnTo>
                    <a:lnTo>
                      <a:pt x="106" y="31"/>
                    </a:lnTo>
                    <a:lnTo>
                      <a:pt x="108" y="32"/>
                    </a:lnTo>
                    <a:lnTo>
                      <a:pt x="110" y="33"/>
                    </a:lnTo>
                    <a:lnTo>
                      <a:pt x="111" y="34"/>
                    </a:lnTo>
                    <a:lnTo>
                      <a:pt x="112" y="35"/>
                    </a:lnTo>
                    <a:lnTo>
                      <a:pt x="114" y="37"/>
                    </a:lnTo>
                    <a:lnTo>
                      <a:pt x="115" y="38"/>
                    </a:lnTo>
                    <a:lnTo>
                      <a:pt x="115" y="40"/>
                    </a:lnTo>
                    <a:lnTo>
                      <a:pt x="116" y="41"/>
                    </a:lnTo>
                    <a:lnTo>
                      <a:pt x="118" y="42"/>
                    </a:lnTo>
                    <a:lnTo>
                      <a:pt x="119" y="43"/>
                    </a:lnTo>
                    <a:lnTo>
                      <a:pt x="120" y="45"/>
                    </a:lnTo>
                    <a:lnTo>
                      <a:pt x="121" y="46"/>
                    </a:lnTo>
                    <a:lnTo>
                      <a:pt x="124" y="47"/>
                    </a:lnTo>
                    <a:lnTo>
                      <a:pt x="124" y="49"/>
                    </a:lnTo>
                    <a:lnTo>
                      <a:pt x="127" y="50"/>
                    </a:lnTo>
                    <a:lnTo>
                      <a:pt x="128" y="51"/>
                    </a:lnTo>
                    <a:lnTo>
                      <a:pt x="128" y="53"/>
                    </a:lnTo>
                    <a:lnTo>
                      <a:pt x="129" y="53"/>
                    </a:lnTo>
                    <a:lnTo>
                      <a:pt x="129" y="54"/>
                    </a:lnTo>
                    <a:lnTo>
                      <a:pt x="131" y="56"/>
                    </a:lnTo>
                    <a:lnTo>
                      <a:pt x="132" y="58"/>
                    </a:lnTo>
                    <a:lnTo>
                      <a:pt x="133" y="59"/>
                    </a:lnTo>
                    <a:lnTo>
                      <a:pt x="134" y="61"/>
                    </a:lnTo>
                    <a:lnTo>
                      <a:pt x="136" y="63"/>
                    </a:lnTo>
                    <a:lnTo>
                      <a:pt x="136" y="64"/>
                    </a:lnTo>
                    <a:lnTo>
                      <a:pt x="137" y="66"/>
                    </a:lnTo>
                    <a:lnTo>
                      <a:pt x="137" y="67"/>
                    </a:lnTo>
                    <a:lnTo>
                      <a:pt x="138" y="69"/>
                    </a:lnTo>
                    <a:lnTo>
                      <a:pt x="138" y="70"/>
                    </a:lnTo>
                    <a:lnTo>
                      <a:pt x="140" y="72"/>
                    </a:lnTo>
                    <a:lnTo>
                      <a:pt x="140" y="73"/>
                    </a:lnTo>
                    <a:lnTo>
                      <a:pt x="141" y="75"/>
                    </a:lnTo>
                    <a:lnTo>
                      <a:pt x="141" y="76"/>
                    </a:lnTo>
                    <a:lnTo>
                      <a:pt x="141" y="78"/>
                    </a:lnTo>
                    <a:lnTo>
                      <a:pt x="141" y="79"/>
                    </a:lnTo>
                    <a:lnTo>
                      <a:pt x="141" y="81"/>
                    </a:lnTo>
                    <a:lnTo>
                      <a:pt x="141" y="82"/>
                    </a:lnTo>
                    <a:lnTo>
                      <a:pt x="142" y="84"/>
                    </a:lnTo>
                    <a:lnTo>
                      <a:pt x="142" y="85"/>
                    </a:lnTo>
                    <a:lnTo>
                      <a:pt x="142" y="86"/>
                    </a:lnTo>
                    <a:lnTo>
                      <a:pt x="144" y="88"/>
                    </a:lnTo>
                    <a:lnTo>
                      <a:pt x="144" y="90"/>
                    </a:lnTo>
                    <a:lnTo>
                      <a:pt x="144" y="92"/>
                    </a:lnTo>
                    <a:lnTo>
                      <a:pt x="144" y="93"/>
                    </a:lnTo>
                    <a:lnTo>
                      <a:pt x="144" y="94"/>
                    </a:lnTo>
                    <a:lnTo>
                      <a:pt x="142" y="96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3662" name="Freeform 90"/>
              <p:cNvSpPr>
                <a:spLocks/>
              </p:cNvSpPr>
              <p:nvPr/>
            </p:nvSpPr>
            <p:spPr bwMode="auto">
              <a:xfrm>
                <a:off x="1584" y="2689"/>
                <a:ext cx="145" cy="96"/>
              </a:xfrm>
              <a:custGeom>
                <a:avLst/>
                <a:gdLst>
                  <a:gd name="T0" fmla="*/ 0 w 145"/>
                  <a:gd name="T1" fmla="*/ 94 h 96"/>
                  <a:gd name="T2" fmla="*/ 3 w 145"/>
                  <a:gd name="T3" fmla="*/ 94 h 96"/>
                  <a:gd name="T4" fmla="*/ 7 w 145"/>
                  <a:gd name="T5" fmla="*/ 94 h 96"/>
                  <a:gd name="T6" fmla="*/ 11 w 145"/>
                  <a:gd name="T7" fmla="*/ 93 h 96"/>
                  <a:gd name="T8" fmla="*/ 15 w 145"/>
                  <a:gd name="T9" fmla="*/ 93 h 96"/>
                  <a:gd name="T10" fmla="*/ 19 w 145"/>
                  <a:gd name="T11" fmla="*/ 93 h 96"/>
                  <a:gd name="T12" fmla="*/ 23 w 145"/>
                  <a:gd name="T13" fmla="*/ 92 h 96"/>
                  <a:gd name="T14" fmla="*/ 28 w 145"/>
                  <a:gd name="T15" fmla="*/ 92 h 96"/>
                  <a:gd name="T16" fmla="*/ 32 w 145"/>
                  <a:gd name="T17" fmla="*/ 91 h 96"/>
                  <a:gd name="T18" fmla="*/ 36 w 145"/>
                  <a:gd name="T19" fmla="*/ 91 h 96"/>
                  <a:gd name="T20" fmla="*/ 40 w 145"/>
                  <a:gd name="T21" fmla="*/ 90 h 96"/>
                  <a:gd name="T22" fmla="*/ 44 w 145"/>
                  <a:gd name="T23" fmla="*/ 89 h 96"/>
                  <a:gd name="T24" fmla="*/ 48 w 145"/>
                  <a:gd name="T25" fmla="*/ 88 h 96"/>
                  <a:gd name="T26" fmla="*/ 51 w 145"/>
                  <a:gd name="T27" fmla="*/ 88 h 96"/>
                  <a:gd name="T28" fmla="*/ 55 w 145"/>
                  <a:gd name="T29" fmla="*/ 87 h 96"/>
                  <a:gd name="T30" fmla="*/ 59 w 145"/>
                  <a:gd name="T31" fmla="*/ 85 h 96"/>
                  <a:gd name="T32" fmla="*/ 63 w 145"/>
                  <a:gd name="T33" fmla="*/ 84 h 96"/>
                  <a:gd name="T34" fmla="*/ 68 w 145"/>
                  <a:gd name="T35" fmla="*/ 83 h 96"/>
                  <a:gd name="T36" fmla="*/ 71 w 145"/>
                  <a:gd name="T37" fmla="*/ 82 h 96"/>
                  <a:gd name="T38" fmla="*/ 76 w 145"/>
                  <a:gd name="T39" fmla="*/ 80 h 96"/>
                  <a:gd name="T40" fmla="*/ 80 w 145"/>
                  <a:gd name="T41" fmla="*/ 78 h 96"/>
                  <a:gd name="T42" fmla="*/ 84 w 145"/>
                  <a:gd name="T43" fmla="*/ 77 h 96"/>
                  <a:gd name="T44" fmla="*/ 88 w 145"/>
                  <a:gd name="T45" fmla="*/ 74 h 96"/>
                  <a:gd name="T46" fmla="*/ 90 w 145"/>
                  <a:gd name="T47" fmla="*/ 72 h 96"/>
                  <a:gd name="T48" fmla="*/ 94 w 145"/>
                  <a:gd name="T49" fmla="*/ 71 h 96"/>
                  <a:gd name="T50" fmla="*/ 98 w 145"/>
                  <a:gd name="T51" fmla="*/ 68 h 96"/>
                  <a:gd name="T52" fmla="*/ 101 w 145"/>
                  <a:gd name="T53" fmla="*/ 66 h 96"/>
                  <a:gd name="T54" fmla="*/ 105 w 145"/>
                  <a:gd name="T55" fmla="*/ 64 h 96"/>
                  <a:gd name="T56" fmla="*/ 108 w 145"/>
                  <a:gd name="T57" fmla="*/ 62 h 96"/>
                  <a:gd name="T58" fmla="*/ 111 w 145"/>
                  <a:gd name="T59" fmla="*/ 60 h 96"/>
                  <a:gd name="T60" fmla="*/ 114 w 145"/>
                  <a:gd name="T61" fmla="*/ 58 h 96"/>
                  <a:gd name="T62" fmla="*/ 115 w 145"/>
                  <a:gd name="T63" fmla="*/ 55 h 96"/>
                  <a:gd name="T64" fmla="*/ 118 w 145"/>
                  <a:gd name="T65" fmla="*/ 52 h 96"/>
                  <a:gd name="T66" fmla="*/ 120 w 145"/>
                  <a:gd name="T67" fmla="*/ 49 h 96"/>
                  <a:gd name="T68" fmla="*/ 124 w 145"/>
                  <a:gd name="T69" fmla="*/ 47 h 96"/>
                  <a:gd name="T70" fmla="*/ 127 w 145"/>
                  <a:gd name="T71" fmla="*/ 45 h 96"/>
                  <a:gd name="T72" fmla="*/ 128 w 145"/>
                  <a:gd name="T73" fmla="*/ 42 h 96"/>
                  <a:gd name="T74" fmla="*/ 129 w 145"/>
                  <a:gd name="T75" fmla="*/ 40 h 96"/>
                  <a:gd name="T76" fmla="*/ 132 w 145"/>
                  <a:gd name="T77" fmla="*/ 37 h 96"/>
                  <a:gd name="T78" fmla="*/ 134 w 145"/>
                  <a:gd name="T79" fmla="*/ 35 h 96"/>
                  <a:gd name="T80" fmla="*/ 136 w 145"/>
                  <a:gd name="T81" fmla="*/ 31 h 96"/>
                  <a:gd name="T82" fmla="*/ 137 w 145"/>
                  <a:gd name="T83" fmla="*/ 27 h 96"/>
                  <a:gd name="T84" fmla="*/ 138 w 145"/>
                  <a:gd name="T85" fmla="*/ 24 h 96"/>
                  <a:gd name="T86" fmla="*/ 140 w 145"/>
                  <a:gd name="T87" fmla="*/ 22 h 96"/>
                  <a:gd name="T88" fmla="*/ 141 w 145"/>
                  <a:gd name="T89" fmla="*/ 18 h 96"/>
                  <a:gd name="T90" fmla="*/ 141 w 145"/>
                  <a:gd name="T91" fmla="*/ 15 h 96"/>
                  <a:gd name="T92" fmla="*/ 141 w 145"/>
                  <a:gd name="T93" fmla="*/ 12 h 96"/>
                  <a:gd name="T94" fmla="*/ 142 w 145"/>
                  <a:gd name="T95" fmla="*/ 10 h 96"/>
                  <a:gd name="T96" fmla="*/ 144 w 145"/>
                  <a:gd name="T97" fmla="*/ 7 h 96"/>
                  <a:gd name="T98" fmla="*/ 144 w 145"/>
                  <a:gd name="T99" fmla="*/ 3 h 96"/>
                  <a:gd name="T100" fmla="*/ 144 w 145"/>
                  <a:gd name="T101" fmla="*/ 1 h 9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5"/>
                  <a:gd name="T154" fmla="*/ 0 h 96"/>
                  <a:gd name="T155" fmla="*/ 145 w 145"/>
                  <a:gd name="T156" fmla="*/ 96 h 9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5" h="96">
                    <a:moveTo>
                      <a:pt x="2" y="95"/>
                    </a:moveTo>
                    <a:lnTo>
                      <a:pt x="0" y="94"/>
                    </a:lnTo>
                    <a:lnTo>
                      <a:pt x="2" y="95"/>
                    </a:lnTo>
                    <a:lnTo>
                      <a:pt x="3" y="94"/>
                    </a:lnTo>
                    <a:lnTo>
                      <a:pt x="6" y="94"/>
                    </a:lnTo>
                    <a:lnTo>
                      <a:pt x="7" y="94"/>
                    </a:lnTo>
                    <a:lnTo>
                      <a:pt x="10" y="93"/>
                    </a:lnTo>
                    <a:lnTo>
                      <a:pt x="11" y="93"/>
                    </a:lnTo>
                    <a:lnTo>
                      <a:pt x="14" y="93"/>
                    </a:lnTo>
                    <a:lnTo>
                      <a:pt x="15" y="93"/>
                    </a:lnTo>
                    <a:lnTo>
                      <a:pt x="18" y="93"/>
                    </a:lnTo>
                    <a:lnTo>
                      <a:pt x="19" y="93"/>
                    </a:lnTo>
                    <a:lnTo>
                      <a:pt x="22" y="93"/>
                    </a:lnTo>
                    <a:lnTo>
                      <a:pt x="23" y="92"/>
                    </a:lnTo>
                    <a:lnTo>
                      <a:pt x="25" y="92"/>
                    </a:lnTo>
                    <a:lnTo>
                      <a:pt x="28" y="92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3" y="91"/>
                    </a:lnTo>
                    <a:lnTo>
                      <a:pt x="36" y="91"/>
                    </a:lnTo>
                    <a:lnTo>
                      <a:pt x="37" y="90"/>
                    </a:lnTo>
                    <a:lnTo>
                      <a:pt x="40" y="90"/>
                    </a:lnTo>
                    <a:lnTo>
                      <a:pt x="41" y="90"/>
                    </a:lnTo>
                    <a:lnTo>
                      <a:pt x="44" y="89"/>
                    </a:lnTo>
                    <a:lnTo>
                      <a:pt x="46" y="89"/>
                    </a:lnTo>
                    <a:lnTo>
                      <a:pt x="48" y="88"/>
                    </a:lnTo>
                    <a:lnTo>
                      <a:pt x="50" y="88"/>
                    </a:lnTo>
                    <a:lnTo>
                      <a:pt x="51" y="88"/>
                    </a:lnTo>
                    <a:lnTo>
                      <a:pt x="54" y="87"/>
                    </a:lnTo>
                    <a:lnTo>
                      <a:pt x="55" y="87"/>
                    </a:lnTo>
                    <a:lnTo>
                      <a:pt x="58" y="86"/>
                    </a:lnTo>
                    <a:lnTo>
                      <a:pt x="59" y="85"/>
                    </a:lnTo>
                    <a:lnTo>
                      <a:pt x="62" y="85"/>
                    </a:lnTo>
                    <a:lnTo>
                      <a:pt x="63" y="84"/>
                    </a:lnTo>
                    <a:lnTo>
                      <a:pt x="66" y="83"/>
                    </a:lnTo>
                    <a:lnTo>
                      <a:pt x="68" y="83"/>
                    </a:lnTo>
                    <a:lnTo>
                      <a:pt x="70" y="82"/>
                    </a:lnTo>
                    <a:lnTo>
                      <a:pt x="71" y="82"/>
                    </a:lnTo>
                    <a:lnTo>
                      <a:pt x="73" y="80"/>
                    </a:lnTo>
                    <a:lnTo>
                      <a:pt x="76" y="80"/>
                    </a:lnTo>
                    <a:lnTo>
                      <a:pt x="77" y="79"/>
                    </a:lnTo>
                    <a:lnTo>
                      <a:pt x="80" y="78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5" y="75"/>
                    </a:lnTo>
                    <a:lnTo>
                      <a:pt x="88" y="74"/>
                    </a:lnTo>
                    <a:lnTo>
                      <a:pt x="89" y="73"/>
                    </a:lnTo>
                    <a:lnTo>
                      <a:pt x="90" y="72"/>
                    </a:lnTo>
                    <a:lnTo>
                      <a:pt x="93" y="71"/>
                    </a:lnTo>
                    <a:lnTo>
                      <a:pt x="94" y="71"/>
                    </a:lnTo>
                    <a:lnTo>
                      <a:pt x="97" y="69"/>
                    </a:lnTo>
                    <a:lnTo>
                      <a:pt x="98" y="68"/>
                    </a:lnTo>
                    <a:lnTo>
                      <a:pt x="99" y="67"/>
                    </a:lnTo>
                    <a:lnTo>
                      <a:pt x="101" y="66"/>
                    </a:lnTo>
                    <a:lnTo>
                      <a:pt x="103" y="65"/>
                    </a:lnTo>
                    <a:lnTo>
                      <a:pt x="105" y="64"/>
                    </a:lnTo>
                    <a:lnTo>
                      <a:pt x="106" y="63"/>
                    </a:lnTo>
                    <a:lnTo>
                      <a:pt x="108" y="62"/>
                    </a:lnTo>
                    <a:lnTo>
                      <a:pt x="110" y="61"/>
                    </a:lnTo>
                    <a:lnTo>
                      <a:pt x="111" y="60"/>
                    </a:lnTo>
                    <a:lnTo>
                      <a:pt x="112" y="59"/>
                    </a:lnTo>
                    <a:lnTo>
                      <a:pt x="114" y="58"/>
                    </a:lnTo>
                    <a:lnTo>
                      <a:pt x="115" y="57"/>
                    </a:lnTo>
                    <a:lnTo>
                      <a:pt x="115" y="55"/>
                    </a:lnTo>
                    <a:lnTo>
                      <a:pt x="116" y="54"/>
                    </a:lnTo>
                    <a:lnTo>
                      <a:pt x="118" y="52"/>
                    </a:lnTo>
                    <a:lnTo>
                      <a:pt x="119" y="51"/>
                    </a:lnTo>
                    <a:lnTo>
                      <a:pt x="120" y="49"/>
                    </a:lnTo>
                    <a:lnTo>
                      <a:pt x="121" y="48"/>
                    </a:lnTo>
                    <a:lnTo>
                      <a:pt x="124" y="47"/>
                    </a:lnTo>
                    <a:lnTo>
                      <a:pt x="124" y="46"/>
                    </a:lnTo>
                    <a:lnTo>
                      <a:pt x="127" y="45"/>
                    </a:lnTo>
                    <a:lnTo>
                      <a:pt x="128" y="44"/>
                    </a:lnTo>
                    <a:lnTo>
                      <a:pt x="128" y="42"/>
                    </a:lnTo>
                    <a:lnTo>
                      <a:pt x="129" y="41"/>
                    </a:lnTo>
                    <a:lnTo>
                      <a:pt x="129" y="40"/>
                    </a:lnTo>
                    <a:lnTo>
                      <a:pt x="131" y="38"/>
                    </a:lnTo>
                    <a:lnTo>
                      <a:pt x="132" y="37"/>
                    </a:lnTo>
                    <a:lnTo>
                      <a:pt x="133" y="35"/>
                    </a:lnTo>
                    <a:lnTo>
                      <a:pt x="134" y="35"/>
                    </a:lnTo>
                    <a:lnTo>
                      <a:pt x="136" y="32"/>
                    </a:lnTo>
                    <a:lnTo>
                      <a:pt x="136" y="31"/>
                    </a:lnTo>
                    <a:lnTo>
                      <a:pt x="137" y="29"/>
                    </a:lnTo>
                    <a:lnTo>
                      <a:pt x="137" y="27"/>
                    </a:lnTo>
                    <a:lnTo>
                      <a:pt x="138" y="25"/>
                    </a:lnTo>
                    <a:lnTo>
                      <a:pt x="138" y="24"/>
                    </a:lnTo>
                    <a:lnTo>
                      <a:pt x="140" y="23"/>
                    </a:lnTo>
                    <a:lnTo>
                      <a:pt x="140" y="22"/>
                    </a:lnTo>
                    <a:lnTo>
                      <a:pt x="141" y="20"/>
                    </a:lnTo>
                    <a:lnTo>
                      <a:pt x="141" y="18"/>
                    </a:lnTo>
                    <a:lnTo>
                      <a:pt x="141" y="17"/>
                    </a:lnTo>
                    <a:lnTo>
                      <a:pt x="141" y="15"/>
                    </a:lnTo>
                    <a:lnTo>
                      <a:pt x="141" y="14"/>
                    </a:lnTo>
                    <a:lnTo>
                      <a:pt x="141" y="12"/>
                    </a:lnTo>
                    <a:lnTo>
                      <a:pt x="142" y="11"/>
                    </a:lnTo>
                    <a:lnTo>
                      <a:pt x="142" y="10"/>
                    </a:lnTo>
                    <a:lnTo>
                      <a:pt x="142" y="9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4" y="3"/>
                    </a:lnTo>
                    <a:lnTo>
                      <a:pt x="144" y="2"/>
                    </a:lnTo>
                    <a:lnTo>
                      <a:pt x="144" y="1"/>
                    </a:lnTo>
                    <a:lnTo>
                      <a:pt x="142" y="0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</p:grpSp>
      <p:sp>
        <p:nvSpPr>
          <p:cNvPr id="63536" name="Rectangle 91"/>
          <p:cNvSpPr>
            <a:spLocks noChangeArrowheads="1"/>
          </p:cNvSpPr>
          <p:nvPr/>
        </p:nvSpPr>
        <p:spPr bwMode="auto">
          <a:xfrm>
            <a:off x="457200" y="307975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63537" name="Rectangle 92"/>
          <p:cNvSpPr>
            <a:spLocks noChangeArrowheads="1"/>
          </p:cNvSpPr>
          <p:nvPr/>
        </p:nvSpPr>
        <p:spPr bwMode="auto">
          <a:xfrm>
            <a:off x="1600200" y="361315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63538" name="Rectangle 93"/>
          <p:cNvSpPr>
            <a:spLocks noChangeArrowheads="1"/>
          </p:cNvSpPr>
          <p:nvPr/>
        </p:nvSpPr>
        <p:spPr bwMode="auto">
          <a:xfrm>
            <a:off x="1143000" y="399415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63539" name="Rectangle 94"/>
          <p:cNvSpPr>
            <a:spLocks noChangeArrowheads="1"/>
          </p:cNvSpPr>
          <p:nvPr/>
        </p:nvSpPr>
        <p:spPr bwMode="auto">
          <a:xfrm>
            <a:off x="457200" y="388620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grpSp>
        <p:nvGrpSpPr>
          <p:cNvPr id="63540" name="Group 95"/>
          <p:cNvGrpSpPr>
            <a:grpSpLocks/>
          </p:cNvGrpSpPr>
          <p:nvPr/>
        </p:nvGrpSpPr>
        <p:grpSpPr bwMode="auto">
          <a:xfrm>
            <a:off x="2514600" y="4495800"/>
            <a:ext cx="230188" cy="306388"/>
            <a:chOff x="1584" y="2832"/>
            <a:chExt cx="145" cy="193"/>
          </a:xfrm>
        </p:grpSpPr>
        <p:sp>
          <p:nvSpPr>
            <p:cNvPr id="63655" name="Line 96"/>
            <p:cNvSpPr>
              <a:spLocks noChangeShapeType="1"/>
            </p:cNvSpPr>
            <p:nvPr/>
          </p:nvSpPr>
          <p:spPr bwMode="auto">
            <a:xfrm>
              <a:off x="1592" y="2832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63656" name="Group 97"/>
            <p:cNvGrpSpPr>
              <a:grpSpLocks/>
            </p:cNvGrpSpPr>
            <p:nvPr/>
          </p:nvGrpSpPr>
          <p:grpSpPr bwMode="auto">
            <a:xfrm>
              <a:off x="1584" y="2838"/>
              <a:ext cx="145" cy="187"/>
              <a:chOff x="1584" y="2838"/>
              <a:chExt cx="145" cy="187"/>
            </a:xfrm>
          </p:grpSpPr>
          <p:sp>
            <p:nvSpPr>
              <p:cNvPr id="63657" name="Freeform 98"/>
              <p:cNvSpPr>
                <a:spLocks/>
              </p:cNvSpPr>
              <p:nvPr/>
            </p:nvSpPr>
            <p:spPr bwMode="auto">
              <a:xfrm>
                <a:off x="1584" y="2838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3 w 145"/>
                  <a:gd name="T3" fmla="*/ 0 h 97"/>
                  <a:gd name="T4" fmla="*/ 7 w 145"/>
                  <a:gd name="T5" fmla="*/ 0 h 97"/>
                  <a:gd name="T6" fmla="*/ 11 w 145"/>
                  <a:gd name="T7" fmla="*/ 1 h 97"/>
                  <a:gd name="T8" fmla="*/ 15 w 145"/>
                  <a:gd name="T9" fmla="*/ 1 h 97"/>
                  <a:gd name="T10" fmla="*/ 19 w 145"/>
                  <a:gd name="T11" fmla="*/ 1 h 97"/>
                  <a:gd name="T12" fmla="*/ 23 w 145"/>
                  <a:gd name="T13" fmla="*/ 2 h 97"/>
                  <a:gd name="T14" fmla="*/ 28 w 145"/>
                  <a:gd name="T15" fmla="*/ 2 h 97"/>
                  <a:gd name="T16" fmla="*/ 32 w 145"/>
                  <a:gd name="T17" fmla="*/ 3 h 97"/>
                  <a:gd name="T18" fmla="*/ 36 w 145"/>
                  <a:gd name="T19" fmla="*/ 3 h 97"/>
                  <a:gd name="T20" fmla="*/ 40 w 145"/>
                  <a:gd name="T21" fmla="*/ 4 h 97"/>
                  <a:gd name="T22" fmla="*/ 44 w 145"/>
                  <a:gd name="T23" fmla="*/ 5 h 97"/>
                  <a:gd name="T24" fmla="*/ 48 w 145"/>
                  <a:gd name="T25" fmla="*/ 6 h 97"/>
                  <a:gd name="T26" fmla="*/ 51 w 145"/>
                  <a:gd name="T27" fmla="*/ 6 h 97"/>
                  <a:gd name="T28" fmla="*/ 55 w 145"/>
                  <a:gd name="T29" fmla="*/ 7 h 97"/>
                  <a:gd name="T30" fmla="*/ 59 w 145"/>
                  <a:gd name="T31" fmla="*/ 9 h 97"/>
                  <a:gd name="T32" fmla="*/ 63 w 145"/>
                  <a:gd name="T33" fmla="*/ 10 h 97"/>
                  <a:gd name="T34" fmla="*/ 68 w 145"/>
                  <a:gd name="T35" fmla="*/ 11 h 97"/>
                  <a:gd name="T36" fmla="*/ 71 w 145"/>
                  <a:gd name="T37" fmla="*/ 13 h 97"/>
                  <a:gd name="T38" fmla="*/ 76 w 145"/>
                  <a:gd name="T39" fmla="*/ 15 h 97"/>
                  <a:gd name="T40" fmla="*/ 80 w 145"/>
                  <a:gd name="T41" fmla="*/ 16 h 97"/>
                  <a:gd name="T42" fmla="*/ 84 w 145"/>
                  <a:gd name="T43" fmla="*/ 18 h 97"/>
                  <a:gd name="T44" fmla="*/ 88 w 145"/>
                  <a:gd name="T45" fmla="*/ 20 h 97"/>
                  <a:gd name="T46" fmla="*/ 90 w 145"/>
                  <a:gd name="T47" fmla="*/ 21 h 97"/>
                  <a:gd name="T48" fmla="*/ 94 w 145"/>
                  <a:gd name="T49" fmla="*/ 24 h 97"/>
                  <a:gd name="T50" fmla="*/ 98 w 145"/>
                  <a:gd name="T51" fmla="*/ 26 h 97"/>
                  <a:gd name="T52" fmla="*/ 101 w 145"/>
                  <a:gd name="T53" fmla="*/ 28 h 97"/>
                  <a:gd name="T54" fmla="*/ 105 w 145"/>
                  <a:gd name="T55" fmla="*/ 31 h 97"/>
                  <a:gd name="T56" fmla="*/ 108 w 145"/>
                  <a:gd name="T57" fmla="*/ 32 h 97"/>
                  <a:gd name="T58" fmla="*/ 111 w 145"/>
                  <a:gd name="T59" fmla="*/ 34 h 97"/>
                  <a:gd name="T60" fmla="*/ 114 w 145"/>
                  <a:gd name="T61" fmla="*/ 37 h 97"/>
                  <a:gd name="T62" fmla="*/ 115 w 145"/>
                  <a:gd name="T63" fmla="*/ 40 h 97"/>
                  <a:gd name="T64" fmla="*/ 118 w 145"/>
                  <a:gd name="T65" fmla="*/ 42 h 97"/>
                  <a:gd name="T66" fmla="*/ 120 w 145"/>
                  <a:gd name="T67" fmla="*/ 45 h 97"/>
                  <a:gd name="T68" fmla="*/ 124 w 145"/>
                  <a:gd name="T69" fmla="*/ 47 h 97"/>
                  <a:gd name="T70" fmla="*/ 127 w 145"/>
                  <a:gd name="T71" fmla="*/ 50 h 97"/>
                  <a:gd name="T72" fmla="*/ 128 w 145"/>
                  <a:gd name="T73" fmla="*/ 53 h 97"/>
                  <a:gd name="T74" fmla="*/ 129 w 145"/>
                  <a:gd name="T75" fmla="*/ 54 h 97"/>
                  <a:gd name="T76" fmla="*/ 132 w 145"/>
                  <a:gd name="T77" fmla="*/ 58 h 97"/>
                  <a:gd name="T78" fmla="*/ 134 w 145"/>
                  <a:gd name="T79" fmla="*/ 61 h 97"/>
                  <a:gd name="T80" fmla="*/ 136 w 145"/>
                  <a:gd name="T81" fmla="*/ 64 h 97"/>
                  <a:gd name="T82" fmla="*/ 137 w 145"/>
                  <a:gd name="T83" fmla="*/ 67 h 97"/>
                  <a:gd name="T84" fmla="*/ 138 w 145"/>
                  <a:gd name="T85" fmla="*/ 70 h 97"/>
                  <a:gd name="T86" fmla="*/ 140 w 145"/>
                  <a:gd name="T87" fmla="*/ 73 h 97"/>
                  <a:gd name="T88" fmla="*/ 141 w 145"/>
                  <a:gd name="T89" fmla="*/ 76 h 97"/>
                  <a:gd name="T90" fmla="*/ 141 w 145"/>
                  <a:gd name="T91" fmla="*/ 79 h 97"/>
                  <a:gd name="T92" fmla="*/ 141 w 145"/>
                  <a:gd name="T93" fmla="*/ 82 h 97"/>
                  <a:gd name="T94" fmla="*/ 142 w 145"/>
                  <a:gd name="T95" fmla="*/ 85 h 97"/>
                  <a:gd name="T96" fmla="*/ 144 w 145"/>
                  <a:gd name="T97" fmla="*/ 88 h 97"/>
                  <a:gd name="T98" fmla="*/ 144 w 145"/>
                  <a:gd name="T99" fmla="*/ 92 h 97"/>
                  <a:gd name="T100" fmla="*/ 144 w 145"/>
                  <a:gd name="T101" fmla="*/ 94 h 9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5"/>
                  <a:gd name="T154" fmla="*/ 0 h 97"/>
                  <a:gd name="T155" fmla="*/ 145 w 145"/>
                  <a:gd name="T156" fmla="*/ 97 h 9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5" h="97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18" y="1"/>
                    </a:lnTo>
                    <a:lnTo>
                      <a:pt x="19" y="1"/>
                    </a:lnTo>
                    <a:lnTo>
                      <a:pt x="22" y="1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8" y="2"/>
                    </a:lnTo>
                    <a:lnTo>
                      <a:pt x="29" y="3"/>
                    </a:lnTo>
                    <a:lnTo>
                      <a:pt x="32" y="3"/>
                    </a:lnTo>
                    <a:lnTo>
                      <a:pt x="33" y="3"/>
                    </a:lnTo>
                    <a:lnTo>
                      <a:pt x="36" y="3"/>
                    </a:lnTo>
                    <a:lnTo>
                      <a:pt x="37" y="4"/>
                    </a:lnTo>
                    <a:lnTo>
                      <a:pt x="40" y="4"/>
                    </a:lnTo>
                    <a:lnTo>
                      <a:pt x="41" y="4"/>
                    </a:lnTo>
                    <a:lnTo>
                      <a:pt x="44" y="5"/>
                    </a:lnTo>
                    <a:lnTo>
                      <a:pt x="46" y="5"/>
                    </a:lnTo>
                    <a:lnTo>
                      <a:pt x="48" y="6"/>
                    </a:lnTo>
                    <a:lnTo>
                      <a:pt x="50" y="6"/>
                    </a:lnTo>
                    <a:lnTo>
                      <a:pt x="51" y="6"/>
                    </a:lnTo>
                    <a:lnTo>
                      <a:pt x="54" y="7"/>
                    </a:lnTo>
                    <a:lnTo>
                      <a:pt x="55" y="7"/>
                    </a:lnTo>
                    <a:lnTo>
                      <a:pt x="58" y="8"/>
                    </a:lnTo>
                    <a:lnTo>
                      <a:pt x="59" y="9"/>
                    </a:lnTo>
                    <a:lnTo>
                      <a:pt x="62" y="10"/>
                    </a:lnTo>
                    <a:lnTo>
                      <a:pt x="63" y="10"/>
                    </a:lnTo>
                    <a:lnTo>
                      <a:pt x="66" y="10"/>
                    </a:lnTo>
                    <a:lnTo>
                      <a:pt x="68" y="11"/>
                    </a:lnTo>
                    <a:lnTo>
                      <a:pt x="70" y="12"/>
                    </a:lnTo>
                    <a:lnTo>
                      <a:pt x="71" y="13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7" y="15"/>
                    </a:lnTo>
                    <a:lnTo>
                      <a:pt x="80" y="16"/>
                    </a:lnTo>
                    <a:lnTo>
                      <a:pt x="81" y="17"/>
                    </a:lnTo>
                    <a:lnTo>
                      <a:pt x="84" y="18"/>
                    </a:lnTo>
                    <a:lnTo>
                      <a:pt x="85" y="19"/>
                    </a:lnTo>
                    <a:lnTo>
                      <a:pt x="88" y="20"/>
                    </a:lnTo>
                    <a:lnTo>
                      <a:pt x="89" y="21"/>
                    </a:lnTo>
                    <a:lnTo>
                      <a:pt x="90" y="21"/>
                    </a:lnTo>
                    <a:lnTo>
                      <a:pt x="93" y="22"/>
                    </a:lnTo>
                    <a:lnTo>
                      <a:pt x="94" y="24"/>
                    </a:lnTo>
                    <a:lnTo>
                      <a:pt x="97" y="25"/>
                    </a:lnTo>
                    <a:lnTo>
                      <a:pt x="98" y="26"/>
                    </a:lnTo>
                    <a:lnTo>
                      <a:pt x="99" y="27"/>
                    </a:lnTo>
                    <a:lnTo>
                      <a:pt x="101" y="28"/>
                    </a:lnTo>
                    <a:lnTo>
                      <a:pt x="103" y="29"/>
                    </a:lnTo>
                    <a:lnTo>
                      <a:pt x="105" y="31"/>
                    </a:lnTo>
                    <a:lnTo>
                      <a:pt x="106" y="31"/>
                    </a:lnTo>
                    <a:lnTo>
                      <a:pt x="108" y="32"/>
                    </a:lnTo>
                    <a:lnTo>
                      <a:pt x="110" y="33"/>
                    </a:lnTo>
                    <a:lnTo>
                      <a:pt x="111" y="34"/>
                    </a:lnTo>
                    <a:lnTo>
                      <a:pt x="112" y="35"/>
                    </a:lnTo>
                    <a:lnTo>
                      <a:pt x="114" y="37"/>
                    </a:lnTo>
                    <a:lnTo>
                      <a:pt x="115" y="38"/>
                    </a:lnTo>
                    <a:lnTo>
                      <a:pt x="115" y="40"/>
                    </a:lnTo>
                    <a:lnTo>
                      <a:pt x="116" y="41"/>
                    </a:lnTo>
                    <a:lnTo>
                      <a:pt x="118" y="42"/>
                    </a:lnTo>
                    <a:lnTo>
                      <a:pt x="119" y="43"/>
                    </a:lnTo>
                    <a:lnTo>
                      <a:pt x="120" y="45"/>
                    </a:lnTo>
                    <a:lnTo>
                      <a:pt x="121" y="46"/>
                    </a:lnTo>
                    <a:lnTo>
                      <a:pt x="124" y="47"/>
                    </a:lnTo>
                    <a:lnTo>
                      <a:pt x="124" y="49"/>
                    </a:lnTo>
                    <a:lnTo>
                      <a:pt x="127" y="50"/>
                    </a:lnTo>
                    <a:lnTo>
                      <a:pt x="128" y="51"/>
                    </a:lnTo>
                    <a:lnTo>
                      <a:pt x="128" y="53"/>
                    </a:lnTo>
                    <a:lnTo>
                      <a:pt x="129" y="53"/>
                    </a:lnTo>
                    <a:lnTo>
                      <a:pt x="129" y="54"/>
                    </a:lnTo>
                    <a:lnTo>
                      <a:pt x="131" y="56"/>
                    </a:lnTo>
                    <a:lnTo>
                      <a:pt x="132" y="58"/>
                    </a:lnTo>
                    <a:lnTo>
                      <a:pt x="133" y="59"/>
                    </a:lnTo>
                    <a:lnTo>
                      <a:pt x="134" y="61"/>
                    </a:lnTo>
                    <a:lnTo>
                      <a:pt x="136" y="63"/>
                    </a:lnTo>
                    <a:lnTo>
                      <a:pt x="136" y="64"/>
                    </a:lnTo>
                    <a:lnTo>
                      <a:pt x="137" y="66"/>
                    </a:lnTo>
                    <a:lnTo>
                      <a:pt x="137" y="67"/>
                    </a:lnTo>
                    <a:lnTo>
                      <a:pt x="138" y="69"/>
                    </a:lnTo>
                    <a:lnTo>
                      <a:pt x="138" y="70"/>
                    </a:lnTo>
                    <a:lnTo>
                      <a:pt x="140" y="72"/>
                    </a:lnTo>
                    <a:lnTo>
                      <a:pt x="140" y="73"/>
                    </a:lnTo>
                    <a:lnTo>
                      <a:pt x="141" y="75"/>
                    </a:lnTo>
                    <a:lnTo>
                      <a:pt x="141" y="76"/>
                    </a:lnTo>
                    <a:lnTo>
                      <a:pt x="141" y="78"/>
                    </a:lnTo>
                    <a:lnTo>
                      <a:pt x="141" y="79"/>
                    </a:lnTo>
                    <a:lnTo>
                      <a:pt x="141" y="81"/>
                    </a:lnTo>
                    <a:lnTo>
                      <a:pt x="141" y="82"/>
                    </a:lnTo>
                    <a:lnTo>
                      <a:pt x="142" y="84"/>
                    </a:lnTo>
                    <a:lnTo>
                      <a:pt x="142" y="85"/>
                    </a:lnTo>
                    <a:lnTo>
                      <a:pt x="142" y="86"/>
                    </a:lnTo>
                    <a:lnTo>
                      <a:pt x="144" y="88"/>
                    </a:lnTo>
                    <a:lnTo>
                      <a:pt x="144" y="90"/>
                    </a:lnTo>
                    <a:lnTo>
                      <a:pt x="144" y="92"/>
                    </a:lnTo>
                    <a:lnTo>
                      <a:pt x="144" y="93"/>
                    </a:lnTo>
                    <a:lnTo>
                      <a:pt x="144" y="94"/>
                    </a:lnTo>
                    <a:lnTo>
                      <a:pt x="142" y="96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3658" name="Freeform 99"/>
              <p:cNvSpPr>
                <a:spLocks/>
              </p:cNvSpPr>
              <p:nvPr/>
            </p:nvSpPr>
            <p:spPr bwMode="auto">
              <a:xfrm>
                <a:off x="1584" y="2929"/>
                <a:ext cx="145" cy="96"/>
              </a:xfrm>
              <a:custGeom>
                <a:avLst/>
                <a:gdLst>
                  <a:gd name="T0" fmla="*/ 0 w 145"/>
                  <a:gd name="T1" fmla="*/ 94 h 96"/>
                  <a:gd name="T2" fmla="*/ 3 w 145"/>
                  <a:gd name="T3" fmla="*/ 94 h 96"/>
                  <a:gd name="T4" fmla="*/ 7 w 145"/>
                  <a:gd name="T5" fmla="*/ 94 h 96"/>
                  <a:gd name="T6" fmla="*/ 11 w 145"/>
                  <a:gd name="T7" fmla="*/ 93 h 96"/>
                  <a:gd name="T8" fmla="*/ 15 w 145"/>
                  <a:gd name="T9" fmla="*/ 93 h 96"/>
                  <a:gd name="T10" fmla="*/ 19 w 145"/>
                  <a:gd name="T11" fmla="*/ 93 h 96"/>
                  <a:gd name="T12" fmla="*/ 23 w 145"/>
                  <a:gd name="T13" fmla="*/ 92 h 96"/>
                  <a:gd name="T14" fmla="*/ 28 w 145"/>
                  <a:gd name="T15" fmla="*/ 92 h 96"/>
                  <a:gd name="T16" fmla="*/ 32 w 145"/>
                  <a:gd name="T17" fmla="*/ 91 h 96"/>
                  <a:gd name="T18" fmla="*/ 36 w 145"/>
                  <a:gd name="T19" fmla="*/ 91 h 96"/>
                  <a:gd name="T20" fmla="*/ 40 w 145"/>
                  <a:gd name="T21" fmla="*/ 90 h 96"/>
                  <a:gd name="T22" fmla="*/ 44 w 145"/>
                  <a:gd name="T23" fmla="*/ 89 h 96"/>
                  <a:gd name="T24" fmla="*/ 48 w 145"/>
                  <a:gd name="T25" fmla="*/ 88 h 96"/>
                  <a:gd name="T26" fmla="*/ 51 w 145"/>
                  <a:gd name="T27" fmla="*/ 88 h 96"/>
                  <a:gd name="T28" fmla="*/ 55 w 145"/>
                  <a:gd name="T29" fmla="*/ 87 h 96"/>
                  <a:gd name="T30" fmla="*/ 59 w 145"/>
                  <a:gd name="T31" fmla="*/ 85 h 96"/>
                  <a:gd name="T32" fmla="*/ 63 w 145"/>
                  <a:gd name="T33" fmla="*/ 84 h 96"/>
                  <a:gd name="T34" fmla="*/ 68 w 145"/>
                  <a:gd name="T35" fmla="*/ 83 h 96"/>
                  <a:gd name="T36" fmla="*/ 71 w 145"/>
                  <a:gd name="T37" fmla="*/ 82 h 96"/>
                  <a:gd name="T38" fmla="*/ 76 w 145"/>
                  <a:gd name="T39" fmla="*/ 80 h 96"/>
                  <a:gd name="T40" fmla="*/ 80 w 145"/>
                  <a:gd name="T41" fmla="*/ 78 h 96"/>
                  <a:gd name="T42" fmla="*/ 84 w 145"/>
                  <a:gd name="T43" fmla="*/ 77 h 96"/>
                  <a:gd name="T44" fmla="*/ 88 w 145"/>
                  <a:gd name="T45" fmla="*/ 74 h 96"/>
                  <a:gd name="T46" fmla="*/ 90 w 145"/>
                  <a:gd name="T47" fmla="*/ 72 h 96"/>
                  <a:gd name="T48" fmla="*/ 94 w 145"/>
                  <a:gd name="T49" fmla="*/ 71 h 96"/>
                  <a:gd name="T50" fmla="*/ 98 w 145"/>
                  <a:gd name="T51" fmla="*/ 68 h 96"/>
                  <a:gd name="T52" fmla="*/ 101 w 145"/>
                  <a:gd name="T53" fmla="*/ 66 h 96"/>
                  <a:gd name="T54" fmla="*/ 105 w 145"/>
                  <a:gd name="T55" fmla="*/ 64 h 96"/>
                  <a:gd name="T56" fmla="*/ 108 w 145"/>
                  <a:gd name="T57" fmla="*/ 62 h 96"/>
                  <a:gd name="T58" fmla="*/ 111 w 145"/>
                  <a:gd name="T59" fmla="*/ 60 h 96"/>
                  <a:gd name="T60" fmla="*/ 114 w 145"/>
                  <a:gd name="T61" fmla="*/ 58 h 96"/>
                  <a:gd name="T62" fmla="*/ 115 w 145"/>
                  <a:gd name="T63" fmla="*/ 55 h 96"/>
                  <a:gd name="T64" fmla="*/ 118 w 145"/>
                  <a:gd name="T65" fmla="*/ 52 h 96"/>
                  <a:gd name="T66" fmla="*/ 120 w 145"/>
                  <a:gd name="T67" fmla="*/ 49 h 96"/>
                  <a:gd name="T68" fmla="*/ 124 w 145"/>
                  <a:gd name="T69" fmla="*/ 47 h 96"/>
                  <a:gd name="T70" fmla="*/ 127 w 145"/>
                  <a:gd name="T71" fmla="*/ 45 h 96"/>
                  <a:gd name="T72" fmla="*/ 128 w 145"/>
                  <a:gd name="T73" fmla="*/ 42 h 96"/>
                  <a:gd name="T74" fmla="*/ 129 w 145"/>
                  <a:gd name="T75" fmla="*/ 40 h 96"/>
                  <a:gd name="T76" fmla="*/ 132 w 145"/>
                  <a:gd name="T77" fmla="*/ 37 h 96"/>
                  <a:gd name="T78" fmla="*/ 134 w 145"/>
                  <a:gd name="T79" fmla="*/ 35 h 96"/>
                  <a:gd name="T80" fmla="*/ 136 w 145"/>
                  <a:gd name="T81" fmla="*/ 31 h 96"/>
                  <a:gd name="T82" fmla="*/ 137 w 145"/>
                  <a:gd name="T83" fmla="*/ 27 h 96"/>
                  <a:gd name="T84" fmla="*/ 138 w 145"/>
                  <a:gd name="T85" fmla="*/ 24 h 96"/>
                  <a:gd name="T86" fmla="*/ 140 w 145"/>
                  <a:gd name="T87" fmla="*/ 22 h 96"/>
                  <a:gd name="T88" fmla="*/ 141 w 145"/>
                  <a:gd name="T89" fmla="*/ 18 h 96"/>
                  <a:gd name="T90" fmla="*/ 141 w 145"/>
                  <a:gd name="T91" fmla="*/ 15 h 96"/>
                  <a:gd name="T92" fmla="*/ 141 w 145"/>
                  <a:gd name="T93" fmla="*/ 12 h 96"/>
                  <a:gd name="T94" fmla="*/ 142 w 145"/>
                  <a:gd name="T95" fmla="*/ 10 h 96"/>
                  <a:gd name="T96" fmla="*/ 144 w 145"/>
                  <a:gd name="T97" fmla="*/ 7 h 96"/>
                  <a:gd name="T98" fmla="*/ 144 w 145"/>
                  <a:gd name="T99" fmla="*/ 3 h 96"/>
                  <a:gd name="T100" fmla="*/ 144 w 145"/>
                  <a:gd name="T101" fmla="*/ 1 h 9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5"/>
                  <a:gd name="T154" fmla="*/ 0 h 96"/>
                  <a:gd name="T155" fmla="*/ 145 w 145"/>
                  <a:gd name="T156" fmla="*/ 96 h 9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5" h="96">
                    <a:moveTo>
                      <a:pt x="2" y="95"/>
                    </a:moveTo>
                    <a:lnTo>
                      <a:pt x="0" y="94"/>
                    </a:lnTo>
                    <a:lnTo>
                      <a:pt x="2" y="95"/>
                    </a:lnTo>
                    <a:lnTo>
                      <a:pt x="3" y="94"/>
                    </a:lnTo>
                    <a:lnTo>
                      <a:pt x="6" y="94"/>
                    </a:lnTo>
                    <a:lnTo>
                      <a:pt x="7" y="94"/>
                    </a:lnTo>
                    <a:lnTo>
                      <a:pt x="10" y="93"/>
                    </a:lnTo>
                    <a:lnTo>
                      <a:pt x="11" y="93"/>
                    </a:lnTo>
                    <a:lnTo>
                      <a:pt x="14" y="93"/>
                    </a:lnTo>
                    <a:lnTo>
                      <a:pt x="15" y="93"/>
                    </a:lnTo>
                    <a:lnTo>
                      <a:pt x="18" y="93"/>
                    </a:lnTo>
                    <a:lnTo>
                      <a:pt x="19" y="93"/>
                    </a:lnTo>
                    <a:lnTo>
                      <a:pt x="22" y="93"/>
                    </a:lnTo>
                    <a:lnTo>
                      <a:pt x="23" y="92"/>
                    </a:lnTo>
                    <a:lnTo>
                      <a:pt x="25" y="92"/>
                    </a:lnTo>
                    <a:lnTo>
                      <a:pt x="28" y="92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3" y="91"/>
                    </a:lnTo>
                    <a:lnTo>
                      <a:pt x="36" y="91"/>
                    </a:lnTo>
                    <a:lnTo>
                      <a:pt x="37" y="90"/>
                    </a:lnTo>
                    <a:lnTo>
                      <a:pt x="40" y="90"/>
                    </a:lnTo>
                    <a:lnTo>
                      <a:pt x="41" y="90"/>
                    </a:lnTo>
                    <a:lnTo>
                      <a:pt x="44" y="89"/>
                    </a:lnTo>
                    <a:lnTo>
                      <a:pt x="46" y="89"/>
                    </a:lnTo>
                    <a:lnTo>
                      <a:pt x="48" y="88"/>
                    </a:lnTo>
                    <a:lnTo>
                      <a:pt x="50" y="88"/>
                    </a:lnTo>
                    <a:lnTo>
                      <a:pt x="51" y="88"/>
                    </a:lnTo>
                    <a:lnTo>
                      <a:pt x="54" y="87"/>
                    </a:lnTo>
                    <a:lnTo>
                      <a:pt x="55" y="87"/>
                    </a:lnTo>
                    <a:lnTo>
                      <a:pt x="58" y="86"/>
                    </a:lnTo>
                    <a:lnTo>
                      <a:pt x="59" y="85"/>
                    </a:lnTo>
                    <a:lnTo>
                      <a:pt x="62" y="85"/>
                    </a:lnTo>
                    <a:lnTo>
                      <a:pt x="63" y="84"/>
                    </a:lnTo>
                    <a:lnTo>
                      <a:pt x="66" y="83"/>
                    </a:lnTo>
                    <a:lnTo>
                      <a:pt x="68" y="83"/>
                    </a:lnTo>
                    <a:lnTo>
                      <a:pt x="70" y="82"/>
                    </a:lnTo>
                    <a:lnTo>
                      <a:pt x="71" y="82"/>
                    </a:lnTo>
                    <a:lnTo>
                      <a:pt x="73" y="80"/>
                    </a:lnTo>
                    <a:lnTo>
                      <a:pt x="76" y="80"/>
                    </a:lnTo>
                    <a:lnTo>
                      <a:pt x="77" y="79"/>
                    </a:lnTo>
                    <a:lnTo>
                      <a:pt x="80" y="78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5" y="75"/>
                    </a:lnTo>
                    <a:lnTo>
                      <a:pt x="88" y="74"/>
                    </a:lnTo>
                    <a:lnTo>
                      <a:pt x="89" y="73"/>
                    </a:lnTo>
                    <a:lnTo>
                      <a:pt x="90" y="72"/>
                    </a:lnTo>
                    <a:lnTo>
                      <a:pt x="93" y="71"/>
                    </a:lnTo>
                    <a:lnTo>
                      <a:pt x="94" y="71"/>
                    </a:lnTo>
                    <a:lnTo>
                      <a:pt x="97" y="69"/>
                    </a:lnTo>
                    <a:lnTo>
                      <a:pt x="98" y="68"/>
                    </a:lnTo>
                    <a:lnTo>
                      <a:pt x="99" y="67"/>
                    </a:lnTo>
                    <a:lnTo>
                      <a:pt x="101" y="66"/>
                    </a:lnTo>
                    <a:lnTo>
                      <a:pt x="103" y="65"/>
                    </a:lnTo>
                    <a:lnTo>
                      <a:pt x="105" y="64"/>
                    </a:lnTo>
                    <a:lnTo>
                      <a:pt x="106" y="63"/>
                    </a:lnTo>
                    <a:lnTo>
                      <a:pt x="108" y="62"/>
                    </a:lnTo>
                    <a:lnTo>
                      <a:pt x="110" y="61"/>
                    </a:lnTo>
                    <a:lnTo>
                      <a:pt x="111" y="60"/>
                    </a:lnTo>
                    <a:lnTo>
                      <a:pt x="112" y="59"/>
                    </a:lnTo>
                    <a:lnTo>
                      <a:pt x="114" y="58"/>
                    </a:lnTo>
                    <a:lnTo>
                      <a:pt x="115" y="57"/>
                    </a:lnTo>
                    <a:lnTo>
                      <a:pt x="115" y="55"/>
                    </a:lnTo>
                    <a:lnTo>
                      <a:pt x="116" y="54"/>
                    </a:lnTo>
                    <a:lnTo>
                      <a:pt x="118" y="52"/>
                    </a:lnTo>
                    <a:lnTo>
                      <a:pt x="119" y="51"/>
                    </a:lnTo>
                    <a:lnTo>
                      <a:pt x="120" y="49"/>
                    </a:lnTo>
                    <a:lnTo>
                      <a:pt x="121" y="48"/>
                    </a:lnTo>
                    <a:lnTo>
                      <a:pt x="124" y="47"/>
                    </a:lnTo>
                    <a:lnTo>
                      <a:pt x="124" y="46"/>
                    </a:lnTo>
                    <a:lnTo>
                      <a:pt x="127" y="45"/>
                    </a:lnTo>
                    <a:lnTo>
                      <a:pt x="128" y="44"/>
                    </a:lnTo>
                    <a:lnTo>
                      <a:pt x="128" y="42"/>
                    </a:lnTo>
                    <a:lnTo>
                      <a:pt x="129" y="41"/>
                    </a:lnTo>
                    <a:lnTo>
                      <a:pt x="129" y="40"/>
                    </a:lnTo>
                    <a:lnTo>
                      <a:pt x="131" y="38"/>
                    </a:lnTo>
                    <a:lnTo>
                      <a:pt x="132" y="37"/>
                    </a:lnTo>
                    <a:lnTo>
                      <a:pt x="133" y="35"/>
                    </a:lnTo>
                    <a:lnTo>
                      <a:pt x="134" y="35"/>
                    </a:lnTo>
                    <a:lnTo>
                      <a:pt x="136" y="32"/>
                    </a:lnTo>
                    <a:lnTo>
                      <a:pt x="136" y="31"/>
                    </a:lnTo>
                    <a:lnTo>
                      <a:pt x="137" y="29"/>
                    </a:lnTo>
                    <a:lnTo>
                      <a:pt x="137" y="27"/>
                    </a:lnTo>
                    <a:lnTo>
                      <a:pt x="138" y="25"/>
                    </a:lnTo>
                    <a:lnTo>
                      <a:pt x="138" y="24"/>
                    </a:lnTo>
                    <a:lnTo>
                      <a:pt x="140" y="23"/>
                    </a:lnTo>
                    <a:lnTo>
                      <a:pt x="140" y="22"/>
                    </a:lnTo>
                    <a:lnTo>
                      <a:pt x="141" y="20"/>
                    </a:lnTo>
                    <a:lnTo>
                      <a:pt x="141" y="18"/>
                    </a:lnTo>
                    <a:lnTo>
                      <a:pt x="141" y="17"/>
                    </a:lnTo>
                    <a:lnTo>
                      <a:pt x="141" y="15"/>
                    </a:lnTo>
                    <a:lnTo>
                      <a:pt x="141" y="14"/>
                    </a:lnTo>
                    <a:lnTo>
                      <a:pt x="141" y="12"/>
                    </a:lnTo>
                    <a:lnTo>
                      <a:pt x="142" y="11"/>
                    </a:lnTo>
                    <a:lnTo>
                      <a:pt x="142" y="10"/>
                    </a:lnTo>
                    <a:lnTo>
                      <a:pt x="142" y="9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4" y="3"/>
                    </a:lnTo>
                    <a:lnTo>
                      <a:pt x="144" y="2"/>
                    </a:lnTo>
                    <a:lnTo>
                      <a:pt x="144" y="1"/>
                    </a:lnTo>
                    <a:lnTo>
                      <a:pt x="142" y="0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</p:grpSp>
      <p:grpSp>
        <p:nvGrpSpPr>
          <p:cNvPr id="63541" name="Group 100"/>
          <p:cNvGrpSpPr>
            <a:grpSpLocks/>
          </p:cNvGrpSpPr>
          <p:nvPr/>
        </p:nvGrpSpPr>
        <p:grpSpPr bwMode="auto">
          <a:xfrm>
            <a:off x="2514600" y="4876800"/>
            <a:ext cx="230188" cy="306388"/>
            <a:chOff x="1584" y="3072"/>
            <a:chExt cx="145" cy="193"/>
          </a:xfrm>
        </p:grpSpPr>
        <p:sp>
          <p:nvSpPr>
            <p:cNvPr id="63651" name="Line 101"/>
            <p:cNvSpPr>
              <a:spLocks noChangeShapeType="1"/>
            </p:cNvSpPr>
            <p:nvPr/>
          </p:nvSpPr>
          <p:spPr bwMode="auto">
            <a:xfrm>
              <a:off x="1592" y="3072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63652" name="Group 102"/>
            <p:cNvGrpSpPr>
              <a:grpSpLocks/>
            </p:cNvGrpSpPr>
            <p:nvPr/>
          </p:nvGrpSpPr>
          <p:grpSpPr bwMode="auto">
            <a:xfrm>
              <a:off x="1584" y="3078"/>
              <a:ext cx="145" cy="187"/>
              <a:chOff x="1584" y="3078"/>
              <a:chExt cx="145" cy="187"/>
            </a:xfrm>
          </p:grpSpPr>
          <p:sp>
            <p:nvSpPr>
              <p:cNvPr id="63653" name="Freeform 103"/>
              <p:cNvSpPr>
                <a:spLocks/>
              </p:cNvSpPr>
              <p:nvPr/>
            </p:nvSpPr>
            <p:spPr bwMode="auto">
              <a:xfrm>
                <a:off x="1584" y="3078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3 w 145"/>
                  <a:gd name="T3" fmla="*/ 0 h 97"/>
                  <a:gd name="T4" fmla="*/ 7 w 145"/>
                  <a:gd name="T5" fmla="*/ 0 h 97"/>
                  <a:gd name="T6" fmla="*/ 11 w 145"/>
                  <a:gd name="T7" fmla="*/ 1 h 97"/>
                  <a:gd name="T8" fmla="*/ 15 w 145"/>
                  <a:gd name="T9" fmla="*/ 1 h 97"/>
                  <a:gd name="T10" fmla="*/ 19 w 145"/>
                  <a:gd name="T11" fmla="*/ 1 h 97"/>
                  <a:gd name="T12" fmla="*/ 23 w 145"/>
                  <a:gd name="T13" fmla="*/ 2 h 97"/>
                  <a:gd name="T14" fmla="*/ 28 w 145"/>
                  <a:gd name="T15" fmla="*/ 2 h 97"/>
                  <a:gd name="T16" fmla="*/ 32 w 145"/>
                  <a:gd name="T17" fmla="*/ 3 h 97"/>
                  <a:gd name="T18" fmla="*/ 36 w 145"/>
                  <a:gd name="T19" fmla="*/ 3 h 97"/>
                  <a:gd name="T20" fmla="*/ 40 w 145"/>
                  <a:gd name="T21" fmla="*/ 4 h 97"/>
                  <a:gd name="T22" fmla="*/ 44 w 145"/>
                  <a:gd name="T23" fmla="*/ 5 h 97"/>
                  <a:gd name="T24" fmla="*/ 48 w 145"/>
                  <a:gd name="T25" fmla="*/ 6 h 97"/>
                  <a:gd name="T26" fmla="*/ 51 w 145"/>
                  <a:gd name="T27" fmla="*/ 6 h 97"/>
                  <a:gd name="T28" fmla="*/ 55 w 145"/>
                  <a:gd name="T29" fmla="*/ 7 h 97"/>
                  <a:gd name="T30" fmla="*/ 59 w 145"/>
                  <a:gd name="T31" fmla="*/ 9 h 97"/>
                  <a:gd name="T32" fmla="*/ 63 w 145"/>
                  <a:gd name="T33" fmla="*/ 10 h 97"/>
                  <a:gd name="T34" fmla="*/ 68 w 145"/>
                  <a:gd name="T35" fmla="*/ 11 h 97"/>
                  <a:gd name="T36" fmla="*/ 71 w 145"/>
                  <a:gd name="T37" fmla="*/ 13 h 97"/>
                  <a:gd name="T38" fmla="*/ 76 w 145"/>
                  <a:gd name="T39" fmla="*/ 15 h 97"/>
                  <a:gd name="T40" fmla="*/ 80 w 145"/>
                  <a:gd name="T41" fmla="*/ 16 h 97"/>
                  <a:gd name="T42" fmla="*/ 84 w 145"/>
                  <a:gd name="T43" fmla="*/ 18 h 97"/>
                  <a:gd name="T44" fmla="*/ 88 w 145"/>
                  <a:gd name="T45" fmla="*/ 20 h 97"/>
                  <a:gd name="T46" fmla="*/ 90 w 145"/>
                  <a:gd name="T47" fmla="*/ 21 h 97"/>
                  <a:gd name="T48" fmla="*/ 94 w 145"/>
                  <a:gd name="T49" fmla="*/ 24 h 97"/>
                  <a:gd name="T50" fmla="*/ 98 w 145"/>
                  <a:gd name="T51" fmla="*/ 26 h 97"/>
                  <a:gd name="T52" fmla="*/ 101 w 145"/>
                  <a:gd name="T53" fmla="*/ 28 h 97"/>
                  <a:gd name="T54" fmla="*/ 105 w 145"/>
                  <a:gd name="T55" fmla="*/ 31 h 97"/>
                  <a:gd name="T56" fmla="*/ 108 w 145"/>
                  <a:gd name="T57" fmla="*/ 32 h 97"/>
                  <a:gd name="T58" fmla="*/ 111 w 145"/>
                  <a:gd name="T59" fmla="*/ 34 h 97"/>
                  <a:gd name="T60" fmla="*/ 114 w 145"/>
                  <a:gd name="T61" fmla="*/ 37 h 97"/>
                  <a:gd name="T62" fmla="*/ 115 w 145"/>
                  <a:gd name="T63" fmla="*/ 40 h 97"/>
                  <a:gd name="T64" fmla="*/ 118 w 145"/>
                  <a:gd name="T65" fmla="*/ 42 h 97"/>
                  <a:gd name="T66" fmla="*/ 120 w 145"/>
                  <a:gd name="T67" fmla="*/ 45 h 97"/>
                  <a:gd name="T68" fmla="*/ 124 w 145"/>
                  <a:gd name="T69" fmla="*/ 47 h 97"/>
                  <a:gd name="T70" fmla="*/ 127 w 145"/>
                  <a:gd name="T71" fmla="*/ 50 h 97"/>
                  <a:gd name="T72" fmla="*/ 128 w 145"/>
                  <a:gd name="T73" fmla="*/ 53 h 97"/>
                  <a:gd name="T74" fmla="*/ 129 w 145"/>
                  <a:gd name="T75" fmla="*/ 54 h 97"/>
                  <a:gd name="T76" fmla="*/ 132 w 145"/>
                  <a:gd name="T77" fmla="*/ 58 h 97"/>
                  <a:gd name="T78" fmla="*/ 134 w 145"/>
                  <a:gd name="T79" fmla="*/ 61 h 97"/>
                  <a:gd name="T80" fmla="*/ 136 w 145"/>
                  <a:gd name="T81" fmla="*/ 64 h 97"/>
                  <a:gd name="T82" fmla="*/ 137 w 145"/>
                  <a:gd name="T83" fmla="*/ 67 h 97"/>
                  <a:gd name="T84" fmla="*/ 138 w 145"/>
                  <a:gd name="T85" fmla="*/ 70 h 97"/>
                  <a:gd name="T86" fmla="*/ 140 w 145"/>
                  <a:gd name="T87" fmla="*/ 73 h 97"/>
                  <a:gd name="T88" fmla="*/ 141 w 145"/>
                  <a:gd name="T89" fmla="*/ 76 h 97"/>
                  <a:gd name="T90" fmla="*/ 141 w 145"/>
                  <a:gd name="T91" fmla="*/ 79 h 97"/>
                  <a:gd name="T92" fmla="*/ 141 w 145"/>
                  <a:gd name="T93" fmla="*/ 82 h 97"/>
                  <a:gd name="T94" fmla="*/ 142 w 145"/>
                  <a:gd name="T95" fmla="*/ 85 h 97"/>
                  <a:gd name="T96" fmla="*/ 144 w 145"/>
                  <a:gd name="T97" fmla="*/ 88 h 97"/>
                  <a:gd name="T98" fmla="*/ 144 w 145"/>
                  <a:gd name="T99" fmla="*/ 92 h 97"/>
                  <a:gd name="T100" fmla="*/ 144 w 145"/>
                  <a:gd name="T101" fmla="*/ 94 h 9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5"/>
                  <a:gd name="T154" fmla="*/ 0 h 97"/>
                  <a:gd name="T155" fmla="*/ 145 w 145"/>
                  <a:gd name="T156" fmla="*/ 97 h 9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5" h="97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18" y="1"/>
                    </a:lnTo>
                    <a:lnTo>
                      <a:pt x="19" y="1"/>
                    </a:lnTo>
                    <a:lnTo>
                      <a:pt x="22" y="1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8" y="2"/>
                    </a:lnTo>
                    <a:lnTo>
                      <a:pt x="29" y="3"/>
                    </a:lnTo>
                    <a:lnTo>
                      <a:pt x="32" y="3"/>
                    </a:lnTo>
                    <a:lnTo>
                      <a:pt x="33" y="3"/>
                    </a:lnTo>
                    <a:lnTo>
                      <a:pt x="36" y="3"/>
                    </a:lnTo>
                    <a:lnTo>
                      <a:pt x="37" y="4"/>
                    </a:lnTo>
                    <a:lnTo>
                      <a:pt x="40" y="4"/>
                    </a:lnTo>
                    <a:lnTo>
                      <a:pt x="41" y="4"/>
                    </a:lnTo>
                    <a:lnTo>
                      <a:pt x="44" y="5"/>
                    </a:lnTo>
                    <a:lnTo>
                      <a:pt x="46" y="5"/>
                    </a:lnTo>
                    <a:lnTo>
                      <a:pt x="48" y="6"/>
                    </a:lnTo>
                    <a:lnTo>
                      <a:pt x="50" y="6"/>
                    </a:lnTo>
                    <a:lnTo>
                      <a:pt x="51" y="6"/>
                    </a:lnTo>
                    <a:lnTo>
                      <a:pt x="54" y="7"/>
                    </a:lnTo>
                    <a:lnTo>
                      <a:pt x="55" y="7"/>
                    </a:lnTo>
                    <a:lnTo>
                      <a:pt x="58" y="8"/>
                    </a:lnTo>
                    <a:lnTo>
                      <a:pt x="59" y="9"/>
                    </a:lnTo>
                    <a:lnTo>
                      <a:pt x="62" y="10"/>
                    </a:lnTo>
                    <a:lnTo>
                      <a:pt x="63" y="10"/>
                    </a:lnTo>
                    <a:lnTo>
                      <a:pt x="66" y="10"/>
                    </a:lnTo>
                    <a:lnTo>
                      <a:pt x="68" y="11"/>
                    </a:lnTo>
                    <a:lnTo>
                      <a:pt x="70" y="12"/>
                    </a:lnTo>
                    <a:lnTo>
                      <a:pt x="71" y="13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7" y="15"/>
                    </a:lnTo>
                    <a:lnTo>
                      <a:pt x="80" y="16"/>
                    </a:lnTo>
                    <a:lnTo>
                      <a:pt x="81" y="17"/>
                    </a:lnTo>
                    <a:lnTo>
                      <a:pt x="84" y="18"/>
                    </a:lnTo>
                    <a:lnTo>
                      <a:pt x="85" y="19"/>
                    </a:lnTo>
                    <a:lnTo>
                      <a:pt x="88" y="20"/>
                    </a:lnTo>
                    <a:lnTo>
                      <a:pt x="89" y="21"/>
                    </a:lnTo>
                    <a:lnTo>
                      <a:pt x="90" y="21"/>
                    </a:lnTo>
                    <a:lnTo>
                      <a:pt x="93" y="22"/>
                    </a:lnTo>
                    <a:lnTo>
                      <a:pt x="94" y="24"/>
                    </a:lnTo>
                    <a:lnTo>
                      <a:pt x="97" y="25"/>
                    </a:lnTo>
                    <a:lnTo>
                      <a:pt x="98" y="26"/>
                    </a:lnTo>
                    <a:lnTo>
                      <a:pt x="99" y="27"/>
                    </a:lnTo>
                    <a:lnTo>
                      <a:pt x="101" y="28"/>
                    </a:lnTo>
                    <a:lnTo>
                      <a:pt x="103" y="29"/>
                    </a:lnTo>
                    <a:lnTo>
                      <a:pt x="105" y="31"/>
                    </a:lnTo>
                    <a:lnTo>
                      <a:pt x="106" y="31"/>
                    </a:lnTo>
                    <a:lnTo>
                      <a:pt x="108" y="32"/>
                    </a:lnTo>
                    <a:lnTo>
                      <a:pt x="110" y="33"/>
                    </a:lnTo>
                    <a:lnTo>
                      <a:pt x="111" y="34"/>
                    </a:lnTo>
                    <a:lnTo>
                      <a:pt x="112" y="35"/>
                    </a:lnTo>
                    <a:lnTo>
                      <a:pt x="114" y="37"/>
                    </a:lnTo>
                    <a:lnTo>
                      <a:pt x="115" y="38"/>
                    </a:lnTo>
                    <a:lnTo>
                      <a:pt x="115" y="40"/>
                    </a:lnTo>
                    <a:lnTo>
                      <a:pt x="116" y="41"/>
                    </a:lnTo>
                    <a:lnTo>
                      <a:pt x="118" y="42"/>
                    </a:lnTo>
                    <a:lnTo>
                      <a:pt x="119" y="43"/>
                    </a:lnTo>
                    <a:lnTo>
                      <a:pt x="120" y="45"/>
                    </a:lnTo>
                    <a:lnTo>
                      <a:pt x="121" y="46"/>
                    </a:lnTo>
                    <a:lnTo>
                      <a:pt x="124" y="47"/>
                    </a:lnTo>
                    <a:lnTo>
                      <a:pt x="124" y="49"/>
                    </a:lnTo>
                    <a:lnTo>
                      <a:pt x="127" y="50"/>
                    </a:lnTo>
                    <a:lnTo>
                      <a:pt x="128" y="51"/>
                    </a:lnTo>
                    <a:lnTo>
                      <a:pt x="128" y="53"/>
                    </a:lnTo>
                    <a:lnTo>
                      <a:pt x="129" y="53"/>
                    </a:lnTo>
                    <a:lnTo>
                      <a:pt x="129" y="54"/>
                    </a:lnTo>
                    <a:lnTo>
                      <a:pt x="131" y="56"/>
                    </a:lnTo>
                    <a:lnTo>
                      <a:pt x="132" y="58"/>
                    </a:lnTo>
                    <a:lnTo>
                      <a:pt x="133" y="59"/>
                    </a:lnTo>
                    <a:lnTo>
                      <a:pt x="134" y="61"/>
                    </a:lnTo>
                    <a:lnTo>
                      <a:pt x="136" y="63"/>
                    </a:lnTo>
                    <a:lnTo>
                      <a:pt x="136" y="64"/>
                    </a:lnTo>
                    <a:lnTo>
                      <a:pt x="137" y="66"/>
                    </a:lnTo>
                    <a:lnTo>
                      <a:pt x="137" y="67"/>
                    </a:lnTo>
                    <a:lnTo>
                      <a:pt x="138" y="69"/>
                    </a:lnTo>
                    <a:lnTo>
                      <a:pt x="138" y="70"/>
                    </a:lnTo>
                    <a:lnTo>
                      <a:pt x="140" y="72"/>
                    </a:lnTo>
                    <a:lnTo>
                      <a:pt x="140" y="73"/>
                    </a:lnTo>
                    <a:lnTo>
                      <a:pt x="141" y="75"/>
                    </a:lnTo>
                    <a:lnTo>
                      <a:pt x="141" y="76"/>
                    </a:lnTo>
                    <a:lnTo>
                      <a:pt x="141" y="78"/>
                    </a:lnTo>
                    <a:lnTo>
                      <a:pt x="141" y="79"/>
                    </a:lnTo>
                    <a:lnTo>
                      <a:pt x="141" y="81"/>
                    </a:lnTo>
                    <a:lnTo>
                      <a:pt x="141" y="82"/>
                    </a:lnTo>
                    <a:lnTo>
                      <a:pt x="142" y="84"/>
                    </a:lnTo>
                    <a:lnTo>
                      <a:pt x="142" y="85"/>
                    </a:lnTo>
                    <a:lnTo>
                      <a:pt x="142" y="86"/>
                    </a:lnTo>
                    <a:lnTo>
                      <a:pt x="144" y="88"/>
                    </a:lnTo>
                    <a:lnTo>
                      <a:pt x="144" y="90"/>
                    </a:lnTo>
                    <a:lnTo>
                      <a:pt x="144" y="92"/>
                    </a:lnTo>
                    <a:lnTo>
                      <a:pt x="144" y="93"/>
                    </a:lnTo>
                    <a:lnTo>
                      <a:pt x="144" y="94"/>
                    </a:lnTo>
                    <a:lnTo>
                      <a:pt x="142" y="96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3654" name="Freeform 104"/>
              <p:cNvSpPr>
                <a:spLocks/>
              </p:cNvSpPr>
              <p:nvPr/>
            </p:nvSpPr>
            <p:spPr bwMode="auto">
              <a:xfrm>
                <a:off x="1584" y="3169"/>
                <a:ext cx="145" cy="96"/>
              </a:xfrm>
              <a:custGeom>
                <a:avLst/>
                <a:gdLst>
                  <a:gd name="T0" fmla="*/ 0 w 145"/>
                  <a:gd name="T1" fmla="*/ 94 h 96"/>
                  <a:gd name="T2" fmla="*/ 3 w 145"/>
                  <a:gd name="T3" fmla="*/ 94 h 96"/>
                  <a:gd name="T4" fmla="*/ 7 w 145"/>
                  <a:gd name="T5" fmla="*/ 94 h 96"/>
                  <a:gd name="T6" fmla="*/ 11 w 145"/>
                  <a:gd name="T7" fmla="*/ 93 h 96"/>
                  <a:gd name="T8" fmla="*/ 15 w 145"/>
                  <a:gd name="T9" fmla="*/ 93 h 96"/>
                  <a:gd name="T10" fmla="*/ 19 w 145"/>
                  <a:gd name="T11" fmla="*/ 93 h 96"/>
                  <a:gd name="T12" fmla="*/ 23 w 145"/>
                  <a:gd name="T13" fmla="*/ 92 h 96"/>
                  <a:gd name="T14" fmla="*/ 28 w 145"/>
                  <a:gd name="T15" fmla="*/ 92 h 96"/>
                  <a:gd name="T16" fmla="*/ 32 w 145"/>
                  <a:gd name="T17" fmla="*/ 91 h 96"/>
                  <a:gd name="T18" fmla="*/ 36 w 145"/>
                  <a:gd name="T19" fmla="*/ 91 h 96"/>
                  <a:gd name="T20" fmla="*/ 40 w 145"/>
                  <a:gd name="T21" fmla="*/ 90 h 96"/>
                  <a:gd name="T22" fmla="*/ 44 w 145"/>
                  <a:gd name="T23" fmla="*/ 89 h 96"/>
                  <a:gd name="T24" fmla="*/ 48 w 145"/>
                  <a:gd name="T25" fmla="*/ 88 h 96"/>
                  <a:gd name="T26" fmla="*/ 51 w 145"/>
                  <a:gd name="T27" fmla="*/ 88 h 96"/>
                  <a:gd name="T28" fmla="*/ 55 w 145"/>
                  <a:gd name="T29" fmla="*/ 87 h 96"/>
                  <a:gd name="T30" fmla="*/ 59 w 145"/>
                  <a:gd name="T31" fmla="*/ 85 h 96"/>
                  <a:gd name="T32" fmla="*/ 63 w 145"/>
                  <a:gd name="T33" fmla="*/ 84 h 96"/>
                  <a:gd name="T34" fmla="*/ 68 w 145"/>
                  <a:gd name="T35" fmla="*/ 83 h 96"/>
                  <a:gd name="T36" fmla="*/ 71 w 145"/>
                  <a:gd name="T37" fmla="*/ 82 h 96"/>
                  <a:gd name="T38" fmla="*/ 76 w 145"/>
                  <a:gd name="T39" fmla="*/ 80 h 96"/>
                  <a:gd name="T40" fmla="*/ 80 w 145"/>
                  <a:gd name="T41" fmla="*/ 78 h 96"/>
                  <a:gd name="T42" fmla="*/ 84 w 145"/>
                  <a:gd name="T43" fmla="*/ 77 h 96"/>
                  <a:gd name="T44" fmla="*/ 88 w 145"/>
                  <a:gd name="T45" fmla="*/ 74 h 96"/>
                  <a:gd name="T46" fmla="*/ 90 w 145"/>
                  <a:gd name="T47" fmla="*/ 72 h 96"/>
                  <a:gd name="T48" fmla="*/ 94 w 145"/>
                  <a:gd name="T49" fmla="*/ 71 h 96"/>
                  <a:gd name="T50" fmla="*/ 98 w 145"/>
                  <a:gd name="T51" fmla="*/ 68 h 96"/>
                  <a:gd name="T52" fmla="*/ 101 w 145"/>
                  <a:gd name="T53" fmla="*/ 66 h 96"/>
                  <a:gd name="T54" fmla="*/ 105 w 145"/>
                  <a:gd name="T55" fmla="*/ 64 h 96"/>
                  <a:gd name="T56" fmla="*/ 108 w 145"/>
                  <a:gd name="T57" fmla="*/ 62 h 96"/>
                  <a:gd name="T58" fmla="*/ 111 w 145"/>
                  <a:gd name="T59" fmla="*/ 60 h 96"/>
                  <a:gd name="T60" fmla="*/ 114 w 145"/>
                  <a:gd name="T61" fmla="*/ 58 h 96"/>
                  <a:gd name="T62" fmla="*/ 115 w 145"/>
                  <a:gd name="T63" fmla="*/ 55 h 96"/>
                  <a:gd name="T64" fmla="*/ 118 w 145"/>
                  <a:gd name="T65" fmla="*/ 52 h 96"/>
                  <a:gd name="T66" fmla="*/ 120 w 145"/>
                  <a:gd name="T67" fmla="*/ 49 h 96"/>
                  <a:gd name="T68" fmla="*/ 124 w 145"/>
                  <a:gd name="T69" fmla="*/ 47 h 96"/>
                  <a:gd name="T70" fmla="*/ 127 w 145"/>
                  <a:gd name="T71" fmla="*/ 45 h 96"/>
                  <a:gd name="T72" fmla="*/ 128 w 145"/>
                  <a:gd name="T73" fmla="*/ 42 h 96"/>
                  <a:gd name="T74" fmla="*/ 129 w 145"/>
                  <a:gd name="T75" fmla="*/ 40 h 96"/>
                  <a:gd name="T76" fmla="*/ 132 w 145"/>
                  <a:gd name="T77" fmla="*/ 37 h 96"/>
                  <a:gd name="T78" fmla="*/ 134 w 145"/>
                  <a:gd name="T79" fmla="*/ 35 h 96"/>
                  <a:gd name="T80" fmla="*/ 136 w 145"/>
                  <a:gd name="T81" fmla="*/ 31 h 96"/>
                  <a:gd name="T82" fmla="*/ 137 w 145"/>
                  <a:gd name="T83" fmla="*/ 27 h 96"/>
                  <a:gd name="T84" fmla="*/ 138 w 145"/>
                  <a:gd name="T85" fmla="*/ 24 h 96"/>
                  <a:gd name="T86" fmla="*/ 140 w 145"/>
                  <a:gd name="T87" fmla="*/ 22 h 96"/>
                  <a:gd name="T88" fmla="*/ 141 w 145"/>
                  <a:gd name="T89" fmla="*/ 18 h 96"/>
                  <a:gd name="T90" fmla="*/ 141 w 145"/>
                  <a:gd name="T91" fmla="*/ 15 h 96"/>
                  <a:gd name="T92" fmla="*/ 141 w 145"/>
                  <a:gd name="T93" fmla="*/ 12 h 96"/>
                  <a:gd name="T94" fmla="*/ 142 w 145"/>
                  <a:gd name="T95" fmla="*/ 10 h 96"/>
                  <a:gd name="T96" fmla="*/ 144 w 145"/>
                  <a:gd name="T97" fmla="*/ 7 h 96"/>
                  <a:gd name="T98" fmla="*/ 144 w 145"/>
                  <a:gd name="T99" fmla="*/ 3 h 96"/>
                  <a:gd name="T100" fmla="*/ 144 w 145"/>
                  <a:gd name="T101" fmla="*/ 1 h 9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5"/>
                  <a:gd name="T154" fmla="*/ 0 h 96"/>
                  <a:gd name="T155" fmla="*/ 145 w 145"/>
                  <a:gd name="T156" fmla="*/ 96 h 9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5" h="96">
                    <a:moveTo>
                      <a:pt x="2" y="95"/>
                    </a:moveTo>
                    <a:lnTo>
                      <a:pt x="0" y="94"/>
                    </a:lnTo>
                    <a:lnTo>
                      <a:pt x="2" y="95"/>
                    </a:lnTo>
                    <a:lnTo>
                      <a:pt x="3" y="94"/>
                    </a:lnTo>
                    <a:lnTo>
                      <a:pt x="6" y="94"/>
                    </a:lnTo>
                    <a:lnTo>
                      <a:pt x="7" y="94"/>
                    </a:lnTo>
                    <a:lnTo>
                      <a:pt x="10" y="93"/>
                    </a:lnTo>
                    <a:lnTo>
                      <a:pt x="11" y="93"/>
                    </a:lnTo>
                    <a:lnTo>
                      <a:pt x="14" y="93"/>
                    </a:lnTo>
                    <a:lnTo>
                      <a:pt x="15" y="93"/>
                    </a:lnTo>
                    <a:lnTo>
                      <a:pt x="18" y="93"/>
                    </a:lnTo>
                    <a:lnTo>
                      <a:pt x="19" y="93"/>
                    </a:lnTo>
                    <a:lnTo>
                      <a:pt x="22" y="93"/>
                    </a:lnTo>
                    <a:lnTo>
                      <a:pt x="23" y="92"/>
                    </a:lnTo>
                    <a:lnTo>
                      <a:pt x="25" y="92"/>
                    </a:lnTo>
                    <a:lnTo>
                      <a:pt x="28" y="92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3" y="91"/>
                    </a:lnTo>
                    <a:lnTo>
                      <a:pt x="36" y="91"/>
                    </a:lnTo>
                    <a:lnTo>
                      <a:pt x="37" y="90"/>
                    </a:lnTo>
                    <a:lnTo>
                      <a:pt x="40" y="90"/>
                    </a:lnTo>
                    <a:lnTo>
                      <a:pt x="41" y="90"/>
                    </a:lnTo>
                    <a:lnTo>
                      <a:pt x="44" y="89"/>
                    </a:lnTo>
                    <a:lnTo>
                      <a:pt x="46" y="89"/>
                    </a:lnTo>
                    <a:lnTo>
                      <a:pt x="48" y="88"/>
                    </a:lnTo>
                    <a:lnTo>
                      <a:pt x="50" y="88"/>
                    </a:lnTo>
                    <a:lnTo>
                      <a:pt x="51" y="88"/>
                    </a:lnTo>
                    <a:lnTo>
                      <a:pt x="54" y="87"/>
                    </a:lnTo>
                    <a:lnTo>
                      <a:pt x="55" y="87"/>
                    </a:lnTo>
                    <a:lnTo>
                      <a:pt x="58" y="86"/>
                    </a:lnTo>
                    <a:lnTo>
                      <a:pt x="59" y="85"/>
                    </a:lnTo>
                    <a:lnTo>
                      <a:pt x="62" y="85"/>
                    </a:lnTo>
                    <a:lnTo>
                      <a:pt x="63" y="84"/>
                    </a:lnTo>
                    <a:lnTo>
                      <a:pt x="66" y="83"/>
                    </a:lnTo>
                    <a:lnTo>
                      <a:pt x="68" y="83"/>
                    </a:lnTo>
                    <a:lnTo>
                      <a:pt x="70" y="82"/>
                    </a:lnTo>
                    <a:lnTo>
                      <a:pt x="71" y="82"/>
                    </a:lnTo>
                    <a:lnTo>
                      <a:pt x="73" y="80"/>
                    </a:lnTo>
                    <a:lnTo>
                      <a:pt x="76" y="80"/>
                    </a:lnTo>
                    <a:lnTo>
                      <a:pt x="77" y="79"/>
                    </a:lnTo>
                    <a:lnTo>
                      <a:pt x="80" y="78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5" y="75"/>
                    </a:lnTo>
                    <a:lnTo>
                      <a:pt x="88" y="74"/>
                    </a:lnTo>
                    <a:lnTo>
                      <a:pt x="89" y="73"/>
                    </a:lnTo>
                    <a:lnTo>
                      <a:pt x="90" y="72"/>
                    </a:lnTo>
                    <a:lnTo>
                      <a:pt x="93" y="71"/>
                    </a:lnTo>
                    <a:lnTo>
                      <a:pt x="94" y="71"/>
                    </a:lnTo>
                    <a:lnTo>
                      <a:pt x="97" y="69"/>
                    </a:lnTo>
                    <a:lnTo>
                      <a:pt x="98" y="68"/>
                    </a:lnTo>
                    <a:lnTo>
                      <a:pt x="99" y="67"/>
                    </a:lnTo>
                    <a:lnTo>
                      <a:pt x="101" y="66"/>
                    </a:lnTo>
                    <a:lnTo>
                      <a:pt x="103" y="65"/>
                    </a:lnTo>
                    <a:lnTo>
                      <a:pt x="105" y="64"/>
                    </a:lnTo>
                    <a:lnTo>
                      <a:pt x="106" y="63"/>
                    </a:lnTo>
                    <a:lnTo>
                      <a:pt x="108" y="62"/>
                    </a:lnTo>
                    <a:lnTo>
                      <a:pt x="110" y="61"/>
                    </a:lnTo>
                    <a:lnTo>
                      <a:pt x="111" y="60"/>
                    </a:lnTo>
                    <a:lnTo>
                      <a:pt x="112" y="59"/>
                    </a:lnTo>
                    <a:lnTo>
                      <a:pt x="114" y="58"/>
                    </a:lnTo>
                    <a:lnTo>
                      <a:pt x="115" y="57"/>
                    </a:lnTo>
                    <a:lnTo>
                      <a:pt x="115" y="55"/>
                    </a:lnTo>
                    <a:lnTo>
                      <a:pt x="116" y="54"/>
                    </a:lnTo>
                    <a:lnTo>
                      <a:pt x="118" y="52"/>
                    </a:lnTo>
                    <a:lnTo>
                      <a:pt x="119" y="51"/>
                    </a:lnTo>
                    <a:lnTo>
                      <a:pt x="120" y="49"/>
                    </a:lnTo>
                    <a:lnTo>
                      <a:pt x="121" y="48"/>
                    </a:lnTo>
                    <a:lnTo>
                      <a:pt x="124" y="47"/>
                    </a:lnTo>
                    <a:lnTo>
                      <a:pt x="124" y="46"/>
                    </a:lnTo>
                    <a:lnTo>
                      <a:pt x="127" y="45"/>
                    </a:lnTo>
                    <a:lnTo>
                      <a:pt x="128" y="44"/>
                    </a:lnTo>
                    <a:lnTo>
                      <a:pt x="128" y="42"/>
                    </a:lnTo>
                    <a:lnTo>
                      <a:pt x="129" y="41"/>
                    </a:lnTo>
                    <a:lnTo>
                      <a:pt x="129" y="40"/>
                    </a:lnTo>
                    <a:lnTo>
                      <a:pt x="131" y="38"/>
                    </a:lnTo>
                    <a:lnTo>
                      <a:pt x="132" y="37"/>
                    </a:lnTo>
                    <a:lnTo>
                      <a:pt x="133" y="35"/>
                    </a:lnTo>
                    <a:lnTo>
                      <a:pt x="134" y="35"/>
                    </a:lnTo>
                    <a:lnTo>
                      <a:pt x="136" y="32"/>
                    </a:lnTo>
                    <a:lnTo>
                      <a:pt x="136" y="31"/>
                    </a:lnTo>
                    <a:lnTo>
                      <a:pt x="137" y="29"/>
                    </a:lnTo>
                    <a:lnTo>
                      <a:pt x="137" y="27"/>
                    </a:lnTo>
                    <a:lnTo>
                      <a:pt x="138" y="25"/>
                    </a:lnTo>
                    <a:lnTo>
                      <a:pt x="138" y="24"/>
                    </a:lnTo>
                    <a:lnTo>
                      <a:pt x="140" y="23"/>
                    </a:lnTo>
                    <a:lnTo>
                      <a:pt x="140" y="22"/>
                    </a:lnTo>
                    <a:lnTo>
                      <a:pt x="141" y="20"/>
                    </a:lnTo>
                    <a:lnTo>
                      <a:pt x="141" y="18"/>
                    </a:lnTo>
                    <a:lnTo>
                      <a:pt x="141" y="17"/>
                    </a:lnTo>
                    <a:lnTo>
                      <a:pt x="141" y="15"/>
                    </a:lnTo>
                    <a:lnTo>
                      <a:pt x="141" y="14"/>
                    </a:lnTo>
                    <a:lnTo>
                      <a:pt x="141" y="12"/>
                    </a:lnTo>
                    <a:lnTo>
                      <a:pt x="142" y="11"/>
                    </a:lnTo>
                    <a:lnTo>
                      <a:pt x="142" y="10"/>
                    </a:lnTo>
                    <a:lnTo>
                      <a:pt x="142" y="9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4" y="3"/>
                    </a:lnTo>
                    <a:lnTo>
                      <a:pt x="144" y="2"/>
                    </a:lnTo>
                    <a:lnTo>
                      <a:pt x="144" y="1"/>
                    </a:lnTo>
                    <a:lnTo>
                      <a:pt x="142" y="0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</p:grpSp>
      <p:grpSp>
        <p:nvGrpSpPr>
          <p:cNvPr id="63542" name="Group 105"/>
          <p:cNvGrpSpPr>
            <a:grpSpLocks/>
          </p:cNvGrpSpPr>
          <p:nvPr/>
        </p:nvGrpSpPr>
        <p:grpSpPr bwMode="auto">
          <a:xfrm>
            <a:off x="2514600" y="5257800"/>
            <a:ext cx="230188" cy="382588"/>
            <a:chOff x="1584" y="3312"/>
            <a:chExt cx="145" cy="241"/>
          </a:xfrm>
        </p:grpSpPr>
        <p:sp>
          <p:nvSpPr>
            <p:cNvPr id="63647" name="Line 106"/>
            <p:cNvSpPr>
              <a:spLocks noChangeShapeType="1"/>
            </p:cNvSpPr>
            <p:nvPr/>
          </p:nvSpPr>
          <p:spPr bwMode="auto">
            <a:xfrm>
              <a:off x="1592" y="3312"/>
              <a:ext cx="0" cy="24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63648" name="Group 107"/>
            <p:cNvGrpSpPr>
              <a:grpSpLocks/>
            </p:cNvGrpSpPr>
            <p:nvPr/>
          </p:nvGrpSpPr>
          <p:grpSpPr bwMode="auto">
            <a:xfrm>
              <a:off x="1584" y="3320"/>
              <a:ext cx="145" cy="233"/>
              <a:chOff x="1584" y="3320"/>
              <a:chExt cx="145" cy="233"/>
            </a:xfrm>
          </p:grpSpPr>
          <p:sp>
            <p:nvSpPr>
              <p:cNvPr id="63649" name="Freeform 108"/>
              <p:cNvSpPr>
                <a:spLocks/>
              </p:cNvSpPr>
              <p:nvPr/>
            </p:nvSpPr>
            <p:spPr bwMode="auto">
              <a:xfrm>
                <a:off x="1584" y="3320"/>
                <a:ext cx="145" cy="121"/>
              </a:xfrm>
              <a:custGeom>
                <a:avLst/>
                <a:gdLst>
                  <a:gd name="T0" fmla="*/ 0 w 145"/>
                  <a:gd name="T1" fmla="*/ 1 h 121"/>
                  <a:gd name="T2" fmla="*/ 3 w 145"/>
                  <a:gd name="T3" fmla="*/ 1 h 121"/>
                  <a:gd name="T4" fmla="*/ 7 w 145"/>
                  <a:gd name="T5" fmla="*/ 1 h 121"/>
                  <a:gd name="T6" fmla="*/ 11 w 145"/>
                  <a:gd name="T7" fmla="*/ 2 h 121"/>
                  <a:gd name="T8" fmla="*/ 15 w 145"/>
                  <a:gd name="T9" fmla="*/ 2 h 121"/>
                  <a:gd name="T10" fmla="*/ 19 w 145"/>
                  <a:gd name="T11" fmla="*/ 2 h 121"/>
                  <a:gd name="T12" fmla="*/ 23 w 145"/>
                  <a:gd name="T13" fmla="*/ 3 h 121"/>
                  <a:gd name="T14" fmla="*/ 28 w 145"/>
                  <a:gd name="T15" fmla="*/ 3 h 121"/>
                  <a:gd name="T16" fmla="*/ 32 w 145"/>
                  <a:gd name="T17" fmla="*/ 4 h 121"/>
                  <a:gd name="T18" fmla="*/ 36 w 145"/>
                  <a:gd name="T19" fmla="*/ 4 h 121"/>
                  <a:gd name="T20" fmla="*/ 40 w 145"/>
                  <a:gd name="T21" fmla="*/ 5 h 121"/>
                  <a:gd name="T22" fmla="*/ 44 w 145"/>
                  <a:gd name="T23" fmla="*/ 6 h 121"/>
                  <a:gd name="T24" fmla="*/ 48 w 145"/>
                  <a:gd name="T25" fmla="*/ 8 h 121"/>
                  <a:gd name="T26" fmla="*/ 51 w 145"/>
                  <a:gd name="T27" fmla="*/ 8 h 121"/>
                  <a:gd name="T28" fmla="*/ 55 w 145"/>
                  <a:gd name="T29" fmla="*/ 9 h 121"/>
                  <a:gd name="T30" fmla="*/ 59 w 145"/>
                  <a:gd name="T31" fmla="*/ 11 h 121"/>
                  <a:gd name="T32" fmla="*/ 63 w 145"/>
                  <a:gd name="T33" fmla="*/ 12 h 121"/>
                  <a:gd name="T34" fmla="*/ 68 w 145"/>
                  <a:gd name="T35" fmla="*/ 14 h 121"/>
                  <a:gd name="T36" fmla="*/ 71 w 145"/>
                  <a:gd name="T37" fmla="*/ 17 h 121"/>
                  <a:gd name="T38" fmla="*/ 76 w 145"/>
                  <a:gd name="T39" fmla="*/ 19 h 121"/>
                  <a:gd name="T40" fmla="*/ 80 w 145"/>
                  <a:gd name="T41" fmla="*/ 20 h 121"/>
                  <a:gd name="T42" fmla="*/ 84 w 145"/>
                  <a:gd name="T43" fmla="*/ 22 h 121"/>
                  <a:gd name="T44" fmla="*/ 88 w 145"/>
                  <a:gd name="T45" fmla="*/ 25 h 121"/>
                  <a:gd name="T46" fmla="*/ 90 w 145"/>
                  <a:gd name="T47" fmla="*/ 27 h 121"/>
                  <a:gd name="T48" fmla="*/ 94 w 145"/>
                  <a:gd name="T49" fmla="*/ 30 h 121"/>
                  <a:gd name="T50" fmla="*/ 98 w 145"/>
                  <a:gd name="T51" fmla="*/ 33 h 121"/>
                  <a:gd name="T52" fmla="*/ 101 w 145"/>
                  <a:gd name="T53" fmla="*/ 35 h 121"/>
                  <a:gd name="T54" fmla="*/ 105 w 145"/>
                  <a:gd name="T55" fmla="*/ 38 h 121"/>
                  <a:gd name="T56" fmla="*/ 108 w 145"/>
                  <a:gd name="T57" fmla="*/ 40 h 121"/>
                  <a:gd name="T58" fmla="*/ 111 w 145"/>
                  <a:gd name="T59" fmla="*/ 43 h 121"/>
                  <a:gd name="T60" fmla="*/ 114 w 145"/>
                  <a:gd name="T61" fmla="*/ 46 h 121"/>
                  <a:gd name="T62" fmla="*/ 115 w 145"/>
                  <a:gd name="T63" fmla="*/ 50 h 121"/>
                  <a:gd name="T64" fmla="*/ 118 w 145"/>
                  <a:gd name="T65" fmla="*/ 53 h 121"/>
                  <a:gd name="T66" fmla="*/ 120 w 145"/>
                  <a:gd name="T67" fmla="*/ 57 h 121"/>
                  <a:gd name="T68" fmla="*/ 124 w 145"/>
                  <a:gd name="T69" fmla="*/ 59 h 121"/>
                  <a:gd name="T70" fmla="*/ 127 w 145"/>
                  <a:gd name="T71" fmla="*/ 62 h 121"/>
                  <a:gd name="T72" fmla="*/ 128 w 145"/>
                  <a:gd name="T73" fmla="*/ 66 h 121"/>
                  <a:gd name="T74" fmla="*/ 129 w 145"/>
                  <a:gd name="T75" fmla="*/ 68 h 121"/>
                  <a:gd name="T76" fmla="*/ 132 w 145"/>
                  <a:gd name="T77" fmla="*/ 73 h 121"/>
                  <a:gd name="T78" fmla="*/ 134 w 145"/>
                  <a:gd name="T79" fmla="*/ 76 h 121"/>
                  <a:gd name="T80" fmla="*/ 136 w 145"/>
                  <a:gd name="T81" fmla="*/ 80 h 121"/>
                  <a:gd name="T82" fmla="*/ 137 w 145"/>
                  <a:gd name="T83" fmla="*/ 84 h 121"/>
                  <a:gd name="T84" fmla="*/ 138 w 145"/>
                  <a:gd name="T85" fmla="*/ 88 h 121"/>
                  <a:gd name="T86" fmla="*/ 140 w 145"/>
                  <a:gd name="T87" fmla="*/ 91 h 121"/>
                  <a:gd name="T88" fmla="*/ 141 w 145"/>
                  <a:gd name="T89" fmla="*/ 96 h 121"/>
                  <a:gd name="T90" fmla="*/ 141 w 145"/>
                  <a:gd name="T91" fmla="*/ 99 h 121"/>
                  <a:gd name="T92" fmla="*/ 141 w 145"/>
                  <a:gd name="T93" fmla="*/ 102 h 121"/>
                  <a:gd name="T94" fmla="*/ 142 w 145"/>
                  <a:gd name="T95" fmla="*/ 107 h 121"/>
                  <a:gd name="T96" fmla="*/ 144 w 145"/>
                  <a:gd name="T97" fmla="*/ 110 h 121"/>
                  <a:gd name="T98" fmla="*/ 144 w 145"/>
                  <a:gd name="T99" fmla="*/ 115 h 121"/>
                  <a:gd name="T100" fmla="*/ 144 w 145"/>
                  <a:gd name="T101" fmla="*/ 117 h 12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5"/>
                  <a:gd name="T154" fmla="*/ 0 h 121"/>
                  <a:gd name="T155" fmla="*/ 145 w 145"/>
                  <a:gd name="T156" fmla="*/ 121 h 12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5" h="121">
                    <a:moveTo>
                      <a:pt x="2" y="0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3" y="1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10" y="2"/>
                    </a:lnTo>
                    <a:lnTo>
                      <a:pt x="11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8" y="2"/>
                    </a:lnTo>
                    <a:lnTo>
                      <a:pt x="19" y="2"/>
                    </a:lnTo>
                    <a:lnTo>
                      <a:pt x="22" y="2"/>
                    </a:lnTo>
                    <a:lnTo>
                      <a:pt x="23" y="3"/>
                    </a:lnTo>
                    <a:lnTo>
                      <a:pt x="25" y="3"/>
                    </a:lnTo>
                    <a:lnTo>
                      <a:pt x="28" y="3"/>
                    </a:lnTo>
                    <a:lnTo>
                      <a:pt x="29" y="4"/>
                    </a:lnTo>
                    <a:lnTo>
                      <a:pt x="32" y="4"/>
                    </a:lnTo>
                    <a:lnTo>
                      <a:pt x="33" y="4"/>
                    </a:lnTo>
                    <a:lnTo>
                      <a:pt x="36" y="4"/>
                    </a:lnTo>
                    <a:lnTo>
                      <a:pt x="37" y="5"/>
                    </a:lnTo>
                    <a:lnTo>
                      <a:pt x="40" y="5"/>
                    </a:lnTo>
                    <a:lnTo>
                      <a:pt x="41" y="5"/>
                    </a:lnTo>
                    <a:lnTo>
                      <a:pt x="44" y="6"/>
                    </a:lnTo>
                    <a:lnTo>
                      <a:pt x="46" y="6"/>
                    </a:lnTo>
                    <a:lnTo>
                      <a:pt x="48" y="8"/>
                    </a:lnTo>
                    <a:lnTo>
                      <a:pt x="50" y="8"/>
                    </a:lnTo>
                    <a:lnTo>
                      <a:pt x="51" y="8"/>
                    </a:lnTo>
                    <a:lnTo>
                      <a:pt x="54" y="9"/>
                    </a:lnTo>
                    <a:lnTo>
                      <a:pt x="55" y="9"/>
                    </a:lnTo>
                    <a:lnTo>
                      <a:pt x="58" y="10"/>
                    </a:lnTo>
                    <a:lnTo>
                      <a:pt x="59" y="11"/>
                    </a:lnTo>
                    <a:lnTo>
                      <a:pt x="62" y="12"/>
                    </a:lnTo>
                    <a:lnTo>
                      <a:pt x="63" y="12"/>
                    </a:lnTo>
                    <a:lnTo>
                      <a:pt x="66" y="13"/>
                    </a:lnTo>
                    <a:lnTo>
                      <a:pt x="68" y="14"/>
                    </a:lnTo>
                    <a:lnTo>
                      <a:pt x="70" y="16"/>
                    </a:lnTo>
                    <a:lnTo>
                      <a:pt x="71" y="17"/>
                    </a:lnTo>
                    <a:lnTo>
                      <a:pt x="73" y="18"/>
                    </a:lnTo>
                    <a:lnTo>
                      <a:pt x="76" y="19"/>
                    </a:lnTo>
                    <a:lnTo>
                      <a:pt x="77" y="19"/>
                    </a:lnTo>
                    <a:lnTo>
                      <a:pt x="80" y="20"/>
                    </a:lnTo>
                    <a:lnTo>
                      <a:pt x="81" y="21"/>
                    </a:lnTo>
                    <a:lnTo>
                      <a:pt x="84" y="22"/>
                    </a:lnTo>
                    <a:lnTo>
                      <a:pt x="85" y="24"/>
                    </a:lnTo>
                    <a:lnTo>
                      <a:pt x="88" y="25"/>
                    </a:lnTo>
                    <a:lnTo>
                      <a:pt x="89" y="26"/>
                    </a:lnTo>
                    <a:lnTo>
                      <a:pt x="90" y="27"/>
                    </a:lnTo>
                    <a:lnTo>
                      <a:pt x="93" y="28"/>
                    </a:lnTo>
                    <a:lnTo>
                      <a:pt x="94" y="30"/>
                    </a:lnTo>
                    <a:lnTo>
                      <a:pt x="97" y="32"/>
                    </a:lnTo>
                    <a:lnTo>
                      <a:pt x="98" y="33"/>
                    </a:lnTo>
                    <a:lnTo>
                      <a:pt x="99" y="34"/>
                    </a:lnTo>
                    <a:lnTo>
                      <a:pt x="101" y="35"/>
                    </a:lnTo>
                    <a:lnTo>
                      <a:pt x="103" y="36"/>
                    </a:lnTo>
                    <a:lnTo>
                      <a:pt x="105" y="38"/>
                    </a:lnTo>
                    <a:lnTo>
                      <a:pt x="106" y="38"/>
                    </a:lnTo>
                    <a:lnTo>
                      <a:pt x="108" y="40"/>
                    </a:lnTo>
                    <a:lnTo>
                      <a:pt x="110" y="42"/>
                    </a:lnTo>
                    <a:lnTo>
                      <a:pt x="111" y="43"/>
                    </a:lnTo>
                    <a:lnTo>
                      <a:pt x="112" y="44"/>
                    </a:lnTo>
                    <a:lnTo>
                      <a:pt x="114" y="46"/>
                    </a:lnTo>
                    <a:lnTo>
                      <a:pt x="115" y="48"/>
                    </a:lnTo>
                    <a:lnTo>
                      <a:pt x="115" y="50"/>
                    </a:lnTo>
                    <a:lnTo>
                      <a:pt x="116" y="51"/>
                    </a:lnTo>
                    <a:lnTo>
                      <a:pt x="118" y="53"/>
                    </a:lnTo>
                    <a:lnTo>
                      <a:pt x="119" y="54"/>
                    </a:lnTo>
                    <a:lnTo>
                      <a:pt x="120" y="57"/>
                    </a:lnTo>
                    <a:lnTo>
                      <a:pt x="121" y="58"/>
                    </a:lnTo>
                    <a:lnTo>
                      <a:pt x="124" y="59"/>
                    </a:lnTo>
                    <a:lnTo>
                      <a:pt x="124" y="61"/>
                    </a:lnTo>
                    <a:lnTo>
                      <a:pt x="127" y="62"/>
                    </a:lnTo>
                    <a:lnTo>
                      <a:pt x="128" y="64"/>
                    </a:lnTo>
                    <a:lnTo>
                      <a:pt x="128" y="66"/>
                    </a:lnTo>
                    <a:lnTo>
                      <a:pt x="129" y="67"/>
                    </a:lnTo>
                    <a:lnTo>
                      <a:pt x="129" y="68"/>
                    </a:lnTo>
                    <a:lnTo>
                      <a:pt x="131" y="70"/>
                    </a:lnTo>
                    <a:lnTo>
                      <a:pt x="132" y="73"/>
                    </a:lnTo>
                    <a:lnTo>
                      <a:pt x="133" y="74"/>
                    </a:lnTo>
                    <a:lnTo>
                      <a:pt x="134" y="76"/>
                    </a:lnTo>
                    <a:lnTo>
                      <a:pt x="136" y="78"/>
                    </a:lnTo>
                    <a:lnTo>
                      <a:pt x="136" y="80"/>
                    </a:lnTo>
                    <a:lnTo>
                      <a:pt x="137" y="83"/>
                    </a:lnTo>
                    <a:lnTo>
                      <a:pt x="137" y="84"/>
                    </a:lnTo>
                    <a:lnTo>
                      <a:pt x="138" y="86"/>
                    </a:lnTo>
                    <a:lnTo>
                      <a:pt x="138" y="88"/>
                    </a:lnTo>
                    <a:lnTo>
                      <a:pt x="140" y="90"/>
                    </a:lnTo>
                    <a:lnTo>
                      <a:pt x="140" y="91"/>
                    </a:lnTo>
                    <a:lnTo>
                      <a:pt x="141" y="94"/>
                    </a:lnTo>
                    <a:lnTo>
                      <a:pt x="141" y="96"/>
                    </a:lnTo>
                    <a:lnTo>
                      <a:pt x="141" y="98"/>
                    </a:lnTo>
                    <a:lnTo>
                      <a:pt x="141" y="99"/>
                    </a:lnTo>
                    <a:lnTo>
                      <a:pt x="141" y="101"/>
                    </a:lnTo>
                    <a:lnTo>
                      <a:pt x="141" y="102"/>
                    </a:lnTo>
                    <a:lnTo>
                      <a:pt x="142" y="105"/>
                    </a:lnTo>
                    <a:lnTo>
                      <a:pt x="142" y="107"/>
                    </a:lnTo>
                    <a:lnTo>
                      <a:pt x="142" y="108"/>
                    </a:lnTo>
                    <a:lnTo>
                      <a:pt x="144" y="110"/>
                    </a:lnTo>
                    <a:lnTo>
                      <a:pt x="144" y="113"/>
                    </a:lnTo>
                    <a:lnTo>
                      <a:pt x="144" y="115"/>
                    </a:lnTo>
                    <a:lnTo>
                      <a:pt x="144" y="116"/>
                    </a:lnTo>
                    <a:lnTo>
                      <a:pt x="144" y="117"/>
                    </a:lnTo>
                    <a:lnTo>
                      <a:pt x="142" y="120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3650" name="Freeform 109"/>
              <p:cNvSpPr>
                <a:spLocks/>
              </p:cNvSpPr>
              <p:nvPr/>
            </p:nvSpPr>
            <p:spPr bwMode="auto">
              <a:xfrm>
                <a:off x="1584" y="3434"/>
                <a:ext cx="145" cy="119"/>
              </a:xfrm>
              <a:custGeom>
                <a:avLst/>
                <a:gdLst>
                  <a:gd name="T0" fmla="*/ 0 w 145"/>
                  <a:gd name="T1" fmla="*/ 116 h 119"/>
                  <a:gd name="T2" fmla="*/ 3 w 145"/>
                  <a:gd name="T3" fmla="*/ 116 h 119"/>
                  <a:gd name="T4" fmla="*/ 7 w 145"/>
                  <a:gd name="T5" fmla="*/ 116 h 119"/>
                  <a:gd name="T6" fmla="*/ 11 w 145"/>
                  <a:gd name="T7" fmla="*/ 115 h 119"/>
                  <a:gd name="T8" fmla="*/ 15 w 145"/>
                  <a:gd name="T9" fmla="*/ 115 h 119"/>
                  <a:gd name="T10" fmla="*/ 19 w 145"/>
                  <a:gd name="T11" fmla="*/ 115 h 119"/>
                  <a:gd name="T12" fmla="*/ 23 w 145"/>
                  <a:gd name="T13" fmla="*/ 114 h 119"/>
                  <a:gd name="T14" fmla="*/ 28 w 145"/>
                  <a:gd name="T15" fmla="*/ 114 h 119"/>
                  <a:gd name="T16" fmla="*/ 32 w 145"/>
                  <a:gd name="T17" fmla="*/ 113 h 119"/>
                  <a:gd name="T18" fmla="*/ 36 w 145"/>
                  <a:gd name="T19" fmla="*/ 113 h 119"/>
                  <a:gd name="T20" fmla="*/ 40 w 145"/>
                  <a:gd name="T21" fmla="*/ 112 h 119"/>
                  <a:gd name="T22" fmla="*/ 44 w 145"/>
                  <a:gd name="T23" fmla="*/ 111 h 119"/>
                  <a:gd name="T24" fmla="*/ 48 w 145"/>
                  <a:gd name="T25" fmla="*/ 109 h 119"/>
                  <a:gd name="T26" fmla="*/ 51 w 145"/>
                  <a:gd name="T27" fmla="*/ 109 h 119"/>
                  <a:gd name="T28" fmla="*/ 55 w 145"/>
                  <a:gd name="T29" fmla="*/ 108 h 119"/>
                  <a:gd name="T30" fmla="*/ 59 w 145"/>
                  <a:gd name="T31" fmla="*/ 106 h 119"/>
                  <a:gd name="T32" fmla="*/ 63 w 145"/>
                  <a:gd name="T33" fmla="*/ 105 h 119"/>
                  <a:gd name="T34" fmla="*/ 68 w 145"/>
                  <a:gd name="T35" fmla="*/ 103 h 119"/>
                  <a:gd name="T36" fmla="*/ 71 w 145"/>
                  <a:gd name="T37" fmla="*/ 101 h 119"/>
                  <a:gd name="T38" fmla="*/ 76 w 145"/>
                  <a:gd name="T39" fmla="*/ 99 h 119"/>
                  <a:gd name="T40" fmla="*/ 80 w 145"/>
                  <a:gd name="T41" fmla="*/ 97 h 119"/>
                  <a:gd name="T42" fmla="*/ 84 w 145"/>
                  <a:gd name="T43" fmla="*/ 96 h 119"/>
                  <a:gd name="T44" fmla="*/ 88 w 145"/>
                  <a:gd name="T45" fmla="*/ 92 h 119"/>
                  <a:gd name="T46" fmla="*/ 90 w 145"/>
                  <a:gd name="T47" fmla="*/ 90 h 119"/>
                  <a:gd name="T48" fmla="*/ 94 w 145"/>
                  <a:gd name="T49" fmla="*/ 88 h 119"/>
                  <a:gd name="T50" fmla="*/ 98 w 145"/>
                  <a:gd name="T51" fmla="*/ 84 h 119"/>
                  <a:gd name="T52" fmla="*/ 101 w 145"/>
                  <a:gd name="T53" fmla="*/ 82 h 119"/>
                  <a:gd name="T54" fmla="*/ 105 w 145"/>
                  <a:gd name="T55" fmla="*/ 80 h 119"/>
                  <a:gd name="T56" fmla="*/ 108 w 145"/>
                  <a:gd name="T57" fmla="*/ 77 h 119"/>
                  <a:gd name="T58" fmla="*/ 111 w 145"/>
                  <a:gd name="T59" fmla="*/ 75 h 119"/>
                  <a:gd name="T60" fmla="*/ 114 w 145"/>
                  <a:gd name="T61" fmla="*/ 72 h 119"/>
                  <a:gd name="T62" fmla="*/ 115 w 145"/>
                  <a:gd name="T63" fmla="*/ 68 h 119"/>
                  <a:gd name="T64" fmla="*/ 118 w 145"/>
                  <a:gd name="T65" fmla="*/ 65 h 119"/>
                  <a:gd name="T66" fmla="*/ 120 w 145"/>
                  <a:gd name="T67" fmla="*/ 61 h 119"/>
                  <a:gd name="T68" fmla="*/ 124 w 145"/>
                  <a:gd name="T69" fmla="*/ 59 h 119"/>
                  <a:gd name="T70" fmla="*/ 127 w 145"/>
                  <a:gd name="T71" fmla="*/ 56 h 119"/>
                  <a:gd name="T72" fmla="*/ 128 w 145"/>
                  <a:gd name="T73" fmla="*/ 52 h 119"/>
                  <a:gd name="T74" fmla="*/ 129 w 145"/>
                  <a:gd name="T75" fmla="*/ 50 h 119"/>
                  <a:gd name="T76" fmla="*/ 132 w 145"/>
                  <a:gd name="T77" fmla="*/ 46 h 119"/>
                  <a:gd name="T78" fmla="*/ 134 w 145"/>
                  <a:gd name="T79" fmla="*/ 43 h 119"/>
                  <a:gd name="T80" fmla="*/ 136 w 145"/>
                  <a:gd name="T81" fmla="*/ 38 h 119"/>
                  <a:gd name="T82" fmla="*/ 137 w 145"/>
                  <a:gd name="T83" fmla="*/ 34 h 119"/>
                  <a:gd name="T84" fmla="*/ 138 w 145"/>
                  <a:gd name="T85" fmla="*/ 30 h 119"/>
                  <a:gd name="T86" fmla="*/ 140 w 145"/>
                  <a:gd name="T87" fmla="*/ 27 h 119"/>
                  <a:gd name="T88" fmla="*/ 141 w 145"/>
                  <a:gd name="T89" fmla="*/ 22 h 119"/>
                  <a:gd name="T90" fmla="*/ 141 w 145"/>
                  <a:gd name="T91" fmla="*/ 19 h 119"/>
                  <a:gd name="T92" fmla="*/ 141 w 145"/>
                  <a:gd name="T93" fmla="*/ 16 h 119"/>
                  <a:gd name="T94" fmla="*/ 142 w 145"/>
                  <a:gd name="T95" fmla="*/ 12 h 119"/>
                  <a:gd name="T96" fmla="*/ 144 w 145"/>
                  <a:gd name="T97" fmla="*/ 9 h 119"/>
                  <a:gd name="T98" fmla="*/ 144 w 145"/>
                  <a:gd name="T99" fmla="*/ 4 h 119"/>
                  <a:gd name="T100" fmla="*/ 144 w 145"/>
                  <a:gd name="T101" fmla="*/ 2 h 11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5"/>
                  <a:gd name="T154" fmla="*/ 0 h 119"/>
                  <a:gd name="T155" fmla="*/ 145 w 145"/>
                  <a:gd name="T156" fmla="*/ 119 h 11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5" h="119">
                    <a:moveTo>
                      <a:pt x="2" y="118"/>
                    </a:moveTo>
                    <a:lnTo>
                      <a:pt x="0" y="116"/>
                    </a:lnTo>
                    <a:lnTo>
                      <a:pt x="2" y="118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7" y="116"/>
                    </a:lnTo>
                    <a:lnTo>
                      <a:pt x="10" y="115"/>
                    </a:lnTo>
                    <a:lnTo>
                      <a:pt x="11" y="115"/>
                    </a:lnTo>
                    <a:lnTo>
                      <a:pt x="14" y="115"/>
                    </a:lnTo>
                    <a:lnTo>
                      <a:pt x="15" y="115"/>
                    </a:lnTo>
                    <a:lnTo>
                      <a:pt x="18" y="115"/>
                    </a:lnTo>
                    <a:lnTo>
                      <a:pt x="19" y="115"/>
                    </a:lnTo>
                    <a:lnTo>
                      <a:pt x="22" y="115"/>
                    </a:lnTo>
                    <a:lnTo>
                      <a:pt x="23" y="114"/>
                    </a:lnTo>
                    <a:lnTo>
                      <a:pt x="25" y="114"/>
                    </a:lnTo>
                    <a:lnTo>
                      <a:pt x="28" y="114"/>
                    </a:lnTo>
                    <a:lnTo>
                      <a:pt x="29" y="113"/>
                    </a:lnTo>
                    <a:lnTo>
                      <a:pt x="32" y="113"/>
                    </a:lnTo>
                    <a:lnTo>
                      <a:pt x="33" y="113"/>
                    </a:lnTo>
                    <a:lnTo>
                      <a:pt x="36" y="113"/>
                    </a:lnTo>
                    <a:lnTo>
                      <a:pt x="37" y="112"/>
                    </a:lnTo>
                    <a:lnTo>
                      <a:pt x="40" y="112"/>
                    </a:lnTo>
                    <a:lnTo>
                      <a:pt x="41" y="112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09"/>
                    </a:lnTo>
                    <a:lnTo>
                      <a:pt x="50" y="109"/>
                    </a:lnTo>
                    <a:lnTo>
                      <a:pt x="51" y="109"/>
                    </a:lnTo>
                    <a:lnTo>
                      <a:pt x="54" y="108"/>
                    </a:lnTo>
                    <a:lnTo>
                      <a:pt x="55" y="108"/>
                    </a:lnTo>
                    <a:lnTo>
                      <a:pt x="58" y="107"/>
                    </a:lnTo>
                    <a:lnTo>
                      <a:pt x="59" y="106"/>
                    </a:lnTo>
                    <a:lnTo>
                      <a:pt x="62" y="106"/>
                    </a:lnTo>
                    <a:lnTo>
                      <a:pt x="63" y="105"/>
                    </a:lnTo>
                    <a:lnTo>
                      <a:pt x="66" y="104"/>
                    </a:lnTo>
                    <a:lnTo>
                      <a:pt x="68" y="103"/>
                    </a:lnTo>
                    <a:lnTo>
                      <a:pt x="70" y="101"/>
                    </a:lnTo>
                    <a:lnTo>
                      <a:pt x="71" y="101"/>
                    </a:lnTo>
                    <a:lnTo>
                      <a:pt x="73" y="99"/>
                    </a:lnTo>
                    <a:lnTo>
                      <a:pt x="76" y="99"/>
                    </a:lnTo>
                    <a:lnTo>
                      <a:pt x="77" y="98"/>
                    </a:lnTo>
                    <a:lnTo>
                      <a:pt x="80" y="97"/>
                    </a:lnTo>
                    <a:lnTo>
                      <a:pt x="81" y="96"/>
                    </a:lnTo>
                    <a:lnTo>
                      <a:pt x="84" y="96"/>
                    </a:lnTo>
                    <a:lnTo>
                      <a:pt x="85" y="93"/>
                    </a:lnTo>
                    <a:lnTo>
                      <a:pt x="88" y="92"/>
                    </a:lnTo>
                    <a:lnTo>
                      <a:pt x="89" y="91"/>
                    </a:lnTo>
                    <a:lnTo>
                      <a:pt x="90" y="90"/>
                    </a:lnTo>
                    <a:lnTo>
                      <a:pt x="93" y="89"/>
                    </a:lnTo>
                    <a:lnTo>
                      <a:pt x="94" y="88"/>
                    </a:lnTo>
                    <a:lnTo>
                      <a:pt x="97" y="85"/>
                    </a:lnTo>
                    <a:lnTo>
                      <a:pt x="98" y="84"/>
                    </a:lnTo>
                    <a:lnTo>
                      <a:pt x="99" y="83"/>
                    </a:lnTo>
                    <a:lnTo>
                      <a:pt x="101" y="82"/>
                    </a:lnTo>
                    <a:lnTo>
                      <a:pt x="103" y="81"/>
                    </a:lnTo>
                    <a:lnTo>
                      <a:pt x="105" y="80"/>
                    </a:lnTo>
                    <a:lnTo>
                      <a:pt x="106" y="79"/>
                    </a:lnTo>
                    <a:lnTo>
                      <a:pt x="108" y="77"/>
                    </a:lnTo>
                    <a:lnTo>
                      <a:pt x="110" y="76"/>
                    </a:lnTo>
                    <a:lnTo>
                      <a:pt x="111" y="75"/>
                    </a:lnTo>
                    <a:lnTo>
                      <a:pt x="112" y="74"/>
                    </a:lnTo>
                    <a:lnTo>
                      <a:pt x="114" y="72"/>
                    </a:lnTo>
                    <a:lnTo>
                      <a:pt x="115" y="71"/>
                    </a:lnTo>
                    <a:lnTo>
                      <a:pt x="115" y="68"/>
                    </a:lnTo>
                    <a:lnTo>
                      <a:pt x="116" y="67"/>
                    </a:lnTo>
                    <a:lnTo>
                      <a:pt x="118" y="65"/>
                    </a:lnTo>
                    <a:lnTo>
                      <a:pt x="119" y="64"/>
                    </a:lnTo>
                    <a:lnTo>
                      <a:pt x="120" y="61"/>
                    </a:lnTo>
                    <a:lnTo>
                      <a:pt x="121" y="60"/>
                    </a:lnTo>
                    <a:lnTo>
                      <a:pt x="124" y="59"/>
                    </a:lnTo>
                    <a:lnTo>
                      <a:pt x="124" y="57"/>
                    </a:lnTo>
                    <a:lnTo>
                      <a:pt x="127" y="56"/>
                    </a:lnTo>
                    <a:lnTo>
                      <a:pt x="128" y="54"/>
                    </a:lnTo>
                    <a:lnTo>
                      <a:pt x="128" y="52"/>
                    </a:lnTo>
                    <a:lnTo>
                      <a:pt x="129" y="51"/>
                    </a:lnTo>
                    <a:lnTo>
                      <a:pt x="129" y="50"/>
                    </a:lnTo>
                    <a:lnTo>
                      <a:pt x="131" y="48"/>
                    </a:lnTo>
                    <a:lnTo>
                      <a:pt x="132" y="46"/>
                    </a:lnTo>
                    <a:lnTo>
                      <a:pt x="133" y="44"/>
                    </a:lnTo>
                    <a:lnTo>
                      <a:pt x="134" y="43"/>
                    </a:lnTo>
                    <a:lnTo>
                      <a:pt x="136" y="40"/>
                    </a:lnTo>
                    <a:lnTo>
                      <a:pt x="136" y="38"/>
                    </a:lnTo>
                    <a:lnTo>
                      <a:pt x="137" y="36"/>
                    </a:lnTo>
                    <a:lnTo>
                      <a:pt x="137" y="34"/>
                    </a:lnTo>
                    <a:lnTo>
                      <a:pt x="138" y="32"/>
                    </a:lnTo>
                    <a:lnTo>
                      <a:pt x="138" y="30"/>
                    </a:lnTo>
                    <a:lnTo>
                      <a:pt x="140" y="28"/>
                    </a:lnTo>
                    <a:lnTo>
                      <a:pt x="140" y="27"/>
                    </a:lnTo>
                    <a:lnTo>
                      <a:pt x="141" y="25"/>
                    </a:lnTo>
                    <a:lnTo>
                      <a:pt x="141" y="22"/>
                    </a:lnTo>
                    <a:lnTo>
                      <a:pt x="141" y="21"/>
                    </a:lnTo>
                    <a:lnTo>
                      <a:pt x="141" y="19"/>
                    </a:lnTo>
                    <a:lnTo>
                      <a:pt x="141" y="18"/>
                    </a:lnTo>
                    <a:lnTo>
                      <a:pt x="141" y="16"/>
                    </a:lnTo>
                    <a:lnTo>
                      <a:pt x="142" y="14"/>
                    </a:lnTo>
                    <a:lnTo>
                      <a:pt x="142" y="12"/>
                    </a:lnTo>
                    <a:lnTo>
                      <a:pt x="142" y="11"/>
                    </a:lnTo>
                    <a:lnTo>
                      <a:pt x="144" y="9"/>
                    </a:lnTo>
                    <a:lnTo>
                      <a:pt x="144" y="6"/>
                    </a:lnTo>
                    <a:lnTo>
                      <a:pt x="144" y="4"/>
                    </a:lnTo>
                    <a:lnTo>
                      <a:pt x="144" y="3"/>
                    </a:lnTo>
                    <a:lnTo>
                      <a:pt x="144" y="2"/>
                    </a:lnTo>
                    <a:lnTo>
                      <a:pt x="142" y="0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</p:grpSp>
      <p:grpSp>
        <p:nvGrpSpPr>
          <p:cNvPr id="63543" name="Group 110"/>
          <p:cNvGrpSpPr>
            <a:grpSpLocks/>
          </p:cNvGrpSpPr>
          <p:nvPr/>
        </p:nvGrpSpPr>
        <p:grpSpPr bwMode="auto">
          <a:xfrm>
            <a:off x="2514600" y="5715000"/>
            <a:ext cx="230188" cy="306388"/>
            <a:chOff x="1584" y="3600"/>
            <a:chExt cx="145" cy="193"/>
          </a:xfrm>
        </p:grpSpPr>
        <p:sp>
          <p:nvSpPr>
            <p:cNvPr id="63643" name="Line 111"/>
            <p:cNvSpPr>
              <a:spLocks noChangeShapeType="1"/>
            </p:cNvSpPr>
            <p:nvPr/>
          </p:nvSpPr>
          <p:spPr bwMode="auto">
            <a:xfrm>
              <a:off x="1592" y="3600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63644" name="Group 112"/>
            <p:cNvGrpSpPr>
              <a:grpSpLocks/>
            </p:cNvGrpSpPr>
            <p:nvPr/>
          </p:nvGrpSpPr>
          <p:grpSpPr bwMode="auto">
            <a:xfrm>
              <a:off x="1584" y="3606"/>
              <a:ext cx="145" cy="187"/>
              <a:chOff x="1584" y="3606"/>
              <a:chExt cx="145" cy="187"/>
            </a:xfrm>
          </p:grpSpPr>
          <p:sp>
            <p:nvSpPr>
              <p:cNvPr id="63645" name="Freeform 113"/>
              <p:cNvSpPr>
                <a:spLocks/>
              </p:cNvSpPr>
              <p:nvPr/>
            </p:nvSpPr>
            <p:spPr bwMode="auto">
              <a:xfrm>
                <a:off x="1584" y="3606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3 w 145"/>
                  <a:gd name="T3" fmla="*/ 0 h 97"/>
                  <a:gd name="T4" fmla="*/ 7 w 145"/>
                  <a:gd name="T5" fmla="*/ 0 h 97"/>
                  <a:gd name="T6" fmla="*/ 11 w 145"/>
                  <a:gd name="T7" fmla="*/ 1 h 97"/>
                  <a:gd name="T8" fmla="*/ 15 w 145"/>
                  <a:gd name="T9" fmla="*/ 1 h 97"/>
                  <a:gd name="T10" fmla="*/ 19 w 145"/>
                  <a:gd name="T11" fmla="*/ 1 h 97"/>
                  <a:gd name="T12" fmla="*/ 23 w 145"/>
                  <a:gd name="T13" fmla="*/ 2 h 97"/>
                  <a:gd name="T14" fmla="*/ 28 w 145"/>
                  <a:gd name="T15" fmla="*/ 2 h 97"/>
                  <a:gd name="T16" fmla="*/ 32 w 145"/>
                  <a:gd name="T17" fmla="*/ 3 h 97"/>
                  <a:gd name="T18" fmla="*/ 36 w 145"/>
                  <a:gd name="T19" fmla="*/ 3 h 97"/>
                  <a:gd name="T20" fmla="*/ 40 w 145"/>
                  <a:gd name="T21" fmla="*/ 4 h 97"/>
                  <a:gd name="T22" fmla="*/ 44 w 145"/>
                  <a:gd name="T23" fmla="*/ 5 h 97"/>
                  <a:gd name="T24" fmla="*/ 48 w 145"/>
                  <a:gd name="T25" fmla="*/ 6 h 97"/>
                  <a:gd name="T26" fmla="*/ 51 w 145"/>
                  <a:gd name="T27" fmla="*/ 6 h 97"/>
                  <a:gd name="T28" fmla="*/ 55 w 145"/>
                  <a:gd name="T29" fmla="*/ 7 h 97"/>
                  <a:gd name="T30" fmla="*/ 59 w 145"/>
                  <a:gd name="T31" fmla="*/ 9 h 97"/>
                  <a:gd name="T32" fmla="*/ 63 w 145"/>
                  <a:gd name="T33" fmla="*/ 10 h 97"/>
                  <a:gd name="T34" fmla="*/ 68 w 145"/>
                  <a:gd name="T35" fmla="*/ 11 h 97"/>
                  <a:gd name="T36" fmla="*/ 71 w 145"/>
                  <a:gd name="T37" fmla="*/ 13 h 97"/>
                  <a:gd name="T38" fmla="*/ 76 w 145"/>
                  <a:gd name="T39" fmla="*/ 15 h 97"/>
                  <a:gd name="T40" fmla="*/ 80 w 145"/>
                  <a:gd name="T41" fmla="*/ 16 h 97"/>
                  <a:gd name="T42" fmla="*/ 84 w 145"/>
                  <a:gd name="T43" fmla="*/ 18 h 97"/>
                  <a:gd name="T44" fmla="*/ 88 w 145"/>
                  <a:gd name="T45" fmla="*/ 20 h 97"/>
                  <a:gd name="T46" fmla="*/ 90 w 145"/>
                  <a:gd name="T47" fmla="*/ 21 h 97"/>
                  <a:gd name="T48" fmla="*/ 94 w 145"/>
                  <a:gd name="T49" fmla="*/ 24 h 97"/>
                  <a:gd name="T50" fmla="*/ 98 w 145"/>
                  <a:gd name="T51" fmla="*/ 26 h 97"/>
                  <a:gd name="T52" fmla="*/ 101 w 145"/>
                  <a:gd name="T53" fmla="*/ 28 h 97"/>
                  <a:gd name="T54" fmla="*/ 105 w 145"/>
                  <a:gd name="T55" fmla="*/ 31 h 97"/>
                  <a:gd name="T56" fmla="*/ 108 w 145"/>
                  <a:gd name="T57" fmla="*/ 32 h 97"/>
                  <a:gd name="T58" fmla="*/ 111 w 145"/>
                  <a:gd name="T59" fmla="*/ 34 h 97"/>
                  <a:gd name="T60" fmla="*/ 114 w 145"/>
                  <a:gd name="T61" fmla="*/ 37 h 97"/>
                  <a:gd name="T62" fmla="*/ 115 w 145"/>
                  <a:gd name="T63" fmla="*/ 40 h 97"/>
                  <a:gd name="T64" fmla="*/ 118 w 145"/>
                  <a:gd name="T65" fmla="*/ 42 h 97"/>
                  <a:gd name="T66" fmla="*/ 120 w 145"/>
                  <a:gd name="T67" fmla="*/ 45 h 97"/>
                  <a:gd name="T68" fmla="*/ 124 w 145"/>
                  <a:gd name="T69" fmla="*/ 47 h 97"/>
                  <a:gd name="T70" fmla="*/ 127 w 145"/>
                  <a:gd name="T71" fmla="*/ 50 h 97"/>
                  <a:gd name="T72" fmla="*/ 128 w 145"/>
                  <a:gd name="T73" fmla="*/ 53 h 97"/>
                  <a:gd name="T74" fmla="*/ 129 w 145"/>
                  <a:gd name="T75" fmla="*/ 54 h 97"/>
                  <a:gd name="T76" fmla="*/ 132 w 145"/>
                  <a:gd name="T77" fmla="*/ 58 h 97"/>
                  <a:gd name="T78" fmla="*/ 134 w 145"/>
                  <a:gd name="T79" fmla="*/ 61 h 97"/>
                  <a:gd name="T80" fmla="*/ 136 w 145"/>
                  <a:gd name="T81" fmla="*/ 64 h 97"/>
                  <a:gd name="T82" fmla="*/ 137 w 145"/>
                  <a:gd name="T83" fmla="*/ 67 h 97"/>
                  <a:gd name="T84" fmla="*/ 138 w 145"/>
                  <a:gd name="T85" fmla="*/ 70 h 97"/>
                  <a:gd name="T86" fmla="*/ 140 w 145"/>
                  <a:gd name="T87" fmla="*/ 73 h 97"/>
                  <a:gd name="T88" fmla="*/ 141 w 145"/>
                  <a:gd name="T89" fmla="*/ 76 h 97"/>
                  <a:gd name="T90" fmla="*/ 141 w 145"/>
                  <a:gd name="T91" fmla="*/ 79 h 97"/>
                  <a:gd name="T92" fmla="*/ 141 w 145"/>
                  <a:gd name="T93" fmla="*/ 82 h 97"/>
                  <a:gd name="T94" fmla="*/ 142 w 145"/>
                  <a:gd name="T95" fmla="*/ 85 h 97"/>
                  <a:gd name="T96" fmla="*/ 144 w 145"/>
                  <a:gd name="T97" fmla="*/ 88 h 97"/>
                  <a:gd name="T98" fmla="*/ 144 w 145"/>
                  <a:gd name="T99" fmla="*/ 92 h 97"/>
                  <a:gd name="T100" fmla="*/ 144 w 145"/>
                  <a:gd name="T101" fmla="*/ 94 h 9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5"/>
                  <a:gd name="T154" fmla="*/ 0 h 97"/>
                  <a:gd name="T155" fmla="*/ 145 w 145"/>
                  <a:gd name="T156" fmla="*/ 97 h 9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5" h="97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18" y="1"/>
                    </a:lnTo>
                    <a:lnTo>
                      <a:pt x="19" y="1"/>
                    </a:lnTo>
                    <a:lnTo>
                      <a:pt x="22" y="1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8" y="2"/>
                    </a:lnTo>
                    <a:lnTo>
                      <a:pt x="29" y="3"/>
                    </a:lnTo>
                    <a:lnTo>
                      <a:pt x="32" y="3"/>
                    </a:lnTo>
                    <a:lnTo>
                      <a:pt x="33" y="3"/>
                    </a:lnTo>
                    <a:lnTo>
                      <a:pt x="36" y="3"/>
                    </a:lnTo>
                    <a:lnTo>
                      <a:pt x="37" y="4"/>
                    </a:lnTo>
                    <a:lnTo>
                      <a:pt x="40" y="4"/>
                    </a:lnTo>
                    <a:lnTo>
                      <a:pt x="41" y="4"/>
                    </a:lnTo>
                    <a:lnTo>
                      <a:pt x="44" y="5"/>
                    </a:lnTo>
                    <a:lnTo>
                      <a:pt x="46" y="5"/>
                    </a:lnTo>
                    <a:lnTo>
                      <a:pt x="48" y="6"/>
                    </a:lnTo>
                    <a:lnTo>
                      <a:pt x="50" y="6"/>
                    </a:lnTo>
                    <a:lnTo>
                      <a:pt x="51" y="6"/>
                    </a:lnTo>
                    <a:lnTo>
                      <a:pt x="54" y="7"/>
                    </a:lnTo>
                    <a:lnTo>
                      <a:pt x="55" y="7"/>
                    </a:lnTo>
                    <a:lnTo>
                      <a:pt x="58" y="8"/>
                    </a:lnTo>
                    <a:lnTo>
                      <a:pt x="59" y="9"/>
                    </a:lnTo>
                    <a:lnTo>
                      <a:pt x="62" y="10"/>
                    </a:lnTo>
                    <a:lnTo>
                      <a:pt x="63" y="10"/>
                    </a:lnTo>
                    <a:lnTo>
                      <a:pt x="66" y="10"/>
                    </a:lnTo>
                    <a:lnTo>
                      <a:pt x="68" y="11"/>
                    </a:lnTo>
                    <a:lnTo>
                      <a:pt x="70" y="12"/>
                    </a:lnTo>
                    <a:lnTo>
                      <a:pt x="71" y="13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7" y="15"/>
                    </a:lnTo>
                    <a:lnTo>
                      <a:pt x="80" y="16"/>
                    </a:lnTo>
                    <a:lnTo>
                      <a:pt x="81" y="17"/>
                    </a:lnTo>
                    <a:lnTo>
                      <a:pt x="84" y="18"/>
                    </a:lnTo>
                    <a:lnTo>
                      <a:pt x="85" y="19"/>
                    </a:lnTo>
                    <a:lnTo>
                      <a:pt x="88" y="20"/>
                    </a:lnTo>
                    <a:lnTo>
                      <a:pt x="89" y="21"/>
                    </a:lnTo>
                    <a:lnTo>
                      <a:pt x="90" y="21"/>
                    </a:lnTo>
                    <a:lnTo>
                      <a:pt x="93" y="22"/>
                    </a:lnTo>
                    <a:lnTo>
                      <a:pt x="94" y="24"/>
                    </a:lnTo>
                    <a:lnTo>
                      <a:pt x="97" y="25"/>
                    </a:lnTo>
                    <a:lnTo>
                      <a:pt x="98" y="26"/>
                    </a:lnTo>
                    <a:lnTo>
                      <a:pt x="99" y="27"/>
                    </a:lnTo>
                    <a:lnTo>
                      <a:pt x="101" y="28"/>
                    </a:lnTo>
                    <a:lnTo>
                      <a:pt x="103" y="29"/>
                    </a:lnTo>
                    <a:lnTo>
                      <a:pt x="105" y="31"/>
                    </a:lnTo>
                    <a:lnTo>
                      <a:pt x="106" y="31"/>
                    </a:lnTo>
                    <a:lnTo>
                      <a:pt x="108" y="32"/>
                    </a:lnTo>
                    <a:lnTo>
                      <a:pt x="110" y="33"/>
                    </a:lnTo>
                    <a:lnTo>
                      <a:pt x="111" y="34"/>
                    </a:lnTo>
                    <a:lnTo>
                      <a:pt x="112" y="35"/>
                    </a:lnTo>
                    <a:lnTo>
                      <a:pt x="114" y="37"/>
                    </a:lnTo>
                    <a:lnTo>
                      <a:pt x="115" y="38"/>
                    </a:lnTo>
                    <a:lnTo>
                      <a:pt x="115" y="40"/>
                    </a:lnTo>
                    <a:lnTo>
                      <a:pt x="116" y="41"/>
                    </a:lnTo>
                    <a:lnTo>
                      <a:pt x="118" y="42"/>
                    </a:lnTo>
                    <a:lnTo>
                      <a:pt x="119" y="43"/>
                    </a:lnTo>
                    <a:lnTo>
                      <a:pt x="120" y="45"/>
                    </a:lnTo>
                    <a:lnTo>
                      <a:pt x="121" y="46"/>
                    </a:lnTo>
                    <a:lnTo>
                      <a:pt x="124" y="47"/>
                    </a:lnTo>
                    <a:lnTo>
                      <a:pt x="124" y="49"/>
                    </a:lnTo>
                    <a:lnTo>
                      <a:pt x="127" y="50"/>
                    </a:lnTo>
                    <a:lnTo>
                      <a:pt x="128" y="51"/>
                    </a:lnTo>
                    <a:lnTo>
                      <a:pt x="128" y="53"/>
                    </a:lnTo>
                    <a:lnTo>
                      <a:pt x="129" y="53"/>
                    </a:lnTo>
                    <a:lnTo>
                      <a:pt x="129" y="54"/>
                    </a:lnTo>
                    <a:lnTo>
                      <a:pt x="131" y="56"/>
                    </a:lnTo>
                    <a:lnTo>
                      <a:pt x="132" y="58"/>
                    </a:lnTo>
                    <a:lnTo>
                      <a:pt x="133" y="59"/>
                    </a:lnTo>
                    <a:lnTo>
                      <a:pt x="134" y="61"/>
                    </a:lnTo>
                    <a:lnTo>
                      <a:pt x="136" y="63"/>
                    </a:lnTo>
                    <a:lnTo>
                      <a:pt x="136" y="64"/>
                    </a:lnTo>
                    <a:lnTo>
                      <a:pt x="137" y="66"/>
                    </a:lnTo>
                    <a:lnTo>
                      <a:pt x="137" y="67"/>
                    </a:lnTo>
                    <a:lnTo>
                      <a:pt x="138" y="69"/>
                    </a:lnTo>
                    <a:lnTo>
                      <a:pt x="138" y="70"/>
                    </a:lnTo>
                    <a:lnTo>
                      <a:pt x="140" y="72"/>
                    </a:lnTo>
                    <a:lnTo>
                      <a:pt x="140" y="73"/>
                    </a:lnTo>
                    <a:lnTo>
                      <a:pt x="141" y="75"/>
                    </a:lnTo>
                    <a:lnTo>
                      <a:pt x="141" y="76"/>
                    </a:lnTo>
                    <a:lnTo>
                      <a:pt x="141" y="78"/>
                    </a:lnTo>
                    <a:lnTo>
                      <a:pt x="141" y="79"/>
                    </a:lnTo>
                    <a:lnTo>
                      <a:pt x="141" y="81"/>
                    </a:lnTo>
                    <a:lnTo>
                      <a:pt x="141" y="82"/>
                    </a:lnTo>
                    <a:lnTo>
                      <a:pt x="142" y="84"/>
                    </a:lnTo>
                    <a:lnTo>
                      <a:pt x="142" y="85"/>
                    </a:lnTo>
                    <a:lnTo>
                      <a:pt x="142" y="86"/>
                    </a:lnTo>
                    <a:lnTo>
                      <a:pt x="144" y="88"/>
                    </a:lnTo>
                    <a:lnTo>
                      <a:pt x="144" y="90"/>
                    </a:lnTo>
                    <a:lnTo>
                      <a:pt x="144" y="92"/>
                    </a:lnTo>
                    <a:lnTo>
                      <a:pt x="144" y="93"/>
                    </a:lnTo>
                    <a:lnTo>
                      <a:pt x="144" y="94"/>
                    </a:lnTo>
                    <a:lnTo>
                      <a:pt x="142" y="96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3646" name="Freeform 114"/>
              <p:cNvSpPr>
                <a:spLocks/>
              </p:cNvSpPr>
              <p:nvPr/>
            </p:nvSpPr>
            <p:spPr bwMode="auto">
              <a:xfrm>
                <a:off x="1584" y="3697"/>
                <a:ext cx="145" cy="96"/>
              </a:xfrm>
              <a:custGeom>
                <a:avLst/>
                <a:gdLst>
                  <a:gd name="T0" fmla="*/ 0 w 145"/>
                  <a:gd name="T1" fmla="*/ 94 h 96"/>
                  <a:gd name="T2" fmla="*/ 3 w 145"/>
                  <a:gd name="T3" fmla="*/ 94 h 96"/>
                  <a:gd name="T4" fmla="*/ 7 w 145"/>
                  <a:gd name="T5" fmla="*/ 94 h 96"/>
                  <a:gd name="T6" fmla="*/ 11 w 145"/>
                  <a:gd name="T7" fmla="*/ 93 h 96"/>
                  <a:gd name="T8" fmla="*/ 15 w 145"/>
                  <a:gd name="T9" fmla="*/ 93 h 96"/>
                  <a:gd name="T10" fmla="*/ 19 w 145"/>
                  <a:gd name="T11" fmla="*/ 93 h 96"/>
                  <a:gd name="T12" fmla="*/ 23 w 145"/>
                  <a:gd name="T13" fmla="*/ 92 h 96"/>
                  <a:gd name="T14" fmla="*/ 28 w 145"/>
                  <a:gd name="T15" fmla="*/ 92 h 96"/>
                  <a:gd name="T16" fmla="*/ 32 w 145"/>
                  <a:gd name="T17" fmla="*/ 91 h 96"/>
                  <a:gd name="T18" fmla="*/ 36 w 145"/>
                  <a:gd name="T19" fmla="*/ 91 h 96"/>
                  <a:gd name="T20" fmla="*/ 40 w 145"/>
                  <a:gd name="T21" fmla="*/ 90 h 96"/>
                  <a:gd name="T22" fmla="*/ 44 w 145"/>
                  <a:gd name="T23" fmla="*/ 89 h 96"/>
                  <a:gd name="T24" fmla="*/ 48 w 145"/>
                  <a:gd name="T25" fmla="*/ 88 h 96"/>
                  <a:gd name="T26" fmla="*/ 51 w 145"/>
                  <a:gd name="T27" fmla="*/ 88 h 96"/>
                  <a:gd name="T28" fmla="*/ 55 w 145"/>
                  <a:gd name="T29" fmla="*/ 87 h 96"/>
                  <a:gd name="T30" fmla="*/ 59 w 145"/>
                  <a:gd name="T31" fmla="*/ 85 h 96"/>
                  <a:gd name="T32" fmla="*/ 63 w 145"/>
                  <a:gd name="T33" fmla="*/ 84 h 96"/>
                  <a:gd name="T34" fmla="*/ 68 w 145"/>
                  <a:gd name="T35" fmla="*/ 83 h 96"/>
                  <a:gd name="T36" fmla="*/ 71 w 145"/>
                  <a:gd name="T37" fmla="*/ 82 h 96"/>
                  <a:gd name="T38" fmla="*/ 76 w 145"/>
                  <a:gd name="T39" fmla="*/ 80 h 96"/>
                  <a:gd name="T40" fmla="*/ 80 w 145"/>
                  <a:gd name="T41" fmla="*/ 78 h 96"/>
                  <a:gd name="T42" fmla="*/ 84 w 145"/>
                  <a:gd name="T43" fmla="*/ 77 h 96"/>
                  <a:gd name="T44" fmla="*/ 88 w 145"/>
                  <a:gd name="T45" fmla="*/ 74 h 96"/>
                  <a:gd name="T46" fmla="*/ 90 w 145"/>
                  <a:gd name="T47" fmla="*/ 72 h 96"/>
                  <a:gd name="T48" fmla="*/ 94 w 145"/>
                  <a:gd name="T49" fmla="*/ 71 h 96"/>
                  <a:gd name="T50" fmla="*/ 98 w 145"/>
                  <a:gd name="T51" fmla="*/ 68 h 96"/>
                  <a:gd name="T52" fmla="*/ 101 w 145"/>
                  <a:gd name="T53" fmla="*/ 66 h 96"/>
                  <a:gd name="T54" fmla="*/ 105 w 145"/>
                  <a:gd name="T55" fmla="*/ 64 h 96"/>
                  <a:gd name="T56" fmla="*/ 108 w 145"/>
                  <a:gd name="T57" fmla="*/ 62 h 96"/>
                  <a:gd name="T58" fmla="*/ 111 w 145"/>
                  <a:gd name="T59" fmla="*/ 60 h 96"/>
                  <a:gd name="T60" fmla="*/ 114 w 145"/>
                  <a:gd name="T61" fmla="*/ 58 h 96"/>
                  <a:gd name="T62" fmla="*/ 115 w 145"/>
                  <a:gd name="T63" fmla="*/ 55 h 96"/>
                  <a:gd name="T64" fmla="*/ 118 w 145"/>
                  <a:gd name="T65" fmla="*/ 52 h 96"/>
                  <a:gd name="T66" fmla="*/ 120 w 145"/>
                  <a:gd name="T67" fmla="*/ 49 h 96"/>
                  <a:gd name="T68" fmla="*/ 124 w 145"/>
                  <a:gd name="T69" fmla="*/ 47 h 96"/>
                  <a:gd name="T70" fmla="*/ 127 w 145"/>
                  <a:gd name="T71" fmla="*/ 45 h 96"/>
                  <a:gd name="T72" fmla="*/ 128 w 145"/>
                  <a:gd name="T73" fmla="*/ 42 h 96"/>
                  <a:gd name="T74" fmla="*/ 129 w 145"/>
                  <a:gd name="T75" fmla="*/ 40 h 96"/>
                  <a:gd name="T76" fmla="*/ 132 w 145"/>
                  <a:gd name="T77" fmla="*/ 37 h 96"/>
                  <a:gd name="T78" fmla="*/ 134 w 145"/>
                  <a:gd name="T79" fmla="*/ 35 h 96"/>
                  <a:gd name="T80" fmla="*/ 136 w 145"/>
                  <a:gd name="T81" fmla="*/ 31 h 96"/>
                  <a:gd name="T82" fmla="*/ 137 w 145"/>
                  <a:gd name="T83" fmla="*/ 27 h 96"/>
                  <a:gd name="T84" fmla="*/ 138 w 145"/>
                  <a:gd name="T85" fmla="*/ 24 h 96"/>
                  <a:gd name="T86" fmla="*/ 140 w 145"/>
                  <a:gd name="T87" fmla="*/ 22 h 96"/>
                  <a:gd name="T88" fmla="*/ 141 w 145"/>
                  <a:gd name="T89" fmla="*/ 18 h 96"/>
                  <a:gd name="T90" fmla="*/ 141 w 145"/>
                  <a:gd name="T91" fmla="*/ 15 h 96"/>
                  <a:gd name="T92" fmla="*/ 141 w 145"/>
                  <a:gd name="T93" fmla="*/ 12 h 96"/>
                  <a:gd name="T94" fmla="*/ 142 w 145"/>
                  <a:gd name="T95" fmla="*/ 10 h 96"/>
                  <a:gd name="T96" fmla="*/ 144 w 145"/>
                  <a:gd name="T97" fmla="*/ 7 h 96"/>
                  <a:gd name="T98" fmla="*/ 144 w 145"/>
                  <a:gd name="T99" fmla="*/ 3 h 96"/>
                  <a:gd name="T100" fmla="*/ 144 w 145"/>
                  <a:gd name="T101" fmla="*/ 1 h 9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5"/>
                  <a:gd name="T154" fmla="*/ 0 h 96"/>
                  <a:gd name="T155" fmla="*/ 145 w 145"/>
                  <a:gd name="T156" fmla="*/ 96 h 9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5" h="96">
                    <a:moveTo>
                      <a:pt x="2" y="95"/>
                    </a:moveTo>
                    <a:lnTo>
                      <a:pt x="0" y="94"/>
                    </a:lnTo>
                    <a:lnTo>
                      <a:pt x="2" y="95"/>
                    </a:lnTo>
                    <a:lnTo>
                      <a:pt x="3" y="94"/>
                    </a:lnTo>
                    <a:lnTo>
                      <a:pt x="6" y="94"/>
                    </a:lnTo>
                    <a:lnTo>
                      <a:pt x="7" y="94"/>
                    </a:lnTo>
                    <a:lnTo>
                      <a:pt x="10" y="93"/>
                    </a:lnTo>
                    <a:lnTo>
                      <a:pt x="11" y="93"/>
                    </a:lnTo>
                    <a:lnTo>
                      <a:pt x="14" y="93"/>
                    </a:lnTo>
                    <a:lnTo>
                      <a:pt x="15" y="93"/>
                    </a:lnTo>
                    <a:lnTo>
                      <a:pt x="18" y="93"/>
                    </a:lnTo>
                    <a:lnTo>
                      <a:pt x="19" y="93"/>
                    </a:lnTo>
                    <a:lnTo>
                      <a:pt x="22" y="93"/>
                    </a:lnTo>
                    <a:lnTo>
                      <a:pt x="23" y="92"/>
                    </a:lnTo>
                    <a:lnTo>
                      <a:pt x="25" y="92"/>
                    </a:lnTo>
                    <a:lnTo>
                      <a:pt x="28" y="92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3" y="91"/>
                    </a:lnTo>
                    <a:lnTo>
                      <a:pt x="36" y="91"/>
                    </a:lnTo>
                    <a:lnTo>
                      <a:pt x="37" y="90"/>
                    </a:lnTo>
                    <a:lnTo>
                      <a:pt x="40" y="90"/>
                    </a:lnTo>
                    <a:lnTo>
                      <a:pt x="41" y="90"/>
                    </a:lnTo>
                    <a:lnTo>
                      <a:pt x="44" y="89"/>
                    </a:lnTo>
                    <a:lnTo>
                      <a:pt x="46" y="89"/>
                    </a:lnTo>
                    <a:lnTo>
                      <a:pt x="48" y="88"/>
                    </a:lnTo>
                    <a:lnTo>
                      <a:pt x="50" y="88"/>
                    </a:lnTo>
                    <a:lnTo>
                      <a:pt x="51" y="88"/>
                    </a:lnTo>
                    <a:lnTo>
                      <a:pt x="54" y="87"/>
                    </a:lnTo>
                    <a:lnTo>
                      <a:pt x="55" y="87"/>
                    </a:lnTo>
                    <a:lnTo>
                      <a:pt x="58" y="86"/>
                    </a:lnTo>
                    <a:lnTo>
                      <a:pt x="59" y="85"/>
                    </a:lnTo>
                    <a:lnTo>
                      <a:pt x="62" y="85"/>
                    </a:lnTo>
                    <a:lnTo>
                      <a:pt x="63" y="84"/>
                    </a:lnTo>
                    <a:lnTo>
                      <a:pt x="66" y="83"/>
                    </a:lnTo>
                    <a:lnTo>
                      <a:pt x="68" y="83"/>
                    </a:lnTo>
                    <a:lnTo>
                      <a:pt x="70" y="82"/>
                    </a:lnTo>
                    <a:lnTo>
                      <a:pt x="71" y="82"/>
                    </a:lnTo>
                    <a:lnTo>
                      <a:pt x="73" y="80"/>
                    </a:lnTo>
                    <a:lnTo>
                      <a:pt x="76" y="80"/>
                    </a:lnTo>
                    <a:lnTo>
                      <a:pt x="77" y="79"/>
                    </a:lnTo>
                    <a:lnTo>
                      <a:pt x="80" y="78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5" y="75"/>
                    </a:lnTo>
                    <a:lnTo>
                      <a:pt x="88" y="74"/>
                    </a:lnTo>
                    <a:lnTo>
                      <a:pt x="89" y="73"/>
                    </a:lnTo>
                    <a:lnTo>
                      <a:pt x="90" y="72"/>
                    </a:lnTo>
                    <a:lnTo>
                      <a:pt x="93" y="71"/>
                    </a:lnTo>
                    <a:lnTo>
                      <a:pt x="94" y="71"/>
                    </a:lnTo>
                    <a:lnTo>
                      <a:pt x="97" y="69"/>
                    </a:lnTo>
                    <a:lnTo>
                      <a:pt x="98" y="68"/>
                    </a:lnTo>
                    <a:lnTo>
                      <a:pt x="99" y="67"/>
                    </a:lnTo>
                    <a:lnTo>
                      <a:pt x="101" y="66"/>
                    </a:lnTo>
                    <a:lnTo>
                      <a:pt x="103" y="65"/>
                    </a:lnTo>
                    <a:lnTo>
                      <a:pt x="105" y="64"/>
                    </a:lnTo>
                    <a:lnTo>
                      <a:pt x="106" y="63"/>
                    </a:lnTo>
                    <a:lnTo>
                      <a:pt x="108" y="62"/>
                    </a:lnTo>
                    <a:lnTo>
                      <a:pt x="110" y="61"/>
                    </a:lnTo>
                    <a:lnTo>
                      <a:pt x="111" y="60"/>
                    </a:lnTo>
                    <a:lnTo>
                      <a:pt x="112" y="59"/>
                    </a:lnTo>
                    <a:lnTo>
                      <a:pt x="114" y="58"/>
                    </a:lnTo>
                    <a:lnTo>
                      <a:pt x="115" y="57"/>
                    </a:lnTo>
                    <a:lnTo>
                      <a:pt x="115" y="55"/>
                    </a:lnTo>
                    <a:lnTo>
                      <a:pt x="116" y="54"/>
                    </a:lnTo>
                    <a:lnTo>
                      <a:pt x="118" y="52"/>
                    </a:lnTo>
                    <a:lnTo>
                      <a:pt x="119" y="51"/>
                    </a:lnTo>
                    <a:lnTo>
                      <a:pt x="120" y="49"/>
                    </a:lnTo>
                    <a:lnTo>
                      <a:pt x="121" y="48"/>
                    </a:lnTo>
                    <a:lnTo>
                      <a:pt x="124" y="47"/>
                    </a:lnTo>
                    <a:lnTo>
                      <a:pt x="124" y="46"/>
                    </a:lnTo>
                    <a:lnTo>
                      <a:pt x="127" y="45"/>
                    </a:lnTo>
                    <a:lnTo>
                      <a:pt x="128" y="44"/>
                    </a:lnTo>
                    <a:lnTo>
                      <a:pt x="128" y="42"/>
                    </a:lnTo>
                    <a:lnTo>
                      <a:pt x="129" y="41"/>
                    </a:lnTo>
                    <a:lnTo>
                      <a:pt x="129" y="40"/>
                    </a:lnTo>
                    <a:lnTo>
                      <a:pt x="131" y="38"/>
                    </a:lnTo>
                    <a:lnTo>
                      <a:pt x="132" y="37"/>
                    </a:lnTo>
                    <a:lnTo>
                      <a:pt x="133" y="35"/>
                    </a:lnTo>
                    <a:lnTo>
                      <a:pt x="134" y="35"/>
                    </a:lnTo>
                    <a:lnTo>
                      <a:pt x="136" y="32"/>
                    </a:lnTo>
                    <a:lnTo>
                      <a:pt x="136" y="31"/>
                    </a:lnTo>
                    <a:lnTo>
                      <a:pt x="137" y="29"/>
                    </a:lnTo>
                    <a:lnTo>
                      <a:pt x="137" y="27"/>
                    </a:lnTo>
                    <a:lnTo>
                      <a:pt x="138" y="25"/>
                    </a:lnTo>
                    <a:lnTo>
                      <a:pt x="138" y="24"/>
                    </a:lnTo>
                    <a:lnTo>
                      <a:pt x="140" y="23"/>
                    </a:lnTo>
                    <a:lnTo>
                      <a:pt x="140" y="22"/>
                    </a:lnTo>
                    <a:lnTo>
                      <a:pt x="141" y="20"/>
                    </a:lnTo>
                    <a:lnTo>
                      <a:pt x="141" y="18"/>
                    </a:lnTo>
                    <a:lnTo>
                      <a:pt x="141" y="17"/>
                    </a:lnTo>
                    <a:lnTo>
                      <a:pt x="141" y="15"/>
                    </a:lnTo>
                    <a:lnTo>
                      <a:pt x="141" y="14"/>
                    </a:lnTo>
                    <a:lnTo>
                      <a:pt x="141" y="12"/>
                    </a:lnTo>
                    <a:lnTo>
                      <a:pt x="142" y="11"/>
                    </a:lnTo>
                    <a:lnTo>
                      <a:pt x="142" y="10"/>
                    </a:lnTo>
                    <a:lnTo>
                      <a:pt x="142" y="9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4" y="3"/>
                    </a:lnTo>
                    <a:lnTo>
                      <a:pt x="144" y="2"/>
                    </a:lnTo>
                    <a:lnTo>
                      <a:pt x="144" y="1"/>
                    </a:lnTo>
                    <a:lnTo>
                      <a:pt x="142" y="0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</p:grpSp>
      <p:grpSp>
        <p:nvGrpSpPr>
          <p:cNvPr id="63544" name="Group 115"/>
          <p:cNvGrpSpPr>
            <a:grpSpLocks/>
          </p:cNvGrpSpPr>
          <p:nvPr/>
        </p:nvGrpSpPr>
        <p:grpSpPr bwMode="auto">
          <a:xfrm>
            <a:off x="2590800" y="6096000"/>
            <a:ext cx="230188" cy="306388"/>
            <a:chOff x="1632" y="3840"/>
            <a:chExt cx="145" cy="193"/>
          </a:xfrm>
        </p:grpSpPr>
        <p:sp>
          <p:nvSpPr>
            <p:cNvPr id="63639" name="Line 116"/>
            <p:cNvSpPr>
              <a:spLocks noChangeShapeType="1"/>
            </p:cNvSpPr>
            <p:nvPr/>
          </p:nvSpPr>
          <p:spPr bwMode="auto">
            <a:xfrm>
              <a:off x="1640" y="3840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63640" name="Group 117"/>
            <p:cNvGrpSpPr>
              <a:grpSpLocks/>
            </p:cNvGrpSpPr>
            <p:nvPr/>
          </p:nvGrpSpPr>
          <p:grpSpPr bwMode="auto">
            <a:xfrm>
              <a:off x="1632" y="3846"/>
              <a:ext cx="145" cy="187"/>
              <a:chOff x="1632" y="3846"/>
              <a:chExt cx="145" cy="187"/>
            </a:xfrm>
          </p:grpSpPr>
          <p:sp>
            <p:nvSpPr>
              <p:cNvPr id="63641" name="Freeform 118"/>
              <p:cNvSpPr>
                <a:spLocks/>
              </p:cNvSpPr>
              <p:nvPr/>
            </p:nvSpPr>
            <p:spPr bwMode="auto">
              <a:xfrm>
                <a:off x="1632" y="3846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3 w 145"/>
                  <a:gd name="T3" fmla="*/ 0 h 97"/>
                  <a:gd name="T4" fmla="*/ 7 w 145"/>
                  <a:gd name="T5" fmla="*/ 0 h 97"/>
                  <a:gd name="T6" fmla="*/ 11 w 145"/>
                  <a:gd name="T7" fmla="*/ 1 h 97"/>
                  <a:gd name="T8" fmla="*/ 15 w 145"/>
                  <a:gd name="T9" fmla="*/ 1 h 97"/>
                  <a:gd name="T10" fmla="*/ 19 w 145"/>
                  <a:gd name="T11" fmla="*/ 1 h 97"/>
                  <a:gd name="T12" fmla="*/ 23 w 145"/>
                  <a:gd name="T13" fmla="*/ 2 h 97"/>
                  <a:gd name="T14" fmla="*/ 28 w 145"/>
                  <a:gd name="T15" fmla="*/ 2 h 97"/>
                  <a:gd name="T16" fmla="*/ 32 w 145"/>
                  <a:gd name="T17" fmla="*/ 3 h 97"/>
                  <a:gd name="T18" fmla="*/ 36 w 145"/>
                  <a:gd name="T19" fmla="*/ 3 h 97"/>
                  <a:gd name="T20" fmla="*/ 40 w 145"/>
                  <a:gd name="T21" fmla="*/ 4 h 97"/>
                  <a:gd name="T22" fmla="*/ 44 w 145"/>
                  <a:gd name="T23" fmla="*/ 5 h 97"/>
                  <a:gd name="T24" fmla="*/ 48 w 145"/>
                  <a:gd name="T25" fmla="*/ 6 h 97"/>
                  <a:gd name="T26" fmla="*/ 51 w 145"/>
                  <a:gd name="T27" fmla="*/ 6 h 97"/>
                  <a:gd name="T28" fmla="*/ 55 w 145"/>
                  <a:gd name="T29" fmla="*/ 7 h 97"/>
                  <a:gd name="T30" fmla="*/ 59 w 145"/>
                  <a:gd name="T31" fmla="*/ 9 h 97"/>
                  <a:gd name="T32" fmla="*/ 63 w 145"/>
                  <a:gd name="T33" fmla="*/ 10 h 97"/>
                  <a:gd name="T34" fmla="*/ 68 w 145"/>
                  <a:gd name="T35" fmla="*/ 11 h 97"/>
                  <a:gd name="T36" fmla="*/ 71 w 145"/>
                  <a:gd name="T37" fmla="*/ 13 h 97"/>
                  <a:gd name="T38" fmla="*/ 76 w 145"/>
                  <a:gd name="T39" fmla="*/ 15 h 97"/>
                  <a:gd name="T40" fmla="*/ 80 w 145"/>
                  <a:gd name="T41" fmla="*/ 16 h 97"/>
                  <a:gd name="T42" fmla="*/ 84 w 145"/>
                  <a:gd name="T43" fmla="*/ 18 h 97"/>
                  <a:gd name="T44" fmla="*/ 88 w 145"/>
                  <a:gd name="T45" fmla="*/ 20 h 97"/>
                  <a:gd name="T46" fmla="*/ 90 w 145"/>
                  <a:gd name="T47" fmla="*/ 21 h 97"/>
                  <a:gd name="T48" fmla="*/ 94 w 145"/>
                  <a:gd name="T49" fmla="*/ 24 h 97"/>
                  <a:gd name="T50" fmla="*/ 98 w 145"/>
                  <a:gd name="T51" fmla="*/ 26 h 97"/>
                  <a:gd name="T52" fmla="*/ 101 w 145"/>
                  <a:gd name="T53" fmla="*/ 28 h 97"/>
                  <a:gd name="T54" fmla="*/ 105 w 145"/>
                  <a:gd name="T55" fmla="*/ 31 h 97"/>
                  <a:gd name="T56" fmla="*/ 108 w 145"/>
                  <a:gd name="T57" fmla="*/ 32 h 97"/>
                  <a:gd name="T58" fmla="*/ 111 w 145"/>
                  <a:gd name="T59" fmla="*/ 34 h 97"/>
                  <a:gd name="T60" fmla="*/ 114 w 145"/>
                  <a:gd name="T61" fmla="*/ 37 h 97"/>
                  <a:gd name="T62" fmla="*/ 115 w 145"/>
                  <a:gd name="T63" fmla="*/ 40 h 97"/>
                  <a:gd name="T64" fmla="*/ 118 w 145"/>
                  <a:gd name="T65" fmla="*/ 42 h 97"/>
                  <a:gd name="T66" fmla="*/ 120 w 145"/>
                  <a:gd name="T67" fmla="*/ 45 h 97"/>
                  <a:gd name="T68" fmla="*/ 124 w 145"/>
                  <a:gd name="T69" fmla="*/ 47 h 97"/>
                  <a:gd name="T70" fmla="*/ 127 w 145"/>
                  <a:gd name="T71" fmla="*/ 50 h 97"/>
                  <a:gd name="T72" fmla="*/ 128 w 145"/>
                  <a:gd name="T73" fmla="*/ 53 h 97"/>
                  <a:gd name="T74" fmla="*/ 129 w 145"/>
                  <a:gd name="T75" fmla="*/ 54 h 97"/>
                  <a:gd name="T76" fmla="*/ 132 w 145"/>
                  <a:gd name="T77" fmla="*/ 58 h 97"/>
                  <a:gd name="T78" fmla="*/ 134 w 145"/>
                  <a:gd name="T79" fmla="*/ 61 h 97"/>
                  <a:gd name="T80" fmla="*/ 136 w 145"/>
                  <a:gd name="T81" fmla="*/ 64 h 97"/>
                  <a:gd name="T82" fmla="*/ 137 w 145"/>
                  <a:gd name="T83" fmla="*/ 67 h 97"/>
                  <a:gd name="T84" fmla="*/ 138 w 145"/>
                  <a:gd name="T85" fmla="*/ 70 h 97"/>
                  <a:gd name="T86" fmla="*/ 140 w 145"/>
                  <a:gd name="T87" fmla="*/ 73 h 97"/>
                  <a:gd name="T88" fmla="*/ 141 w 145"/>
                  <a:gd name="T89" fmla="*/ 76 h 97"/>
                  <a:gd name="T90" fmla="*/ 141 w 145"/>
                  <a:gd name="T91" fmla="*/ 79 h 97"/>
                  <a:gd name="T92" fmla="*/ 141 w 145"/>
                  <a:gd name="T93" fmla="*/ 82 h 97"/>
                  <a:gd name="T94" fmla="*/ 142 w 145"/>
                  <a:gd name="T95" fmla="*/ 85 h 97"/>
                  <a:gd name="T96" fmla="*/ 144 w 145"/>
                  <a:gd name="T97" fmla="*/ 88 h 97"/>
                  <a:gd name="T98" fmla="*/ 144 w 145"/>
                  <a:gd name="T99" fmla="*/ 92 h 97"/>
                  <a:gd name="T100" fmla="*/ 144 w 145"/>
                  <a:gd name="T101" fmla="*/ 94 h 9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5"/>
                  <a:gd name="T154" fmla="*/ 0 h 97"/>
                  <a:gd name="T155" fmla="*/ 145 w 145"/>
                  <a:gd name="T156" fmla="*/ 97 h 9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5" h="97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18" y="1"/>
                    </a:lnTo>
                    <a:lnTo>
                      <a:pt x="19" y="1"/>
                    </a:lnTo>
                    <a:lnTo>
                      <a:pt x="22" y="1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8" y="2"/>
                    </a:lnTo>
                    <a:lnTo>
                      <a:pt x="29" y="3"/>
                    </a:lnTo>
                    <a:lnTo>
                      <a:pt x="32" y="3"/>
                    </a:lnTo>
                    <a:lnTo>
                      <a:pt x="33" y="3"/>
                    </a:lnTo>
                    <a:lnTo>
                      <a:pt x="36" y="3"/>
                    </a:lnTo>
                    <a:lnTo>
                      <a:pt x="37" y="4"/>
                    </a:lnTo>
                    <a:lnTo>
                      <a:pt x="40" y="4"/>
                    </a:lnTo>
                    <a:lnTo>
                      <a:pt x="41" y="4"/>
                    </a:lnTo>
                    <a:lnTo>
                      <a:pt x="44" y="5"/>
                    </a:lnTo>
                    <a:lnTo>
                      <a:pt x="46" y="5"/>
                    </a:lnTo>
                    <a:lnTo>
                      <a:pt x="48" y="6"/>
                    </a:lnTo>
                    <a:lnTo>
                      <a:pt x="50" y="6"/>
                    </a:lnTo>
                    <a:lnTo>
                      <a:pt x="51" y="6"/>
                    </a:lnTo>
                    <a:lnTo>
                      <a:pt x="54" y="7"/>
                    </a:lnTo>
                    <a:lnTo>
                      <a:pt x="55" y="7"/>
                    </a:lnTo>
                    <a:lnTo>
                      <a:pt x="58" y="8"/>
                    </a:lnTo>
                    <a:lnTo>
                      <a:pt x="59" y="9"/>
                    </a:lnTo>
                    <a:lnTo>
                      <a:pt x="62" y="10"/>
                    </a:lnTo>
                    <a:lnTo>
                      <a:pt x="63" y="10"/>
                    </a:lnTo>
                    <a:lnTo>
                      <a:pt x="66" y="10"/>
                    </a:lnTo>
                    <a:lnTo>
                      <a:pt x="68" y="11"/>
                    </a:lnTo>
                    <a:lnTo>
                      <a:pt x="70" y="12"/>
                    </a:lnTo>
                    <a:lnTo>
                      <a:pt x="71" y="13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7" y="15"/>
                    </a:lnTo>
                    <a:lnTo>
                      <a:pt x="80" y="16"/>
                    </a:lnTo>
                    <a:lnTo>
                      <a:pt x="81" y="17"/>
                    </a:lnTo>
                    <a:lnTo>
                      <a:pt x="84" y="18"/>
                    </a:lnTo>
                    <a:lnTo>
                      <a:pt x="85" y="19"/>
                    </a:lnTo>
                    <a:lnTo>
                      <a:pt x="88" y="20"/>
                    </a:lnTo>
                    <a:lnTo>
                      <a:pt x="89" y="21"/>
                    </a:lnTo>
                    <a:lnTo>
                      <a:pt x="90" y="21"/>
                    </a:lnTo>
                    <a:lnTo>
                      <a:pt x="93" y="22"/>
                    </a:lnTo>
                    <a:lnTo>
                      <a:pt x="94" y="24"/>
                    </a:lnTo>
                    <a:lnTo>
                      <a:pt x="97" y="25"/>
                    </a:lnTo>
                    <a:lnTo>
                      <a:pt x="98" y="26"/>
                    </a:lnTo>
                    <a:lnTo>
                      <a:pt x="99" y="27"/>
                    </a:lnTo>
                    <a:lnTo>
                      <a:pt x="101" y="28"/>
                    </a:lnTo>
                    <a:lnTo>
                      <a:pt x="103" y="29"/>
                    </a:lnTo>
                    <a:lnTo>
                      <a:pt x="105" y="31"/>
                    </a:lnTo>
                    <a:lnTo>
                      <a:pt x="106" y="31"/>
                    </a:lnTo>
                    <a:lnTo>
                      <a:pt x="108" y="32"/>
                    </a:lnTo>
                    <a:lnTo>
                      <a:pt x="110" y="33"/>
                    </a:lnTo>
                    <a:lnTo>
                      <a:pt x="111" y="34"/>
                    </a:lnTo>
                    <a:lnTo>
                      <a:pt x="112" y="35"/>
                    </a:lnTo>
                    <a:lnTo>
                      <a:pt x="114" y="37"/>
                    </a:lnTo>
                    <a:lnTo>
                      <a:pt x="115" y="38"/>
                    </a:lnTo>
                    <a:lnTo>
                      <a:pt x="115" y="40"/>
                    </a:lnTo>
                    <a:lnTo>
                      <a:pt x="116" y="41"/>
                    </a:lnTo>
                    <a:lnTo>
                      <a:pt x="118" y="42"/>
                    </a:lnTo>
                    <a:lnTo>
                      <a:pt x="119" y="43"/>
                    </a:lnTo>
                    <a:lnTo>
                      <a:pt x="120" y="45"/>
                    </a:lnTo>
                    <a:lnTo>
                      <a:pt x="121" y="46"/>
                    </a:lnTo>
                    <a:lnTo>
                      <a:pt x="124" y="47"/>
                    </a:lnTo>
                    <a:lnTo>
                      <a:pt x="124" y="49"/>
                    </a:lnTo>
                    <a:lnTo>
                      <a:pt x="127" y="50"/>
                    </a:lnTo>
                    <a:lnTo>
                      <a:pt x="128" y="51"/>
                    </a:lnTo>
                    <a:lnTo>
                      <a:pt x="128" y="53"/>
                    </a:lnTo>
                    <a:lnTo>
                      <a:pt x="129" y="53"/>
                    </a:lnTo>
                    <a:lnTo>
                      <a:pt x="129" y="54"/>
                    </a:lnTo>
                    <a:lnTo>
                      <a:pt x="131" y="56"/>
                    </a:lnTo>
                    <a:lnTo>
                      <a:pt x="132" y="58"/>
                    </a:lnTo>
                    <a:lnTo>
                      <a:pt x="133" y="59"/>
                    </a:lnTo>
                    <a:lnTo>
                      <a:pt x="134" y="61"/>
                    </a:lnTo>
                    <a:lnTo>
                      <a:pt x="136" y="63"/>
                    </a:lnTo>
                    <a:lnTo>
                      <a:pt x="136" y="64"/>
                    </a:lnTo>
                    <a:lnTo>
                      <a:pt x="137" y="66"/>
                    </a:lnTo>
                    <a:lnTo>
                      <a:pt x="137" y="67"/>
                    </a:lnTo>
                    <a:lnTo>
                      <a:pt x="138" y="69"/>
                    </a:lnTo>
                    <a:lnTo>
                      <a:pt x="138" y="70"/>
                    </a:lnTo>
                    <a:lnTo>
                      <a:pt x="140" y="72"/>
                    </a:lnTo>
                    <a:lnTo>
                      <a:pt x="140" y="73"/>
                    </a:lnTo>
                    <a:lnTo>
                      <a:pt x="141" y="75"/>
                    </a:lnTo>
                    <a:lnTo>
                      <a:pt x="141" y="76"/>
                    </a:lnTo>
                    <a:lnTo>
                      <a:pt x="141" y="78"/>
                    </a:lnTo>
                    <a:lnTo>
                      <a:pt x="141" y="79"/>
                    </a:lnTo>
                    <a:lnTo>
                      <a:pt x="141" y="81"/>
                    </a:lnTo>
                    <a:lnTo>
                      <a:pt x="141" y="82"/>
                    </a:lnTo>
                    <a:lnTo>
                      <a:pt x="142" y="84"/>
                    </a:lnTo>
                    <a:lnTo>
                      <a:pt x="142" y="85"/>
                    </a:lnTo>
                    <a:lnTo>
                      <a:pt x="142" y="86"/>
                    </a:lnTo>
                    <a:lnTo>
                      <a:pt x="144" y="88"/>
                    </a:lnTo>
                    <a:lnTo>
                      <a:pt x="144" y="90"/>
                    </a:lnTo>
                    <a:lnTo>
                      <a:pt x="144" y="92"/>
                    </a:lnTo>
                    <a:lnTo>
                      <a:pt x="144" y="93"/>
                    </a:lnTo>
                    <a:lnTo>
                      <a:pt x="144" y="94"/>
                    </a:lnTo>
                    <a:lnTo>
                      <a:pt x="142" y="96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3642" name="Freeform 119"/>
              <p:cNvSpPr>
                <a:spLocks/>
              </p:cNvSpPr>
              <p:nvPr/>
            </p:nvSpPr>
            <p:spPr bwMode="auto">
              <a:xfrm>
                <a:off x="1632" y="3937"/>
                <a:ext cx="145" cy="96"/>
              </a:xfrm>
              <a:custGeom>
                <a:avLst/>
                <a:gdLst>
                  <a:gd name="T0" fmla="*/ 0 w 145"/>
                  <a:gd name="T1" fmla="*/ 94 h 96"/>
                  <a:gd name="T2" fmla="*/ 3 w 145"/>
                  <a:gd name="T3" fmla="*/ 94 h 96"/>
                  <a:gd name="T4" fmla="*/ 7 w 145"/>
                  <a:gd name="T5" fmla="*/ 94 h 96"/>
                  <a:gd name="T6" fmla="*/ 11 w 145"/>
                  <a:gd name="T7" fmla="*/ 93 h 96"/>
                  <a:gd name="T8" fmla="*/ 15 w 145"/>
                  <a:gd name="T9" fmla="*/ 93 h 96"/>
                  <a:gd name="T10" fmla="*/ 19 w 145"/>
                  <a:gd name="T11" fmla="*/ 93 h 96"/>
                  <a:gd name="T12" fmla="*/ 23 w 145"/>
                  <a:gd name="T13" fmla="*/ 92 h 96"/>
                  <a:gd name="T14" fmla="*/ 28 w 145"/>
                  <a:gd name="T15" fmla="*/ 92 h 96"/>
                  <a:gd name="T16" fmla="*/ 32 w 145"/>
                  <a:gd name="T17" fmla="*/ 91 h 96"/>
                  <a:gd name="T18" fmla="*/ 36 w 145"/>
                  <a:gd name="T19" fmla="*/ 91 h 96"/>
                  <a:gd name="T20" fmla="*/ 40 w 145"/>
                  <a:gd name="T21" fmla="*/ 90 h 96"/>
                  <a:gd name="T22" fmla="*/ 44 w 145"/>
                  <a:gd name="T23" fmla="*/ 89 h 96"/>
                  <a:gd name="T24" fmla="*/ 48 w 145"/>
                  <a:gd name="T25" fmla="*/ 88 h 96"/>
                  <a:gd name="T26" fmla="*/ 51 w 145"/>
                  <a:gd name="T27" fmla="*/ 88 h 96"/>
                  <a:gd name="T28" fmla="*/ 55 w 145"/>
                  <a:gd name="T29" fmla="*/ 87 h 96"/>
                  <a:gd name="T30" fmla="*/ 59 w 145"/>
                  <a:gd name="T31" fmla="*/ 85 h 96"/>
                  <a:gd name="T32" fmla="*/ 63 w 145"/>
                  <a:gd name="T33" fmla="*/ 84 h 96"/>
                  <a:gd name="T34" fmla="*/ 68 w 145"/>
                  <a:gd name="T35" fmla="*/ 83 h 96"/>
                  <a:gd name="T36" fmla="*/ 71 w 145"/>
                  <a:gd name="T37" fmla="*/ 82 h 96"/>
                  <a:gd name="T38" fmla="*/ 76 w 145"/>
                  <a:gd name="T39" fmla="*/ 80 h 96"/>
                  <a:gd name="T40" fmla="*/ 80 w 145"/>
                  <a:gd name="T41" fmla="*/ 78 h 96"/>
                  <a:gd name="T42" fmla="*/ 84 w 145"/>
                  <a:gd name="T43" fmla="*/ 77 h 96"/>
                  <a:gd name="T44" fmla="*/ 88 w 145"/>
                  <a:gd name="T45" fmla="*/ 74 h 96"/>
                  <a:gd name="T46" fmla="*/ 90 w 145"/>
                  <a:gd name="T47" fmla="*/ 72 h 96"/>
                  <a:gd name="T48" fmla="*/ 94 w 145"/>
                  <a:gd name="T49" fmla="*/ 71 h 96"/>
                  <a:gd name="T50" fmla="*/ 98 w 145"/>
                  <a:gd name="T51" fmla="*/ 68 h 96"/>
                  <a:gd name="T52" fmla="*/ 101 w 145"/>
                  <a:gd name="T53" fmla="*/ 66 h 96"/>
                  <a:gd name="T54" fmla="*/ 105 w 145"/>
                  <a:gd name="T55" fmla="*/ 64 h 96"/>
                  <a:gd name="T56" fmla="*/ 108 w 145"/>
                  <a:gd name="T57" fmla="*/ 62 h 96"/>
                  <a:gd name="T58" fmla="*/ 111 w 145"/>
                  <a:gd name="T59" fmla="*/ 60 h 96"/>
                  <a:gd name="T60" fmla="*/ 114 w 145"/>
                  <a:gd name="T61" fmla="*/ 58 h 96"/>
                  <a:gd name="T62" fmla="*/ 115 w 145"/>
                  <a:gd name="T63" fmla="*/ 55 h 96"/>
                  <a:gd name="T64" fmla="*/ 118 w 145"/>
                  <a:gd name="T65" fmla="*/ 52 h 96"/>
                  <a:gd name="T66" fmla="*/ 120 w 145"/>
                  <a:gd name="T67" fmla="*/ 49 h 96"/>
                  <a:gd name="T68" fmla="*/ 124 w 145"/>
                  <a:gd name="T69" fmla="*/ 47 h 96"/>
                  <a:gd name="T70" fmla="*/ 127 w 145"/>
                  <a:gd name="T71" fmla="*/ 45 h 96"/>
                  <a:gd name="T72" fmla="*/ 128 w 145"/>
                  <a:gd name="T73" fmla="*/ 42 h 96"/>
                  <a:gd name="T74" fmla="*/ 129 w 145"/>
                  <a:gd name="T75" fmla="*/ 40 h 96"/>
                  <a:gd name="T76" fmla="*/ 132 w 145"/>
                  <a:gd name="T77" fmla="*/ 37 h 96"/>
                  <a:gd name="T78" fmla="*/ 134 w 145"/>
                  <a:gd name="T79" fmla="*/ 35 h 96"/>
                  <a:gd name="T80" fmla="*/ 136 w 145"/>
                  <a:gd name="T81" fmla="*/ 31 h 96"/>
                  <a:gd name="T82" fmla="*/ 137 w 145"/>
                  <a:gd name="T83" fmla="*/ 27 h 96"/>
                  <a:gd name="T84" fmla="*/ 138 w 145"/>
                  <a:gd name="T85" fmla="*/ 24 h 96"/>
                  <a:gd name="T86" fmla="*/ 140 w 145"/>
                  <a:gd name="T87" fmla="*/ 22 h 96"/>
                  <a:gd name="T88" fmla="*/ 141 w 145"/>
                  <a:gd name="T89" fmla="*/ 18 h 96"/>
                  <a:gd name="T90" fmla="*/ 141 w 145"/>
                  <a:gd name="T91" fmla="*/ 15 h 96"/>
                  <a:gd name="T92" fmla="*/ 141 w 145"/>
                  <a:gd name="T93" fmla="*/ 12 h 96"/>
                  <a:gd name="T94" fmla="*/ 142 w 145"/>
                  <a:gd name="T95" fmla="*/ 10 h 96"/>
                  <a:gd name="T96" fmla="*/ 144 w 145"/>
                  <a:gd name="T97" fmla="*/ 7 h 96"/>
                  <a:gd name="T98" fmla="*/ 144 w 145"/>
                  <a:gd name="T99" fmla="*/ 3 h 96"/>
                  <a:gd name="T100" fmla="*/ 144 w 145"/>
                  <a:gd name="T101" fmla="*/ 1 h 9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5"/>
                  <a:gd name="T154" fmla="*/ 0 h 96"/>
                  <a:gd name="T155" fmla="*/ 145 w 145"/>
                  <a:gd name="T156" fmla="*/ 96 h 9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5" h="96">
                    <a:moveTo>
                      <a:pt x="2" y="95"/>
                    </a:moveTo>
                    <a:lnTo>
                      <a:pt x="0" y="94"/>
                    </a:lnTo>
                    <a:lnTo>
                      <a:pt x="2" y="95"/>
                    </a:lnTo>
                    <a:lnTo>
                      <a:pt x="3" y="94"/>
                    </a:lnTo>
                    <a:lnTo>
                      <a:pt x="6" y="94"/>
                    </a:lnTo>
                    <a:lnTo>
                      <a:pt x="7" y="94"/>
                    </a:lnTo>
                    <a:lnTo>
                      <a:pt x="10" y="93"/>
                    </a:lnTo>
                    <a:lnTo>
                      <a:pt x="11" y="93"/>
                    </a:lnTo>
                    <a:lnTo>
                      <a:pt x="14" y="93"/>
                    </a:lnTo>
                    <a:lnTo>
                      <a:pt x="15" y="93"/>
                    </a:lnTo>
                    <a:lnTo>
                      <a:pt x="18" y="93"/>
                    </a:lnTo>
                    <a:lnTo>
                      <a:pt x="19" y="93"/>
                    </a:lnTo>
                    <a:lnTo>
                      <a:pt x="22" y="93"/>
                    </a:lnTo>
                    <a:lnTo>
                      <a:pt x="23" y="92"/>
                    </a:lnTo>
                    <a:lnTo>
                      <a:pt x="25" y="92"/>
                    </a:lnTo>
                    <a:lnTo>
                      <a:pt x="28" y="92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3" y="91"/>
                    </a:lnTo>
                    <a:lnTo>
                      <a:pt x="36" y="91"/>
                    </a:lnTo>
                    <a:lnTo>
                      <a:pt x="37" y="90"/>
                    </a:lnTo>
                    <a:lnTo>
                      <a:pt x="40" y="90"/>
                    </a:lnTo>
                    <a:lnTo>
                      <a:pt x="41" y="90"/>
                    </a:lnTo>
                    <a:lnTo>
                      <a:pt x="44" y="89"/>
                    </a:lnTo>
                    <a:lnTo>
                      <a:pt x="46" y="89"/>
                    </a:lnTo>
                    <a:lnTo>
                      <a:pt x="48" y="88"/>
                    </a:lnTo>
                    <a:lnTo>
                      <a:pt x="50" y="88"/>
                    </a:lnTo>
                    <a:lnTo>
                      <a:pt x="51" y="88"/>
                    </a:lnTo>
                    <a:lnTo>
                      <a:pt x="54" y="87"/>
                    </a:lnTo>
                    <a:lnTo>
                      <a:pt x="55" y="87"/>
                    </a:lnTo>
                    <a:lnTo>
                      <a:pt x="58" y="86"/>
                    </a:lnTo>
                    <a:lnTo>
                      <a:pt x="59" y="85"/>
                    </a:lnTo>
                    <a:lnTo>
                      <a:pt x="62" y="85"/>
                    </a:lnTo>
                    <a:lnTo>
                      <a:pt x="63" y="84"/>
                    </a:lnTo>
                    <a:lnTo>
                      <a:pt x="66" y="83"/>
                    </a:lnTo>
                    <a:lnTo>
                      <a:pt x="68" y="83"/>
                    </a:lnTo>
                    <a:lnTo>
                      <a:pt x="70" y="82"/>
                    </a:lnTo>
                    <a:lnTo>
                      <a:pt x="71" y="82"/>
                    </a:lnTo>
                    <a:lnTo>
                      <a:pt x="73" y="80"/>
                    </a:lnTo>
                    <a:lnTo>
                      <a:pt x="76" y="80"/>
                    </a:lnTo>
                    <a:lnTo>
                      <a:pt x="77" y="79"/>
                    </a:lnTo>
                    <a:lnTo>
                      <a:pt x="80" y="78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5" y="75"/>
                    </a:lnTo>
                    <a:lnTo>
                      <a:pt x="88" y="74"/>
                    </a:lnTo>
                    <a:lnTo>
                      <a:pt x="89" y="73"/>
                    </a:lnTo>
                    <a:lnTo>
                      <a:pt x="90" y="72"/>
                    </a:lnTo>
                    <a:lnTo>
                      <a:pt x="93" y="71"/>
                    </a:lnTo>
                    <a:lnTo>
                      <a:pt x="94" y="71"/>
                    </a:lnTo>
                    <a:lnTo>
                      <a:pt x="97" y="69"/>
                    </a:lnTo>
                    <a:lnTo>
                      <a:pt x="98" y="68"/>
                    </a:lnTo>
                    <a:lnTo>
                      <a:pt x="99" y="67"/>
                    </a:lnTo>
                    <a:lnTo>
                      <a:pt x="101" y="66"/>
                    </a:lnTo>
                    <a:lnTo>
                      <a:pt x="103" y="65"/>
                    </a:lnTo>
                    <a:lnTo>
                      <a:pt x="105" y="64"/>
                    </a:lnTo>
                    <a:lnTo>
                      <a:pt x="106" y="63"/>
                    </a:lnTo>
                    <a:lnTo>
                      <a:pt x="108" y="62"/>
                    </a:lnTo>
                    <a:lnTo>
                      <a:pt x="110" y="61"/>
                    </a:lnTo>
                    <a:lnTo>
                      <a:pt x="111" y="60"/>
                    </a:lnTo>
                    <a:lnTo>
                      <a:pt x="112" y="59"/>
                    </a:lnTo>
                    <a:lnTo>
                      <a:pt x="114" y="58"/>
                    </a:lnTo>
                    <a:lnTo>
                      <a:pt x="115" y="57"/>
                    </a:lnTo>
                    <a:lnTo>
                      <a:pt x="115" y="55"/>
                    </a:lnTo>
                    <a:lnTo>
                      <a:pt x="116" y="54"/>
                    </a:lnTo>
                    <a:lnTo>
                      <a:pt x="118" y="52"/>
                    </a:lnTo>
                    <a:lnTo>
                      <a:pt x="119" y="51"/>
                    </a:lnTo>
                    <a:lnTo>
                      <a:pt x="120" y="49"/>
                    </a:lnTo>
                    <a:lnTo>
                      <a:pt x="121" y="48"/>
                    </a:lnTo>
                    <a:lnTo>
                      <a:pt x="124" y="47"/>
                    </a:lnTo>
                    <a:lnTo>
                      <a:pt x="124" y="46"/>
                    </a:lnTo>
                    <a:lnTo>
                      <a:pt x="127" y="45"/>
                    </a:lnTo>
                    <a:lnTo>
                      <a:pt x="128" y="44"/>
                    </a:lnTo>
                    <a:lnTo>
                      <a:pt x="128" y="42"/>
                    </a:lnTo>
                    <a:lnTo>
                      <a:pt x="129" y="41"/>
                    </a:lnTo>
                    <a:lnTo>
                      <a:pt x="129" y="40"/>
                    </a:lnTo>
                    <a:lnTo>
                      <a:pt x="131" y="38"/>
                    </a:lnTo>
                    <a:lnTo>
                      <a:pt x="132" y="37"/>
                    </a:lnTo>
                    <a:lnTo>
                      <a:pt x="133" y="35"/>
                    </a:lnTo>
                    <a:lnTo>
                      <a:pt x="134" y="35"/>
                    </a:lnTo>
                    <a:lnTo>
                      <a:pt x="136" y="32"/>
                    </a:lnTo>
                    <a:lnTo>
                      <a:pt x="136" y="31"/>
                    </a:lnTo>
                    <a:lnTo>
                      <a:pt x="137" y="29"/>
                    </a:lnTo>
                    <a:lnTo>
                      <a:pt x="137" y="27"/>
                    </a:lnTo>
                    <a:lnTo>
                      <a:pt x="138" y="25"/>
                    </a:lnTo>
                    <a:lnTo>
                      <a:pt x="138" y="24"/>
                    </a:lnTo>
                    <a:lnTo>
                      <a:pt x="140" y="23"/>
                    </a:lnTo>
                    <a:lnTo>
                      <a:pt x="140" y="22"/>
                    </a:lnTo>
                    <a:lnTo>
                      <a:pt x="141" y="20"/>
                    </a:lnTo>
                    <a:lnTo>
                      <a:pt x="141" y="18"/>
                    </a:lnTo>
                    <a:lnTo>
                      <a:pt x="141" y="17"/>
                    </a:lnTo>
                    <a:lnTo>
                      <a:pt x="141" y="15"/>
                    </a:lnTo>
                    <a:lnTo>
                      <a:pt x="141" y="14"/>
                    </a:lnTo>
                    <a:lnTo>
                      <a:pt x="141" y="12"/>
                    </a:lnTo>
                    <a:lnTo>
                      <a:pt x="142" y="11"/>
                    </a:lnTo>
                    <a:lnTo>
                      <a:pt x="142" y="10"/>
                    </a:lnTo>
                    <a:lnTo>
                      <a:pt x="142" y="9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4" y="3"/>
                    </a:lnTo>
                    <a:lnTo>
                      <a:pt x="144" y="2"/>
                    </a:lnTo>
                    <a:lnTo>
                      <a:pt x="144" y="1"/>
                    </a:lnTo>
                    <a:lnTo>
                      <a:pt x="142" y="0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</p:grpSp>
      <p:grpSp>
        <p:nvGrpSpPr>
          <p:cNvPr id="63545" name="Group 120"/>
          <p:cNvGrpSpPr>
            <a:grpSpLocks/>
          </p:cNvGrpSpPr>
          <p:nvPr/>
        </p:nvGrpSpPr>
        <p:grpSpPr bwMode="auto">
          <a:xfrm>
            <a:off x="2590800" y="6477000"/>
            <a:ext cx="230188" cy="306388"/>
            <a:chOff x="1632" y="4080"/>
            <a:chExt cx="145" cy="193"/>
          </a:xfrm>
        </p:grpSpPr>
        <p:sp>
          <p:nvSpPr>
            <p:cNvPr id="63635" name="Line 121"/>
            <p:cNvSpPr>
              <a:spLocks noChangeShapeType="1"/>
            </p:cNvSpPr>
            <p:nvPr/>
          </p:nvSpPr>
          <p:spPr bwMode="auto">
            <a:xfrm>
              <a:off x="1640" y="4080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63636" name="Group 122"/>
            <p:cNvGrpSpPr>
              <a:grpSpLocks/>
            </p:cNvGrpSpPr>
            <p:nvPr/>
          </p:nvGrpSpPr>
          <p:grpSpPr bwMode="auto">
            <a:xfrm>
              <a:off x="1632" y="4086"/>
              <a:ext cx="145" cy="187"/>
              <a:chOff x="1632" y="4086"/>
              <a:chExt cx="145" cy="187"/>
            </a:xfrm>
          </p:grpSpPr>
          <p:sp>
            <p:nvSpPr>
              <p:cNvPr id="63637" name="Freeform 123"/>
              <p:cNvSpPr>
                <a:spLocks/>
              </p:cNvSpPr>
              <p:nvPr/>
            </p:nvSpPr>
            <p:spPr bwMode="auto">
              <a:xfrm>
                <a:off x="1632" y="4086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3 w 145"/>
                  <a:gd name="T3" fmla="*/ 0 h 97"/>
                  <a:gd name="T4" fmla="*/ 7 w 145"/>
                  <a:gd name="T5" fmla="*/ 0 h 97"/>
                  <a:gd name="T6" fmla="*/ 11 w 145"/>
                  <a:gd name="T7" fmla="*/ 1 h 97"/>
                  <a:gd name="T8" fmla="*/ 15 w 145"/>
                  <a:gd name="T9" fmla="*/ 1 h 97"/>
                  <a:gd name="T10" fmla="*/ 19 w 145"/>
                  <a:gd name="T11" fmla="*/ 1 h 97"/>
                  <a:gd name="T12" fmla="*/ 23 w 145"/>
                  <a:gd name="T13" fmla="*/ 2 h 97"/>
                  <a:gd name="T14" fmla="*/ 28 w 145"/>
                  <a:gd name="T15" fmla="*/ 2 h 97"/>
                  <a:gd name="T16" fmla="*/ 32 w 145"/>
                  <a:gd name="T17" fmla="*/ 3 h 97"/>
                  <a:gd name="T18" fmla="*/ 36 w 145"/>
                  <a:gd name="T19" fmla="*/ 3 h 97"/>
                  <a:gd name="T20" fmla="*/ 40 w 145"/>
                  <a:gd name="T21" fmla="*/ 4 h 97"/>
                  <a:gd name="T22" fmla="*/ 44 w 145"/>
                  <a:gd name="T23" fmla="*/ 5 h 97"/>
                  <a:gd name="T24" fmla="*/ 48 w 145"/>
                  <a:gd name="T25" fmla="*/ 6 h 97"/>
                  <a:gd name="T26" fmla="*/ 51 w 145"/>
                  <a:gd name="T27" fmla="*/ 6 h 97"/>
                  <a:gd name="T28" fmla="*/ 55 w 145"/>
                  <a:gd name="T29" fmla="*/ 7 h 97"/>
                  <a:gd name="T30" fmla="*/ 59 w 145"/>
                  <a:gd name="T31" fmla="*/ 9 h 97"/>
                  <a:gd name="T32" fmla="*/ 63 w 145"/>
                  <a:gd name="T33" fmla="*/ 10 h 97"/>
                  <a:gd name="T34" fmla="*/ 68 w 145"/>
                  <a:gd name="T35" fmla="*/ 11 h 97"/>
                  <a:gd name="T36" fmla="*/ 71 w 145"/>
                  <a:gd name="T37" fmla="*/ 13 h 97"/>
                  <a:gd name="T38" fmla="*/ 76 w 145"/>
                  <a:gd name="T39" fmla="*/ 15 h 97"/>
                  <a:gd name="T40" fmla="*/ 80 w 145"/>
                  <a:gd name="T41" fmla="*/ 16 h 97"/>
                  <a:gd name="T42" fmla="*/ 84 w 145"/>
                  <a:gd name="T43" fmla="*/ 18 h 97"/>
                  <a:gd name="T44" fmla="*/ 88 w 145"/>
                  <a:gd name="T45" fmla="*/ 20 h 97"/>
                  <a:gd name="T46" fmla="*/ 90 w 145"/>
                  <a:gd name="T47" fmla="*/ 21 h 97"/>
                  <a:gd name="T48" fmla="*/ 94 w 145"/>
                  <a:gd name="T49" fmla="*/ 24 h 97"/>
                  <a:gd name="T50" fmla="*/ 98 w 145"/>
                  <a:gd name="T51" fmla="*/ 26 h 97"/>
                  <a:gd name="T52" fmla="*/ 101 w 145"/>
                  <a:gd name="T53" fmla="*/ 28 h 97"/>
                  <a:gd name="T54" fmla="*/ 105 w 145"/>
                  <a:gd name="T55" fmla="*/ 31 h 97"/>
                  <a:gd name="T56" fmla="*/ 108 w 145"/>
                  <a:gd name="T57" fmla="*/ 32 h 97"/>
                  <a:gd name="T58" fmla="*/ 111 w 145"/>
                  <a:gd name="T59" fmla="*/ 34 h 97"/>
                  <a:gd name="T60" fmla="*/ 114 w 145"/>
                  <a:gd name="T61" fmla="*/ 37 h 97"/>
                  <a:gd name="T62" fmla="*/ 115 w 145"/>
                  <a:gd name="T63" fmla="*/ 40 h 97"/>
                  <a:gd name="T64" fmla="*/ 118 w 145"/>
                  <a:gd name="T65" fmla="*/ 42 h 97"/>
                  <a:gd name="T66" fmla="*/ 120 w 145"/>
                  <a:gd name="T67" fmla="*/ 45 h 97"/>
                  <a:gd name="T68" fmla="*/ 124 w 145"/>
                  <a:gd name="T69" fmla="*/ 47 h 97"/>
                  <a:gd name="T70" fmla="*/ 127 w 145"/>
                  <a:gd name="T71" fmla="*/ 50 h 97"/>
                  <a:gd name="T72" fmla="*/ 128 w 145"/>
                  <a:gd name="T73" fmla="*/ 53 h 97"/>
                  <a:gd name="T74" fmla="*/ 129 w 145"/>
                  <a:gd name="T75" fmla="*/ 54 h 97"/>
                  <a:gd name="T76" fmla="*/ 132 w 145"/>
                  <a:gd name="T77" fmla="*/ 58 h 97"/>
                  <a:gd name="T78" fmla="*/ 134 w 145"/>
                  <a:gd name="T79" fmla="*/ 61 h 97"/>
                  <a:gd name="T80" fmla="*/ 136 w 145"/>
                  <a:gd name="T81" fmla="*/ 64 h 97"/>
                  <a:gd name="T82" fmla="*/ 137 w 145"/>
                  <a:gd name="T83" fmla="*/ 67 h 97"/>
                  <a:gd name="T84" fmla="*/ 138 w 145"/>
                  <a:gd name="T85" fmla="*/ 70 h 97"/>
                  <a:gd name="T86" fmla="*/ 140 w 145"/>
                  <a:gd name="T87" fmla="*/ 73 h 97"/>
                  <a:gd name="T88" fmla="*/ 141 w 145"/>
                  <a:gd name="T89" fmla="*/ 76 h 97"/>
                  <a:gd name="T90" fmla="*/ 141 w 145"/>
                  <a:gd name="T91" fmla="*/ 79 h 97"/>
                  <a:gd name="T92" fmla="*/ 141 w 145"/>
                  <a:gd name="T93" fmla="*/ 82 h 97"/>
                  <a:gd name="T94" fmla="*/ 142 w 145"/>
                  <a:gd name="T95" fmla="*/ 85 h 97"/>
                  <a:gd name="T96" fmla="*/ 144 w 145"/>
                  <a:gd name="T97" fmla="*/ 88 h 97"/>
                  <a:gd name="T98" fmla="*/ 144 w 145"/>
                  <a:gd name="T99" fmla="*/ 92 h 97"/>
                  <a:gd name="T100" fmla="*/ 144 w 145"/>
                  <a:gd name="T101" fmla="*/ 94 h 9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5"/>
                  <a:gd name="T154" fmla="*/ 0 h 97"/>
                  <a:gd name="T155" fmla="*/ 145 w 145"/>
                  <a:gd name="T156" fmla="*/ 97 h 9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5" h="97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18" y="1"/>
                    </a:lnTo>
                    <a:lnTo>
                      <a:pt x="19" y="1"/>
                    </a:lnTo>
                    <a:lnTo>
                      <a:pt x="22" y="1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8" y="2"/>
                    </a:lnTo>
                    <a:lnTo>
                      <a:pt x="29" y="3"/>
                    </a:lnTo>
                    <a:lnTo>
                      <a:pt x="32" y="3"/>
                    </a:lnTo>
                    <a:lnTo>
                      <a:pt x="33" y="3"/>
                    </a:lnTo>
                    <a:lnTo>
                      <a:pt x="36" y="3"/>
                    </a:lnTo>
                    <a:lnTo>
                      <a:pt x="37" y="4"/>
                    </a:lnTo>
                    <a:lnTo>
                      <a:pt x="40" y="4"/>
                    </a:lnTo>
                    <a:lnTo>
                      <a:pt x="41" y="4"/>
                    </a:lnTo>
                    <a:lnTo>
                      <a:pt x="44" y="5"/>
                    </a:lnTo>
                    <a:lnTo>
                      <a:pt x="46" y="5"/>
                    </a:lnTo>
                    <a:lnTo>
                      <a:pt x="48" y="6"/>
                    </a:lnTo>
                    <a:lnTo>
                      <a:pt x="50" y="6"/>
                    </a:lnTo>
                    <a:lnTo>
                      <a:pt x="51" y="6"/>
                    </a:lnTo>
                    <a:lnTo>
                      <a:pt x="54" y="7"/>
                    </a:lnTo>
                    <a:lnTo>
                      <a:pt x="55" y="7"/>
                    </a:lnTo>
                    <a:lnTo>
                      <a:pt x="58" y="8"/>
                    </a:lnTo>
                    <a:lnTo>
                      <a:pt x="59" y="9"/>
                    </a:lnTo>
                    <a:lnTo>
                      <a:pt x="62" y="10"/>
                    </a:lnTo>
                    <a:lnTo>
                      <a:pt x="63" y="10"/>
                    </a:lnTo>
                    <a:lnTo>
                      <a:pt x="66" y="10"/>
                    </a:lnTo>
                    <a:lnTo>
                      <a:pt x="68" y="11"/>
                    </a:lnTo>
                    <a:lnTo>
                      <a:pt x="70" y="12"/>
                    </a:lnTo>
                    <a:lnTo>
                      <a:pt x="71" y="13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7" y="15"/>
                    </a:lnTo>
                    <a:lnTo>
                      <a:pt x="80" y="16"/>
                    </a:lnTo>
                    <a:lnTo>
                      <a:pt x="81" y="17"/>
                    </a:lnTo>
                    <a:lnTo>
                      <a:pt x="84" y="18"/>
                    </a:lnTo>
                    <a:lnTo>
                      <a:pt x="85" y="19"/>
                    </a:lnTo>
                    <a:lnTo>
                      <a:pt x="88" y="20"/>
                    </a:lnTo>
                    <a:lnTo>
                      <a:pt x="89" y="21"/>
                    </a:lnTo>
                    <a:lnTo>
                      <a:pt x="90" y="21"/>
                    </a:lnTo>
                    <a:lnTo>
                      <a:pt x="93" y="22"/>
                    </a:lnTo>
                    <a:lnTo>
                      <a:pt x="94" y="24"/>
                    </a:lnTo>
                    <a:lnTo>
                      <a:pt x="97" y="25"/>
                    </a:lnTo>
                    <a:lnTo>
                      <a:pt x="98" y="26"/>
                    </a:lnTo>
                    <a:lnTo>
                      <a:pt x="99" y="27"/>
                    </a:lnTo>
                    <a:lnTo>
                      <a:pt x="101" y="28"/>
                    </a:lnTo>
                    <a:lnTo>
                      <a:pt x="103" y="29"/>
                    </a:lnTo>
                    <a:lnTo>
                      <a:pt x="105" y="31"/>
                    </a:lnTo>
                    <a:lnTo>
                      <a:pt x="106" y="31"/>
                    </a:lnTo>
                    <a:lnTo>
                      <a:pt x="108" y="32"/>
                    </a:lnTo>
                    <a:lnTo>
                      <a:pt x="110" y="33"/>
                    </a:lnTo>
                    <a:lnTo>
                      <a:pt x="111" y="34"/>
                    </a:lnTo>
                    <a:lnTo>
                      <a:pt x="112" y="35"/>
                    </a:lnTo>
                    <a:lnTo>
                      <a:pt x="114" y="37"/>
                    </a:lnTo>
                    <a:lnTo>
                      <a:pt x="115" y="38"/>
                    </a:lnTo>
                    <a:lnTo>
                      <a:pt x="115" y="40"/>
                    </a:lnTo>
                    <a:lnTo>
                      <a:pt x="116" y="41"/>
                    </a:lnTo>
                    <a:lnTo>
                      <a:pt x="118" y="42"/>
                    </a:lnTo>
                    <a:lnTo>
                      <a:pt x="119" y="43"/>
                    </a:lnTo>
                    <a:lnTo>
                      <a:pt x="120" y="45"/>
                    </a:lnTo>
                    <a:lnTo>
                      <a:pt x="121" y="46"/>
                    </a:lnTo>
                    <a:lnTo>
                      <a:pt x="124" y="47"/>
                    </a:lnTo>
                    <a:lnTo>
                      <a:pt x="124" y="49"/>
                    </a:lnTo>
                    <a:lnTo>
                      <a:pt x="127" y="50"/>
                    </a:lnTo>
                    <a:lnTo>
                      <a:pt x="128" y="51"/>
                    </a:lnTo>
                    <a:lnTo>
                      <a:pt x="128" y="53"/>
                    </a:lnTo>
                    <a:lnTo>
                      <a:pt x="129" y="53"/>
                    </a:lnTo>
                    <a:lnTo>
                      <a:pt x="129" y="54"/>
                    </a:lnTo>
                    <a:lnTo>
                      <a:pt x="131" y="56"/>
                    </a:lnTo>
                    <a:lnTo>
                      <a:pt x="132" y="58"/>
                    </a:lnTo>
                    <a:lnTo>
                      <a:pt x="133" y="59"/>
                    </a:lnTo>
                    <a:lnTo>
                      <a:pt x="134" y="61"/>
                    </a:lnTo>
                    <a:lnTo>
                      <a:pt x="136" y="63"/>
                    </a:lnTo>
                    <a:lnTo>
                      <a:pt x="136" y="64"/>
                    </a:lnTo>
                    <a:lnTo>
                      <a:pt x="137" y="66"/>
                    </a:lnTo>
                    <a:lnTo>
                      <a:pt x="137" y="67"/>
                    </a:lnTo>
                    <a:lnTo>
                      <a:pt x="138" y="69"/>
                    </a:lnTo>
                    <a:lnTo>
                      <a:pt x="138" y="70"/>
                    </a:lnTo>
                    <a:lnTo>
                      <a:pt x="140" y="72"/>
                    </a:lnTo>
                    <a:lnTo>
                      <a:pt x="140" y="73"/>
                    </a:lnTo>
                    <a:lnTo>
                      <a:pt x="141" y="75"/>
                    </a:lnTo>
                    <a:lnTo>
                      <a:pt x="141" y="76"/>
                    </a:lnTo>
                    <a:lnTo>
                      <a:pt x="141" y="78"/>
                    </a:lnTo>
                    <a:lnTo>
                      <a:pt x="141" y="79"/>
                    </a:lnTo>
                    <a:lnTo>
                      <a:pt x="141" y="81"/>
                    </a:lnTo>
                    <a:lnTo>
                      <a:pt x="141" y="82"/>
                    </a:lnTo>
                    <a:lnTo>
                      <a:pt x="142" y="84"/>
                    </a:lnTo>
                    <a:lnTo>
                      <a:pt x="142" y="85"/>
                    </a:lnTo>
                    <a:lnTo>
                      <a:pt x="142" y="86"/>
                    </a:lnTo>
                    <a:lnTo>
                      <a:pt x="144" y="88"/>
                    </a:lnTo>
                    <a:lnTo>
                      <a:pt x="144" y="90"/>
                    </a:lnTo>
                    <a:lnTo>
                      <a:pt x="144" y="92"/>
                    </a:lnTo>
                    <a:lnTo>
                      <a:pt x="144" y="93"/>
                    </a:lnTo>
                    <a:lnTo>
                      <a:pt x="144" y="94"/>
                    </a:lnTo>
                    <a:lnTo>
                      <a:pt x="142" y="96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3638" name="Freeform 124"/>
              <p:cNvSpPr>
                <a:spLocks/>
              </p:cNvSpPr>
              <p:nvPr/>
            </p:nvSpPr>
            <p:spPr bwMode="auto">
              <a:xfrm>
                <a:off x="1632" y="4177"/>
                <a:ext cx="145" cy="96"/>
              </a:xfrm>
              <a:custGeom>
                <a:avLst/>
                <a:gdLst>
                  <a:gd name="T0" fmla="*/ 0 w 145"/>
                  <a:gd name="T1" fmla="*/ 94 h 96"/>
                  <a:gd name="T2" fmla="*/ 3 w 145"/>
                  <a:gd name="T3" fmla="*/ 94 h 96"/>
                  <a:gd name="T4" fmla="*/ 7 w 145"/>
                  <a:gd name="T5" fmla="*/ 94 h 96"/>
                  <a:gd name="T6" fmla="*/ 11 w 145"/>
                  <a:gd name="T7" fmla="*/ 93 h 96"/>
                  <a:gd name="T8" fmla="*/ 15 w 145"/>
                  <a:gd name="T9" fmla="*/ 93 h 96"/>
                  <a:gd name="T10" fmla="*/ 19 w 145"/>
                  <a:gd name="T11" fmla="*/ 93 h 96"/>
                  <a:gd name="T12" fmla="*/ 23 w 145"/>
                  <a:gd name="T13" fmla="*/ 92 h 96"/>
                  <a:gd name="T14" fmla="*/ 28 w 145"/>
                  <a:gd name="T15" fmla="*/ 92 h 96"/>
                  <a:gd name="T16" fmla="*/ 32 w 145"/>
                  <a:gd name="T17" fmla="*/ 91 h 96"/>
                  <a:gd name="T18" fmla="*/ 36 w 145"/>
                  <a:gd name="T19" fmla="*/ 91 h 96"/>
                  <a:gd name="T20" fmla="*/ 40 w 145"/>
                  <a:gd name="T21" fmla="*/ 90 h 96"/>
                  <a:gd name="T22" fmla="*/ 44 w 145"/>
                  <a:gd name="T23" fmla="*/ 89 h 96"/>
                  <a:gd name="T24" fmla="*/ 48 w 145"/>
                  <a:gd name="T25" fmla="*/ 88 h 96"/>
                  <a:gd name="T26" fmla="*/ 51 w 145"/>
                  <a:gd name="T27" fmla="*/ 88 h 96"/>
                  <a:gd name="T28" fmla="*/ 55 w 145"/>
                  <a:gd name="T29" fmla="*/ 87 h 96"/>
                  <a:gd name="T30" fmla="*/ 59 w 145"/>
                  <a:gd name="T31" fmla="*/ 85 h 96"/>
                  <a:gd name="T32" fmla="*/ 63 w 145"/>
                  <a:gd name="T33" fmla="*/ 84 h 96"/>
                  <a:gd name="T34" fmla="*/ 68 w 145"/>
                  <a:gd name="T35" fmla="*/ 83 h 96"/>
                  <a:gd name="T36" fmla="*/ 71 w 145"/>
                  <a:gd name="T37" fmla="*/ 82 h 96"/>
                  <a:gd name="T38" fmla="*/ 76 w 145"/>
                  <a:gd name="T39" fmla="*/ 80 h 96"/>
                  <a:gd name="T40" fmla="*/ 80 w 145"/>
                  <a:gd name="T41" fmla="*/ 78 h 96"/>
                  <a:gd name="T42" fmla="*/ 84 w 145"/>
                  <a:gd name="T43" fmla="*/ 77 h 96"/>
                  <a:gd name="T44" fmla="*/ 88 w 145"/>
                  <a:gd name="T45" fmla="*/ 74 h 96"/>
                  <a:gd name="T46" fmla="*/ 90 w 145"/>
                  <a:gd name="T47" fmla="*/ 72 h 96"/>
                  <a:gd name="T48" fmla="*/ 94 w 145"/>
                  <a:gd name="T49" fmla="*/ 71 h 96"/>
                  <a:gd name="T50" fmla="*/ 98 w 145"/>
                  <a:gd name="T51" fmla="*/ 68 h 96"/>
                  <a:gd name="T52" fmla="*/ 101 w 145"/>
                  <a:gd name="T53" fmla="*/ 66 h 96"/>
                  <a:gd name="T54" fmla="*/ 105 w 145"/>
                  <a:gd name="T55" fmla="*/ 64 h 96"/>
                  <a:gd name="T56" fmla="*/ 108 w 145"/>
                  <a:gd name="T57" fmla="*/ 62 h 96"/>
                  <a:gd name="T58" fmla="*/ 111 w 145"/>
                  <a:gd name="T59" fmla="*/ 60 h 96"/>
                  <a:gd name="T60" fmla="*/ 114 w 145"/>
                  <a:gd name="T61" fmla="*/ 58 h 96"/>
                  <a:gd name="T62" fmla="*/ 115 w 145"/>
                  <a:gd name="T63" fmla="*/ 55 h 96"/>
                  <a:gd name="T64" fmla="*/ 118 w 145"/>
                  <a:gd name="T65" fmla="*/ 52 h 96"/>
                  <a:gd name="T66" fmla="*/ 120 w 145"/>
                  <a:gd name="T67" fmla="*/ 49 h 96"/>
                  <a:gd name="T68" fmla="*/ 124 w 145"/>
                  <a:gd name="T69" fmla="*/ 47 h 96"/>
                  <a:gd name="T70" fmla="*/ 127 w 145"/>
                  <a:gd name="T71" fmla="*/ 45 h 96"/>
                  <a:gd name="T72" fmla="*/ 128 w 145"/>
                  <a:gd name="T73" fmla="*/ 42 h 96"/>
                  <a:gd name="T74" fmla="*/ 129 w 145"/>
                  <a:gd name="T75" fmla="*/ 40 h 96"/>
                  <a:gd name="T76" fmla="*/ 132 w 145"/>
                  <a:gd name="T77" fmla="*/ 37 h 96"/>
                  <a:gd name="T78" fmla="*/ 134 w 145"/>
                  <a:gd name="T79" fmla="*/ 35 h 96"/>
                  <a:gd name="T80" fmla="*/ 136 w 145"/>
                  <a:gd name="T81" fmla="*/ 31 h 96"/>
                  <a:gd name="T82" fmla="*/ 137 w 145"/>
                  <a:gd name="T83" fmla="*/ 27 h 96"/>
                  <a:gd name="T84" fmla="*/ 138 w 145"/>
                  <a:gd name="T85" fmla="*/ 24 h 96"/>
                  <a:gd name="T86" fmla="*/ 140 w 145"/>
                  <a:gd name="T87" fmla="*/ 22 h 96"/>
                  <a:gd name="T88" fmla="*/ 141 w 145"/>
                  <a:gd name="T89" fmla="*/ 18 h 96"/>
                  <a:gd name="T90" fmla="*/ 141 w 145"/>
                  <a:gd name="T91" fmla="*/ 15 h 96"/>
                  <a:gd name="T92" fmla="*/ 141 w 145"/>
                  <a:gd name="T93" fmla="*/ 12 h 96"/>
                  <a:gd name="T94" fmla="*/ 142 w 145"/>
                  <a:gd name="T95" fmla="*/ 10 h 96"/>
                  <a:gd name="T96" fmla="*/ 144 w 145"/>
                  <a:gd name="T97" fmla="*/ 7 h 96"/>
                  <a:gd name="T98" fmla="*/ 144 w 145"/>
                  <a:gd name="T99" fmla="*/ 3 h 96"/>
                  <a:gd name="T100" fmla="*/ 144 w 145"/>
                  <a:gd name="T101" fmla="*/ 1 h 9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5"/>
                  <a:gd name="T154" fmla="*/ 0 h 96"/>
                  <a:gd name="T155" fmla="*/ 145 w 145"/>
                  <a:gd name="T156" fmla="*/ 96 h 9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5" h="96">
                    <a:moveTo>
                      <a:pt x="2" y="95"/>
                    </a:moveTo>
                    <a:lnTo>
                      <a:pt x="0" y="94"/>
                    </a:lnTo>
                    <a:lnTo>
                      <a:pt x="2" y="95"/>
                    </a:lnTo>
                    <a:lnTo>
                      <a:pt x="3" y="94"/>
                    </a:lnTo>
                    <a:lnTo>
                      <a:pt x="6" y="94"/>
                    </a:lnTo>
                    <a:lnTo>
                      <a:pt x="7" y="94"/>
                    </a:lnTo>
                    <a:lnTo>
                      <a:pt x="10" y="93"/>
                    </a:lnTo>
                    <a:lnTo>
                      <a:pt x="11" y="93"/>
                    </a:lnTo>
                    <a:lnTo>
                      <a:pt x="14" y="93"/>
                    </a:lnTo>
                    <a:lnTo>
                      <a:pt x="15" y="93"/>
                    </a:lnTo>
                    <a:lnTo>
                      <a:pt x="18" y="93"/>
                    </a:lnTo>
                    <a:lnTo>
                      <a:pt x="19" y="93"/>
                    </a:lnTo>
                    <a:lnTo>
                      <a:pt x="22" y="93"/>
                    </a:lnTo>
                    <a:lnTo>
                      <a:pt x="23" y="92"/>
                    </a:lnTo>
                    <a:lnTo>
                      <a:pt x="25" y="92"/>
                    </a:lnTo>
                    <a:lnTo>
                      <a:pt x="28" y="92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3" y="91"/>
                    </a:lnTo>
                    <a:lnTo>
                      <a:pt x="36" y="91"/>
                    </a:lnTo>
                    <a:lnTo>
                      <a:pt x="37" y="90"/>
                    </a:lnTo>
                    <a:lnTo>
                      <a:pt x="40" y="90"/>
                    </a:lnTo>
                    <a:lnTo>
                      <a:pt x="41" y="90"/>
                    </a:lnTo>
                    <a:lnTo>
                      <a:pt x="44" y="89"/>
                    </a:lnTo>
                    <a:lnTo>
                      <a:pt x="46" y="89"/>
                    </a:lnTo>
                    <a:lnTo>
                      <a:pt x="48" y="88"/>
                    </a:lnTo>
                    <a:lnTo>
                      <a:pt x="50" y="88"/>
                    </a:lnTo>
                    <a:lnTo>
                      <a:pt x="51" y="88"/>
                    </a:lnTo>
                    <a:lnTo>
                      <a:pt x="54" y="87"/>
                    </a:lnTo>
                    <a:lnTo>
                      <a:pt x="55" y="87"/>
                    </a:lnTo>
                    <a:lnTo>
                      <a:pt x="58" y="86"/>
                    </a:lnTo>
                    <a:lnTo>
                      <a:pt x="59" y="85"/>
                    </a:lnTo>
                    <a:lnTo>
                      <a:pt x="62" y="85"/>
                    </a:lnTo>
                    <a:lnTo>
                      <a:pt x="63" y="84"/>
                    </a:lnTo>
                    <a:lnTo>
                      <a:pt x="66" y="83"/>
                    </a:lnTo>
                    <a:lnTo>
                      <a:pt x="68" y="83"/>
                    </a:lnTo>
                    <a:lnTo>
                      <a:pt x="70" y="82"/>
                    </a:lnTo>
                    <a:lnTo>
                      <a:pt x="71" y="82"/>
                    </a:lnTo>
                    <a:lnTo>
                      <a:pt x="73" y="80"/>
                    </a:lnTo>
                    <a:lnTo>
                      <a:pt x="76" y="80"/>
                    </a:lnTo>
                    <a:lnTo>
                      <a:pt x="77" y="79"/>
                    </a:lnTo>
                    <a:lnTo>
                      <a:pt x="80" y="78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5" y="75"/>
                    </a:lnTo>
                    <a:lnTo>
                      <a:pt x="88" y="74"/>
                    </a:lnTo>
                    <a:lnTo>
                      <a:pt x="89" y="73"/>
                    </a:lnTo>
                    <a:lnTo>
                      <a:pt x="90" y="72"/>
                    </a:lnTo>
                    <a:lnTo>
                      <a:pt x="93" y="71"/>
                    </a:lnTo>
                    <a:lnTo>
                      <a:pt x="94" y="71"/>
                    </a:lnTo>
                    <a:lnTo>
                      <a:pt x="97" y="69"/>
                    </a:lnTo>
                    <a:lnTo>
                      <a:pt x="98" y="68"/>
                    </a:lnTo>
                    <a:lnTo>
                      <a:pt x="99" y="67"/>
                    </a:lnTo>
                    <a:lnTo>
                      <a:pt x="101" y="66"/>
                    </a:lnTo>
                    <a:lnTo>
                      <a:pt x="103" y="65"/>
                    </a:lnTo>
                    <a:lnTo>
                      <a:pt x="105" y="64"/>
                    </a:lnTo>
                    <a:lnTo>
                      <a:pt x="106" y="63"/>
                    </a:lnTo>
                    <a:lnTo>
                      <a:pt x="108" y="62"/>
                    </a:lnTo>
                    <a:lnTo>
                      <a:pt x="110" y="61"/>
                    </a:lnTo>
                    <a:lnTo>
                      <a:pt x="111" y="60"/>
                    </a:lnTo>
                    <a:lnTo>
                      <a:pt x="112" y="59"/>
                    </a:lnTo>
                    <a:lnTo>
                      <a:pt x="114" y="58"/>
                    </a:lnTo>
                    <a:lnTo>
                      <a:pt x="115" y="57"/>
                    </a:lnTo>
                    <a:lnTo>
                      <a:pt x="115" y="55"/>
                    </a:lnTo>
                    <a:lnTo>
                      <a:pt x="116" y="54"/>
                    </a:lnTo>
                    <a:lnTo>
                      <a:pt x="118" y="52"/>
                    </a:lnTo>
                    <a:lnTo>
                      <a:pt x="119" y="51"/>
                    </a:lnTo>
                    <a:lnTo>
                      <a:pt x="120" y="49"/>
                    </a:lnTo>
                    <a:lnTo>
                      <a:pt x="121" y="48"/>
                    </a:lnTo>
                    <a:lnTo>
                      <a:pt x="124" y="47"/>
                    </a:lnTo>
                    <a:lnTo>
                      <a:pt x="124" y="46"/>
                    </a:lnTo>
                    <a:lnTo>
                      <a:pt x="127" y="45"/>
                    </a:lnTo>
                    <a:lnTo>
                      <a:pt x="128" y="44"/>
                    </a:lnTo>
                    <a:lnTo>
                      <a:pt x="128" y="42"/>
                    </a:lnTo>
                    <a:lnTo>
                      <a:pt x="129" y="41"/>
                    </a:lnTo>
                    <a:lnTo>
                      <a:pt x="129" y="40"/>
                    </a:lnTo>
                    <a:lnTo>
                      <a:pt x="131" y="38"/>
                    </a:lnTo>
                    <a:lnTo>
                      <a:pt x="132" y="37"/>
                    </a:lnTo>
                    <a:lnTo>
                      <a:pt x="133" y="35"/>
                    </a:lnTo>
                    <a:lnTo>
                      <a:pt x="134" y="35"/>
                    </a:lnTo>
                    <a:lnTo>
                      <a:pt x="136" y="32"/>
                    </a:lnTo>
                    <a:lnTo>
                      <a:pt x="136" y="31"/>
                    </a:lnTo>
                    <a:lnTo>
                      <a:pt x="137" y="29"/>
                    </a:lnTo>
                    <a:lnTo>
                      <a:pt x="137" y="27"/>
                    </a:lnTo>
                    <a:lnTo>
                      <a:pt x="138" y="25"/>
                    </a:lnTo>
                    <a:lnTo>
                      <a:pt x="138" y="24"/>
                    </a:lnTo>
                    <a:lnTo>
                      <a:pt x="140" y="23"/>
                    </a:lnTo>
                    <a:lnTo>
                      <a:pt x="140" y="22"/>
                    </a:lnTo>
                    <a:lnTo>
                      <a:pt x="141" y="20"/>
                    </a:lnTo>
                    <a:lnTo>
                      <a:pt x="141" y="18"/>
                    </a:lnTo>
                    <a:lnTo>
                      <a:pt x="141" y="17"/>
                    </a:lnTo>
                    <a:lnTo>
                      <a:pt x="141" y="15"/>
                    </a:lnTo>
                    <a:lnTo>
                      <a:pt x="141" y="14"/>
                    </a:lnTo>
                    <a:lnTo>
                      <a:pt x="141" y="12"/>
                    </a:lnTo>
                    <a:lnTo>
                      <a:pt x="142" y="11"/>
                    </a:lnTo>
                    <a:lnTo>
                      <a:pt x="142" y="10"/>
                    </a:lnTo>
                    <a:lnTo>
                      <a:pt x="142" y="9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4" y="3"/>
                    </a:lnTo>
                    <a:lnTo>
                      <a:pt x="144" y="2"/>
                    </a:lnTo>
                    <a:lnTo>
                      <a:pt x="144" y="1"/>
                    </a:lnTo>
                    <a:lnTo>
                      <a:pt x="142" y="0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</p:grpSp>
      <p:sp>
        <p:nvSpPr>
          <p:cNvPr id="63546" name="Rectangle 125"/>
          <p:cNvSpPr>
            <a:spLocks noChangeArrowheads="1"/>
          </p:cNvSpPr>
          <p:nvPr/>
        </p:nvSpPr>
        <p:spPr bwMode="auto">
          <a:xfrm>
            <a:off x="914400" y="525780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63547" name="Rectangle 126"/>
          <p:cNvSpPr>
            <a:spLocks noChangeArrowheads="1"/>
          </p:cNvSpPr>
          <p:nvPr/>
        </p:nvSpPr>
        <p:spPr bwMode="auto">
          <a:xfrm>
            <a:off x="457200" y="548640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63548" name="Rectangle 127"/>
          <p:cNvSpPr>
            <a:spLocks noChangeArrowheads="1"/>
          </p:cNvSpPr>
          <p:nvPr/>
        </p:nvSpPr>
        <p:spPr bwMode="auto">
          <a:xfrm>
            <a:off x="1371600" y="563880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63549" name="Rectangle 128"/>
          <p:cNvSpPr>
            <a:spLocks noChangeArrowheads="1"/>
          </p:cNvSpPr>
          <p:nvPr/>
        </p:nvSpPr>
        <p:spPr bwMode="auto">
          <a:xfrm>
            <a:off x="1828800" y="601980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63550" name="Rectangle 129"/>
          <p:cNvSpPr>
            <a:spLocks noChangeArrowheads="1"/>
          </p:cNvSpPr>
          <p:nvPr/>
        </p:nvSpPr>
        <p:spPr bwMode="auto">
          <a:xfrm>
            <a:off x="914400" y="584835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63551" name="Rectangle 130"/>
          <p:cNvSpPr>
            <a:spLocks noChangeArrowheads="1"/>
          </p:cNvSpPr>
          <p:nvPr/>
        </p:nvSpPr>
        <p:spPr bwMode="auto">
          <a:xfrm>
            <a:off x="1371600" y="480060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63552" name="Rectangle 131"/>
          <p:cNvSpPr>
            <a:spLocks noChangeArrowheads="1"/>
          </p:cNvSpPr>
          <p:nvPr/>
        </p:nvSpPr>
        <p:spPr bwMode="auto">
          <a:xfrm>
            <a:off x="1600200" y="487680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63553" name="Rectangle 132"/>
          <p:cNvSpPr>
            <a:spLocks noChangeArrowheads="1"/>
          </p:cNvSpPr>
          <p:nvPr/>
        </p:nvSpPr>
        <p:spPr bwMode="auto">
          <a:xfrm>
            <a:off x="457200" y="510540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63554" name="Rectangle 133"/>
          <p:cNvSpPr>
            <a:spLocks noChangeArrowheads="1"/>
          </p:cNvSpPr>
          <p:nvPr/>
        </p:nvSpPr>
        <p:spPr bwMode="auto">
          <a:xfrm>
            <a:off x="1371600" y="441960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63555" name="Rectangle 134"/>
          <p:cNvSpPr>
            <a:spLocks noChangeArrowheads="1"/>
          </p:cNvSpPr>
          <p:nvPr/>
        </p:nvSpPr>
        <p:spPr bwMode="auto">
          <a:xfrm>
            <a:off x="1828800" y="426720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63556" name="Rectangle 135"/>
          <p:cNvSpPr>
            <a:spLocks noChangeArrowheads="1"/>
          </p:cNvSpPr>
          <p:nvPr/>
        </p:nvSpPr>
        <p:spPr bwMode="auto">
          <a:xfrm>
            <a:off x="457200" y="464820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63557" name="Rectangle 136"/>
          <p:cNvSpPr>
            <a:spLocks noChangeArrowheads="1"/>
          </p:cNvSpPr>
          <p:nvPr/>
        </p:nvSpPr>
        <p:spPr bwMode="auto">
          <a:xfrm>
            <a:off x="914400" y="4724400"/>
            <a:ext cx="38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>
                <a:solidFill>
                  <a:srgbClr val="FC0128"/>
                </a:solidFill>
              </a:rPr>
              <a:t>.</a:t>
            </a:r>
          </a:p>
        </p:txBody>
      </p:sp>
      <p:grpSp>
        <p:nvGrpSpPr>
          <p:cNvPr id="63558" name="Group 137"/>
          <p:cNvGrpSpPr>
            <a:grpSpLocks/>
          </p:cNvGrpSpPr>
          <p:nvPr/>
        </p:nvGrpSpPr>
        <p:grpSpPr bwMode="auto">
          <a:xfrm>
            <a:off x="2743200" y="4648200"/>
            <a:ext cx="915988" cy="382588"/>
            <a:chOff x="1728" y="2928"/>
            <a:chExt cx="577" cy="241"/>
          </a:xfrm>
        </p:grpSpPr>
        <p:sp>
          <p:nvSpPr>
            <p:cNvPr id="63623" name="Line 138"/>
            <p:cNvSpPr>
              <a:spLocks noChangeShapeType="1"/>
            </p:cNvSpPr>
            <p:nvPr/>
          </p:nvSpPr>
          <p:spPr bwMode="auto">
            <a:xfrm>
              <a:off x="1728" y="2928"/>
              <a:ext cx="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24" name="Line 139"/>
            <p:cNvSpPr>
              <a:spLocks noChangeShapeType="1"/>
            </p:cNvSpPr>
            <p:nvPr/>
          </p:nvSpPr>
          <p:spPr bwMode="auto">
            <a:xfrm>
              <a:off x="1728" y="3168"/>
              <a:ext cx="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25" name="Line 140"/>
            <p:cNvSpPr>
              <a:spLocks noChangeShapeType="1"/>
            </p:cNvSpPr>
            <p:nvPr/>
          </p:nvSpPr>
          <p:spPr bwMode="auto">
            <a:xfrm flipV="1">
              <a:off x="1984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26" name="Line 141"/>
            <p:cNvSpPr>
              <a:spLocks noChangeShapeType="1"/>
            </p:cNvSpPr>
            <p:nvPr/>
          </p:nvSpPr>
          <p:spPr bwMode="auto">
            <a:xfrm>
              <a:off x="1984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63627" name="Group 142"/>
            <p:cNvGrpSpPr>
              <a:grpSpLocks/>
            </p:cNvGrpSpPr>
            <p:nvPr/>
          </p:nvGrpSpPr>
          <p:grpSpPr bwMode="auto">
            <a:xfrm>
              <a:off x="2112" y="2976"/>
              <a:ext cx="65" cy="193"/>
              <a:chOff x="2112" y="2976"/>
              <a:chExt cx="65" cy="193"/>
            </a:xfrm>
          </p:grpSpPr>
          <p:sp>
            <p:nvSpPr>
              <p:cNvPr id="63633" name="Freeform 143"/>
              <p:cNvSpPr>
                <a:spLocks/>
              </p:cNvSpPr>
              <p:nvPr/>
            </p:nvSpPr>
            <p:spPr bwMode="auto">
              <a:xfrm>
                <a:off x="2112" y="2976"/>
                <a:ext cx="65" cy="101"/>
              </a:xfrm>
              <a:custGeom>
                <a:avLst/>
                <a:gdLst>
                  <a:gd name="T0" fmla="*/ 0 w 65"/>
                  <a:gd name="T1" fmla="*/ 0 h 101"/>
                  <a:gd name="T2" fmla="*/ 1 w 65"/>
                  <a:gd name="T3" fmla="*/ 0 h 101"/>
                  <a:gd name="T4" fmla="*/ 3 w 65"/>
                  <a:gd name="T5" fmla="*/ 1 h 101"/>
                  <a:gd name="T6" fmla="*/ 5 w 65"/>
                  <a:gd name="T7" fmla="*/ 1 h 101"/>
                  <a:gd name="T8" fmla="*/ 7 w 65"/>
                  <a:gd name="T9" fmla="*/ 1 h 101"/>
                  <a:gd name="T10" fmla="*/ 8 w 65"/>
                  <a:gd name="T11" fmla="*/ 2 h 101"/>
                  <a:gd name="T12" fmla="*/ 10 w 65"/>
                  <a:gd name="T13" fmla="*/ 2 h 101"/>
                  <a:gd name="T14" fmla="*/ 12 w 65"/>
                  <a:gd name="T15" fmla="*/ 3 h 101"/>
                  <a:gd name="T16" fmla="*/ 14 w 65"/>
                  <a:gd name="T17" fmla="*/ 3 h 101"/>
                  <a:gd name="T18" fmla="*/ 16 w 65"/>
                  <a:gd name="T19" fmla="*/ 4 h 101"/>
                  <a:gd name="T20" fmla="*/ 17 w 65"/>
                  <a:gd name="T21" fmla="*/ 4 h 101"/>
                  <a:gd name="T22" fmla="*/ 19 w 65"/>
                  <a:gd name="T23" fmla="*/ 5 h 101"/>
                  <a:gd name="T24" fmla="*/ 21 w 65"/>
                  <a:gd name="T25" fmla="*/ 6 h 101"/>
                  <a:gd name="T26" fmla="*/ 22 w 65"/>
                  <a:gd name="T27" fmla="*/ 6 h 101"/>
                  <a:gd name="T28" fmla="*/ 24 w 65"/>
                  <a:gd name="T29" fmla="*/ 7 h 101"/>
                  <a:gd name="T30" fmla="*/ 26 w 65"/>
                  <a:gd name="T31" fmla="*/ 9 h 101"/>
                  <a:gd name="T32" fmla="*/ 28 w 65"/>
                  <a:gd name="T33" fmla="*/ 10 h 101"/>
                  <a:gd name="T34" fmla="*/ 30 w 65"/>
                  <a:gd name="T35" fmla="*/ 12 h 101"/>
                  <a:gd name="T36" fmla="*/ 32 w 65"/>
                  <a:gd name="T37" fmla="*/ 13 h 101"/>
                  <a:gd name="T38" fmla="*/ 33 w 65"/>
                  <a:gd name="T39" fmla="*/ 15 h 101"/>
                  <a:gd name="T40" fmla="*/ 35 w 65"/>
                  <a:gd name="T41" fmla="*/ 17 h 101"/>
                  <a:gd name="T42" fmla="*/ 37 w 65"/>
                  <a:gd name="T43" fmla="*/ 18 h 101"/>
                  <a:gd name="T44" fmla="*/ 38 w 65"/>
                  <a:gd name="T45" fmla="*/ 21 h 101"/>
                  <a:gd name="T46" fmla="*/ 40 w 65"/>
                  <a:gd name="T47" fmla="*/ 23 h 101"/>
                  <a:gd name="T48" fmla="*/ 42 w 65"/>
                  <a:gd name="T49" fmla="*/ 25 h 101"/>
                  <a:gd name="T50" fmla="*/ 43 w 65"/>
                  <a:gd name="T51" fmla="*/ 27 h 101"/>
                  <a:gd name="T52" fmla="*/ 45 w 65"/>
                  <a:gd name="T53" fmla="*/ 30 h 101"/>
                  <a:gd name="T54" fmla="*/ 46 w 65"/>
                  <a:gd name="T55" fmla="*/ 32 h 101"/>
                  <a:gd name="T56" fmla="*/ 48 w 65"/>
                  <a:gd name="T57" fmla="*/ 33 h 101"/>
                  <a:gd name="T58" fmla="*/ 49 w 65"/>
                  <a:gd name="T59" fmla="*/ 36 h 101"/>
                  <a:gd name="T60" fmla="*/ 50 w 65"/>
                  <a:gd name="T61" fmla="*/ 38 h 101"/>
                  <a:gd name="T62" fmla="*/ 51 w 65"/>
                  <a:gd name="T63" fmla="*/ 41 h 101"/>
                  <a:gd name="T64" fmla="*/ 52 w 65"/>
                  <a:gd name="T65" fmla="*/ 44 h 101"/>
                  <a:gd name="T66" fmla="*/ 53 w 65"/>
                  <a:gd name="T67" fmla="*/ 47 h 101"/>
                  <a:gd name="T68" fmla="*/ 55 w 65"/>
                  <a:gd name="T69" fmla="*/ 50 h 101"/>
                  <a:gd name="T70" fmla="*/ 56 w 65"/>
                  <a:gd name="T71" fmla="*/ 52 h 101"/>
                  <a:gd name="T72" fmla="*/ 57 w 65"/>
                  <a:gd name="T73" fmla="*/ 54 h 101"/>
                  <a:gd name="T74" fmla="*/ 57 w 65"/>
                  <a:gd name="T75" fmla="*/ 57 h 101"/>
                  <a:gd name="T76" fmla="*/ 58 w 65"/>
                  <a:gd name="T77" fmla="*/ 60 h 101"/>
                  <a:gd name="T78" fmla="*/ 59 w 65"/>
                  <a:gd name="T79" fmla="*/ 63 h 101"/>
                  <a:gd name="T80" fmla="*/ 60 w 65"/>
                  <a:gd name="T81" fmla="*/ 66 h 101"/>
                  <a:gd name="T82" fmla="*/ 61 w 65"/>
                  <a:gd name="T83" fmla="*/ 70 h 101"/>
                  <a:gd name="T84" fmla="*/ 61 w 65"/>
                  <a:gd name="T85" fmla="*/ 73 h 101"/>
                  <a:gd name="T86" fmla="*/ 62 w 65"/>
                  <a:gd name="T87" fmla="*/ 76 h 101"/>
                  <a:gd name="T88" fmla="*/ 62 w 65"/>
                  <a:gd name="T89" fmla="*/ 80 h 101"/>
                  <a:gd name="T90" fmla="*/ 63 w 65"/>
                  <a:gd name="T91" fmla="*/ 83 h 101"/>
                  <a:gd name="T92" fmla="*/ 63 w 65"/>
                  <a:gd name="T93" fmla="*/ 86 h 101"/>
                  <a:gd name="T94" fmla="*/ 63 w 65"/>
                  <a:gd name="T95" fmla="*/ 89 h 101"/>
                  <a:gd name="T96" fmla="*/ 64 w 65"/>
                  <a:gd name="T97" fmla="*/ 92 h 101"/>
                  <a:gd name="T98" fmla="*/ 64 w 65"/>
                  <a:gd name="T99" fmla="*/ 95 h 101"/>
                  <a:gd name="T100" fmla="*/ 64 w 65"/>
                  <a:gd name="T101" fmla="*/ 98 h 10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5"/>
                  <a:gd name="T154" fmla="*/ 0 h 101"/>
                  <a:gd name="T155" fmla="*/ 65 w 65"/>
                  <a:gd name="T156" fmla="*/ 101 h 10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5" h="10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9" y="2"/>
                    </a:lnTo>
                    <a:lnTo>
                      <a:pt x="10" y="2"/>
                    </a:lnTo>
                    <a:lnTo>
                      <a:pt x="11" y="2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7" y="4"/>
                    </a:lnTo>
                    <a:lnTo>
                      <a:pt x="18" y="5"/>
                    </a:lnTo>
                    <a:lnTo>
                      <a:pt x="19" y="5"/>
                    </a:lnTo>
                    <a:lnTo>
                      <a:pt x="20" y="5"/>
                    </a:lnTo>
                    <a:lnTo>
                      <a:pt x="21" y="6"/>
                    </a:lnTo>
                    <a:lnTo>
                      <a:pt x="22" y="6"/>
                    </a:lnTo>
                    <a:lnTo>
                      <a:pt x="24" y="7"/>
                    </a:lnTo>
                    <a:lnTo>
                      <a:pt x="25" y="8"/>
                    </a:lnTo>
                    <a:lnTo>
                      <a:pt x="26" y="9"/>
                    </a:lnTo>
                    <a:lnTo>
                      <a:pt x="27" y="10"/>
                    </a:lnTo>
                    <a:lnTo>
                      <a:pt x="28" y="10"/>
                    </a:lnTo>
                    <a:lnTo>
                      <a:pt x="29" y="11"/>
                    </a:lnTo>
                    <a:lnTo>
                      <a:pt x="30" y="12"/>
                    </a:lnTo>
                    <a:lnTo>
                      <a:pt x="31" y="13"/>
                    </a:lnTo>
                    <a:lnTo>
                      <a:pt x="32" y="13"/>
                    </a:lnTo>
                    <a:lnTo>
                      <a:pt x="32" y="15"/>
                    </a:lnTo>
                    <a:lnTo>
                      <a:pt x="33" y="15"/>
                    </a:lnTo>
                    <a:lnTo>
                      <a:pt x="34" y="16"/>
                    </a:lnTo>
                    <a:lnTo>
                      <a:pt x="35" y="17"/>
                    </a:lnTo>
                    <a:lnTo>
                      <a:pt x="36" y="18"/>
                    </a:lnTo>
                    <a:lnTo>
                      <a:pt x="37" y="18"/>
                    </a:lnTo>
                    <a:lnTo>
                      <a:pt x="38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3"/>
                    </a:lnTo>
                    <a:lnTo>
                      <a:pt x="41" y="24"/>
                    </a:lnTo>
                    <a:lnTo>
                      <a:pt x="42" y="25"/>
                    </a:lnTo>
                    <a:lnTo>
                      <a:pt x="42" y="26"/>
                    </a:lnTo>
                    <a:lnTo>
                      <a:pt x="43" y="27"/>
                    </a:lnTo>
                    <a:lnTo>
                      <a:pt x="44" y="28"/>
                    </a:lnTo>
                    <a:lnTo>
                      <a:pt x="45" y="30"/>
                    </a:lnTo>
                    <a:lnTo>
                      <a:pt x="46" y="30"/>
                    </a:lnTo>
                    <a:lnTo>
                      <a:pt x="46" y="32"/>
                    </a:lnTo>
                    <a:lnTo>
                      <a:pt x="47" y="32"/>
                    </a:lnTo>
                    <a:lnTo>
                      <a:pt x="48" y="33"/>
                    </a:lnTo>
                    <a:lnTo>
                      <a:pt x="48" y="34"/>
                    </a:lnTo>
                    <a:lnTo>
                      <a:pt x="49" y="36"/>
                    </a:lnTo>
                    <a:lnTo>
                      <a:pt x="50" y="37"/>
                    </a:lnTo>
                    <a:lnTo>
                      <a:pt x="50" y="38"/>
                    </a:lnTo>
                    <a:lnTo>
                      <a:pt x="51" y="40"/>
                    </a:lnTo>
                    <a:lnTo>
                      <a:pt x="51" y="41"/>
                    </a:lnTo>
                    <a:lnTo>
                      <a:pt x="52" y="43"/>
                    </a:lnTo>
                    <a:lnTo>
                      <a:pt x="52" y="44"/>
                    </a:lnTo>
                    <a:lnTo>
                      <a:pt x="53" y="46"/>
                    </a:lnTo>
                    <a:lnTo>
                      <a:pt x="53" y="47"/>
                    </a:lnTo>
                    <a:lnTo>
                      <a:pt x="54" y="48"/>
                    </a:lnTo>
                    <a:lnTo>
                      <a:pt x="55" y="50"/>
                    </a:lnTo>
                    <a:lnTo>
                      <a:pt x="55" y="51"/>
                    </a:lnTo>
                    <a:lnTo>
                      <a:pt x="56" y="52"/>
                    </a:lnTo>
                    <a:lnTo>
                      <a:pt x="56" y="53"/>
                    </a:lnTo>
                    <a:lnTo>
                      <a:pt x="57" y="54"/>
                    </a:lnTo>
                    <a:lnTo>
                      <a:pt x="57" y="56"/>
                    </a:lnTo>
                    <a:lnTo>
                      <a:pt x="57" y="57"/>
                    </a:lnTo>
                    <a:lnTo>
                      <a:pt x="58" y="58"/>
                    </a:lnTo>
                    <a:lnTo>
                      <a:pt x="58" y="60"/>
                    </a:lnTo>
                    <a:lnTo>
                      <a:pt x="58" y="62"/>
                    </a:lnTo>
                    <a:lnTo>
                      <a:pt x="59" y="63"/>
                    </a:lnTo>
                    <a:lnTo>
                      <a:pt x="60" y="65"/>
                    </a:lnTo>
                    <a:lnTo>
                      <a:pt x="60" y="66"/>
                    </a:lnTo>
                    <a:lnTo>
                      <a:pt x="61" y="69"/>
                    </a:lnTo>
                    <a:lnTo>
                      <a:pt x="61" y="70"/>
                    </a:lnTo>
                    <a:lnTo>
                      <a:pt x="61" y="72"/>
                    </a:lnTo>
                    <a:lnTo>
                      <a:pt x="61" y="73"/>
                    </a:lnTo>
                    <a:lnTo>
                      <a:pt x="62" y="75"/>
                    </a:lnTo>
                    <a:lnTo>
                      <a:pt x="62" y="76"/>
                    </a:lnTo>
                    <a:lnTo>
                      <a:pt x="62" y="78"/>
                    </a:lnTo>
                    <a:lnTo>
                      <a:pt x="62" y="80"/>
                    </a:lnTo>
                    <a:lnTo>
                      <a:pt x="63" y="81"/>
                    </a:lnTo>
                    <a:lnTo>
                      <a:pt x="63" y="83"/>
                    </a:lnTo>
                    <a:lnTo>
                      <a:pt x="63" y="84"/>
                    </a:lnTo>
                    <a:lnTo>
                      <a:pt x="63" y="86"/>
                    </a:lnTo>
                    <a:lnTo>
                      <a:pt x="63" y="87"/>
                    </a:lnTo>
                    <a:lnTo>
                      <a:pt x="63" y="89"/>
                    </a:lnTo>
                    <a:lnTo>
                      <a:pt x="63" y="90"/>
                    </a:lnTo>
                    <a:lnTo>
                      <a:pt x="64" y="92"/>
                    </a:lnTo>
                    <a:lnTo>
                      <a:pt x="64" y="94"/>
                    </a:lnTo>
                    <a:lnTo>
                      <a:pt x="64" y="95"/>
                    </a:lnTo>
                    <a:lnTo>
                      <a:pt x="64" y="96"/>
                    </a:lnTo>
                    <a:lnTo>
                      <a:pt x="64" y="98"/>
                    </a:lnTo>
                    <a:lnTo>
                      <a:pt x="63" y="1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3634" name="Freeform 144"/>
              <p:cNvSpPr>
                <a:spLocks/>
              </p:cNvSpPr>
              <p:nvPr/>
            </p:nvSpPr>
            <p:spPr bwMode="auto">
              <a:xfrm>
                <a:off x="2112" y="3069"/>
                <a:ext cx="65" cy="100"/>
              </a:xfrm>
              <a:custGeom>
                <a:avLst/>
                <a:gdLst>
                  <a:gd name="T0" fmla="*/ 0 w 65"/>
                  <a:gd name="T1" fmla="*/ 98 h 100"/>
                  <a:gd name="T2" fmla="*/ 1 w 65"/>
                  <a:gd name="T3" fmla="*/ 98 h 100"/>
                  <a:gd name="T4" fmla="*/ 3 w 65"/>
                  <a:gd name="T5" fmla="*/ 97 h 100"/>
                  <a:gd name="T6" fmla="*/ 5 w 65"/>
                  <a:gd name="T7" fmla="*/ 97 h 100"/>
                  <a:gd name="T8" fmla="*/ 7 w 65"/>
                  <a:gd name="T9" fmla="*/ 97 h 100"/>
                  <a:gd name="T10" fmla="*/ 8 w 65"/>
                  <a:gd name="T11" fmla="*/ 96 h 100"/>
                  <a:gd name="T12" fmla="*/ 10 w 65"/>
                  <a:gd name="T13" fmla="*/ 96 h 100"/>
                  <a:gd name="T14" fmla="*/ 12 w 65"/>
                  <a:gd name="T15" fmla="*/ 95 h 100"/>
                  <a:gd name="T16" fmla="*/ 14 w 65"/>
                  <a:gd name="T17" fmla="*/ 95 h 100"/>
                  <a:gd name="T18" fmla="*/ 16 w 65"/>
                  <a:gd name="T19" fmla="*/ 94 h 100"/>
                  <a:gd name="T20" fmla="*/ 17 w 65"/>
                  <a:gd name="T21" fmla="*/ 94 h 100"/>
                  <a:gd name="T22" fmla="*/ 19 w 65"/>
                  <a:gd name="T23" fmla="*/ 93 h 100"/>
                  <a:gd name="T24" fmla="*/ 21 w 65"/>
                  <a:gd name="T25" fmla="*/ 92 h 100"/>
                  <a:gd name="T26" fmla="*/ 22 w 65"/>
                  <a:gd name="T27" fmla="*/ 92 h 100"/>
                  <a:gd name="T28" fmla="*/ 24 w 65"/>
                  <a:gd name="T29" fmla="*/ 91 h 100"/>
                  <a:gd name="T30" fmla="*/ 26 w 65"/>
                  <a:gd name="T31" fmla="*/ 89 h 100"/>
                  <a:gd name="T32" fmla="*/ 28 w 65"/>
                  <a:gd name="T33" fmla="*/ 88 h 100"/>
                  <a:gd name="T34" fmla="*/ 30 w 65"/>
                  <a:gd name="T35" fmla="*/ 86 h 100"/>
                  <a:gd name="T36" fmla="*/ 32 w 65"/>
                  <a:gd name="T37" fmla="*/ 85 h 100"/>
                  <a:gd name="T38" fmla="*/ 33 w 65"/>
                  <a:gd name="T39" fmla="*/ 83 h 100"/>
                  <a:gd name="T40" fmla="*/ 35 w 65"/>
                  <a:gd name="T41" fmla="*/ 81 h 100"/>
                  <a:gd name="T42" fmla="*/ 37 w 65"/>
                  <a:gd name="T43" fmla="*/ 80 h 100"/>
                  <a:gd name="T44" fmla="*/ 38 w 65"/>
                  <a:gd name="T45" fmla="*/ 78 h 100"/>
                  <a:gd name="T46" fmla="*/ 40 w 65"/>
                  <a:gd name="T47" fmla="*/ 76 h 100"/>
                  <a:gd name="T48" fmla="*/ 42 w 65"/>
                  <a:gd name="T49" fmla="*/ 73 h 100"/>
                  <a:gd name="T50" fmla="*/ 43 w 65"/>
                  <a:gd name="T51" fmla="*/ 71 h 100"/>
                  <a:gd name="T52" fmla="*/ 45 w 65"/>
                  <a:gd name="T53" fmla="*/ 69 h 100"/>
                  <a:gd name="T54" fmla="*/ 46 w 65"/>
                  <a:gd name="T55" fmla="*/ 67 h 100"/>
                  <a:gd name="T56" fmla="*/ 48 w 65"/>
                  <a:gd name="T57" fmla="*/ 65 h 100"/>
                  <a:gd name="T58" fmla="*/ 49 w 65"/>
                  <a:gd name="T59" fmla="*/ 63 h 100"/>
                  <a:gd name="T60" fmla="*/ 50 w 65"/>
                  <a:gd name="T61" fmla="*/ 60 h 100"/>
                  <a:gd name="T62" fmla="*/ 51 w 65"/>
                  <a:gd name="T63" fmla="*/ 57 h 100"/>
                  <a:gd name="T64" fmla="*/ 52 w 65"/>
                  <a:gd name="T65" fmla="*/ 55 h 100"/>
                  <a:gd name="T66" fmla="*/ 53 w 65"/>
                  <a:gd name="T67" fmla="*/ 52 h 100"/>
                  <a:gd name="T68" fmla="*/ 55 w 65"/>
                  <a:gd name="T69" fmla="*/ 49 h 100"/>
                  <a:gd name="T70" fmla="*/ 56 w 65"/>
                  <a:gd name="T71" fmla="*/ 47 h 100"/>
                  <a:gd name="T72" fmla="*/ 57 w 65"/>
                  <a:gd name="T73" fmla="*/ 44 h 100"/>
                  <a:gd name="T74" fmla="*/ 57 w 65"/>
                  <a:gd name="T75" fmla="*/ 42 h 100"/>
                  <a:gd name="T76" fmla="*/ 58 w 65"/>
                  <a:gd name="T77" fmla="*/ 39 h 100"/>
                  <a:gd name="T78" fmla="*/ 59 w 65"/>
                  <a:gd name="T79" fmla="*/ 36 h 100"/>
                  <a:gd name="T80" fmla="*/ 60 w 65"/>
                  <a:gd name="T81" fmla="*/ 32 h 100"/>
                  <a:gd name="T82" fmla="*/ 61 w 65"/>
                  <a:gd name="T83" fmla="*/ 29 h 100"/>
                  <a:gd name="T84" fmla="*/ 61 w 65"/>
                  <a:gd name="T85" fmla="*/ 26 h 100"/>
                  <a:gd name="T86" fmla="*/ 62 w 65"/>
                  <a:gd name="T87" fmla="*/ 22 h 100"/>
                  <a:gd name="T88" fmla="*/ 62 w 65"/>
                  <a:gd name="T89" fmla="*/ 19 h 100"/>
                  <a:gd name="T90" fmla="*/ 63 w 65"/>
                  <a:gd name="T91" fmla="*/ 16 h 100"/>
                  <a:gd name="T92" fmla="*/ 63 w 65"/>
                  <a:gd name="T93" fmla="*/ 13 h 100"/>
                  <a:gd name="T94" fmla="*/ 63 w 65"/>
                  <a:gd name="T95" fmla="*/ 10 h 100"/>
                  <a:gd name="T96" fmla="*/ 64 w 65"/>
                  <a:gd name="T97" fmla="*/ 7 h 100"/>
                  <a:gd name="T98" fmla="*/ 64 w 65"/>
                  <a:gd name="T99" fmla="*/ 4 h 100"/>
                  <a:gd name="T100" fmla="*/ 64 w 65"/>
                  <a:gd name="T101" fmla="*/ 1 h 10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5"/>
                  <a:gd name="T154" fmla="*/ 0 h 100"/>
                  <a:gd name="T155" fmla="*/ 65 w 65"/>
                  <a:gd name="T156" fmla="*/ 100 h 10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5" h="100">
                    <a:moveTo>
                      <a:pt x="0" y="99"/>
                    </a:moveTo>
                    <a:lnTo>
                      <a:pt x="0" y="98"/>
                    </a:lnTo>
                    <a:lnTo>
                      <a:pt x="0" y="99"/>
                    </a:lnTo>
                    <a:lnTo>
                      <a:pt x="1" y="98"/>
                    </a:lnTo>
                    <a:lnTo>
                      <a:pt x="2" y="97"/>
                    </a:lnTo>
                    <a:lnTo>
                      <a:pt x="3" y="97"/>
                    </a:lnTo>
                    <a:lnTo>
                      <a:pt x="4" y="97"/>
                    </a:lnTo>
                    <a:lnTo>
                      <a:pt x="5" y="97"/>
                    </a:lnTo>
                    <a:lnTo>
                      <a:pt x="6" y="97"/>
                    </a:lnTo>
                    <a:lnTo>
                      <a:pt x="7" y="97"/>
                    </a:lnTo>
                    <a:lnTo>
                      <a:pt x="7" y="96"/>
                    </a:lnTo>
                    <a:lnTo>
                      <a:pt x="8" y="96"/>
                    </a:lnTo>
                    <a:lnTo>
                      <a:pt x="9" y="96"/>
                    </a:lnTo>
                    <a:lnTo>
                      <a:pt x="10" y="96"/>
                    </a:lnTo>
                    <a:lnTo>
                      <a:pt x="11" y="96"/>
                    </a:lnTo>
                    <a:lnTo>
                      <a:pt x="12" y="95"/>
                    </a:lnTo>
                    <a:lnTo>
                      <a:pt x="13" y="95"/>
                    </a:lnTo>
                    <a:lnTo>
                      <a:pt x="14" y="95"/>
                    </a:lnTo>
                    <a:lnTo>
                      <a:pt x="15" y="95"/>
                    </a:lnTo>
                    <a:lnTo>
                      <a:pt x="16" y="94"/>
                    </a:lnTo>
                    <a:lnTo>
                      <a:pt x="17" y="94"/>
                    </a:lnTo>
                    <a:lnTo>
                      <a:pt x="18" y="93"/>
                    </a:lnTo>
                    <a:lnTo>
                      <a:pt x="19" y="93"/>
                    </a:lnTo>
                    <a:lnTo>
                      <a:pt x="20" y="93"/>
                    </a:lnTo>
                    <a:lnTo>
                      <a:pt x="21" y="92"/>
                    </a:lnTo>
                    <a:lnTo>
                      <a:pt x="22" y="92"/>
                    </a:lnTo>
                    <a:lnTo>
                      <a:pt x="24" y="91"/>
                    </a:lnTo>
                    <a:lnTo>
                      <a:pt x="25" y="90"/>
                    </a:lnTo>
                    <a:lnTo>
                      <a:pt x="26" y="89"/>
                    </a:lnTo>
                    <a:lnTo>
                      <a:pt x="27" y="89"/>
                    </a:lnTo>
                    <a:lnTo>
                      <a:pt x="28" y="88"/>
                    </a:lnTo>
                    <a:lnTo>
                      <a:pt x="29" y="87"/>
                    </a:lnTo>
                    <a:lnTo>
                      <a:pt x="30" y="86"/>
                    </a:lnTo>
                    <a:lnTo>
                      <a:pt x="31" y="85"/>
                    </a:lnTo>
                    <a:lnTo>
                      <a:pt x="32" y="85"/>
                    </a:lnTo>
                    <a:lnTo>
                      <a:pt x="32" y="83"/>
                    </a:lnTo>
                    <a:lnTo>
                      <a:pt x="33" y="83"/>
                    </a:lnTo>
                    <a:lnTo>
                      <a:pt x="34" y="82"/>
                    </a:lnTo>
                    <a:lnTo>
                      <a:pt x="35" y="81"/>
                    </a:lnTo>
                    <a:lnTo>
                      <a:pt x="36" y="80"/>
                    </a:lnTo>
                    <a:lnTo>
                      <a:pt x="37" y="80"/>
                    </a:lnTo>
                    <a:lnTo>
                      <a:pt x="38" y="79"/>
                    </a:lnTo>
                    <a:lnTo>
                      <a:pt x="38" y="78"/>
                    </a:lnTo>
                    <a:lnTo>
                      <a:pt x="39" y="77"/>
                    </a:lnTo>
                    <a:lnTo>
                      <a:pt x="40" y="76"/>
                    </a:lnTo>
                    <a:lnTo>
                      <a:pt x="41" y="75"/>
                    </a:lnTo>
                    <a:lnTo>
                      <a:pt x="42" y="73"/>
                    </a:lnTo>
                    <a:lnTo>
                      <a:pt x="42" y="72"/>
                    </a:lnTo>
                    <a:lnTo>
                      <a:pt x="43" y="71"/>
                    </a:lnTo>
                    <a:lnTo>
                      <a:pt x="44" y="70"/>
                    </a:lnTo>
                    <a:lnTo>
                      <a:pt x="45" y="69"/>
                    </a:lnTo>
                    <a:lnTo>
                      <a:pt x="46" y="68"/>
                    </a:lnTo>
                    <a:lnTo>
                      <a:pt x="46" y="67"/>
                    </a:lnTo>
                    <a:lnTo>
                      <a:pt x="47" y="66"/>
                    </a:lnTo>
                    <a:lnTo>
                      <a:pt x="48" y="65"/>
                    </a:lnTo>
                    <a:lnTo>
                      <a:pt x="48" y="64"/>
                    </a:lnTo>
                    <a:lnTo>
                      <a:pt x="49" y="63"/>
                    </a:lnTo>
                    <a:lnTo>
                      <a:pt x="50" y="62"/>
                    </a:lnTo>
                    <a:lnTo>
                      <a:pt x="50" y="60"/>
                    </a:lnTo>
                    <a:lnTo>
                      <a:pt x="51" y="59"/>
                    </a:lnTo>
                    <a:lnTo>
                      <a:pt x="51" y="57"/>
                    </a:lnTo>
                    <a:lnTo>
                      <a:pt x="52" y="56"/>
                    </a:lnTo>
                    <a:lnTo>
                      <a:pt x="52" y="55"/>
                    </a:lnTo>
                    <a:lnTo>
                      <a:pt x="53" y="53"/>
                    </a:lnTo>
                    <a:lnTo>
                      <a:pt x="53" y="52"/>
                    </a:lnTo>
                    <a:lnTo>
                      <a:pt x="54" y="50"/>
                    </a:lnTo>
                    <a:lnTo>
                      <a:pt x="55" y="49"/>
                    </a:lnTo>
                    <a:lnTo>
                      <a:pt x="55" y="48"/>
                    </a:lnTo>
                    <a:lnTo>
                      <a:pt x="56" y="47"/>
                    </a:lnTo>
                    <a:lnTo>
                      <a:pt x="56" y="46"/>
                    </a:lnTo>
                    <a:lnTo>
                      <a:pt x="57" y="44"/>
                    </a:lnTo>
                    <a:lnTo>
                      <a:pt x="57" y="43"/>
                    </a:lnTo>
                    <a:lnTo>
                      <a:pt x="57" y="42"/>
                    </a:lnTo>
                    <a:lnTo>
                      <a:pt x="58" y="40"/>
                    </a:lnTo>
                    <a:lnTo>
                      <a:pt x="58" y="39"/>
                    </a:lnTo>
                    <a:lnTo>
                      <a:pt x="58" y="37"/>
                    </a:lnTo>
                    <a:lnTo>
                      <a:pt x="59" y="36"/>
                    </a:lnTo>
                    <a:lnTo>
                      <a:pt x="60" y="33"/>
                    </a:lnTo>
                    <a:lnTo>
                      <a:pt x="60" y="32"/>
                    </a:lnTo>
                    <a:lnTo>
                      <a:pt x="61" y="30"/>
                    </a:lnTo>
                    <a:lnTo>
                      <a:pt x="61" y="29"/>
                    </a:lnTo>
                    <a:lnTo>
                      <a:pt x="61" y="27"/>
                    </a:lnTo>
                    <a:lnTo>
                      <a:pt x="61" y="26"/>
                    </a:lnTo>
                    <a:lnTo>
                      <a:pt x="62" y="24"/>
                    </a:lnTo>
                    <a:lnTo>
                      <a:pt x="62" y="22"/>
                    </a:lnTo>
                    <a:lnTo>
                      <a:pt x="62" y="20"/>
                    </a:lnTo>
                    <a:lnTo>
                      <a:pt x="62" y="19"/>
                    </a:lnTo>
                    <a:lnTo>
                      <a:pt x="63" y="18"/>
                    </a:lnTo>
                    <a:lnTo>
                      <a:pt x="63" y="16"/>
                    </a:lnTo>
                    <a:lnTo>
                      <a:pt x="63" y="15"/>
                    </a:lnTo>
                    <a:lnTo>
                      <a:pt x="63" y="13"/>
                    </a:lnTo>
                    <a:lnTo>
                      <a:pt x="63" y="12"/>
                    </a:lnTo>
                    <a:lnTo>
                      <a:pt x="63" y="10"/>
                    </a:lnTo>
                    <a:lnTo>
                      <a:pt x="63" y="9"/>
                    </a:lnTo>
                    <a:lnTo>
                      <a:pt x="64" y="7"/>
                    </a:lnTo>
                    <a:lnTo>
                      <a:pt x="64" y="5"/>
                    </a:lnTo>
                    <a:lnTo>
                      <a:pt x="64" y="4"/>
                    </a:lnTo>
                    <a:lnTo>
                      <a:pt x="64" y="3"/>
                    </a:lnTo>
                    <a:lnTo>
                      <a:pt x="64" y="1"/>
                    </a:lnTo>
                    <a:lnTo>
                      <a:pt x="63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grpSp>
          <p:nvGrpSpPr>
            <p:cNvPr id="63628" name="Group 145"/>
            <p:cNvGrpSpPr>
              <a:grpSpLocks/>
            </p:cNvGrpSpPr>
            <p:nvPr/>
          </p:nvGrpSpPr>
          <p:grpSpPr bwMode="auto">
            <a:xfrm>
              <a:off x="2112" y="2976"/>
              <a:ext cx="193" cy="193"/>
              <a:chOff x="2112" y="2976"/>
              <a:chExt cx="193" cy="193"/>
            </a:xfrm>
          </p:grpSpPr>
          <p:sp>
            <p:nvSpPr>
              <p:cNvPr id="63631" name="Freeform 146"/>
              <p:cNvSpPr>
                <a:spLocks/>
              </p:cNvSpPr>
              <p:nvPr/>
            </p:nvSpPr>
            <p:spPr bwMode="auto">
              <a:xfrm>
                <a:off x="2112" y="2976"/>
                <a:ext cx="193" cy="101"/>
              </a:xfrm>
              <a:custGeom>
                <a:avLst/>
                <a:gdLst>
                  <a:gd name="T0" fmla="*/ 0 w 193"/>
                  <a:gd name="T1" fmla="*/ 0 h 101"/>
                  <a:gd name="T2" fmla="*/ 5 w 193"/>
                  <a:gd name="T3" fmla="*/ 0 h 101"/>
                  <a:gd name="T4" fmla="*/ 10 w 193"/>
                  <a:gd name="T5" fmla="*/ 1 h 101"/>
                  <a:gd name="T6" fmla="*/ 16 w 193"/>
                  <a:gd name="T7" fmla="*/ 1 h 101"/>
                  <a:gd name="T8" fmla="*/ 21 w 193"/>
                  <a:gd name="T9" fmla="*/ 1 h 101"/>
                  <a:gd name="T10" fmla="*/ 26 w 193"/>
                  <a:gd name="T11" fmla="*/ 2 h 101"/>
                  <a:gd name="T12" fmla="*/ 32 w 193"/>
                  <a:gd name="T13" fmla="*/ 2 h 101"/>
                  <a:gd name="T14" fmla="*/ 37 w 193"/>
                  <a:gd name="T15" fmla="*/ 3 h 101"/>
                  <a:gd name="T16" fmla="*/ 42 w 193"/>
                  <a:gd name="T17" fmla="*/ 3 h 101"/>
                  <a:gd name="T18" fmla="*/ 48 w 193"/>
                  <a:gd name="T19" fmla="*/ 4 h 101"/>
                  <a:gd name="T20" fmla="*/ 53 w 193"/>
                  <a:gd name="T21" fmla="*/ 4 h 101"/>
                  <a:gd name="T22" fmla="*/ 59 w 193"/>
                  <a:gd name="T23" fmla="*/ 5 h 101"/>
                  <a:gd name="T24" fmla="*/ 64 w 193"/>
                  <a:gd name="T25" fmla="*/ 6 h 101"/>
                  <a:gd name="T26" fmla="*/ 68 w 193"/>
                  <a:gd name="T27" fmla="*/ 6 h 101"/>
                  <a:gd name="T28" fmla="*/ 74 w 193"/>
                  <a:gd name="T29" fmla="*/ 7 h 101"/>
                  <a:gd name="T30" fmla="*/ 80 w 193"/>
                  <a:gd name="T31" fmla="*/ 9 h 101"/>
                  <a:gd name="T32" fmla="*/ 85 w 193"/>
                  <a:gd name="T33" fmla="*/ 10 h 101"/>
                  <a:gd name="T34" fmla="*/ 91 w 193"/>
                  <a:gd name="T35" fmla="*/ 12 h 101"/>
                  <a:gd name="T36" fmla="*/ 96 w 193"/>
                  <a:gd name="T37" fmla="*/ 13 h 101"/>
                  <a:gd name="T38" fmla="*/ 101 w 193"/>
                  <a:gd name="T39" fmla="*/ 15 h 101"/>
                  <a:gd name="T40" fmla="*/ 107 w 193"/>
                  <a:gd name="T41" fmla="*/ 17 h 101"/>
                  <a:gd name="T42" fmla="*/ 112 w 193"/>
                  <a:gd name="T43" fmla="*/ 18 h 101"/>
                  <a:gd name="T44" fmla="*/ 116 w 193"/>
                  <a:gd name="T45" fmla="*/ 21 h 101"/>
                  <a:gd name="T46" fmla="*/ 121 w 193"/>
                  <a:gd name="T47" fmla="*/ 23 h 101"/>
                  <a:gd name="T48" fmla="*/ 126 w 193"/>
                  <a:gd name="T49" fmla="*/ 25 h 101"/>
                  <a:gd name="T50" fmla="*/ 131 w 193"/>
                  <a:gd name="T51" fmla="*/ 27 h 101"/>
                  <a:gd name="T52" fmla="*/ 135 w 193"/>
                  <a:gd name="T53" fmla="*/ 30 h 101"/>
                  <a:gd name="T54" fmla="*/ 140 w 193"/>
                  <a:gd name="T55" fmla="*/ 32 h 101"/>
                  <a:gd name="T56" fmla="*/ 144 w 193"/>
                  <a:gd name="T57" fmla="*/ 33 h 101"/>
                  <a:gd name="T58" fmla="*/ 147 w 193"/>
                  <a:gd name="T59" fmla="*/ 36 h 101"/>
                  <a:gd name="T60" fmla="*/ 152 w 193"/>
                  <a:gd name="T61" fmla="*/ 38 h 101"/>
                  <a:gd name="T62" fmla="*/ 154 w 193"/>
                  <a:gd name="T63" fmla="*/ 41 h 101"/>
                  <a:gd name="T64" fmla="*/ 157 w 193"/>
                  <a:gd name="T65" fmla="*/ 44 h 101"/>
                  <a:gd name="T66" fmla="*/ 160 w 193"/>
                  <a:gd name="T67" fmla="*/ 47 h 101"/>
                  <a:gd name="T68" fmla="*/ 165 w 193"/>
                  <a:gd name="T69" fmla="*/ 50 h 101"/>
                  <a:gd name="T70" fmla="*/ 169 w 193"/>
                  <a:gd name="T71" fmla="*/ 52 h 101"/>
                  <a:gd name="T72" fmla="*/ 172 w 193"/>
                  <a:gd name="T73" fmla="*/ 54 h 101"/>
                  <a:gd name="T74" fmla="*/ 173 w 193"/>
                  <a:gd name="T75" fmla="*/ 57 h 101"/>
                  <a:gd name="T76" fmla="*/ 176 w 193"/>
                  <a:gd name="T77" fmla="*/ 60 h 101"/>
                  <a:gd name="T78" fmla="*/ 179 w 193"/>
                  <a:gd name="T79" fmla="*/ 63 h 101"/>
                  <a:gd name="T80" fmla="*/ 181 w 193"/>
                  <a:gd name="T81" fmla="*/ 66 h 101"/>
                  <a:gd name="T82" fmla="*/ 184 w 193"/>
                  <a:gd name="T83" fmla="*/ 70 h 101"/>
                  <a:gd name="T84" fmla="*/ 185 w 193"/>
                  <a:gd name="T85" fmla="*/ 73 h 101"/>
                  <a:gd name="T86" fmla="*/ 186 w 193"/>
                  <a:gd name="T87" fmla="*/ 76 h 101"/>
                  <a:gd name="T88" fmla="*/ 188 w 193"/>
                  <a:gd name="T89" fmla="*/ 80 h 101"/>
                  <a:gd name="T90" fmla="*/ 189 w 193"/>
                  <a:gd name="T91" fmla="*/ 83 h 101"/>
                  <a:gd name="T92" fmla="*/ 189 w 193"/>
                  <a:gd name="T93" fmla="*/ 86 h 101"/>
                  <a:gd name="T94" fmla="*/ 191 w 193"/>
                  <a:gd name="T95" fmla="*/ 89 h 101"/>
                  <a:gd name="T96" fmla="*/ 192 w 193"/>
                  <a:gd name="T97" fmla="*/ 92 h 101"/>
                  <a:gd name="T98" fmla="*/ 192 w 193"/>
                  <a:gd name="T99" fmla="*/ 95 h 101"/>
                  <a:gd name="T100" fmla="*/ 192 w 193"/>
                  <a:gd name="T101" fmla="*/ 98 h 10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93"/>
                  <a:gd name="T154" fmla="*/ 0 h 101"/>
                  <a:gd name="T155" fmla="*/ 193 w 193"/>
                  <a:gd name="T156" fmla="*/ 101 h 10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93" h="10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3" y="1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21" y="1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9" y="2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7" y="3"/>
                    </a:lnTo>
                    <a:lnTo>
                      <a:pt x="39" y="3"/>
                    </a:lnTo>
                    <a:lnTo>
                      <a:pt x="42" y="3"/>
                    </a:lnTo>
                    <a:lnTo>
                      <a:pt x="45" y="3"/>
                    </a:lnTo>
                    <a:lnTo>
                      <a:pt x="48" y="4"/>
                    </a:lnTo>
                    <a:lnTo>
                      <a:pt x="50" y="4"/>
                    </a:lnTo>
                    <a:lnTo>
                      <a:pt x="53" y="4"/>
                    </a:lnTo>
                    <a:lnTo>
                      <a:pt x="55" y="5"/>
                    </a:lnTo>
                    <a:lnTo>
                      <a:pt x="59" y="5"/>
                    </a:lnTo>
                    <a:lnTo>
                      <a:pt x="61" y="5"/>
                    </a:lnTo>
                    <a:lnTo>
                      <a:pt x="64" y="6"/>
                    </a:lnTo>
                    <a:lnTo>
                      <a:pt x="66" y="6"/>
                    </a:lnTo>
                    <a:lnTo>
                      <a:pt x="68" y="6"/>
                    </a:lnTo>
                    <a:lnTo>
                      <a:pt x="72" y="7"/>
                    </a:lnTo>
                    <a:lnTo>
                      <a:pt x="74" y="7"/>
                    </a:lnTo>
                    <a:lnTo>
                      <a:pt x="77" y="8"/>
                    </a:lnTo>
                    <a:lnTo>
                      <a:pt x="80" y="9"/>
                    </a:lnTo>
                    <a:lnTo>
                      <a:pt x="82" y="10"/>
                    </a:lnTo>
                    <a:lnTo>
                      <a:pt x="85" y="10"/>
                    </a:lnTo>
                    <a:lnTo>
                      <a:pt x="88" y="11"/>
                    </a:lnTo>
                    <a:lnTo>
                      <a:pt x="91" y="12"/>
                    </a:lnTo>
                    <a:lnTo>
                      <a:pt x="93" y="13"/>
                    </a:lnTo>
                    <a:lnTo>
                      <a:pt x="96" y="13"/>
                    </a:lnTo>
                    <a:lnTo>
                      <a:pt x="98" y="15"/>
                    </a:lnTo>
                    <a:lnTo>
                      <a:pt x="101" y="15"/>
                    </a:lnTo>
                    <a:lnTo>
                      <a:pt x="103" y="16"/>
                    </a:lnTo>
                    <a:lnTo>
                      <a:pt x="107" y="17"/>
                    </a:lnTo>
                    <a:lnTo>
                      <a:pt x="109" y="18"/>
                    </a:lnTo>
                    <a:lnTo>
                      <a:pt x="112" y="18"/>
                    </a:lnTo>
                    <a:lnTo>
                      <a:pt x="114" y="20"/>
                    </a:lnTo>
                    <a:lnTo>
                      <a:pt x="116" y="21"/>
                    </a:lnTo>
                    <a:lnTo>
                      <a:pt x="119" y="22"/>
                    </a:lnTo>
                    <a:lnTo>
                      <a:pt x="121" y="23"/>
                    </a:lnTo>
                    <a:lnTo>
                      <a:pt x="123" y="24"/>
                    </a:lnTo>
                    <a:lnTo>
                      <a:pt x="126" y="25"/>
                    </a:lnTo>
                    <a:lnTo>
                      <a:pt x="128" y="26"/>
                    </a:lnTo>
                    <a:lnTo>
                      <a:pt x="131" y="27"/>
                    </a:lnTo>
                    <a:lnTo>
                      <a:pt x="133" y="28"/>
                    </a:lnTo>
                    <a:lnTo>
                      <a:pt x="135" y="30"/>
                    </a:lnTo>
                    <a:lnTo>
                      <a:pt x="138" y="30"/>
                    </a:lnTo>
                    <a:lnTo>
                      <a:pt x="140" y="32"/>
                    </a:lnTo>
                    <a:lnTo>
                      <a:pt x="142" y="32"/>
                    </a:lnTo>
                    <a:lnTo>
                      <a:pt x="144" y="33"/>
                    </a:lnTo>
                    <a:lnTo>
                      <a:pt x="146" y="34"/>
                    </a:lnTo>
                    <a:lnTo>
                      <a:pt x="147" y="36"/>
                    </a:lnTo>
                    <a:lnTo>
                      <a:pt x="150" y="37"/>
                    </a:lnTo>
                    <a:lnTo>
                      <a:pt x="152" y="38"/>
                    </a:lnTo>
                    <a:lnTo>
                      <a:pt x="153" y="40"/>
                    </a:lnTo>
                    <a:lnTo>
                      <a:pt x="154" y="41"/>
                    </a:lnTo>
                    <a:lnTo>
                      <a:pt x="156" y="43"/>
                    </a:lnTo>
                    <a:lnTo>
                      <a:pt x="157" y="44"/>
                    </a:lnTo>
                    <a:lnTo>
                      <a:pt x="159" y="46"/>
                    </a:lnTo>
                    <a:lnTo>
                      <a:pt x="160" y="47"/>
                    </a:lnTo>
                    <a:lnTo>
                      <a:pt x="162" y="48"/>
                    </a:lnTo>
                    <a:lnTo>
                      <a:pt x="165" y="50"/>
                    </a:lnTo>
                    <a:lnTo>
                      <a:pt x="166" y="51"/>
                    </a:lnTo>
                    <a:lnTo>
                      <a:pt x="169" y="52"/>
                    </a:lnTo>
                    <a:lnTo>
                      <a:pt x="170" y="53"/>
                    </a:lnTo>
                    <a:lnTo>
                      <a:pt x="172" y="54"/>
                    </a:lnTo>
                    <a:lnTo>
                      <a:pt x="173" y="56"/>
                    </a:lnTo>
                    <a:lnTo>
                      <a:pt x="173" y="57"/>
                    </a:lnTo>
                    <a:lnTo>
                      <a:pt x="175" y="58"/>
                    </a:lnTo>
                    <a:lnTo>
                      <a:pt x="176" y="60"/>
                    </a:lnTo>
                    <a:lnTo>
                      <a:pt x="176" y="62"/>
                    </a:lnTo>
                    <a:lnTo>
                      <a:pt x="179" y="63"/>
                    </a:lnTo>
                    <a:lnTo>
                      <a:pt x="180" y="65"/>
                    </a:lnTo>
                    <a:lnTo>
                      <a:pt x="181" y="66"/>
                    </a:lnTo>
                    <a:lnTo>
                      <a:pt x="183" y="69"/>
                    </a:lnTo>
                    <a:lnTo>
                      <a:pt x="184" y="70"/>
                    </a:lnTo>
                    <a:lnTo>
                      <a:pt x="185" y="72"/>
                    </a:lnTo>
                    <a:lnTo>
                      <a:pt x="185" y="73"/>
                    </a:lnTo>
                    <a:lnTo>
                      <a:pt x="186" y="75"/>
                    </a:lnTo>
                    <a:lnTo>
                      <a:pt x="186" y="76"/>
                    </a:lnTo>
                    <a:lnTo>
                      <a:pt x="188" y="78"/>
                    </a:lnTo>
                    <a:lnTo>
                      <a:pt x="188" y="80"/>
                    </a:lnTo>
                    <a:lnTo>
                      <a:pt x="189" y="81"/>
                    </a:lnTo>
                    <a:lnTo>
                      <a:pt x="189" y="83"/>
                    </a:lnTo>
                    <a:lnTo>
                      <a:pt x="189" y="84"/>
                    </a:lnTo>
                    <a:lnTo>
                      <a:pt x="189" y="86"/>
                    </a:lnTo>
                    <a:lnTo>
                      <a:pt x="190" y="87"/>
                    </a:lnTo>
                    <a:lnTo>
                      <a:pt x="191" y="89"/>
                    </a:lnTo>
                    <a:lnTo>
                      <a:pt x="191" y="90"/>
                    </a:lnTo>
                    <a:lnTo>
                      <a:pt x="192" y="92"/>
                    </a:lnTo>
                    <a:lnTo>
                      <a:pt x="192" y="94"/>
                    </a:lnTo>
                    <a:lnTo>
                      <a:pt x="192" y="95"/>
                    </a:lnTo>
                    <a:lnTo>
                      <a:pt x="192" y="96"/>
                    </a:lnTo>
                    <a:lnTo>
                      <a:pt x="192" y="98"/>
                    </a:lnTo>
                    <a:lnTo>
                      <a:pt x="191" y="1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3632" name="Freeform 147"/>
              <p:cNvSpPr>
                <a:spLocks/>
              </p:cNvSpPr>
              <p:nvPr/>
            </p:nvSpPr>
            <p:spPr bwMode="auto">
              <a:xfrm>
                <a:off x="2112" y="3069"/>
                <a:ext cx="193" cy="100"/>
              </a:xfrm>
              <a:custGeom>
                <a:avLst/>
                <a:gdLst>
                  <a:gd name="T0" fmla="*/ 0 w 193"/>
                  <a:gd name="T1" fmla="*/ 98 h 100"/>
                  <a:gd name="T2" fmla="*/ 5 w 193"/>
                  <a:gd name="T3" fmla="*/ 98 h 100"/>
                  <a:gd name="T4" fmla="*/ 10 w 193"/>
                  <a:gd name="T5" fmla="*/ 97 h 100"/>
                  <a:gd name="T6" fmla="*/ 16 w 193"/>
                  <a:gd name="T7" fmla="*/ 97 h 100"/>
                  <a:gd name="T8" fmla="*/ 21 w 193"/>
                  <a:gd name="T9" fmla="*/ 97 h 100"/>
                  <a:gd name="T10" fmla="*/ 26 w 193"/>
                  <a:gd name="T11" fmla="*/ 96 h 100"/>
                  <a:gd name="T12" fmla="*/ 32 w 193"/>
                  <a:gd name="T13" fmla="*/ 96 h 100"/>
                  <a:gd name="T14" fmla="*/ 37 w 193"/>
                  <a:gd name="T15" fmla="*/ 95 h 100"/>
                  <a:gd name="T16" fmla="*/ 42 w 193"/>
                  <a:gd name="T17" fmla="*/ 95 h 100"/>
                  <a:gd name="T18" fmla="*/ 48 w 193"/>
                  <a:gd name="T19" fmla="*/ 94 h 100"/>
                  <a:gd name="T20" fmla="*/ 53 w 193"/>
                  <a:gd name="T21" fmla="*/ 94 h 100"/>
                  <a:gd name="T22" fmla="*/ 59 w 193"/>
                  <a:gd name="T23" fmla="*/ 93 h 100"/>
                  <a:gd name="T24" fmla="*/ 64 w 193"/>
                  <a:gd name="T25" fmla="*/ 92 h 100"/>
                  <a:gd name="T26" fmla="*/ 68 w 193"/>
                  <a:gd name="T27" fmla="*/ 92 h 100"/>
                  <a:gd name="T28" fmla="*/ 74 w 193"/>
                  <a:gd name="T29" fmla="*/ 91 h 100"/>
                  <a:gd name="T30" fmla="*/ 80 w 193"/>
                  <a:gd name="T31" fmla="*/ 89 h 100"/>
                  <a:gd name="T32" fmla="*/ 85 w 193"/>
                  <a:gd name="T33" fmla="*/ 88 h 100"/>
                  <a:gd name="T34" fmla="*/ 91 w 193"/>
                  <a:gd name="T35" fmla="*/ 86 h 100"/>
                  <a:gd name="T36" fmla="*/ 96 w 193"/>
                  <a:gd name="T37" fmla="*/ 85 h 100"/>
                  <a:gd name="T38" fmla="*/ 101 w 193"/>
                  <a:gd name="T39" fmla="*/ 83 h 100"/>
                  <a:gd name="T40" fmla="*/ 107 w 193"/>
                  <a:gd name="T41" fmla="*/ 81 h 100"/>
                  <a:gd name="T42" fmla="*/ 112 w 193"/>
                  <a:gd name="T43" fmla="*/ 80 h 100"/>
                  <a:gd name="T44" fmla="*/ 116 w 193"/>
                  <a:gd name="T45" fmla="*/ 78 h 100"/>
                  <a:gd name="T46" fmla="*/ 121 w 193"/>
                  <a:gd name="T47" fmla="*/ 76 h 100"/>
                  <a:gd name="T48" fmla="*/ 126 w 193"/>
                  <a:gd name="T49" fmla="*/ 73 h 100"/>
                  <a:gd name="T50" fmla="*/ 131 w 193"/>
                  <a:gd name="T51" fmla="*/ 71 h 100"/>
                  <a:gd name="T52" fmla="*/ 135 w 193"/>
                  <a:gd name="T53" fmla="*/ 69 h 100"/>
                  <a:gd name="T54" fmla="*/ 140 w 193"/>
                  <a:gd name="T55" fmla="*/ 67 h 100"/>
                  <a:gd name="T56" fmla="*/ 144 w 193"/>
                  <a:gd name="T57" fmla="*/ 65 h 100"/>
                  <a:gd name="T58" fmla="*/ 147 w 193"/>
                  <a:gd name="T59" fmla="*/ 63 h 100"/>
                  <a:gd name="T60" fmla="*/ 152 w 193"/>
                  <a:gd name="T61" fmla="*/ 60 h 100"/>
                  <a:gd name="T62" fmla="*/ 154 w 193"/>
                  <a:gd name="T63" fmla="*/ 57 h 100"/>
                  <a:gd name="T64" fmla="*/ 157 w 193"/>
                  <a:gd name="T65" fmla="*/ 55 h 100"/>
                  <a:gd name="T66" fmla="*/ 160 w 193"/>
                  <a:gd name="T67" fmla="*/ 52 h 100"/>
                  <a:gd name="T68" fmla="*/ 165 w 193"/>
                  <a:gd name="T69" fmla="*/ 49 h 100"/>
                  <a:gd name="T70" fmla="*/ 169 w 193"/>
                  <a:gd name="T71" fmla="*/ 47 h 100"/>
                  <a:gd name="T72" fmla="*/ 172 w 193"/>
                  <a:gd name="T73" fmla="*/ 44 h 100"/>
                  <a:gd name="T74" fmla="*/ 173 w 193"/>
                  <a:gd name="T75" fmla="*/ 42 h 100"/>
                  <a:gd name="T76" fmla="*/ 176 w 193"/>
                  <a:gd name="T77" fmla="*/ 39 h 100"/>
                  <a:gd name="T78" fmla="*/ 179 w 193"/>
                  <a:gd name="T79" fmla="*/ 36 h 100"/>
                  <a:gd name="T80" fmla="*/ 181 w 193"/>
                  <a:gd name="T81" fmla="*/ 32 h 100"/>
                  <a:gd name="T82" fmla="*/ 184 w 193"/>
                  <a:gd name="T83" fmla="*/ 29 h 100"/>
                  <a:gd name="T84" fmla="*/ 185 w 193"/>
                  <a:gd name="T85" fmla="*/ 26 h 100"/>
                  <a:gd name="T86" fmla="*/ 186 w 193"/>
                  <a:gd name="T87" fmla="*/ 22 h 100"/>
                  <a:gd name="T88" fmla="*/ 188 w 193"/>
                  <a:gd name="T89" fmla="*/ 19 h 100"/>
                  <a:gd name="T90" fmla="*/ 189 w 193"/>
                  <a:gd name="T91" fmla="*/ 16 h 100"/>
                  <a:gd name="T92" fmla="*/ 189 w 193"/>
                  <a:gd name="T93" fmla="*/ 13 h 100"/>
                  <a:gd name="T94" fmla="*/ 191 w 193"/>
                  <a:gd name="T95" fmla="*/ 10 h 100"/>
                  <a:gd name="T96" fmla="*/ 192 w 193"/>
                  <a:gd name="T97" fmla="*/ 7 h 100"/>
                  <a:gd name="T98" fmla="*/ 192 w 193"/>
                  <a:gd name="T99" fmla="*/ 4 h 100"/>
                  <a:gd name="T100" fmla="*/ 192 w 193"/>
                  <a:gd name="T101" fmla="*/ 1 h 10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93"/>
                  <a:gd name="T154" fmla="*/ 0 h 100"/>
                  <a:gd name="T155" fmla="*/ 193 w 193"/>
                  <a:gd name="T156" fmla="*/ 100 h 10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93" h="100">
                    <a:moveTo>
                      <a:pt x="2" y="99"/>
                    </a:moveTo>
                    <a:lnTo>
                      <a:pt x="0" y="98"/>
                    </a:lnTo>
                    <a:lnTo>
                      <a:pt x="2" y="99"/>
                    </a:lnTo>
                    <a:lnTo>
                      <a:pt x="5" y="98"/>
                    </a:lnTo>
                    <a:lnTo>
                      <a:pt x="8" y="97"/>
                    </a:lnTo>
                    <a:lnTo>
                      <a:pt x="10" y="97"/>
                    </a:lnTo>
                    <a:lnTo>
                      <a:pt x="13" y="97"/>
                    </a:lnTo>
                    <a:lnTo>
                      <a:pt x="16" y="97"/>
                    </a:lnTo>
                    <a:lnTo>
                      <a:pt x="18" y="97"/>
                    </a:lnTo>
                    <a:lnTo>
                      <a:pt x="21" y="97"/>
                    </a:lnTo>
                    <a:lnTo>
                      <a:pt x="23" y="96"/>
                    </a:lnTo>
                    <a:lnTo>
                      <a:pt x="26" y="96"/>
                    </a:lnTo>
                    <a:lnTo>
                      <a:pt x="29" y="96"/>
                    </a:lnTo>
                    <a:lnTo>
                      <a:pt x="32" y="96"/>
                    </a:lnTo>
                    <a:lnTo>
                      <a:pt x="34" y="96"/>
                    </a:lnTo>
                    <a:lnTo>
                      <a:pt x="37" y="95"/>
                    </a:lnTo>
                    <a:lnTo>
                      <a:pt x="39" y="95"/>
                    </a:lnTo>
                    <a:lnTo>
                      <a:pt x="42" y="95"/>
                    </a:lnTo>
                    <a:lnTo>
                      <a:pt x="45" y="95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3" y="94"/>
                    </a:lnTo>
                    <a:lnTo>
                      <a:pt x="55" y="93"/>
                    </a:lnTo>
                    <a:lnTo>
                      <a:pt x="59" y="93"/>
                    </a:lnTo>
                    <a:lnTo>
                      <a:pt x="61" y="93"/>
                    </a:lnTo>
                    <a:lnTo>
                      <a:pt x="64" y="92"/>
                    </a:lnTo>
                    <a:lnTo>
                      <a:pt x="66" y="92"/>
                    </a:lnTo>
                    <a:lnTo>
                      <a:pt x="68" y="92"/>
                    </a:lnTo>
                    <a:lnTo>
                      <a:pt x="72" y="91"/>
                    </a:lnTo>
                    <a:lnTo>
                      <a:pt x="74" y="91"/>
                    </a:lnTo>
                    <a:lnTo>
                      <a:pt x="77" y="90"/>
                    </a:lnTo>
                    <a:lnTo>
                      <a:pt x="80" y="89"/>
                    </a:lnTo>
                    <a:lnTo>
                      <a:pt x="82" y="89"/>
                    </a:lnTo>
                    <a:lnTo>
                      <a:pt x="85" y="88"/>
                    </a:lnTo>
                    <a:lnTo>
                      <a:pt x="88" y="87"/>
                    </a:lnTo>
                    <a:lnTo>
                      <a:pt x="91" y="86"/>
                    </a:lnTo>
                    <a:lnTo>
                      <a:pt x="93" y="85"/>
                    </a:lnTo>
                    <a:lnTo>
                      <a:pt x="96" y="85"/>
                    </a:lnTo>
                    <a:lnTo>
                      <a:pt x="98" y="83"/>
                    </a:lnTo>
                    <a:lnTo>
                      <a:pt x="101" y="83"/>
                    </a:lnTo>
                    <a:lnTo>
                      <a:pt x="103" y="82"/>
                    </a:lnTo>
                    <a:lnTo>
                      <a:pt x="107" y="81"/>
                    </a:lnTo>
                    <a:lnTo>
                      <a:pt x="109" y="80"/>
                    </a:lnTo>
                    <a:lnTo>
                      <a:pt x="112" y="80"/>
                    </a:lnTo>
                    <a:lnTo>
                      <a:pt x="114" y="79"/>
                    </a:lnTo>
                    <a:lnTo>
                      <a:pt x="116" y="78"/>
                    </a:lnTo>
                    <a:lnTo>
                      <a:pt x="119" y="77"/>
                    </a:lnTo>
                    <a:lnTo>
                      <a:pt x="121" y="76"/>
                    </a:lnTo>
                    <a:lnTo>
                      <a:pt x="123" y="75"/>
                    </a:lnTo>
                    <a:lnTo>
                      <a:pt x="126" y="73"/>
                    </a:lnTo>
                    <a:lnTo>
                      <a:pt x="128" y="72"/>
                    </a:lnTo>
                    <a:lnTo>
                      <a:pt x="131" y="71"/>
                    </a:lnTo>
                    <a:lnTo>
                      <a:pt x="133" y="70"/>
                    </a:lnTo>
                    <a:lnTo>
                      <a:pt x="135" y="69"/>
                    </a:lnTo>
                    <a:lnTo>
                      <a:pt x="138" y="68"/>
                    </a:lnTo>
                    <a:lnTo>
                      <a:pt x="140" y="67"/>
                    </a:lnTo>
                    <a:lnTo>
                      <a:pt x="142" y="66"/>
                    </a:lnTo>
                    <a:lnTo>
                      <a:pt x="144" y="65"/>
                    </a:lnTo>
                    <a:lnTo>
                      <a:pt x="146" y="64"/>
                    </a:lnTo>
                    <a:lnTo>
                      <a:pt x="147" y="63"/>
                    </a:lnTo>
                    <a:lnTo>
                      <a:pt x="150" y="62"/>
                    </a:lnTo>
                    <a:lnTo>
                      <a:pt x="152" y="60"/>
                    </a:lnTo>
                    <a:lnTo>
                      <a:pt x="153" y="59"/>
                    </a:lnTo>
                    <a:lnTo>
                      <a:pt x="154" y="57"/>
                    </a:lnTo>
                    <a:lnTo>
                      <a:pt x="156" y="56"/>
                    </a:lnTo>
                    <a:lnTo>
                      <a:pt x="157" y="55"/>
                    </a:lnTo>
                    <a:lnTo>
                      <a:pt x="159" y="53"/>
                    </a:lnTo>
                    <a:lnTo>
                      <a:pt x="160" y="52"/>
                    </a:lnTo>
                    <a:lnTo>
                      <a:pt x="162" y="50"/>
                    </a:lnTo>
                    <a:lnTo>
                      <a:pt x="165" y="49"/>
                    </a:lnTo>
                    <a:lnTo>
                      <a:pt x="166" y="48"/>
                    </a:lnTo>
                    <a:lnTo>
                      <a:pt x="169" y="47"/>
                    </a:lnTo>
                    <a:lnTo>
                      <a:pt x="170" y="46"/>
                    </a:lnTo>
                    <a:lnTo>
                      <a:pt x="172" y="44"/>
                    </a:lnTo>
                    <a:lnTo>
                      <a:pt x="173" y="43"/>
                    </a:lnTo>
                    <a:lnTo>
                      <a:pt x="173" y="42"/>
                    </a:lnTo>
                    <a:lnTo>
                      <a:pt x="175" y="40"/>
                    </a:lnTo>
                    <a:lnTo>
                      <a:pt x="176" y="39"/>
                    </a:lnTo>
                    <a:lnTo>
                      <a:pt x="176" y="37"/>
                    </a:lnTo>
                    <a:lnTo>
                      <a:pt x="179" y="36"/>
                    </a:lnTo>
                    <a:lnTo>
                      <a:pt x="180" y="33"/>
                    </a:lnTo>
                    <a:lnTo>
                      <a:pt x="181" y="32"/>
                    </a:lnTo>
                    <a:lnTo>
                      <a:pt x="183" y="30"/>
                    </a:lnTo>
                    <a:lnTo>
                      <a:pt x="184" y="29"/>
                    </a:lnTo>
                    <a:lnTo>
                      <a:pt x="185" y="27"/>
                    </a:lnTo>
                    <a:lnTo>
                      <a:pt x="185" y="26"/>
                    </a:lnTo>
                    <a:lnTo>
                      <a:pt x="186" y="24"/>
                    </a:lnTo>
                    <a:lnTo>
                      <a:pt x="186" y="22"/>
                    </a:lnTo>
                    <a:lnTo>
                      <a:pt x="188" y="20"/>
                    </a:lnTo>
                    <a:lnTo>
                      <a:pt x="188" y="19"/>
                    </a:lnTo>
                    <a:lnTo>
                      <a:pt x="189" y="18"/>
                    </a:lnTo>
                    <a:lnTo>
                      <a:pt x="189" y="16"/>
                    </a:lnTo>
                    <a:lnTo>
                      <a:pt x="189" y="15"/>
                    </a:lnTo>
                    <a:lnTo>
                      <a:pt x="189" y="13"/>
                    </a:lnTo>
                    <a:lnTo>
                      <a:pt x="190" y="12"/>
                    </a:lnTo>
                    <a:lnTo>
                      <a:pt x="191" y="10"/>
                    </a:lnTo>
                    <a:lnTo>
                      <a:pt x="191" y="9"/>
                    </a:lnTo>
                    <a:lnTo>
                      <a:pt x="192" y="7"/>
                    </a:lnTo>
                    <a:lnTo>
                      <a:pt x="192" y="5"/>
                    </a:lnTo>
                    <a:lnTo>
                      <a:pt x="192" y="4"/>
                    </a:lnTo>
                    <a:lnTo>
                      <a:pt x="192" y="3"/>
                    </a:lnTo>
                    <a:lnTo>
                      <a:pt x="192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63629" name="Line 148"/>
            <p:cNvSpPr>
              <a:spLocks noChangeShapeType="1"/>
            </p:cNvSpPr>
            <p:nvPr/>
          </p:nvSpPr>
          <p:spPr bwMode="auto">
            <a:xfrm>
              <a:off x="1984" y="302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30" name="Line 149"/>
            <p:cNvSpPr>
              <a:spLocks noChangeShapeType="1"/>
            </p:cNvSpPr>
            <p:nvPr/>
          </p:nvSpPr>
          <p:spPr bwMode="auto">
            <a:xfrm>
              <a:off x="1984" y="31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3559" name="Group 150"/>
          <p:cNvGrpSpPr>
            <a:grpSpLocks/>
          </p:cNvGrpSpPr>
          <p:nvPr/>
        </p:nvGrpSpPr>
        <p:grpSpPr bwMode="auto">
          <a:xfrm>
            <a:off x="2743200" y="5410200"/>
            <a:ext cx="915988" cy="458788"/>
            <a:chOff x="1728" y="3408"/>
            <a:chExt cx="577" cy="289"/>
          </a:xfrm>
        </p:grpSpPr>
        <p:sp>
          <p:nvSpPr>
            <p:cNvPr id="63611" name="Line 151"/>
            <p:cNvSpPr>
              <a:spLocks noChangeShapeType="1"/>
            </p:cNvSpPr>
            <p:nvPr/>
          </p:nvSpPr>
          <p:spPr bwMode="auto">
            <a:xfrm>
              <a:off x="1728" y="3408"/>
              <a:ext cx="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12" name="Line 152"/>
            <p:cNvSpPr>
              <a:spLocks noChangeShapeType="1"/>
            </p:cNvSpPr>
            <p:nvPr/>
          </p:nvSpPr>
          <p:spPr bwMode="auto">
            <a:xfrm>
              <a:off x="1728" y="3696"/>
              <a:ext cx="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13" name="Line 153"/>
            <p:cNvSpPr>
              <a:spLocks noChangeShapeType="1"/>
            </p:cNvSpPr>
            <p:nvPr/>
          </p:nvSpPr>
          <p:spPr bwMode="auto">
            <a:xfrm flipV="1">
              <a:off x="1984" y="3638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14" name="Line 154"/>
            <p:cNvSpPr>
              <a:spLocks noChangeShapeType="1"/>
            </p:cNvSpPr>
            <p:nvPr/>
          </p:nvSpPr>
          <p:spPr bwMode="auto">
            <a:xfrm>
              <a:off x="1984" y="3408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63615" name="Group 155"/>
            <p:cNvGrpSpPr>
              <a:grpSpLocks/>
            </p:cNvGrpSpPr>
            <p:nvPr/>
          </p:nvGrpSpPr>
          <p:grpSpPr bwMode="auto">
            <a:xfrm>
              <a:off x="2112" y="3466"/>
              <a:ext cx="65" cy="231"/>
              <a:chOff x="2112" y="3466"/>
              <a:chExt cx="65" cy="231"/>
            </a:xfrm>
          </p:grpSpPr>
          <p:sp>
            <p:nvSpPr>
              <p:cNvPr id="63621" name="Freeform 156"/>
              <p:cNvSpPr>
                <a:spLocks/>
              </p:cNvSpPr>
              <p:nvPr/>
            </p:nvSpPr>
            <p:spPr bwMode="auto">
              <a:xfrm>
                <a:off x="2112" y="3466"/>
                <a:ext cx="65" cy="121"/>
              </a:xfrm>
              <a:custGeom>
                <a:avLst/>
                <a:gdLst>
                  <a:gd name="T0" fmla="*/ 0 w 65"/>
                  <a:gd name="T1" fmla="*/ 0 h 121"/>
                  <a:gd name="T2" fmla="*/ 1 w 65"/>
                  <a:gd name="T3" fmla="*/ 0 h 121"/>
                  <a:gd name="T4" fmla="*/ 3 w 65"/>
                  <a:gd name="T5" fmla="*/ 1 h 121"/>
                  <a:gd name="T6" fmla="*/ 5 w 65"/>
                  <a:gd name="T7" fmla="*/ 1 h 121"/>
                  <a:gd name="T8" fmla="*/ 7 w 65"/>
                  <a:gd name="T9" fmla="*/ 1 h 121"/>
                  <a:gd name="T10" fmla="*/ 8 w 65"/>
                  <a:gd name="T11" fmla="*/ 2 h 121"/>
                  <a:gd name="T12" fmla="*/ 10 w 65"/>
                  <a:gd name="T13" fmla="*/ 3 h 121"/>
                  <a:gd name="T14" fmla="*/ 12 w 65"/>
                  <a:gd name="T15" fmla="*/ 3 h 121"/>
                  <a:gd name="T16" fmla="*/ 14 w 65"/>
                  <a:gd name="T17" fmla="*/ 4 h 121"/>
                  <a:gd name="T18" fmla="*/ 16 w 65"/>
                  <a:gd name="T19" fmla="*/ 5 h 121"/>
                  <a:gd name="T20" fmla="*/ 17 w 65"/>
                  <a:gd name="T21" fmla="*/ 5 h 121"/>
                  <a:gd name="T22" fmla="*/ 19 w 65"/>
                  <a:gd name="T23" fmla="*/ 6 h 121"/>
                  <a:gd name="T24" fmla="*/ 21 w 65"/>
                  <a:gd name="T25" fmla="*/ 7 h 121"/>
                  <a:gd name="T26" fmla="*/ 22 w 65"/>
                  <a:gd name="T27" fmla="*/ 8 h 121"/>
                  <a:gd name="T28" fmla="*/ 24 w 65"/>
                  <a:gd name="T29" fmla="*/ 9 h 121"/>
                  <a:gd name="T30" fmla="*/ 26 w 65"/>
                  <a:gd name="T31" fmla="*/ 11 h 121"/>
                  <a:gd name="T32" fmla="*/ 28 w 65"/>
                  <a:gd name="T33" fmla="*/ 12 h 121"/>
                  <a:gd name="T34" fmla="*/ 30 w 65"/>
                  <a:gd name="T35" fmla="*/ 15 h 121"/>
                  <a:gd name="T36" fmla="*/ 32 w 65"/>
                  <a:gd name="T37" fmla="*/ 16 h 121"/>
                  <a:gd name="T38" fmla="*/ 33 w 65"/>
                  <a:gd name="T39" fmla="*/ 18 h 121"/>
                  <a:gd name="T40" fmla="*/ 35 w 65"/>
                  <a:gd name="T41" fmla="*/ 20 h 121"/>
                  <a:gd name="T42" fmla="*/ 37 w 65"/>
                  <a:gd name="T43" fmla="*/ 22 h 121"/>
                  <a:gd name="T44" fmla="*/ 38 w 65"/>
                  <a:gd name="T45" fmla="*/ 25 h 121"/>
                  <a:gd name="T46" fmla="*/ 40 w 65"/>
                  <a:gd name="T47" fmla="*/ 27 h 121"/>
                  <a:gd name="T48" fmla="*/ 42 w 65"/>
                  <a:gd name="T49" fmla="*/ 30 h 121"/>
                  <a:gd name="T50" fmla="*/ 43 w 65"/>
                  <a:gd name="T51" fmla="*/ 33 h 121"/>
                  <a:gd name="T52" fmla="*/ 45 w 65"/>
                  <a:gd name="T53" fmla="*/ 36 h 121"/>
                  <a:gd name="T54" fmla="*/ 46 w 65"/>
                  <a:gd name="T55" fmla="*/ 38 h 121"/>
                  <a:gd name="T56" fmla="*/ 48 w 65"/>
                  <a:gd name="T57" fmla="*/ 40 h 121"/>
                  <a:gd name="T58" fmla="*/ 49 w 65"/>
                  <a:gd name="T59" fmla="*/ 43 h 121"/>
                  <a:gd name="T60" fmla="*/ 50 w 65"/>
                  <a:gd name="T61" fmla="*/ 46 h 121"/>
                  <a:gd name="T62" fmla="*/ 51 w 65"/>
                  <a:gd name="T63" fmla="*/ 49 h 121"/>
                  <a:gd name="T64" fmla="*/ 52 w 65"/>
                  <a:gd name="T65" fmla="*/ 53 h 121"/>
                  <a:gd name="T66" fmla="*/ 53 w 65"/>
                  <a:gd name="T67" fmla="*/ 56 h 121"/>
                  <a:gd name="T68" fmla="*/ 55 w 65"/>
                  <a:gd name="T69" fmla="*/ 60 h 121"/>
                  <a:gd name="T70" fmla="*/ 56 w 65"/>
                  <a:gd name="T71" fmla="*/ 62 h 121"/>
                  <a:gd name="T72" fmla="*/ 57 w 65"/>
                  <a:gd name="T73" fmla="*/ 65 h 121"/>
                  <a:gd name="T74" fmla="*/ 57 w 65"/>
                  <a:gd name="T75" fmla="*/ 68 h 121"/>
                  <a:gd name="T76" fmla="*/ 58 w 65"/>
                  <a:gd name="T77" fmla="*/ 72 h 121"/>
                  <a:gd name="T78" fmla="*/ 59 w 65"/>
                  <a:gd name="T79" fmla="*/ 75 h 121"/>
                  <a:gd name="T80" fmla="*/ 60 w 65"/>
                  <a:gd name="T81" fmla="*/ 80 h 121"/>
                  <a:gd name="T82" fmla="*/ 61 w 65"/>
                  <a:gd name="T83" fmla="*/ 84 h 121"/>
                  <a:gd name="T84" fmla="*/ 61 w 65"/>
                  <a:gd name="T85" fmla="*/ 88 h 121"/>
                  <a:gd name="T86" fmla="*/ 62 w 65"/>
                  <a:gd name="T87" fmla="*/ 92 h 121"/>
                  <a:gd name="T88" fmla="*/ 62 w 65"/>
                  <a:gd name="T89" fmla="*/ 96 h 121"/>
                  <a:gd name="T90" fmla="*/ 63 w 65"/>
                  <a:gd name="T91" fmla="*/ 99 h 121"/>
                  <a:gd name="T92" fmla="*/ 63 w 65"/>
                  <a:gd name="T93" fmla="*/ 103 h 121"/>
                  <a:gd name="T94" fmla="*/ 63 w 65"/>
                  <a:gd name="T95" fmla="*/ 107 h 121"/>
                  <a:gd name="T96" fmla="*/ 64 w 65"/>
                  <a:gd name="T97" fmla="*/ 110 h 121"/>
                  <a:gd name="T98" fmla="*/ 64 w 65"/>
                  <a:gd name="T99" fmla="*/ 114 h 121"/>
                  <a:gd name="T100" fmla="*/ 64 w 65"/>
                  <a:gd name="T101" fmla="*/ 118 h 12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5"/>
                  <a:gd name="T154" fmla="*/ 0 h 121"/>
                  <a:gd name="T155" fmla="*/ 65 w 65"/>
                  <a:gd name="T156" fmla="*/ 121 h 12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5" h="12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4" y="4"/>
                    </a:lnTo>
                    <a:lnTo>
                      <a:pt x="15" y="4"/>
                    </a:lnTo>
                    <a:lnTo>
                      <a:pt x="16" y="5"/>
                    </a:lnTo>
                    <a:lnTo>
                      <a:pt x="17" y="5"/>
                    </a:lnTo>
                    <a:lnTo>
                      <a:pt x="18" y="6"/>
                    </a:lnTo>
                    <a:lnTo>
                      <a:pt x="19" y="6"/>
                    </a:lnTo>
                    <a:lnTo>
                      <a:pt x="20" y="6"/>
                    </a:lnTo>
                    <a:lnTo>
                      <a:pt x="21" y="7"/>
                    </a:lnTo>
                    <a:lnTo>
                      <a:pt x="22" y="8"/>
                    </a:lnTo>
                    <a:lnTo>
                      <a:pt x="24" y="9"/>
                    </a:lnTo>
                    <a:lnTo>
                      <a:pt x="25" y="10"/>
                    </a:lnTo>
                    <a:lnTo>
                      <a:pt x="26" y="11"/>
                    </a:lnTo>
                    <a:lnTo>
                      <a:pt x="27" y="12"/>
                    </a:lnTo>
                    <a:lnTo>
                      <a:pt x="28" y="12"/>
                    </a:lnTo>
                    <a:lnTo>
                      <a:pt x="29" y="13"/>
                    </a:lnTo>
                    <a:lnTo>
                      <a:pt x="30" y="15"/>
                    </a:lnTo>
                    <a:lnTo>
                      <a:pt x="31" y="15"/>
                    </a:lnTo>
                    <a:lnTo>
                      <a:pt x="32" y="16"/>
                    </a:lnTo>
                    <a:lnTo>
                      <a:pt x="32" y="18"/>
                    </a:lnTo>
                    <a:lnTo>
                      <a:pt x="33" y="18"/>
                    </a:lnTo>
                    <a:lnTo>
                      <a:pt x="34" y="20"/>
                    </a:lnTo>
                    <a:lnTo>
                      <a:pt x="35" y="20"/>
                    </a:lnTo>
                    <a:lnTo>
                      <a:pt x="36" y="22"/>
                    </a:lnTo>
                    <a:lnTo>
                      <a:pt x="37" y="22"/>
                    </a:lnTo>
                    <a:lnTo>
                      <a:pt x="38" y="24"/>
                    </a:lnTo>
                    <a:lnTo>
                      <a:pt x="38" y="25"/>
                    </a:lnTo>
                    <a:lnTo>
                      <a:pt x="39" y="26"/>
                    </a:lnTo>
                    <a:lnTo>
                      <a:pt x="40" y="27"/>
                    </a:lnTo>
                    <a:lnTo>
                      <a:pt x="41" y="29"/>
                    </a:lnTo>
                    <a:lnTo>
                      <a:pt x="42" y="30"/>
                    </a:lnTo>
                    <a:lnTo>
                      <a:pt x="42" y="32"/>
                    </a:lnTo>
                    <a:lnTo>
                      <a:pt x="43" y="33"/>
                    </a:lnTo>
                    <a:lnTo>
                      <a:pt x="44" y="34"/>
                    </a:lnTo>
                    <a:lnTo>
                      <a:pt x="45" y="36"/>
                    </a:lnTo>
                    <a:lnTo>
                      <a:pt x="46" y="36"/>
                    </a:lnTo>
                    <a:lnTo>
                      <a:pt x="46" y="38"/>
                    </a:lnTo>
                    <a:lnTo>
                      <a:pt x="47" y="39"/>
                    </a:lnTo>
                    <a:lnTo>
                      <a:pt x="48" y="40"/>
                    </a:lnTo>
                    <a:lnTo>
                      <a:pt x="48" y="41"/>
                    </a:lnTo>
                    <a:lnTo>
                      <a:pt x="49" y="43"/>
                    </a:lnTo>
                    <a:lnTo>
                      <a:pt x="50" y="44"/>
                    </a:lnTo>
                    <a:lnTo>
                      <a:pt x="50" y="46"/>
                    </a:lnTo>
                    <a:lnTo>
                      <a:pt x="51" y="48"/>
                    </a:lnTo>
                    <a:lnTo>
                      <a:pt x="51" y="49"/>
                    </a:lnTo>
                    <a:lnTo>
                      <a:pt x="52" y="51"/>
                    </a:lnTo>
                    <a:lnTo>
                      <a:pt x="52" y="53"/>
                    </a:lnTo>
                    <a:lnTo>
                      <a:pt x="53" y="55"/>
                    </a:lnTo>
                    <a:lnTo>
                      <a:pt x="53" y="56"/>
                    </a:lnTo>
                    <a:lnTo>
                      <a:pt x="54" y="58"/>
                    </a:lnTo>
                    <a:lnTo>
                      <a:pt x="55" y="60"/>
                    </a:lnTo>
                    <a:lnTo>
                      <a:pt x="55" y="61"/>
                    </a:lnTo>
                    <a:lnTo>
                      <a:pt x="56" y="62"/>
                    </a:lnTo>
                    <a:lnTo>
                      <a:pt x="56" y="63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8"/>
                    </a:lnTo>
                    <a:lnTo>
                      <a:pt x="58" y="70"/>
                    </a:lnTo>
                    <a:lnTo>
                      <a:pt x="58" y="72"/>
                    </a:lnTo>
                    <a:lnTo>
                      <a:pt x="58" y="74"/>
                    </a:lnTo>
                    <a:lnTo>
                      <a:pt x="59" y="75"/>
                    </a:lnTo>
                    <a:lnTo>
                      <a:pt x="60" y="78"/>
                    </a:lnTo>
                    <a:lnTo>
                      <a:pt x="60" y="80"/>
                    </a:lnTo>
                    <a:lnTo>
                      <a:pt x="61" y="83"/>
                    </a:lnTo>
                    <a:lnTo>
                      <a:pt x="61" y="84"/>
                    </a:lnTo>
                    <a:lnTo>
                      <a:pt x="61" y="87"/>
                    </a:lnTo>
                    <a:lnTo>
                      <a:pt x="61" y="88"/>
                    </a:lnTo>
                    <a:lnTo>
                      <a:pt x="62" y="90"/>
                    </a:lnTo>
                    <a:lnTo>
                      <a:pt x="62" y="92"/>
                    </a:lnTo>
                    <a:lnTo>
                      <a:pt x="62" y="94"/>
                    </a:lnTo>
                    <a:lnTo>
                      <a:pt x="62" y="96"/>
                    </a:lnTo>
                    <a:lnTo>
                      <a:pt x="63" y="97"/>
                    </a:lnTo>
                    <a:lnTo>
                      <a:pt x="63" y="99"/>
                    </a:lnTo>
                    <a:lnTo>
                      <a:pt x="63" y="101"/>
                    </a:lnTo>
                    <a:lnTo>
                      <a:pt x="63" y="103"/>
                    </a:lnTo>
                    <a:lnTo>
                      <a:pt x="63" y="104"/>
                    </a:lnTo>
                    <a:lnTo>
                      <a:pt x="63" y="107"/>
                    </a:lnTo>
                    <a:lnTo>
                      <a:pt x="63" y="108"/>
                    </a:lnTo>
                    <a:lnTo>
                      <a:pt x="64" y="110"/>
                    </a:lnTo>
                    <a:lnTo>
                      <a:pt x="64" y="113"/>
                    </a:lnTo>
                    <a:lnTo>
                      <a:pt x="64" y="114"/>
                    </a:lnTo>
                    <a:lnTo>
                      <a:pt x="64" y="116"/>
                    </a:lnTo>
                    <a:lnTo>
                      <a:pt x="64" y="118"/>
                    </a:lnTo>
                    <a:lnTo>
                      <a:pt x="63" y="12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3622" name="Freeform 157"/>
              <p:cNvSpPr>
                <a:spLocks/>
              </p:cNvSpPr>
              <p:nvPr/>
            </p:nvSpPr>
            <p:spPr bwMode="auto">
              <a:xfrm>
                <a:off x="2112" y="3577"/>
                <a:ext cx="65" cy="120"/>
              </a:xfrm>
              <a:custGeom>
                <a:avLst/>
                <a:gdLst>
                  <a:gd name="T0" fmla="*/ 0 w 65"/>
                  <a:gd name="T1" fmla="*/ 118 h 120"/>
                  <a:gd name="T2" fmla="*/ 1 w 65"/>
                  <a:gd name="T3" fmla="*/ 118 h 120"/>
                  <a:gd name="T4" fmla="*/ 3 w 65"/>
                  <a:gd name="T5" fmla="*/ 117 h 120"/>
                  <a:gd name="T6" fmla="*/ 5 w 65"/>
                  <a:gd name="T7" fmla="*/ 117 h 120"/>
                  <a:gd name="T8" fmla="*/ 7 w 65"/>
                  <a:gd name="T9" fmla="*/ 117 h 120"/>
                  <a:gd name="T10" fmla="*/ 8 w 65"/>
                  <a:gd name="T11" fmla="*/ 116 h 120"/>
                  <a:gd name="T12" fmla="*/ 10 w 65"/>
                  <a:gd name="T13" fmla="*/ 115 h 120"/>
                  <a:gd name="T14" fmla="*/ 12 w 65"/>
                  <a:gd name="T15" fmla="*/ 115 h 120"/>
                  <a:gd name="T16" fmla="*/ 14 w 65"/>
                  <a:gd name="T17" fmla="*/ 114 h 120"/>
                  <a:gd name="T18" fmla="*/ 16 w 65"/>
                  <a:gd name="T19" fmla="*/ 113 h 120"/>
                  <a:gd name="T20" fmla="*/ 17 w 65"/>
                  <a:gd name="T21" fmla="*/ 113 h 120"/>
                  <a:gd name="T22" fmla="*/ 19 w 65"/>
                  <a:gd name="T23" fmla="*/ 112 h 120"/>
                  <a:gd name="T24" fmla="*/ 21 w 65"/>
                  <a:gd name="T25" fmla="*/ 111 h 120"/>
                  <a:gd name="T26" fmla="*/ 22 w 65"/>
                  <a:gd name="T27" fmla="*/ 110 h 120"/>
                  <a:gd name="T28" fmla="*/ 24 w 65"/>
                  <a:gd name="T29" fmla="*/ 109 h 120"/>
                  <a:gd name="T30" fmla="*/ 26 w 65"/>
                  <a:gd name="T31" fmla="*/ 107 h 120"/>
                  <a:gd name="T32" fmla="*/ 28 w 65"/>
                  <a:gd name="T33" fmla="*/ 106 h 120"/>
                  <a:gd name="T34" fmla="*/ 30 w 65"/>
                  <a:gd name="T35" fmla="*/ 103 h 120"/>
                  <a:gd name="T36" fmla="*/ 32 w 65"/>
                  <a:gd name="T37" fmla="*/ 102 h 120"/>
                  <a:gd name="T38" fmla="*/ 33 w 65"/>
                  <a:gd name="T39" fmla="*/ 100 h 120"/>
                  <a:gd name="T40" fmla="*/ 35 w 65"/>
                  <a:gd name="T41" fmla="*/ 98 h 120"/>
                  <a:gd name="T42" fmla="*/ 37 w 65"/>
                  <a:gd name="T43" fmla="*/ 96 h 120"/>
                  <a:gd name="T44" fmla="*/ 38 w 65"/>
                  <a:gd name="T45" fmla="*/ 93 h 120"/>
                  <a:gd name="T46" fmla="*/ 40 w 65"/>
                  <a:gd name="T47" fmla="*/ 91 h 120"/>
                  <a:gd name="T48" fmla="*/ 42 w 65"/>
                  <a:gd name="T49" fmla="*/ 88 h 120"/>
                  <a:gd name="T50" fmla="*/ 43 w 65"/>
                  <a:gd name="T51" fmla="*/ 85 h 120"/>
                  <a:gd name="T52" fmla="*/ 45 w 65"/>
                  <a:gd name="T53" fmla="*/ 83 h 120"/>
                  <a:gd name="T54" fmla="*/ 46 w 65"/>
                  <a:gd name="T55" fmla="*/ 80 h 120"/>
                  <a:gd name="T56" fmla="*/ 48 w 65"/>
                  <a:gd name="T57" fmla="*/ 78 h 120"/>
                  <a:gd name="T58" fmla="*/ 49 w 65"/>
                  <a:gd name="T59" fmla="*/ 75 h 120"/>
                  <a:gd name="T60" fmla="*/ 50 w 65"/>
                  <a:gd name="T61" fmla="*/ 72 h 120"/>
                  <a:gd name="T62" fmla="*/ 51 w 65"/>
                  <a:gd name="T63" fmla="*/ 69 h 120"/>
                  <a:gd name="T64" fmla="*/ 52 w 65"/>
                  <a:gd name="T65" fmla="*/ 66 h 120"/>
                  <a:gd name="T66" fmla="*/ 53 w 65"/>
                  <a:gd name="T67" fmla="*/ 62 h 120"/>
                  <a:gd name="T68" fmla="*/ 55 w 65"/>
                  <a:gd name="T69" fmla="*/ 59 h 120"/>
                  <a:gd name="T70" fmla="*/ 56 w 65"/>
                  <a:gd name="T71" fmla="*/ 56 h 120"/>
                  <a:gd name="T72" fmla="*/ 57 w 65"/>
                  <a:gd name="T73" fmla="*/ 53 h 120"/>
                  <a:gd name="T74" fmla="*/ 57 w 65"/>
                  <a:gd name="T75" fmla="*/ 50 h 120"/>
                  <a:gd name="T76" fmla="*/ 58 w 65"/>
                  <a:gd name="T77" fmla="*/ 46 h 120"/>
                  <a:gd name="T78" fmla="*/ 59 w 65"/>
                  <a:gd name="T79" fmla="*/ 43 h 120"/>
                  <a:gd name="T80" fmla="*/ 60 w 65"/>
                  <a:gd name="T81" fmla="*/ 39 h 120"/>
                  <a:gd name="T82" fmla="*/ 61 w 65"/>
                  <a:gd name="T83" fmla="*/ 35 h 120"/>
                  <a:gd name="T84" fmla="*/ 61 w 65"/>
                  <a:gd name="T85" fmla="*/ 31 h 120"/>
                  <a:gd name="T86" fmla="*/ 62 w 65"/>
                  <a:gd name="T87" fmla="*/ 27 h 120"/>
                  <a:gd name="T88" fmla="*/ 62 w 65"/>
                  <a:gd name="T89" fmla="*/ 23 h 120"/>
                  <a:gd name="T90" fmla="*/ 63 w 65"/>
                  <a:gd name="T91" fmla="*/ 20 h 120"/>
                  <a:gd name="T92" fmla="*/ 63 w 65"/>
                  <a:gd name="T93" fmla="*/ 16 h 120"/>
                  <a:gd name="T94" fmla="*/ 63 w 65"/>
                  <a:gd name="T95" fmla="*/ 12 h 120"/>
                  <a:gd name="T96" fmla="*/ 64 w 65"/>
                  <a:gd name="T97" fmla="*/ 9 h 120"/>
                  <a:gd name="T98" fmla="*/ 64 w 65"/>
                  <a:gd name="T99" fmla="*/ 5 h 120"/>
                  <a:gd name="T100" fmla="*/ 64 w 65"/>
                  <a:gd name="T101" fmla="*/ 1 h 12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5"/>
                  <a:gd name="T154" fmla="*/ 0 h 120"/>
                  <a:gd name="T155" fmla="*/ 65 w 65"/>
                  <a:gd name="T156" fmla="*/ 120 h 12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5" h="120">
                    <a:moveTo>
                      <a:pt x="0" y="119"/>
                    </a:moveTo>
                    <a:lnTo>
                      <a:pt x="0" y="118"/>
                    </a:lnTo>
                    <a:lnTo>
                      <a:pt x="0" y="119"/>
                    </a:lnTo>
                    <a:lnTo>
                      <a:pt x="1" y="118"/>
                    </a:lnTo>
                    <a:lnTo>
                      <a:pt x="2" y="117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5" y="117"/>
                    </a:lnTo>
                    <a:lnTo>
                      <a:pt x="6" y="117"/>
                    </a:lnTo>
                    <a:lnTo>
                      <a:pt x="7" y="117"/>
                    </a:lnTo>
                    <a:lnTo>
                      <a:pt x="7" y="116"/>
                    </a:lnTo>
                    <a:lnTo>
                      <a:pt x="8" y="116"/>
                    </a:lnTo>
                    <a:lnTo>
                      <a:pt x="9" y="116"/>
                    </a:lnTo>
                    <a:lnTo>
                      <a:pt x="10" y="115"/>
                    </a:lnTo>
                    <a:lnTo>
                      <a:pt x="11" y="115"/>
                    </a:lnTo>
                    <a:lnTo>
                      <a:pt x="12" y="115"/>
                    </a:lnTo>
                    <a:lnTo>
                      <a:pt x="13" y="115"/>
                    </a:lnTo>
                    <a:lnTo>
                      <a:pt x="14" y="114"/>
                    </a:lnTo>
                    <a:lnTo>
                      <a:pt x="15" y="114"/>
                    </a:lnTo>
                    <a:lnTo>
                      <a:pt x="16" y="113"/>
                    </a:lnTo>
                    <a:lnTo>
                      <a:pt x="17" y="113"/>
                    </a:lnTo>
                    <a:lnTo>
                      <a:pt x="18" y="112"/>
                    </a:lnTo>
                    <a:lnTo>
                      <a:pt x="19" y="112"/>
                    </a:lnTo>
                    <a:lnTo>
                      <a:pt x="20" y="112"/>
                    </a:lnTo>
                    <a:lnTo>
                      <a:pt x="21" y="111"/>
                    </a:lnTo>
                    <a:lnTo>
                      <a:pt x="22" y="110"/>
                    </a:lnTo>
                    <a:lnTo>
                      <a:pt x="24" y="109"/>
                    </a:lnTo>
                    <a:lnTo>
                      <a:pt x="25" y="108"/>
                    </a:lnTo>
                    <a:lnTo>
                      <a:pt x="26" y="107"/>
                    </a:lnTo>
                    <a:lnTo>
                      <a:pt x="27" y="107"/>
                    </a:lnTo>
                    <a:lnTo>
                      <a:pt x="28" y="106"/>
                    </a:lnTo>
                    <a:lnTo>
                      <a:pt x="29" y="105"/>
                    </a:lnTo>
                    <a:lnTo>
                      <a:pt x="30" y="103"/>
                    </a:lnTo>
                    <a:lnTo>
                      <a:pt x="31" y="103"/>
                    </a:lnTo>
                    <a:lnTo>
                      <a:pt x="32" y="102"/>
                    </a:lnTo>
                    <a:lnTo>
                      <a:pt x="32" y="100"/>
                    </a:lnTo>
                    <a:lnTo>
                      <a:pt x="33" y="100"/>
                    </a:lnTo>
                    <a:lnTo>
                      <a:pt x="34" y="98"/>
                    </a:lnTo>
                    <a:lnTo>
                      <a:pt x="35" y="98"/>
                    </a:lnTo>
                    <a:lnTo>
                      <a:pt x="36" y="97"/>
                    </a:lnTo>
                    <a:lnTo>
                      <a:pt x="37" y="96"/>
                    </a:lnTo>
                    <a:lnTo>
                      <a:pt x="38" y="95"/>
                    </a:lnTo>
                    <a:lnTo>
                      <a:pt x="38" y="93"/>
                    </a:lnTo>
                    <a:lnTo>
                      <a:pt x="39" y="92"/>
                    </a:lnTo>
                    <a:lnTo>
                      <a:pt x="40" y="91"/>
                    </a:lnTo>
                    <a:lnTo>
                      <a:pt x="41" y="90"/>
                    </a:lnTo>
                    <a:lnTo>
                      <a:pt x="42" y="88"/>
                    </a:lnTo>
                    <a:lnTo>
                      <a:pt x="42" y="87"/>
                    </a:lnTo>
                    <a:lnTo>
                      <a:pt x="43" y="85"/>
                    </a:lnTo>
                    <a:lnTo>
                      <a:pt x="44" y="84"/>
                    </a:lnTo>
                    <a:lnTo>
                      <a:pt x="45" y="83"/>
                    </a:lnTo>
                    <a:lnTo>
                      <a:pt x="46" y="82"/>
                    </a:lnTo>
                    <a:lnTo>
                      <a:pt x="46" y="80"/>
                    </a:lnTo>
                    <a:lnTo>
                      <a:pt x="47" y="80"/>
                    </a:lnTo>
                    <a:lnTo>
                      <a:pt x="48" y="78"/>
                    </a:lnTo>
                    <a:lnTo>
                      <a:pt x="48" y="77"/>
                    </a:lnTo>
                    <a:lnTo>
                      <a:pt x="49" y="75"/>
                    </a:lnTo>
                    <a:lnTo>
                      <a:pt x="50" y="74"/>
                    </a:lnTo>
                    <a:lnTo>
                      <a:pt x="50" y="72"/>
                    </a:lnTo>
                    <a:lnTo>
                      <a:pt x="51" y="71"/>
                    </a:lnTo>
                    <a:lnTo>
                      <a:pt x="51" y="69"/>
                    </a:lnTo>
                    <a:lnTo>
                      <a:pt x="52" y="67"/>
                    </a:lnTo>
                    <a:lnTo>
                      <a:pt x="52" y="66"/>
                    </a:lnTo>
                    <a:lnTo>
                      <a:pt x="53" y="63"/>
                    </a:lnTo>
                    <a:lnTo>
                      <a:pt x="53" y="62"/>
                    </a:lnTo>
                    <a:lnTo>
                      <a:pt x="54" y="60"/>
                    </a:lnTo>
                    <a:lnTo>
                      <a:pt x="55" y="59"/>
                    </a:lnTo>
                    <a:lnTo>
                      <a:pt x="55" y="58"/>
                    </a:lnTo>
                    <a:lnTo>
                      <a:pt x="56" y="56"/>
                    </a:lnTo>
                    <a:lnTo>
                      <a:pt x="56" y="55"/>
                    </a:lnTo>
                    <a:lnTo>
                      <a:pt x="57" y="53"/>
                    </a:lnTo>
                    <a:lnTo>
                      <a:pt x="57" y="51"/>
                    </a:lnTo>
                    <a:lnTo>
                      <a:pt x="57" y="50"/>
                    </a:lnTo>
                    <a:lnTo>
                      <a:pt x="58" y="48"/>
                    </a:lnTo>
                    <a:lnTo>
                      <a:pt x="58" y="46"/>
                    </a:lnTo>
                    <a:lnTo>
                      <a:pt x="58" y="45"/>
                    </a:lnTo>
                    <a:lnTo>
                      <a:pt x="59" y="43"/>
                    </a:lnTo>
                    <a:lnTo>
                      <a:pt x="60" y="40"/>
                    </a:lnTo>
                    <a:lnTo>
                      <a:pt x="60" y="39"/>
                    </a:lnTo>
                    <a:lnTo>
                      <a:pt x="61" y="36"/>
                    </a:lnTo>
                    <a:lnTo>
                      <a:pt x="61" y="35"/>
                    </a:lnTo>
                    <a:lnTo>
                      <a:pt x="61" y="32"/>
                    </a:lnTo>
                    <a:lnTo>
                      <a:pt x="61" y="31"/>
                    </a:lnTo>
                    <a:lnTo>
                      <a:pt x="62" y="29"/>
                    </a:lnTo>
                    <a:lnTo>
                      <a:pt x="62" y="27"/>
                    </a:lnTo>
                    <a:lnTo>
                      <a:pt x="62" y="25"/>
                    </a:lnTo>
                    <a:lnTo>
                      <a:pt x="62" y="23"/>
                    </a:lnTo>
                    <a:lnTo>
                      <a:pt x="63" y="21"/>
                    </a:lnTo>
                    <a:lnTo>
                      <a:pt x="63" y="20"/>
                    </a:lnTo>
                    <a:lnTo>
                      <a:pt x="63" y="18"/>
                    </a:lnTo>
                    <a:lnTo>
                      <a:pt x="63" y="16"/>
                    </a:lnTo>
                    <a:lnTo>
                      <a:pt x="63" y="15"/>
                    </a:lnTo>
                    <a:lnTo>
                      <a:pt x="63" y="12"/>
                    </a:lnTo>
                    <a:lnTo>
                      <a:pt x="63" y="11"/>
                    </a:lnTo>
                    <a:lnTo>
                      <a:pt x="64" y="9"/>
                    </a:lnTo>
                    <a:lnTo>
                      <a:pt x="64" y="6"/>
                    </a:lnTo>
                    <a:lnTo>
                      <a:pt x="64" y="5"/>
                    </a:lnTo>
                    <a:lnTo>
                      <a:pt x="64" y="3"/>
                    </a:lnTo>
                    <a:lnTo>
                      <a:pt x="64" y="1"/>
                    </a:lnTo>
                    <a:lnTo>
                      <a:pt x="63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grpSp>
          <p:nvGrpSpPr>
            <p:cNvPr id="63616" name="Group 158"/>
            <p:cNvGrpSpPr>
              <a:grpSpLocks/>
            </p:cNvGrpSpPr>
            <p:nvPr/>
          </p:nvGrpSpPr>
          <p:grpSpPr bwMode="auto">
            <a:xfrm>
              <a:off x="2112" y="3466"/>
              <a:ext cx="193" cy="231"/>
              <a:chOff x="2112" y="3466"/>
              <a:chExt cx="193" cy="231"/>
            </a:xfrm>
          </p:grpSpPr>
          <p:sp>
            <p:nvSpPr>
              <p:cNvPr id="63619" name="Freeform 159"/>
              <p:cNvSpPr>
                <a:spLocks/>
              </p:cNvSpPr>
              <p:nvPr/>
            </p:nvSpPr>
            <p:spPr bwMode="auto">
              <a:xfrm>
                <a:off x="2112" y="3466"/>
                <a:ext cx="193" cy="121"/>
              </a:xfrm>
              <a:custGeom>
                <a:avLst/>
                <a:gdLst>
                  <a:gd name="T0" fmla="*/ 0 w 193"/>
                  <a:gd name="T1" fmla="*/ 0 h 121"/>
                  <a:gd name="T2" fmla="*/ 5 w 193"/>
                  <a:gd name="T3" fmla="*/ 0 h 121"/>
                  <a:gd name="T4" fmla="*/ 10 w 193"/>
                  <a:gd name="T5" fmla="*/ 1 h 121"/>
                  <a:gd name="T6" fmla="*/ 16 w 193"/>
                  <a:gd name="T7" fmla="*/ 1 h 121"/>
                  <a:gd name="T8" fmla="*/ 21 w 193"/>
                  <a:gd name="T9" fmla="*/ 1 h 121"/>
                  <a:gd name="T10" fmla="*/ 26 w 193"/>
                  <a:gd name="T11" fmla="*/ 2 h 121"/>
                  <a:gd name="T12" fmla="*/ 32 w 193"/>
                  <a:gd name="T13" fmla="*/ 3 h 121"/>
                  <a:gd name="T14" fmla="*/ 37 w 193"/>
                  <a:gd name="T15" fmla="*/ 3 h 121"/>
                  <a:gd name="T16" fmla="*/ 42 w 193"/>
                  <a:gd name="T17" fmla="*/ 4 h 121"/>
                  <a:gd name="T18" fmla="*/ 48 w 193"/>
                  <a:gd name="T19" fmla="*/ 5 h 121"/>
                  <a:gd name="T20" fmla="*/ 53 w 193"/>
                  <a:gd name="T21" fmla="*/ 5 h 121"/>
                  <a:gd name="T22" fmla="*/ 59 w 193"/>
                  <a:gd name="T23" fmla="*/ 6 h 121"/>
                  <a:gd name="T24" fmla="*/ 64 w 193"/>
                  <a:gd name="T25" fmla="*/ 7 h 121"/>
                  <a:gd name="T26" fmla="*/ 68 w 193"/>
                  <a:gd name="T27" fmla="*/ 8 h 121"/>
                  <a:gd name="T28" fmla="*/ 74 w 193"/>
                  <a:gd name="T29" fmla="*/ 9 h 121"/>
                  <a:gd name="T30" fmla="*/ 80 w 193"/>
                  <a:gd name="T31" fmla="*/ 11 h 121"/>
                  <a:gd name="T32" fmla="*/ 85 w 193"/>
                  <a:gd name="T33" fmla="*/ 12 h 121"/>
                  <a:gd name="T34" fmla="*/ 91 w 193"/>
                  <a:gd name="T35" fmla="*/ 15 h 121"/>
                  <a:gd name="T36" fmla="*/ 96 w 193"/>
                  <a:gd name="T37" fmla="*/ 16 h 121"/>
                  <a:gd name="T38" fmla="*/ 101 w 193"/>
                  <a:gd name="T39" fmla="*/ 18 h 121"/>
                  <a:gd name="T40" fmla="*/ 107 w 193"/>
                  <a:gd name="T41" fmla="*/ 20 h 121"/>
                  <a:gd name="T42" fmla="*/ 112 w 193"/>
                  <a:gd name="T43" fmla="*/ 22 h 121"/>
                  <a:gd name="T44" fmla="*/ 116 w 193"/>
                  <a:gd name="T45" fmla="*/ 25 h 121"/>
                  <a:gd name="T46" fmla="*/ 121 w 193"/>
                  <a:gd name="T47" fmla="*/ 27 h 121"/>
                  <a:gd name="T48" fmla="*/ 126 w 193"/>
                  <a:gd name="T49" fmla="*/ 30 h 121"/>
                  <a:gd name="T50" fmla="*/ 131 w 193"/>
                  <a:gd name="T51" fmla="*/ 33 h 121"/>
                  <a:gd name="T52" fmla="*/ 135 w 193"/>
                  <a:gd name="T53" fmla="*/ 36 h 121"/>
                  <a:gd name="T54" fmla="*/ 140 w 193"/>
                  <a:gd name="T55" fmla="*/ 38 h 121"/>
                  <a:gd name="T56" fmla="*/ 144 w 193"/>
                  <a:gd name="T57" fmla="*/ 40 h 121"/>
                  <a:gd name="T58" fmla="*/ 147 w 193"/>
                  <a:gd name="T59" fmla="*/ 43 h 121"/>
                  <a:gd name="T60" fmla="*/ 152 w 193"/>
                  <a:gd name="T61" fmla="*/ 46 h 121"/>
                  <a:gd name="T62" fmla="*/ 154 w 193"/>
                  <a:gd name="T63" fmla="*/ 49 h 121"/>
                  <a:gd name="T64" fmla="*/ 157 w 193"/>
                  <a:gd name="T65" fmla="*/ 53 h 121"/>
                  <a:gd name="T66" fmla="*/ 160 w 193"/>
                  <a:gd name="T67" fmla="*/ 56 h 121"/>
                  <a:gd name="T68" fmla="*/ 165 w 193"/>
                  <a:gd name="T69" fmla="*/ 60 h 121"/>
                  <a:gd name="T70" fmla="*/ 169 w 193"/>
                  <a:gd name="T71" fmla="*/ 62 h 121"/>
                  <a:gd name="T72" fmla="*/ 172 w 193"/>
                  <a:gd name="T73" fmla="*/ 65 h 121"/>
                  <a:gd name="T74" fmla="*/ 173 w 193"/>
                  <a:gd name="T75" fmla="*/ 68 h 121"/>
                  <a:gd name="T76" fmla="*/ 176 w 193"/>
                  <a:gd name="T77" fmla="*/ 72 h 121"/>
                  <a:gd name="T78" fmla="*/ 179 w 193"/>
                  <a:gd name="T79" fmla="*/ 75 h 121"/>
                  <a:gd name="T80" fmla="*/ 181 w 193"/>
                  <a:gd name="T81" fmla="*/ 80 h 121"/>
                  <a:gd name="T82" fmla="*/ 184 w 193"/>
                  <a:gd name="T83" fmla="*/ 84 h 121"/>
                  <a:gd name="T84" fmla="*/ 185 w 193"/>
                  <a:gd name="T85" fmla="*/ 88 h 121"/>
                  <a:gd name="T86" fmla="*/ 186 w 193"/>
                  <a:gd name="T87" fmla="*/ 92 h 121"/>
                  <a:gd name="T88" fmla="*/ 188 w 193"/>
                  <a:gd name="T89" fmla="*/ 96 h 121"/>
                  <a:gd name="T90" fmla="*/ 189 w 193"/>
                  <a:gd name="T91" fmla="*/ 99 h 121"/>
                  <a:gd name="T92" fmla="*/ 189 w 193"/>
                  <a:gd name="T93" fmla="*/ 103 h 121"/>
                  <a:gd name="T94" fmla="*/ 191 w 193"/>
                  <a:gd name="T95" fmla="*/ 107 h 121"/>
                  <a:gd name="T96" fmla="*/ 192 w 193"/>
                  <a:gd name="T97" fmla="*/ 110 h 121"/>
                  <a:gd name="T98" fmla="*/ 192 w 193"/>
                  <a:gd name="T99" fmla="*/ 114 h 121"/>
                  <a:gd name="T100" fmla="*/ 192 w 193"/>
                  <a:gd name="T101" fmla="*/ 118 h 12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93"/>
                  <a:gd name="T154" fmla="*/ 0 h 121"/>
                  <a:gd name="T155" fmla="*/ 193 w 193"/>
                  <a:gd name="T156" fmla="*/ 121 h 12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93" h="12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3" y="1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21" y="1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9" y="2"/>
                    </a:lnTo>
                    <a:lnTo>
                      <a:pt x="32" y="3"/>
                    </a:lnTo>
                    <a:lnTo>
                      <a:pt x="34" y="3"/>
                    </a:lnTo>
                    <a:lnTo>
                      <a:pt x="37" y="3"/>
                    </a:lnTo>
                    <a:lnTo>
                      <a:pt x="39" y="3"/>
                    </a:lnTo>
                    <a:lnTo>
                      <a:pt x="42" y="4"/>
                    </a:lnTo>
                    <a:lnTo>
                      <a:pt x="45" y="4"/>
                    </a:lnTo>
                    <a:lnTo>
                      <a:pt x="48" y="5"/>
                    </a:lnTo>
                    <a:lnTo>
                      <a:pt x="50" y="5"/>
                    </a:lnTo>
                    <a:lnTo>
                      <a:pt x="53" y="5"/>
                    </a:lnTo>
                    <a:lnTo>
                      <a:pt x="55" y="6"/>
                    </a:lnTo>
                    <a:lnTo>
                      <a:pt x="59" y="6"/>
                    </a:lnTo>
                    <a:lnTo>
                      <a:pt x="61" y="6"/>
                    </a:lnTo>
                    <a:lnTo>
                      <a:pt x="64" y="7"/>
                    </a:lnTo>
                    <a:lnTo>
                      <a:pt x="66" y="8"/>
                    </a:lnTo>
                    <a:lnTo>
                      <a:pt x="68" y="8"/>
                    </a:lnTo>
                    <a:lnTo>
                      <a:pt x="72" y="9"/>
                    </a:lnTo>
                    <a:lnTo>
                      <a:pt x="74" y="9"/>
                    </a:lnTo>
                    <a:lnTo>
                      <a:pt x="77" y="10"/>
                    </a:lnTo>
                    <a:lnTo>
                      <a:pt x="80" y="11"/>
                    </a:lnTo>
                    <a:lnTo>
                      <a:pt x="82" y="12"/>
                    </a:lnTo>
                    <a:lnTo>
                      <a:pt x="85" y="12"/>
                    </a:lnTo>
                    <a:lnTo>
                      <a:pt x="88" y="13"/>
                    </a:lnTo>
                    <a:lnTo>
                      <a:pt x="91" y="15"/>
                    </a:lnTo>
                    <a:lnTo>
                      <a:pt x="93" y="15"/>
                    </a:lnTo>
                    <a:lnTo>
                      <a:pt x="96" y="16"/>
                    </a:lnTo>
                    <a:lnTo>
                      <a:pt x="98" y="18"/>
                    </a:lnTo>
                    <a:lnTo>
                      <a:pt x="101" y="18"/>
                    </a:lnTo>
                    <a:lnTo>
                      <a:pt x="103" y="20"/>
                    </a:lnTo>
                    <a:lnTo>
                      <a:pt x="107" y="20"/>
                    </a:lnTo>
                    <a:lnTo>
                      <a:pt x="109" y="22"/>
                    </a:lnTo>
                    <a:lnTo>
                      <a:pt x="112" y="22"/>
                    </a:lnTo>
                    <a:lnTo>
                      <a:pt x="114" y="24"/>
                    </a:lnTo>
                    <a:lnTo>
                      <a:pt x="116" y="25"/>
                    </a:lnTo>
                    <a:lnTo>
                      <a:pt x="119" y="26"/>
                    </a:lnTo>
                    <a:lnTo>
                      <a:pt x="121" y="27"/>
                    </a:lnTo>
                    <a:lnTo>
                      <a:pt x="123" y="29"/>
                    </a:lnTo>
                    <a:lnTo>
                      <a:pt x="126" y="30"/>
                    </a:lnTo>
                    <a:lnTo>
                      <a:pt x="128" y="32"/>
                    </a:lnTo>
                    <a:lnTo>
                      <a:pt x="131" y="33"/>
                    </a:lnTo>
                    <a:lnTo>
                      <a:pt x="133" y="34"/>
                    </a:lnTo>
                    <a:lnTo>
                      <a:pt x="135" y="36"/>
                    </a:lnTo>
                    <a:lnTo>
                      <a:pt x="138" y="36"/>
                    </a:lnTo>
                    <a:lnTo>
                      <a:pt x="140" y="38"/>
                    </a:lnTo>
                    <a:lnTo>
                      <a:pt x="142" y="39"/>
                    </a:lnTo>
                    <a:lnTo>
                      <a:pt x="144" y="40"/>
                    </a:lnTo>
                    <a:lnTo>
                      <a:pt x="146" y="41"/>
                    </a:lnTo>
                    <a:lnTo>
                      <a:pt x="147" y="43"/>
                    </a:lnTo>
                    <a:lnTo>
                      <a:pt x="150" y="44"/>
                    </a:lnTo>
                    <a:lnTo>
                      <a:pt x="152" y="46"/>
                    </a:lnTo>
                    <a:lnTo>
                      <a:pt x="153" y="48"/>
                    </a:lnTo>
                    <a:lnTo>
                      <a:pt x="154" y="49"/>
                    </a:lnTo>
                    <a:lnTo>
                      <a:pt x="156" y="51"/>
                    </a:lnTo>
                    <a:lnTo>
                      <a:pt x="157" y="53"/>
                    </a:lnTo>
                    <a:lnTo>
                      <a:pt x="159" y="55"/>
                    </a:lnTo>
                    <a:lnTo>
                      <a:pt x="160" y="56"/>
                    </a:lnTo>
                    <a:lnTo>
                      <a:pt x="162" y="58"/>
                    </a:lnTo>
                    <a:lnTo>
                      <a:pt x="165" y="60"/>
                    </a:lnTo>
                    <a:lnTo>
                      <a:pt x="166" y="61"/>
                    </a:lnTo>
                    <a:lnTo>
                      <a:pt x="169" y="62"/>
                    </a:lnTo>
                    <a:lnTo>
                      <a:pt x="170" y="63"/>
                    </a:lnTo>
                    <a:lnTo>
                      <a:pt x="172" y="65"/>
                    </a:lnTo>
                    <a:lnTo>
                      <a:pt x="173" y="67"/>
                    </a:lnTo>
                    <a:lnTo>
                      <a:pt x="173" y="68"/>
                    </a:lnTo>
                    <a:lnTo>
                      <a:pt x="175" y="70"/>
                    </a:lnTo>
                    <a:lnTo>
                      <a:pt x="176" y="72"/>
                    </a:lnTo>
                    <a:lnTo>
                      <a:pt x="176" y="74"/>
                    </a:lnTo>
                    <a:lnTo>
                      <a:pt x="179" y="75"/>
                    </a:lnTo>
                    <a:lnTo>
                      <a:pt x="180" y="78"/>
                    </a:lnTo>
                    <a:lnTo>
                      <a:pt x="181" y="80"/>
                    </a:lnTo>
                    <a:lnTo>
                      <a:pt x="183" y="83"/>
                    </a:lnTo>
                    <a:lnTo>
                      <a:pt x="184" y="84"/>
                    </a:lnTo>
                    <a:lnTo>
                      <a:pt x="185" y="87"/>
                    </a:lnTo>
                    <a:lnTo>
                      <a:pt x="185" y="88"/>
                    </a:lnTo>
                    <a:lnTo>
                      <a:pt x="186" y="90"/>
                    </a:lnTo>
                    <a:lnTo>
                      <a:pt x="186" y="92"/>
                    </a:lnTo>
                    <a:lnTo>
                      <a:pt x="188" y="94"/>
                    </a:lnTo>
                    <a:lnTo>
                      <a:pt x="188" y="96"/>
                    </a:lnTo>
                    <a:lnTo>
                      <a:pt x="189" y="97"/>
                    </a:lnTo>
                    <a:lnTo>
                      <a:pt x="189" y="99"/>
                    </a:lnTo>
                    <a:lnTo>
                      <a:pt x="189" y="101"/>
                    </a:lnTo>
                    <a:lnTo>
                      <a:pt x="189" y="103"/>
                    </a:lnTo>
                    <a:lnTo>
                      <a:pt x="190" y="104"/>
                    </a:lnTo>
                    <a:lnTo>
                      <a:pt x="191" y="107"/>
                    </a:lnTo>
                    <a:lnTo>
                      <a:pt x="191" y="108"/>
                    </a:lnTo>
                    <a:lnTo>
                      <a:pt x="192" y="110"/>
                    </a:lnTo>
                    <a:lnTo>
                      <a:pt x="192" y="113"/>
                    </a:lnTo>
                    <a:lnTo>
                      <a:pt x="192" y="114"/>
                    </a:lnTo>
                    <a:lnTo>
                      <a:pt x="192" y="116"/>
                    </a:lnTo>
                    <a:lnTo>
                      <a:pt x="192" y="118"/>
                    </a:lnTo>
                    <a:lnTo>
                      <a:pt x="191" y="12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3620" name="Freeform 160"/>
              <p:cNvSpPr>
                <a:spLocks/>
              </p:cNvSpPr>
              <p:nvPr/>
            </p:nvSpPr>
            <p:spPr bwMode="auto">
              <a:xfrm>
                <a:off x="2112" y="3577"/>
                <a:ext cx="193" cy="120"/>
              </a:xfrm>
              <a:custGeom>
                <a:avLst/>
                <a:gdLst>
                  <a:gd name="T0" fmla="*/ 0 w 193"/>
                  <a:gd name="T1" fmla="*/ 118 h 120"/>
                  <a:gd name="T2" fmla="*/ 5 w 193"/>
                  <a:gd name="T3" fmla="*/ 118 h 120"/>
                  <a:gd name="T4" fmla="*/ 10 w 193"/>
                  <a:gd name="T5" fmla="*/ 117 h 120"/>
                  <a:gd name="T6" fmla="*/ 16 w 193"/>
                  <a:gd name="T7" fmla="*/ 117 h 120"/>
                  <a:gd name="T8" fmla="*/ 21 w 193"/>
                  <a:gd name="T9" fmla="*/ 117 h 120"/>
                  <a:gd name="T10" fmla="*/ 26 w 193"/>
                  <a:gd name="T11" fmla="*/ 116 h 120"/>
                  <a:gd name="T12" fmla="*/ 32 w 193"/>
                  <a:gd name="T13" fmla="*/ 115 h 120"/>
                  <a:gd name="T14" fmla="*/ 37 w 193"/>
                  <a:gd name="T15" fmla="*/ 115 h 120"/>
                  <a:gd name="T16" fmla="*/ 42 w 193"/>
                  <a:gd name="T17" fmla="*/ 114 h 120"/>
                  <a:gd name="T18" fmla="*/ 48 w 193"/>
                  <a:gd name="T19" fmla="*/ 113 h 120"/>
                  <a:gd name="T20" fmla="*/ 53 w 193"/>
                  <a:gd name="T21" fmla="*/ 113 h 120"/>
                  <a:gd name="T22" fmla="*/ 59 w 193"/>
                  <a:gd name="T23" fmla="*/ 112 h 120"/>
                  <a:gd name="T24" fmla="*/ 64 w 193"/>
                  <a:gd name="T25" fmla="*/ 111 h 120"/>
                  <a:gd name="T26" fmla="*/ 68 w 193"/>
                  <a:gd name="T27" fmla="*/ 110 h 120"/>
                  <a:gd name="T28" fmla="*/ 74 w 193"/>
                  <a:gd name="T29" fmla="*/ 109 h 120"/>
                  <a:gd name="T30" fmla="*/ 80 w 193"/>
                  <a:gd name="T31" fmla="*/ 107 h 120"/>
                  <a:gd name="T32" fmla="*/ 85 w 193"/>
                  <a:gd name="T33" fmla="*/ 106 h 120"/>
                  <a:gd name="T34" fmla="*/ 91 w 193"/>
                  <a:gd name="T35" fmla="*/ 103 h 120"/>
                  <a:gd name="T36" fmla="*/ 96 w 193"/>
                  <a:gd name="T37" fmla="*/ 102 h 120"/>
                  <a:gd name="T38" fmla="*/ 101 w 193"/>
                  <a:gd name="T39" fmla="*/ 100 h 120"/>
                  <a:gd name="T40" fmla="*/ 107 w 193"/>
                  <a:gd name="T41" fmla="*/ 98 h 120"/>
                  <a:gd name="T42" fmla="*/ 112 w 193"/>
                  <a:gd name="T43" fmla="*/ 96 h 120"/>
                  <a:gd name="T44" fmla="*/ 116 w 193"/>
                  <a:gd name="T45" fmla="*/ 93 h 120"/>
                  <a:gd name="T46" fmla="*/ 121 w 193"/>
                  <a:gd name="T47" fmla="*/ 91 h 120"/>
                  <a:gd name="T48" fmla="*/ 126 w 193"/>
                  <a:gd name="T49" fmla="*/ 88 h 120"/>
                  <a:gd name="T50" fmla="*/ 131 w 193"/>
                  <a:gd name="T51" fmla="*/ 85 h 120"/>
                  <a:gd name="T52" fmla="*/ 135 w 193"/>
                  <a:gd name="T53" fmla="*/ 83 h 120"/>
                  <a:gd name="T54" fmla="*/ 140 w 193"/>
                  <a:gd name="T55" fmla="*/ 80 h 120"/>
                  <a:gd name="T56" fmla="*/ 144 w 193"/>
                  <a:gd name="T57" fmla="*/ 78 h 120"/>
                  <a:gd name="T58" fmla="*/ 147 w 193"/>
                  <a:gd name="T59" fmla="*/ 75 h 120"/>
                  <a:gd name="T60" fmla="*/ 152 w 193"/>
                  <a:gd name="T61" fmla="*/ 72 h 120"/>
                  <a:gd name="T62" fmla="*/ 154 w 193"/>
                  <a:gd name="T63" fmla="*/ 69 h 120"/>
                  <a:gd name="T64" fmla="*/ 157 w 193"/>
                  <a:gd name="T65" fmla="*/ 66 h 120"/>
                  <a:gd name="T66" fmla="*/ 160 w 193"/>
                  <a:gd name="T67" fmla="*/ 62 h 120"/>
                  <a:gd name="T68" fmla="*/ 165 w 193"/>
                  <a:gd name="T69" fmla="*/ 59 h 120"/>
                  <a:gd name="T70" fmla="*/ 169 w 193"/>
                  <a:gd name="T71" fmla="*/ 56 h 120"/>
                  <a:gd name="T72" fmla="*/ 172 w 193"/>
                  <a:gd name="T73" fmla="*/ 53 h 120"/>
                  <a:gd name="T74" fmla="*/ 173 w 193"/>
                  <a:gd name="T75" fmla="*/ 50 h 120"/>
                  <a:gd name="T76" fmla="*/ 176 w 193"/>
                  <a:gd name="T77" fmla="*/ 46 h 120"/>
                  <a:gd name="T78" fmla="*/ 179 w 193"/>
                  <a:gd name="T79" fmla="*/ 43 h 120"/>
                  <a:gd name="T80" fmla="*/ 181 w 193"/>
                  <a:gd name="T81" fmla="*/ 39 h 120"/>
                  <a:gd name="T82" fmla="*/ 184 w 193"/>
                  <a:gd name="T83" fmla="*/ 35 h 120"/>
                  <a:gd name="T84" fmla="*/ 185 w 193"/>
                  <a:gd name="T85" fmla="*/ 31 h 120"/>
                  <a:gd name="T86" fmla="*/ 186 w 193"/>
                  <a:gd name="T87" fmla="*/ 27 h 120"/>
                  <a:gd name="T88" fmla="*/ 188 w 193"/>
                  <a:gd name="T89" fmla="*/ 23 h 120"/>
                  <a:gd name="T90" fmla="*/ 189 w 193"/>
                  <a:gd name="T91" fmla="*/ 20 h 120"/>
                  <a:gd name="T92" fmla="*/ 189 w 193"/>
                  <a:gd name="T93" fmla="*/ 16 h 120"/>
                  <a:gd name="T94" fmla="*/ 191 w 193"/>
                  <a:gd name="T95" fmla="*/ 12 h 120"/>
                  <a:gd name="T96" fmla="*/ 192 w 193"/>
                  <a:gd name="T97" fmla="*/ 9 h 120"/>
                  <a:gd name="T98" fmla="*/ 192 w 193"/>
                  <a:gd name="T99" fmla="*/ 5 h 120"/>
                  <a:gd name="T100" fmla="*/ 192 w 193"/>
                  <a:gd name="T101" fmla="*/ 1 h 12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93"/>
                  <a:gd name="T154" fmla="*/ 0 h 120"/>
                  <a:gd name="T155" fmla="*/ 193 w 193"/>
                  <a:gd name="T156" fmla="*/ 120 h 12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93" h="120">
                    <a:moveTo>
                      <a:pt x="2" y="119"/>
                    </a:moveTo>
                    <a:lnTo>
                      <a:pt x="0" y="118"/>
                    </a:lnTo>
                    <a:lnTo>
                      <a:pt x="2" y="119"/>
                    </a:lnTo>
                    <a:lnTo>
                      <a:pt x="5" y="118"/>
                    </a:lnTo>
                    <a:lnTo>
                      <a:pt x="8" y="117"/>
                    </a:lnTo>
                    <a:lnTo>
                      <a:pt x="10" y="117"/>
                    </a:lnTo>
                    <a:lnTo>
                      <a:pt x="13" y="117"/>
                    </a:lnTo>
                    <a:lnTo>
                      <a:pt x="16" y="117"/>
                    </a:lnTo>
                    <a:lnTo>
                      <a:pt x="18" y="117"/>
                    </a:lnTo>
                    <a:lnTo>
                      <a:pt x="21" y="117"/>
                    </a:lnTo>
                    <a:lnTo>
                      <a:pt x="23" y="116"/>
                    </a:lnTo>
                    <a:lnTo>
                      <a:pt x="26" y="116"/>
                    </a:lnTo>
                    <a:lnTo>
                      <a:pt x="29" y="116"/>
                    </a:lnTo>
                    <a:lnTo>
                      <a:pt x="32" y="115"/>
                    </a:lnTo>
                    <a:lnTo>
                      <a:pt x="34" y="115"/>
                    </a:lnTo>
                    <a:lnTo>
                      <a:pt x="37" y="115"/>
                    </a:lnTo>
                    <a:lnTo>
                      <a:pt x="39" y="115"/>
                    </a:lnTo>
                    <a:lnTo>
                      <a:pt x="42" y="114"/>
                    </a:lnTo>
                    <a:lnTo>
                      <a:pt x="45" y="114"/>
                    </a:lnTo>
                    <a:lnTo>
                      <a:pt x="48" y="113"/>
                    </a:lnTo>
                    <a:lnTo>
                      <a:pt x="50" y="113"/>
                    </a:lnTo>
                    <a:lnTo>
                      <a:pt x="53" y="113"/>
                    </a:lnTo>
                    <a:lnTo>
                      <a:pt x="55" y="112"/>
                    </a:lnTo>
                    <a:lnTo>
                      <a:pt x="59" y="112"/>
                    </a:lnTo>
                    <a:lnTo>
                      <a:pt x="61" y="112"/>
                    </a:lnTo>
                    <a:lnTo>
                      <a:pt x="64" y="111"/>
                    </a:lnTo>
                    <a:lnTo>
                      <a:pt x="66" y="110"/>
                    </a:lnTo>
                    <a:lnTo>
                      <a:pt x="68" y="110"/>
                    </a:lnTo>
                    <a:lnTo>
                      <a:pt x="72" y="109"/>
                    </a:lnTo>
                    <a:lnTo>
                      <a:pt x="74" y="109"/>
                    </a:lnTo>
                    <a:lnTo>
                      <a:pt x="77" y="108"/>
                    </a:lnTo>
                    <a:lnTo>
                      <a:pt x="80" y="107"/>
                    </a:lnTo>
                    <a:lnTo>
                      <a:pt x="82" y="107"/>
                    </a:lnTo>
                    <a:lnTo>
                      <a:pt x="85" y="106"/>
                    </a:lnTo>
                    <a:lnTo>
                      <a:pt x="88" y="105"/>
                    </a:lnTo>
                    <a:lnTo>
                      <a:pt x="91" y="103"/>
                    </a:lnTo>
                    <a:lnTo>
                      <a:pt x="93" y="103"/>
                    </a:lnTo>
                    <a:lnTo>
                      <a:pt x="96" y="102"/>
                    </a:lnTo>
                    <a:lnTo>
                      <a:pt x="98" y="100"/>
                    </a:lnTo>
                    <a:lnTo>
                      <a:pt x="101" y="100"/>
                    </a:lnTo>
                    <a:lnTo>
                      <a:pt x="103" y="98"/>
                    </a:lnTo>
                    <a:lnTo>
                      <a:pt x="107" y="98"/>
                    </a:lnTo>
                    <a:lnTo>
                      <a:pt x="109" y="97"/>
                    </a:lnTo>
                    <a:lnTo>
                      <a:pt x="112" y="96"/>
                    </a:lnTo>
                    <a:lnTo>
                      <a:pt x="114" y="95"/>
                    </a:lnTo>
                    <a:lnTo>
                      <a:pt x="116" y="93"/>
                    </a:lnTo>
                    <a:lnTo>
                      <a:pt x="119" y="92"/>
                    </a:lnTo>
                    <a:lnTo>
                      <a:pt x="121" y="91"/>
                    </a:lnTo>
                    <a:lnTo>
                      <a:pt x="123" y="90"/>
                    </a:lnTo>
                    <a:lnTo>
                      <a:pt x="126" y="88"/>
                    </a:lnTo>
                    <a:lnTo>
                      <a:pt x="128" y="87"/>
                    </a:lnTo>
                    <a:lnTo>
                      <a:pt x="131" y="85"/>
                    </a:lnTo>
                    <a:lnTo>
                      <a:pt x="133" y="84"/>
                    </a:lnTo>
                    <a:lnTo>
                      <a:pt x="135" y="83"/>
                    </a:lnTo>
                    <a:lnTo>
                      <a:pt x="138" y="82"/>
                    </a:lnTo>
                    <a:lnTo>
                      <a:pt x="140" y="80"/>
                    </a:lnTo>
                    <a:lnTo>
                      <a:pt x="142" y="80"/>
                    </a:lnTo>
                    <a:lnTo>
                      <a:pt x="144" y="78"/>
                    </a:lnTo>
                    <a:lnTo>
                      <a:pt x="146" y="77"/>
                    </a:lnTo>
                    <a:lnTo>
                      <a:pt x="147" y="75"/>
                    </a:lnTo>
                    <a:lnTo>
                      <a:pt x="150" y="74"/>
                    </a:lnTo>
                    <a:lnTo>
                      <a:pt x="152" y="72"/>
                    </a:lnTo>
                    <a:lnTo>
                      <a:pt x="153" y="71"/>
                    </a:lnTo>
                    <a:lnTo>
                      <a:pt x="154" y="69"/>
                    </a:lnTo>
                    <a:lnTo>
                      <a:pt x="156" y="67"/>
                    </a:lnTo>
                    <a:lnTo>
                      <a:pt x="157" y="66"/>
                    </a:lnTo>
                    <a:lnTo>
                      <a:pt x="159" y="63"/>
                    </a:lnTo>
                    <a:lnTo>
                      <a:pt x="160" y="62"/>
                    </a:lnTo>
                    <a:lnTo>
                      <a:pt x="162" y="60"/>
                    </a:lnTo>
                    <a:lnTo>
                      <a:pt x="165" y="59"/>
                    </a:lnTo>
                    <a:lnTo>
                      <a:pt x="166" y="58"/>
                    </a:lnTo>
                    <a:lnTo>
                      <a:pt x="169" y="56"/>
                    </a:lnTo>
                    <a:lnTo>
                      <a:pt x="170" y="55"/>
                    </a:lnTo>
                    <a:lnTo>
                      <a:pt x="172" y="53"/>
                    </a:lnTo>
                    <a:lnTo>
                      <a:pt x="173" y="51"/>
                    </a:lnTo>
                    <a:lnTo>
                      <a:pt x="173" y="50"/>
                    </a:lnTo>
                    <a:lnTo>
                      <a:pt x="175" y="48"/>
                    </a:lnTo>
                    <a:lnTo>
                      <a:pt x="176" y="46"/>
                    </a:lnTo>
                    <a:lnTo>
                      <a:pt x="176" y="45"/>
                    </a:lnTo>
                    <a:lnTo>
                      <a:pt x="179" y="43"/>
                    </a:lnTo>
                    <a:lnTo>
                      <a:pt x="180" y="40"/>
                    </a:lnTo>
                    <a:lnTo>
                      <a:pt x="181" y="39"/>
                    </a:lnTo>
                    <a:lnTo>
                      <a:pt x="183" y="36"/>
                    </a:lnTo>
                    <a:lnTo>
                      <a:pt x="184" y="35"/>
                    </a:lnTo>
                    <a:lnTo>
                      <a:pt x="185" y="32"/>
                    </a:lnTo>
                    <a:lnTo>
                      <a:pt x="185" y="31"/>
                    </a:lnTo>
                    <a:lnTo>
                      <a:pt x="186" y="29"/>
                    </a:lnTo>
                    <a:lnTo>
                      <a:pt x="186" y="27"/>
                    </a:lnTo>
                    <a:lnTo>
                      <a:pt x="188" y="25"/>
                    </a:lnTo>
                    <a:lnTo>
                      <a:pt x="188" y="23"/>
                    </a:lnTo>
                    <a:lnTo>
                      <a:pt x="189" y="21"/>
                    </a:lnTo>
                    <a:lnTo>
                      <a:pt x="189" y="20"/>
                    </a:lnTo>
                    <a:lnTo>
                      <a:pt x="189" y="18"/>
                    </a:lnTo>
                    <a:lnTo>
                      <a:pt x="189" y="16"/>
                    </a:lnTo>
                    <a:lnTo>
                      <a:pt x="190" y="15"/>
                    </a:lnTo>
                    <a:lnTo>
                      <a:pt x="191" y="12"/>
                    </a:lnTo>
                    <a:lnTo>
                      <a:pt x="191" y="11"/>
                    </a:lnTo>
                    <a:lnTo>
                      <a:pt x="192" y="9"/>
                    </a:lnTo>
                    <a:lnTo>
                      <a:pt x="192" y="6"/>
                    </a:lnTo>
                    <a:lnTo>
                      <a:pt x="192" y="5"/>
                    </a:lnTo>
                    <a:lnTo>
                      <a:pt x="192" y="3"/>
                    </a:lnTo>
                    <a:lnTo>
                      <a:pt x="192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63617" name="Line 161"/>
            <p:cNvSpPr>
              <a:spLocks noChangeShapeType="1"/>
            </p:cNvSpPr>
            <p:nvPr/>
          </p:nvSpPr>
          <p:spPr bwMode="auto">
            <a:xfrm>
              <a:off x="1984" y="3523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18" name="Line 162"/>
            <p:cNvSpPr>
              <a:spLocks noChangeShapeType="1"/>
            </p:cNvSpPr>
            <p:nvPr/>
          </p:nvSpPr>
          <p:spPr bwMode="auto">
            <a:xfrm>
              <a:off x="1984" y="363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3560" name="Group 163"/>
          <p:cNvGrpSpPr>
            <a:grpSpLocks/>
          </p:cNvGrpSpPr>
          <p:nvPr/>
        </p:nvGrpSpPr>
        <p:grpSpPr bwMode="auto">
          <a:xfrm>
            <a:off x="2819400" y="6248400"/>
            <a:ext cx="839788" cy="458788"/>
            <a:chOff x="1776" y="3936"/>
            <a:chExt cx="529" cy="289"/>
          </a:xfrm>
        </p:grpSpPr>
        <p:sp>
          <p:nvSpPr>
            <p:cNvPr id="63599" name="Line 164"/>
            <p:cNvSpPr>
              <a:spLocks noChangeShapeType="1"/>
            </p:cNvSpPr>
            <p:nvPr/>
          </p:nvSpPr>
          <p:spPr bwMode="auto">
            <a:xfrm>
              <a:off x="1776" y="3936"/>
              <a:ext cx="2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00" name="Line 165"/>
            <p:cNvSpPr>
              <a:spLocks noChangeShapeType="1"/>
            </p:cNvSpPr>
            <p:nvPr/>
          </p:nvSpPr>
          <p:spPr bwMode="auto">
            <a:xfrm>
              <a:off x="1776" y="4224"/>
              <a:ext cx="2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01" name="Line 166"/>
            <p:cNvSpPr>
              <a:spLocks noChangeShapeType="1"/>
            </p:cNvSpPr>
            <p:nvPr/>
          </p:nvSpPr>
          <p:spPr bwMode="auto">
            <a:xfrm flipV="1">
              <a:off x="2011" y="4166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02" name="Line 167"/>
            <p:cNvSpPr>
              <a:spLocks noChangeShapeType="1"/>
            </p:cNvSpPr>
            <p:nvPr/>
          </p:nvSpPr>
          <p:spPr bwMode="auto">
            <a:xfrm>
              <a:off x="2011" y="3936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63603" name="Group 168"/>
            <p:cNvGrpSpPr>
              <a:grpSpLocks/>
            </p:cNvGrpSpPr>
            <p:nvPr/>
          </p:nvGrpSpPr>
          <p:grpSpPr bwMode="auto">
            <a:xfrm>
              <a:off x="2128" y="3994"/>
              <a:ext cx="60" cy="231"/>
              <a:chOff x="2128" y="3994"/>
              <a:chExt cx="60" cy="231"/>
            </a:xfrm>
          </p:grpSpPr>
          <p:sp>
            <p:nvSpPr>
              <p:cNvPr id="63609" name="Freeform 169"/>
              <p:cNvSpPr>
                <a:spLocks/>
              </p:cNvSpPr>
              <p:nvPr/>
            </p:nvSpPr>
            <p:spPr bwMode="auto">
              <a:xfrm>
                <a:off x="2128" y="3994"/>
                <a:ext cx="60" cy="121"/>
              </a:xfrm>
              <a:custGeom>
                <a:avLst/>
                <a:gdLst>
                  <a:gd name="T0" fmla="*/ 0 w 60"/>
                  <a:gd name="T1" fmla="*/ 0 h 121"/>
                  <a:gd name="T2" fmla="*/ 1 w 60"/>
                  <a:gd name="T3" fmla="*/ 0 h 121"/>
                  <a:gd name="T4" fmla="*/ 3 w 60"/>
                  <a:gd name="T5" fmla="*/ 1 h 121"/>
                  <a:gd name="T6" fmla="*/ 4 w 60"/>
                  <a:gd name="T7" fmla="*/ 1 h 121"/>
                  <a:gd name="T8" fmla="*/ 6 w 60"/>
                  <a:gd name="T9" fmla="*/ 1 h 121"/>
                  <a:gd name="T10" fmla="*/ 8 w 60"/>
                  <a:gd name="T11" fmla="*/ 2 h 121"/>
                  <a:gd name="T12" fmla="*/ 9 w 60"/>
                  <a:gd name="T13" fmla="*/ 3 h 121"/>
                  <a:gd name="T14" fmla="*/ 11 w 60"/>
                  <a:gd name="T15" fmla="*/ 3 h 121"/>
                  <a:gd name="T16" fmla="*/ 13 w 60"/>
                  <a:gd name="T17" fmla="*/ 4 h 121"/>
                  <a:gd name="T18" fmla="*/ 14 w 60"/>
                  <a:gd name="T19" fmla="*/ 5 h 121"/>
                  <a:gd name="T20" fmla="*/ 16 w 60"/>
                  <a:gd name="T21" fmla="*/ 5 h 121"/>
                  <a:gd name="T22" fmla="*/ 18 w 60"/>
                  <a:gd name="T23" fmla="*/ 6 h 121"/>
                  <a:gd name="T24" fmla="*/ 19 w 60"/>
                  <a:gd name="T25" fmla="*/ 7 h 121"/>
                  <a:gd name="T26" fmla="*/ 21 w 60"/>
                  <a:gd name="T27" fmla="*/ 8 h 121"/>
                  <a:gd name="T28" fmla="*/ 22 w 60"/>
                  <a:gd name="T29" fmla="*/ 9 h 121"/>
                  <a:gd name="T30" fmla="*/ 24 w 60"/>
                  <a:gd name="T31" fmla="*/ 11 h 121"/>
                  <a:gd name="T32" fmla="*/ 26 w 60"/>
                  <a:gd name="T33" fmla="*/ 12 h 121"/>
                  <a:gd name="T34" fmla="*/ 28 w 60"/>
                  <a:gd name="T35" fmla="*/ 15 h 121"/>
                  <a:gd name="T36" fmla="*/ 29 w 60"/>
                  <a:gd name="T37" fmla="*/ 16 h 121"/>
                  <a:gd name="T38" fmla="*/ 31 w 60"/>
                  <a:gd name="T39" fmla="*/ 18 h 121"/>
                  <a:gd name="T40" fmla="*/ 32 w 60"/>
                  <a:gd name="T41" fmla="*/ 20 h 121"/>
                  <a:gd name="T42" fmla="*/ 34 w 60"/>
                  <a:gd name="T43" fmla="*/ 22 h 121"/>
                  <a:gd name="T44" fmla="*/ 35 w 60"/>
                  <a:gd name="T45" fmla="*/ 25 h 121"/>
                  <a:gd name="T46" fmla="*/ 37 w 60"/>
                  <a:gd name="T47" fmla="*/ 27 h 121"/>
                  <a:gd name="T48" fmla="*/ 38 w 60"/>
                  <a:gd name="T49" fmla="*/ 30 h 121"/>
                  <a:gd name="T50" fmla="*/ 40 w 60"/>
                  <a:gd name="T51" fmla="*/ 33 h 121"/>
                  <a:gd name="T52" fmla="*/ 41 w 60"/>
                  <a:gd name="T53" fmla="*/ 36 h 121"/>
                  <a:gd name="T54" fmla="*/ 43 w 60"/>
                  <a:gd name="T55" fmla="*/ 38 h 121"/>
                  <a:gd name="T56" fmla="*/ 44 w 60"/>
                  <a:gd name="T57" fmla="*/ 40 h 121"/>
                  <a:gd name="T58" fmla="*/ 45 w 60"/>
                  <a:gd name="T59" fmla="*/ 43 h 121"/>
                  <a:gd name="T60" fmla="*/ 46 w 60"/>
                  <a:gd name="T61" fmla="*/ 46 h 121"/>
                  <a:gd name="T62" fmla="*/ 47 w 60"/>
                  <a:gd name="T63" fmla="*/ 49 h 121"/>
                  <a:gd name="T64" fmla="*/ 48 w 60"/>
                  <a:gd name="T65" fmla="*/ 53 h 121"/>
                  <a:gd name="T66" fmla="*/ 49 w 60"/>
                  <a:gd name="T67" fmla="*/ 56 h 121"/>
                  <a:gd name="T68" fmla="*/ 50 w 60"/>
                  <a:gd name="T69" fmla="*/ 60 h 121"/>
                  <a:gd name="T70" fmla="*/ 52 w 60"/>
                  <a:gd name="T71" fmla="*/ 62 h 121"/>
                  <a:gd name="T72" fmla="*/ 52 w 60"/>
                  <a:gd name="T73" fmla="*/ 65 h 121"/>
                  <a:gd name="T74" fmla="*/ 53 w 60"/>
                  <a:gd name="T75" fmla="*/ 68 h 121"/>
                  <a:gd name="T76" fmla="*/ 54 w 60"/>
                  <a:gd name="T77" fmla="*/ 72 h 121"/>
                  <a:gd name="T78" fmla="*/ 55 w 60"/>
                  <a:gd name="T79" fmla="*/ 75 h 121"/>
                  <a:gd name="T80" fmla="*/ 55 w 60"/>
                  <a:gd name="T81" fmla="*/ 80 h 121"/>
                  <a:gd name="T82" fmla="*/ 56 w 60"/>
                  <a:gd name="T83" fmla="*/ 84 h 121"/>
                  <a:gd name="T84" fmla="*/ 56 w 60"/>
                  <a:gd name="T85" fmla="*/ 88 h 121"/>
                  <a:gd name="T86" fmla="*/ 57 w 60"/>
                  <a:gd name="T87" fmla="*/ 92 h 121"/>
                  <a:gd name="T88" fmla="*/ 57 w 60"/>
                  <a:gd name="T89" fmla="*/ 96 h 121"/>
                  <a:gd name="T90" fmla="*/ 58 w 60"/>
                  <a:gd name="T91" fmla="*/ 99 h 121"/>
                  <a:gd name="T92" fmla="*/ 58 w 60"/>
                  <a:gd name="T93" fmla="*/ 103 h 121"/>
                  <a:gd name="T94" fmla="*/ 58 w 60"/>
                  <a:gd name="T95" fmla="*/ 107 h 121"/>
                  <a:gd name="T96" fmla="*/ 59 w 60"/>
                  <a:gd name="T97" fmla="*/ 110 h 121"/>
                  <a:gd name="T98" fmla="*/ 59 w 60"/>
                  <a:gd name="T99" fmla="*/ 114 h 121"/>
                  <a:gd name="T100" fmla="*/ 59 w 60"/>
                  <a:gd name="T101" fmla="*/ 118 h 12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0"/>
                  <a:gd name="T154" fmla="*/ 0 h 121"/>
                  <a:gd name="T155" fmla="*/ 60 w 60"/>
                  <a:gd name="T156" fmla="*/ 121 h 12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0" h="12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9" y="3"/>
                    </a:lnTo>
                    <a:lnTo>
                      <a:pt x="10" y="3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3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6" y="5"/>
                    </a:lnTo>
                    <a:lnTo>
                      <a:pt x="17" y="6"/>
                    </a:lnTo>
                    <a:lnTo>
                      <a:pt x="18" y="6"/>
                    </a:lnTo>
                    <a:lnTo>
                      <a:pt x="19" y="7"/>
                    </a:lnTo>
                    <a:lnTo>
                      <a:pt x="20" y="8"/>
                    </a:lnTo>
                    <a:lnTo>
                      <a:pt x="21" y="8"/>
                    </a:lnTo>
                    <a:lnTo>
                      <a:pt x="22" y="9"/>
                    </a:lnTo>
                    <a:lnTo>
                      <a:pt x="23" y="10"/>
                    </a:lnTo>
                    <a:lnTo>
                      <a:pt x="24" y="11"/>
                    </a:lnTo>
                    <a:lnTo>
                      <a:pt x="25" y="12"/>
                    </a:lnTo>
                    <a:lnTo>
                      <a:pt x="26" y="12"/>
                    </a:lnTo>
                    <a:lnTo>
                      <a:pt x="27" y="13"/>
                    </a:lnTo>
                    <a:lnTo>
                      <a:pt x="28" y="15"/>
                    </a:lnTo>
                    <a:lnTo>
                      <a:pt x="29" y="16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20"/>
                    </a:lnTo>
                    <a:lnTo>
                      <a:pt x="32" y="20"/>
                    </a:lnTo>
                    <a:lnTo>
                      <a:pt x="33" y="22"/>
                    </a:lnTo>
                    <a:lnTo>
                      <a:pt x="34" y="22"/>
                    </a:lnTo>
                    <a:lnTo>
                      <a:pt x="35" y="24"/>
                    </a:lnTo>
                    <a:lnTo>
                      <a:pt x="35" y="25"/>
                    </a:lnTo>
                    <a:lnTo>
                      <a:pt x="36" y="26"/>
                    </a:lnTo>
                    <a:lnTo>
                      <a:pt x="37" y="27"/>
                    </a:lnTo>
                    <a:lnTo>
                      <a:pt x="37" y="29"/>
                    </a:lnTo>
                    <a:lnTo>
                      <a:pt x="38" y="30"/>
                    </a:lnTo>
                    <a:lnTo>
                      <a:pt x="39" y="32"/>
                    </a:lnTo>
                    <a:lnTo>
                      <a:pt x="40" y="33"/>
                    </a:lnTo>
                    <a:lnTo>
                      <a:pt x="41" y="34"/>
                    </a:lnTo>
                    <a:lnTo>
                      <a:pt x="41" y="36"/>
                    </a:lnTo>
                    <a:lnTo>
                      <a:pt x="42" y="36"/>
                    </a:lnTo>
                    <a:lnTo>
                      <a:pt x="43" y="38"/>
                    </a:lnTo>
                    <a:lnTo>
                      <a:pt x="43" y="39"/>
                    </a:lnTo>
                    <a:lnTo>
                      <a:pt x="44" y="40"/>
                    </a:lnTo>
                    <a:lnTo>
                      <a:pt x="45" y="41"/>
                    </a:lnTo>
                    <a:lnTo>
                      <a:pt x="45" y="43"/>
                    </a:lnTo>
                    <a:lnTo>
                      <a:pt x="46" y="44"/>
                    </a:lnTo>
                    <a:lnTo>
                      <a:pt x="46" y="46"/>
                    </a:lnTo>
                    <a:lnTo>
                      <a:pt x="47" y="48"/>
                    </a:lnTo>
                    <a:lnTo>
                      <a:pt x="47" y="49"/>
                    </a:lnTo>
                    <a:lnTo>
                      <a:pt x="48" y="51"/>
                    </a:lnTo>
                    <a:lnTo>
                      <a:pt x="48" y="53"/>
                    </a:lnTo>
                    <a:lnTo>
                      <a:pt x="48" y="55"/>
                    </a:lnTo>
                    <a:lnTo>
                      <a:pt x="49" y="56"/>
                    </a:lnTo>
                    <a:lnTo>
                      <a:pt x="50" y="58"/>
                    </a:lnTo>
                    <a:lnTo>
                      <a:pt x="50" y="60"/>
                    </a:lnTo>
                    <a:lnTo>
                      <a:pt x="51" y="61"/>
                    </a:lnTo>
                    <a:lnTo>
                      <a:pt x="52" y="62"/>
                    </a:lnTo>
                    <a:lnTo>
                      <a:pt x="52" y="63"/>
                    </a:lnTo>
                    <a:lnTo>
                      <a:pt x="52" y="65"/>
                    </a:lnTo>
                    <a:lnTo>
                      <a:pt x="53" y="67"/>
                    </a:lnTo>
                    <a:lnTo>
                      <a:pt x="53" y="68"/>
                    </a:lnTo>
                    <a:lnTo>
                      <a:pt x="53" y="70"/>
                    </a:lnTo>
                    <a:lnTo>
                      <a:pt x="54" y="72"/>
                    </a:lnTo>
                    <a:lnTo>
                      <a:pt x="54" y="74"/>
                    </a:lnTo>
                    <a:lnTo>
                      <a:pt x="55" y="75"/>
                    </a:lnTo>
                    <a:lnTo>
                      <a:pt x="55" y="78"/>
                    </a:lnTo>
                    <a:lnTo>
                      <a:pt x="55" y="80"/>
                    </a:lnTo>
                    <a:lnTo>
                      <a:pt x="56" y="83"/>
                    </a:lnTo>
                    <a:lnTo>
                      <a:pt x="56" y="84"/>
                    </a:lnTo>
                    <a:lnTo>
                      <a:pt x="56" y="87"/>
                    </a:lnTo>
                    <a:lnTo>
                      <a:pt x="56" y="88"/>
                    </a:lnTo>
                    <a:lnTo>
                      <a:pt x="57" y="90"/>
                    </a:lnTo>
                    <a:lnTo>
                      <a:pt x="57" y="92"/>
                    </a:lnTo>
                    <a:lnTo>
                      <a:pt x="57" y="94"/>
                    </a:lnTo>
                    <a:lnTo>
                      <a:pt x="57" y="96"/>
                    </a:lnTo>
                    <a:lnTo>
                      <a:pt x="58" y="97"/>
                    </a:lnTo>
                    <a:lnTo>
                      <a:pt x="58" y="99"/>
                    </a:lnTo>
                    <a:lnTo>
                      <a:pt x="58" y="101"/>
                    </a:lnTo>
                    <a:lnTo>
                      <a:pt x="58" y="103"/>
                    </a:lnTo>
                    <a:lnTo>
                      <a:pt x="58" y="104"/>
                    </a:lnTo>
                    <a:lnTo>
                      <a:pt x="58" y="107"/>
                    </a:lnTo>
                    <a:lnTo>
                      <a:pt x="58" y="108"/>
                    </a:lnTo>
                    <a:lnTo>
                      <a:pt x="59" y="110"/>
                    </a:lnTo>
                    <a:lnTo>
                      <a:pt x="59" y="113"/>
                    </a:lnTo>
                    <a:lnTo>
                      <a:pt x="59" y="114"/>
                    </a:lnTo>
                    <a:lnTo>
                      <a:pt x="59" y="116"/>
                    </a:lnTo>
                    <a:lnTo>
                      <a:pt x="59" y="118"/>
                    </a:lnTo>
                    <a:lnTo>
                      <a:pt x="58" y="12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3610" name="Freeform 170"/>
              <p:cNvSpPr>
                <a:spLocks/>
              </p:cNvSpPr>
              <p:nvPr/>
            </p:nvSpPr>
            <p:spPr bwMode="auto">
              <a:xfrm>
                <a:off x="2128" y="4105"/>
                <a:ext cx="60" cy="120"/>
              </a:xfrm>
              <a:custGeom>
                <a:avLst/>
                <a:gdLst>
                  <a:gd name="T0" fmla="*/ 0 w 60"/>
                  <a:gd name="T1" fmla="*/ 118 h 120"/>
                  <a:gd name="T2" fmla="*/ 1 w 60"/>
                  <a:gd name="T3" fmla="*/ 118 h 120"/>
                  <a:gd name="T4" fmla="*/ 3 w 60"/>
                  <a:gd name="T5" fmla="*/ 117 h 120"/>
                  <a:gd name="T6" fmla="*/ 4 w 60"/>
                  <a:gd name="T7" fmla="*/ 117 h 120"/>
                  <a:gd name="T8" fmla="*/ 6 w 60"/>
                  <a:gd name="T9" fmla="*/ 117 h 120"/>
                  <a:gd name="T10" fmla="*/ 8 w 60"/>
                  <a:gd name="T11" fmla="*/ 116 h 120"/>
                  <a:gd name="T12" fmla="*/ 9 w 60"/>
                  <a:gd name="T13" fmla="*/ 115 h 120"/>
                  <a:gd name="T14" fmla="*/ 11 w 60"/>
                  <a:gd name="T15" fmla="*/ 115 h 120"/>
                  <a:gd name="T16" fmla="*/ 13 w 60"/>
                  <a:gd name="T17" fmla="*/ 114 h 120"/>
                  <a:gd name="T18" fmla="*/ 14 w 60"/>
                  <a:gd name="T19" fmla="*/ 113 h 120"/>
                  <a:gd name="T20" fmla="*/ 16 w 60"/>
                  <a:gd name="T21" fmla="*/ 113 h 120"/>
                  <a:gd name="T22" fmla="*/ 18 w 60"/>
                  <a:gd name="T23" fmla="*/ 112 h 120"/>
                  <a:gd name="T24" fmla="*/ 19 w 60"/>
                  <a:gd name="T25" fmla="*/ 111 h 120"/>
                  <a:gd name="T26" fmla="*/ 21 w 60"/>
                  <a:gd name="T27" fmla="*/ 110 h 120"/>
                  <a:gd name="T28" fmla="*/ 22 w 60"/>
                  <a:gd name="T29" fmla="*/ 109 h 120"/>
                  <a:gd name="T30" fmla="*/ 24 w 60"/>
                  <a:gd name="T31" fmla="*/ 107 h 120"/>
                  <a:gd name="T32" fmla="*/ 26 w 60"/>
                  <a:gd name="T33" fmla="*/ 106 h 120"/>
                  <a:gd name="T34" fmla="*/ 28 w 60"/>
                  <a:gd name="T35" fmla="*/ 103 h 120"/>
                  <a:gd name="T36" fmla="*/ 29 w 60"/>
                  <a:gd name="T37" fmla="*/ 102 h 120"/>
                  <a:gd name="T38" fmla="*/ 31 w 60"/>
                  <a:gd name="T39" fmla="*/ 100 h 120"/>
                  <a:gd name="T40" fmla="*/ 32 w 60"/>
                  <a:gd name="T41" fmla="*/ 98 h 120"/>
                  <a:gd name="T42" fmla="*/ 34 w 60"/>
                  <a:gd name="T43" fmla="*/ 96 h 120"/>
                  <a:gd name="T44" fmla="*/ 35 w 60"/>
                  <a:gd name="T45" fmla="*/ 93 h 120"/>
                  <a:gd name="T46" fmla="*/ 37 w 60"/>
                  <a:gd name="T47" fmla="*/ 91 h 120"/>
                  <a:gd name="T48" fmla="*/ 38 w 60"/>
                  <a:gd name="T49" fmla="*/ 88 h 120"/>
                  <a:gd name="T50" fmla="*/ 40 w 60"/>
                  <a:gd name="T51" fmla="*/ 85 h 120"/>
                  <a:gd name="T52" fmla="*/ 41 w 60"/>
                  <a:gd name="T53" fmla="*/ 83 h 120"/>
                  <a:gd name="T54" fmla="*/ 43 w 60"/>
                  <a:gd name="T55" fmla="*/ 80 h 120"/>
                  <a:gd name="T56" fmla="*/ 44 w 60"/>
                  <a:gd name="T57" fmla="*/ 78 h 120"/>
                  <a:gd name="T58" fmla="*/ 45 w 60"/>
                  <a:gd name="T59" fmla="*/ 75 h 120"/>
                  <a:gd name="T60" fmla="*/ 46 w 60"/>
                  <a:gd name="T61" fmla="*/ 72 h 120"/>
                  <a:gd name="T62" fmla="*/ 47 w 60"/>
                  <a:gd name="T63" fmla="*/ 69 h 120"/>
                  <a:gd name="T64" fmla="*/ 48 w 60"/>
                  <a:gd name="T65" fmla="*/ 66 h 120"/>
                  <a:gd name="T66" fmla="*/ 49 w 60"/>
                  <a:gd name="T67" fmla="*/ 62 h 120"/>
                  <a:gd name="T68" fmla="*/ 50 w 60"/>
                  <a:gd name="T69" fmla="*/ 59 h 120"/>
                  <a:gd name="T70" fmla="*/ 52 w 60"/>
                  <a:gd name="T71" fmla="*/ 56 h 120"/>
                  <a:gd name="T72" fmla="*/ 52 w 60"/>
                  <a:gd name="T73" fmla="*/ 53 h 120"/>
                  <a:gd name="T74" fmla="*/ 53 w 60"/>
                  <a:gd name="T75" fmla="*/ 50 h 120"/>
                  <a:gd name="T76" fmla="*/ 54 w 60"/>
                  <a:gd name="T77" fmla="*/ 46 h 120"/>
                  <a:gd name="T78" fmla="*/ 55 w 60"/>
                  <a:gd name="T79" fmla="*/ 43 h 120"/>
                  <a:gd name="T80" fmla="*/ 55 w 60"/>
                  <a:gd name="T81" fmla="*/ 39 h 120"/>
                  <a:gd name="T82" fmla="*/ 56 w 60"/>
                  <a:gd name="T83" fmla="*/ 35 h 120"/>
                  <a:gd name="T84" fmla="*/ 56 w 60"/>
                  <a:gd name="T85" fmla="*/ 31 h 120"/>
                  <a:gd name="T86" fmla="*/ 57 w 60"/>
                  <a:gd name="T87" fmla="*/ 27 h 120"/>
                  <a:gd name="T88" fmla="*/ 57 w 60"/>
                  <a:gd name="T89" fmla="*/ 23 h 120"/>
                  <a:gd name="T90" fmla="*/ 58 w 60"/>
                  <a:gd name="T91" fmla="*/ 20 h 120"/>
                  <a:gd name="T92" fmla="*/ 58 w 60"/>
                  <a:gd name="T93" fmla="*/ 16 h 120"/>
                  <a:gd name="T94" fmla="*/ 58 w 60"/>
                  <a:gd name="T95" fmla="*/ 12 h 120"/>
                  <a:gd name="T96" fmla="*/ 59 w 60"/>
                  <a:gd name="T97" fmla="*/ 9 h 120"/>
                  <a:gd name="T98" fmla="*/ 59 w 60"/>
                  <a:gd name="T99" fmla="*/ 5 h 120"/>
                  <a:gd name="T100" fmla="*/ 59 w 60"/>
                  <a:gd name="T101" fmla="*/ 1 h 12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0"/>
                  <a:gd name="T154" fmla="*/ 0 h 120"/>
                  <a:gd name="T155" fmla="*/ 60 w 60"/>
                  <a:gd name="T156" fmla="*/ 120 h 12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0" h="120">
                    <a:moveTo>
                      <a:pt x="0" y="119"/>
                    </a:moveTo>
                    <a:lnTo>
                      <a:pt x="0" y="118"/>
                    </a:lnTo>
                    <a:lnTo>
                      <a:pt x="0" y="119"/>
                    </a:lnTo>
                    <a:lnTo>
                      <a:pt x="1" y="118"/>
                    </a:lnTo>
                    <a:lnTo>
                      <a:pt x="2" y="117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5" y="117"/>
                    </a:lnTo>
                    <a:lnTo>
                      <a:pt x="6" y="117"/>
                    </a:lnTo>
                    <a:lnTo>
                      <a:pt x="7" y="116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10" y="115"/>
                    </a:lnTo>
                    <a:lnTo>
                      <a:pt x="11" y="115"/>
                    </a:lnTo>
                    <a:lnTo>
                      <a:pt x="12" y="115"/>
                    </a:lnTo>
                    <a:lnTo>
                      <a:pt x="13" y="114"/>
                    </a:lnTo>
                    <a:lnTo>
                      <a:pt x="14" y="113"/>
                    </a:lnTo>
                    <a:lnTo>
                      <a:pt x="15" y="113"/>
                    </a:lnTo>
                    <a:lnTo>
                      <a:pt x="16" y="113"/>
                    </a:lnTo>
                    <a:lnTo>
                      <a:pt x="17" y="112"/>
                    </a:lnTo>
                    <a:lnTo>
                      <a:pt x="18" y="112"/>
                    </a:lnTo>
                    <a:lnTo>
                      <a:pt x="19" y="111"/>
                    </a:lnTo>
                    <a:lnTo>
                      <a:pt x="20" y="110"/>
                    </a:lnTo>
                    <a:lnTo>
                      <a:pt x="21" y="110"/>
                    </a:lnTo>
                    <a:lnTo>
                      <a:pt x="22" y="109"/>
                    </a:lnTo>
                    <a:lnTo>
                      <a:pt x="23" y="108"/>
                    </a:lnTo>
                    <a:lnTo>
                      <a:pt x="24" y="107"/>
                    </a:lnTo>
                    <a:lnTo>
                      <a:pt x="25" y="107"/>
                    </a:lnTo>
                    <a:lnTo>
                      <a:pt x="26" y="106"/>
                    </a:lnTo>
                    <a:lnTo>
                      <a:pt x="27" y="105"/>
                    </a:lnTo>
                    <a:lnTo>
                      <a:pt x="28" y="103"/>
                    </a:lnTo>
                    <a:lnTo>
                      <a:pt x="29" y="102"/>
                    </a:lnTo>
                    <a:lnTo>
                      <a:pt x="30" y="100"/>
                    </a:lnTo>
                    <a:lnTo>
                      <a:pt x="31" y="100"/>
                    </a:lnTo>
                    <a:lnTo>
                      <a:pt x="31" y="98"/>
                    </a:lnTo>
                    <a:lnTo>
                      <a:pt x="32" y="98"/>
                    </a:lnTo>
                    <a:lnTo>
                      <a:pt x="33" y="97"/>
                    </a:lnTo>
                    <a:lnTo>
                      <a:pt x="34" y="96"/>
                    </a:lnTo>
                    <a:lnTo>
                      <a:pt x="35" y="95"/>
                    </a:lnTo>
                    <a:lnTo>
                      <a:pt x="35" y="93"/>
                    </a:lnTo>
                    <a:lnTo>
                      <a:pt x="36" y="92"/>
                    </a:lnTo>
                    <a:lnTo>
                      <a:pt x="37" y="91"/>
                    </a:lnTo>
                    <a:lnTo>
                      <a:pt x="37" y="90"/>
                    </a:lnTo>
                    <a:lnTo>
                      <a:pt x="38" y="88"/>
                    </a:lnTo>
                    <a:lnTo>
                      <a:pt x="39" y="87"/>
                    </a:lnTo>
                    <a:lnTo>
                      <a:pt x="40" y="85"/>
                    </a:lnTo>
                    <a:lnTo>
                      <a:pt x="41" y="84"/>
                    </a:lnTo>
                    <a:lnTo>
                      <a:pt x="41" y="83"/>
                    </a:lnTo>
                    <a:lnTo>
                      <a:pt x="42" y="82"/>
                    </a:lnTo>
                    <a:lnTo>
                      <a:pt x="43" y="80"/>
                    </a:lnTo>
                    <a:lnTo>
                      <a:pt x="44" y="78"/>
                    </a:lnTo>
                    <a:lnTo>
                      <a:pt x="45" y="77"/>
                    </a:lnTo>
                    <a:lnTo>
                      <a:pt x="45" y="75"/>
                    </a:lnTo>
                    <a:lnTo>
                      <a:pt x="46" y="74"/>
                    </a:lnTo>
                    <a:lnTo>
                      <a:pt x="46" y="72"/>
                    </a:lnTo>
                    <a:lnTo>
                      <a:pt x="47" y="71"/>
                    </a:lnTo>
                    <a:lnTo>
                      <a:pt x="47" y="69"/>
                    </a:lnTo>
                    <a:lnTo>
                      <a:pt x="48" y="67"/>
                    </a:lnTo>
                    <a:lnTo>
                      <a:pt x="48" y="66"/>
                    </a:lnTo>
                    <a:lnTo>
                      <a:pt x="48" y="63"/>
                    </a:lnTo>
                    <a:lnTo>
                      <a:pt x="49" y="62"/>
                    </a:lnTo>
                    <a:lnTo>
                      <a:pt x="50" y="60"/>
                    </a:lnTo>
                    <a:lnTo>
                      <a:pt x="50" y="59"/>
                    </a:lnTo>
                    <a:lnTo>
                      <a:pt x="51" y="58"/>
                    </a:lnTo>
                    <a:lnTo>
                      <a:pt x="52" y="56"/>
                    </a:lnTo>
                    <a:lnTo>
                      <a:pt x="52" y="55"/>
                    </a:lnTo>
                    <a:lnTo>
                      <a:pt x="52" y="53"/>
                    </a:lnTo>
                    <a:lnTo>
                      <a:pt x="53" y="51"/>
                    </a:lnTo>
                    <a:lnTo>
                      <a:pt x="53" y="50"/>
                    </a:lnTo>
                    <a:lnTo>
                      <a:pt x="53" y="48"/>
                    </a:lnTo>
                    <a:lnTo>
                      <a:pt x="54" y="46"/>
                    </a:lnTo>
                    <a:lnTo>
                      <a:pt x="54" y="45"/>
                    </a:lnTo>
                    <a:lnTo>
                      <a:pt x="55" y="43"/>
                    </a:lnTo>
                    <a:lnTo>
                      <a:pt x="55" y="40"/>
                    </a:lnTo>
                    <a:lnTo>
                      <a:pt x="55" y="39"/>
                    </a:lnTo>
                    <a:lnTo>
                      <a:pt x="56" y="36"/>
                    </a:lnTo>
                    <a:lnTo>
                      <a:pt x="56" y="35"/>
                    </a:lnTo>
                    <a:lnTo>
                      <a:pt x="56" y="32"/>
                    </a:lnTo>
                    <a:lnTo>
                      <a:pt x="56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7" y="25"/>
                    </a:lnTo>
                    <a:lnTo>
                      <a:pt x="57" y="23"/>
                    </a:lnTo>
                    <a:lnTo>
                      <a:pt x="58" y="21"/>
                    </a:lnTo>
                    <a:lnTo>
                      <a:pt x="58" y="20"/>
                    </a:lnTo>
                    <a:lnTo>
                      <a:pt x="58" y="18"/>
                    </a:lnTo>
                    <a:lnTo>
                      <a:pt x="58" y="16"/>
                    </a:lnTo>
                    <a:lnTo>
                      <a:pt x="58" y="15"/>
                    </a:lnTo>
                    <a:lnTo>
                      <a:pt x="58" y="12"/>
                    </a:lnTo>
                    <a:lnTo>
                      <a:pt x="58" y="11"/>
                    </a:lnTo>
                    <a:lnTo>
                      <a:pt x="59" y="9"/>
                    </a:lnTo>
                    <a:lnTo>
                      <a:pt x="59" y="6"/>
                    </a:lnTo>
                    <a:lnTo>
                      <a:pt x="59" y="5"/>
                    </a:lnTo>
                    <a:lnTo>
                      <a:pt x="59" y="3"/>
                    </a:lnTo>
                    <a:lnTo>
                      <a:pt x="59" y="1"/>
                    </a:lnTo>
                    <a:lnTo>
                      <a:pt x="58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grpSp>
          <p:nvGrpSpPr>
            <p:cNvPr id="63604" name="Group 171"/>
            <p:cNvGrpSpPr>
              <a:grpSpLocks/>
            </p:cNvGrpSpPr>
            <p:nvPr/>
          </p:nvGrpSpPr>
          <p:grpSpPr bwMode="auto">
            <a:xfrm>
              <a:off x="2128" y="3994"/>
              <a:ext cx="177" cy="231"/>
              <a:chOff x="2128" y="3994"/>
              <a:chExt cx="177" cy="231"/>
            </a:xfrm>
          </p:grpSpPr>
          <p:sp>
            <p:nvSpPr>
              <p:cNvPr id="63607" name="Freeform 172"/>
              <p:cNvSpPr>
                <a:spLocks/>
              </p:cNvSpPr>
              <p:nvPr/>
            </p:nvSpPr>
            <p:spPr bwMode="auto">
              <a:xfrm>
                <a:off x="2128" y="3994"/>
                <a:ext cx="177" cy="121"/>
              </a:xfrm>
              <a:custGeom>
                <a:avLst/>
                <a:gdLst>
                  <a:gd name="T0" fmla="*/ 0 w 177"/>
                  <a:gd name="T1" fmla="*/ 0 h 121"/>
                  <a:gd name="T2" fmla="*/ 5 w 177"/>
                  <a:gd name="T3" fmla="*/ 0 h 121"/>
                  <a:gd name="T4" fmla="*/ 9 w 177"/>
                  <a:gd name="T5" fmla="*/ 1 h 121"/>
                  <a:gd name="T6" fmla="*/ 14 w 177"/>
                  <a:gd name="T7" fmla="*/ 1 h 121"/>
                  <a:gd name="T8" fmla="*/ 19 w 177"/>
                  <a:gd name="T9" fmla="*/ 1 h 121"/>
                  <a:gd name="T10" fmla="*/ 24 w 177"/>
                  <a:gd name="T11" fmla="*/ 2 h 121"/>
                  <a:gd name="T12" fmla="*/ 29 w 177"/>
                  <a:gd name="T13" fmla="*/ 3 h 121"/>
                  <a:gd name="T14" fmla="*/ 34 w 177"/>
                  <a:gd name="T15" fmla="*/ 3 h 121"/>
                  <a:gd name="T16" fmla="*/ 38 w 177"/>
                  <a:gd name="T17" fmla="*/ 4 h 121"/>
                  <a:gd name="T18" fmla="*/ 44 w 177"/>
                  <a:gd name="T19" fmla="*/ 5 h 121"/>
                  <a:gd name="T20" fmla="*/ 49 w 177"/>
                  <a:gd name="T21" fmla="*/ 5 h 121"/>
                  <a:gd name="T22" fmla="*/ 54 w 177"/>
                  <a:gd name="T23" fmla="*/ 6 h 121"/>
                  <a:gd name="T24" fmla="*/ 58 w 177"/>
                  <a:gd name="T25" fmla="*/ 7 h 121"/>
                  <a:gd name="T26" fmla="*/ 62 w 177"/>
                  <a:gd name="T27" fmla="*/ 8 h 121"/>
                  <a:gd name="T28" fmla="*/ 68 w 177"/>
                  <a:gd name="T29" fmla="*/ 9 h 121"/>
                  <a:gd name="T30" fmla="*/ 73 w 177"/>
                  <a:gd name="T31" fmla="*/ 11 h 121"/>
                  <a:gd name="T32" fmla="*/ 78 w 177"/>
                  <a:gd name="T33" fmla="*/ 12 h 121"/>
                  <a:gd name="T34" fmla="*/ 83 w 177"/>
                  <a:gd name="T35" fmla="*/ 15 h 121"/>
                  <a:gd name="T36" fmla="*/ 88 w 177"/>
                  <a:gd name="T37" fmla="*/ 16 h 121"/>
                  <a:gd name="T38" fmla="*/ 93 w 177"/>
                  <a:gd name="T39" fmla="*/ 18 h 121"/>
                  <a:gd name="T40" fmla="*/ 98 w 177"/>
                  <a:gd name="T41" fmla="*/ 20 h 121"/>
                  <a:gd name="T42" fmla="*/ 102 w 177"/>
                  <a:gd name="T43" fmla="*/ 22 h 121"/>
                  <a:gd name="T44" fmla="*/ 106 w 177"/>
                  <a:gd name="T45" fmla="*/ 25 h 121"/>
                  <a:gd name="T46" fmla="*/ 111 w 177"/>
                  <a:gd name="T47" fmla="*/ 27 h 121"/>
                  <a:gd name="T48" fmla="*/ 115 w 177"/>
                  <a:gd name="T49" fmla="*/ 30 h 121"/>
                  <a:gd name="T50" fmla="*/ 120 w 177"/>
                  <a:gd name="T51" fmla="*/ 33 h 121"/>
                  <a:gd name="T52" fmla="*/ 124 w 177"/>
                  <a:gd name="T53" fmla="*/ 36 h 121"/>
                  <a:gd name="T54" fmla="*/ 128 w 177"/>
                  <a:gd name="T55" fmla="*/ 38 h 121"/>
                  <a:gd name="T56" fmla="*/ 132 w 177"/>
                  <a:gd name="T57" fmla="*/ 40 h 121"/>
                  <a:gd name="T58" fmla="*/ 135 w 177"/>
                  <a:gd name="T59" fmla="*/ 43 h 121"/>
                  <a:gd name="T60" fmla="*/ 139 w 177"/>
                  <a:gd name="T61" fmla="*/ 46 h 121"/>
                  <a:gd name="T62" fmla="*/ 141 w 177"/>
                  <a:gd name="T63" fmla="*/ 49 h 121"/>
                  <a:gd name="T64" fmla="*/ 144 w 177"/>
                  <a:gd name="T65" fmla="*/ 53 h 121"/>
                  <a:gd name="T66" fmla="*/ 147 w 177"/>
                  <a:gd name="T67" fmla="*/ 56 h 121"/>
                  <a:gd name="T68" fmla="*/ 151 w 177"/>
                  <a:gd name="T69" fmla="*/ 60 h 121"/>
                  <a:gd name="T70" fmla="*/ 155 w 177"/>
                  <a:gd name="T71" fmla="*/ 62 h 121"/>
                  <a:gd name="T72" fmla="*/ 157 w 177"/>
                  <a:gd name="T73" fmla="*/ 65 h 121"/>
                  <a:gd name="T74" fmla="*/ 158 w 177"/>
                  <a:gd name="T75" fmla="*/ 68 h 121"/>
                  <a:gd name="T76" fmla="*/ 162 w 177"/>
                  <a:gd name="T77" fmla="*/ 72 h 121"/>
                  <a:gd name="T78" fmla="*/ 164 w 177"/>
                  <a:gd name="T79" fmla="*/ 75 h 121"/>
                  <a:gd name="T80" fmla="*/ 166 w 177"/>
                  <a:gd name="T81" fmla="*/ 80 h 121"/>
                  <a:gd name="T82" fmla="*/ 169 w 177"/>
                  <a:gd name="T83" fmla="*/ 84 h 121"/>
                  <a:gd name="T84" fmla="*/ 169 w 177"/>
                  <a:gd name="T85" fmla="*/ 88 h 121"/>
                  <a:gd name="T86" fmla="*/ 170 w 177"/>
                  <a:gd name="T87" fmla="*/ 92 h 121"/>
                  <a:gd name="T88" fmla="*/ 172 w 177"/>
                  <a:gd name="T89" fmla="*/ 96 h 121"/>
                  <a:gd name="T90" fmla="*/ 173 w 177"/>
                  <a:gd name="T91" fmla="*/ 99 h 121"/>
                  <a:gd name="T92" fmla="*/ 173 w 177"/>
                  <a:gd name="T93" fmla="*/ 103 h 121"/>
                  <a:gd name="T94" fmla="*/ 175 w 177"/>
                  <a:gd name="T95" fmla="*/ 107 h 121"/>
                  <a:gd name="T96" fmla="*/ 176 w 177"/>
                  <a:gd name="T97" fmla="*/ 110 h 121"/>
                  <a:gd name="T98" fmla="*/ 176 w 177"/>
                  <a:gd name="T99" fmla="*/ 114 h 121"/>
                  <a:gd name="T100" fmla="*/ 176 w 177"/>
                  <a:gd name="T101" fmla="*/ 118 h 12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7"/>
                  <a:gd name="T154" fmla="*/ 0 h 121"/>
                  <a:gd name="T155" fmla="*/ 177 w 177"/>
                  <a:gd name="T156" fmla="*/ 121 h 12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7" h="12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12" y="1"/>
                    </a:lnTo>
                    <a:lnTo>
                      <a:pt x="14" y="1"/>
                    </a:lnTo>
                    <a:lnTo>
                      <a:pt x="17" y="1"/>
                    </a:lnTo>
                    <a:lnTo>
                      <a:pt x="19" y="1"/>
                    </a:lnTo>
                    <a:lnTo>
                      <a:pt x="21" y="2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9" y="3"/>
                    </a:lnTo>
                    <a:lnTo>
                      <a:pt x="31" y="3"/>
                    </a:lnTo>
                    <a:lnTo>
                      <a:pt x="34" y="3"/>
                    </a:lnTo>
                    <a:lnTo>
                      <a:pt x="36" y="3"/>
                    </a:lnTo>
                    <a:lnTo>
                      <a:pt x="38" y="4"/>
                    </a:lnTo>
                    <a:lnTo>
                      <a:pt x="41" y="4"/>
                    </a:lnTo>
                    <a:lnTo>
                      <a:pt x="44" y="5"/>
                    </a:lnTo>
                    <a:lnTo>
                      <a:pt x="46" y="5"/>
                    </a:lnTo>
                    <a:lnTo>
                      <a:pt x="49" y="5"/>
                    </a:lnTo>
                    <a:lnTo>
                      <a:pt x="50" y="6"/>
                    </a:lnTo>
                    <a:lnTo>
                      <a:pt x="54" y="6"/>
                    </a:lnTo>
                    <a:lnTo>
                      <a:pt x="56" y="6"/>
                    </a:lnTo>
                    <a:lnTo>
                      <a:pt x="58" y="7"/>
                    </a:lnTo>
                    <a:lnTo>
                      <a:pt x="61" y="8"/>
                    </a:lnTo>
                    <a:lnTo>
                      <a:pt x="62" y="8"/>
                    </a:lnTo>
                    <a:lnTo>
                      <a:pt x="66" y="9"/>
                    </a:lnTo>
                    <a:lnTo>
                      <a:pt x="68" y="9"/>
                    </a:lnTo>
                    <a:lnTo>
                      <a:pt x="70" y="10"/>
                    </a:lnTo>
                    <a:lnTo>
                      <a:pt x="73" y="11"/>
                    </a:lnTo>
                    <a:lnTo>
                      <a:pt x="75" y="12"/>
                    </a:lnTo>
                    <a:lnTo>
                      <a:pt x="78" y="12"/>
                    </a:lnTo>
                    <a:lnTo>
                      <a:pt x="81" y="13"/>
                    </a:lnTo>
                    <a:lnTo>
                      <a:pt x="83" y="15"/>
                    </a:lnTo>
                    <a:lnTo>
                      <a:pt x="85" y="15"/>
                    </a:lnTo>
                    <a:lnTo>
                      <a:pt x="88" y="16"/>
                    </a:lnTo>
                    <a:lnTo>
                      <a:pt x="90" y="18"/>
                    </a:lnTo>
                    <a:lnTo>
                      <a:pt x="93" y="18"/>
                    </a:lnTo>
                    <a:lnTo>
                      <a:pt x="94" y="20"/>
                    </a:lnTo>
                    <a:lnTo>
                      <a:pt x="98" y="20"/>
                    </a:lnTo>
                    <a:lnTo>
                      <a:pt x="100" y="22"/>
                    </a:lnTo>
                    <a:lnTo>
                      <a:pt x="102" y="22"/>
                    </a:lnTo>
                    <a:lnTo>
                      <a:pt x="105" y="24"/>
                    </a:lnTo>
                    <a:lnTo>
                      <a:pt x="106" y="25"/>
                    </a:lnTo>
                    <a:lnTo>
                      <a:pt x="109" y="26"/>
                    </a:lnTo>
                    <a:lnTo>
                      <a:pt x="111" y="27"/>
                    </a:lnTo>
                    <a:lnTo>
                      <a:pt x="113" y="29"/>
                    </a:lnTo>
                    <a:lnTo>
                      <a:pt x="115" y="30"/>
                    </a:lnTo>
                    <a:lnTo>
                      <a:pt x="118" y="32"/>
                    </a:lnTo>
                    <a:lnTo>
                      <a:pt x="120" y="33"/>
                    </a:lnTo>
                    <a:lnTo>
                      <a:pt x="122" y="34"/>
                    </a:lnTo>
                    <a:lnTo>
                      <a:pt x="124" y="36"/>
                    </a:lnTo>
                    <a:lnTo>
                      <a:pt x="126" y="36"/>
                    </a:lnTo>
                    <a:lnTo>
                      <a:pt x="128" y="38"/>
                    </a:lnTo>
                    <a:lnTo>
                      <a:pt x="130" y="39"/>
                    </a:lnTo>
                    <a:lnTo>
                      <a:pt x="132" y="40"/>
                    </a:lnTo>
                    <a:lnTo>
                      <a:pt x="134" y="41"/>
                    </a:lnTo>
                    <a:lnTo>
                      <a:pt x="135" y="43"/>
                    </a:lnTo>
                    <a:lnTo>
                      <a:pt x="138" y="44"/>
                    </a:lnTo>
                    <a:lnTo>
                      <a:pt x="139" y="46"/>
                    </a:lnTo>
                    <a:lnTo>
                      <a:pt x="140" y="48"/>
                    </a:lnTo>
                    <a:lnTo>
                      <a:pt x="141" y="49"/>
                    </a:lnTo>
                    <a:lnTo>
                      <a:pt x="143" y="51"/>
                    </a:lnTo>
                    <a:lnTo>
                      <a:pt x="144" y="53"/>
                    </a:lnTo>
                    <a:lnTo>
                      <a:pt x="145" y="55"/>
                    </a:lnTo>
                    <a:lnTo>
                      <a:pt x="147" y="56"/>
                    </a:lnTo>
                    <a:lnTo>
                      <a:pt x="149" y="58"/>
                    </a:lnTo>
                    <a:lnTo>
                      <a:pt x="151" y="60"/>
                    </a:lnTo>
                    <a:lnTo>
                      <a:pt x="152" y="61"/>
                    </a:lnTo>
                    <a:lnTo>
                      <a:pt x="155" y="62"/>
                    </a:lnTo>
                    <a:lnTo>
                      <a:pt x="156" y="63"/>
                    </a:lnTo>
                    <a:lnTo>
                      <a:pt x="157" y="65"/>
                    </a:lnTo>
                    <a:lnTo>
                      <a:pt x="158" y="67"/>
                    </a:lnTo>
                    <a:lnTo>
                      <a:pt x="158" y="68"/>
                    </a:lnTo>
                    <a:lnTo>
                      <a:pt x="160" y="70"/>
                    </a:lnTo>
                    <a:lnTo>
                      <a:pt x="162" y="72"/>
                    </a:lnTo>
                    <a:lnTo>
                      <a:pt x="162" y="74"/>
                    </a:lnTo>
                    <a:lnTo>
                      <a:pt x="164" y="75"/>
                    </a:lnTo>
                    <a:lnTo>
                      <a:pt x="165" y="78"/>
                    </a:lnTo>
                    <a:lnTo>
                      <a:pt x="166" y="80"/>
                    </a:lnTo>
                    <a:lnTo>
                      <a:pt x="168" y="83"/>
                    </a:lnTo>
                    <a:lnTo>
                      <a:pt x="169" y="8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70" y="90"/>
                    </a:lnTo>
                    <a:lnTo>
                      <a:pt x="170" y="92"/>
                    </a:lnTo>
                    <a:lnTo>
                      <a:pt x="172" y="94"/>
                    </a:lnTo>
                    <a:lnTo>
                      <a:pt x="172" y="96"/>
                    </a:lnTo>
                    <a:lnTo>
                      <a:pt x="173" y="97"/>
                    </a:lnTo>
                    <a:lnTo>
                      <a:pt x="173" y="99"/>
                    </a:lnTo>
                    <a:lnTo>
                      <a:pt x="173" y="101"/>
                    </a:lnTo>
                    <a:lnTo>
                      <a:pt x="173" y="103"/>
                    </a:lnTo>
                    <a:lnTo>
                      <a:pt x="174" y="104"/>
                    </a:lnTo>
                    <a:lnTo>
                      <a:pt x="175" y="107"/>
                    </a:lnTo>
                    <a:lnTo>
                      <a:pt x="175" y="108"/>
                    </a:lnTo>
                    <a:lnTo>
                      <a:pt x="176" y="110"/>
                    </a:lnTo>
                    <a:lnTo>
                      <a:pt x="176" y="113"/>
                    </a:lnTo>
                    <a:lnTo>
                      <a:pt x="176" y="114"/>
                    </a:lnTo>
                    <a:lnTo>
                      <a:pt x="176" y="116"/>
                    </a:lnTo>
                    <a:lnTo>
                      <a:pt x="176" y="118"/>
                    </a:lnTo>
                    <a:lnTo>
                      <a:pt x="175" y="12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3608" name="Freeform 173"/>
              <p:cNvSpPr>
                <a:spLocks/>
              </p:cNvSpPr>
              <p:nvPr/>
            </p:nvSpPr>
            <p:spPr bwMode="auto">
              <a:xfrm>
                <a:off x="2128" y="4105"/>
                <a:ext cx="177" cy="120"/>
              </a:xfrm>
              <a:custGeom>
                <a:avLst/>
                <a:gdLst>
                  <a:gd name="T0" fmla="*/ 0 w 177"/>
                  <a:gd name="T1" fmla="*/ 118 h 120"/>
                  <a:gd name="T2" fmla="*/ 5 w 177"/>
                  <a:gd name="T3" fmla="*/ 118 h 120"/>
                  <a:gd name="T4" fmla="*/ 9 w 177"/>
                  <a:gd name="T5" fmla="*/ 117 h 120"/>
                  <a:gd name="T6" fmla="*/ 14 w 177"/>
                  <a:gd name="T7" fmla="*/ 117 h 120"/>
                  <a:gd name="T8" fmla="*/ 19 w 177"/>
                  <a:gd name="T9" fmla="*/ 117 h 120"/>
                  <a:gd name="T10" fmla="*/ 24 w 177"/>
                  <a:gd name="T11" fmla="*/ 116 h 120"/>
                  <a:gd name="T12" fmla="*/ 29 w 177"/>
                  <a:gd name="T13" fmla="*/ 115 h 120"/>
                  <a:gd name="T14" fmla="*/ 34 w 177"/>
                  <a:gd name="T15" fmla="*/ 115 h 120"/>
                  <a:gd name="T16" fmla="*/ 38 w 177"/>
                  <a:gd name="T17" fmla="*/ 114 h 120"/>
                  <a:gd name="T18" fmla="*/ 44 w 177"/>
                  <a:gd name="T19" fmla="*/ 113 h 120"/>
                  <a:gd name="T20" fmla="*/ 49 w 177"/>
                  <a:gd name="T21" fmla="*/ 113 h 120"/>
                  <a:gd name="T22" fmla="*/ 54 w 177"/>
                  <a:gd name="T23" fmla="*/ 112 h 120"/>
                  <a:gd name="T24" fmla="*/ 58 w 177"/>
                  <a:gd name="T25" fmla="*/ 111 h 120"/>
                  <a:gd name="T26" fmla="*/ 62 w 177"/>
                  <a:gd name="T27" fmla="*/ 110 h 120"/>
                  <a:gd name="T28" fmla="*/ 68 w 177"/>
                  <a:gd name="T29" fmla="*/ 109 h 120"/>
                  <a:gd name="T30" fmla="*/ 73 w 177"/>
                  <a:gd name="T31" fmla="*/ 107 h 120"/>
                  <a:gd name="T32" fmla="*/ 78 w 177"/>
                  <a:gd name="T33" fmla="*/ 106 h 120"/>
                  <a:gd name="T34" fmla="*/ 83 w 177"/>
                  <a:gd name="T35" fmla="*/ 103 h 120"/>
                  <a:gd name="T36" fmla="*/ 88 w 177"/>
                  <a:gd name="T37" fmla="*/ 102 h 120"/>
                  <a:gd name="T38" fmla="*/ 93 w 177"/>
                  <a:gd name="T39" fmla="*/ 100 h 120"/>
                  <a:gd name="T40" fmla="*/ 98 w 177"/>
                  <a:gd name="T41" fmla="*/ 98 h 120"/>
                  <a:gd name="T42" fmla="*/ 102 w 177"/>
                  <a:gd name="T43" fmla="*/ 96 h 120"/>
                  <a:gd name="T44" fmla="*/ 106 w 177"/>
                  <a:gd name="T45" fmla="*/ 93 h 120"/>
                  <a:gd name="T46" fmla="*/ 111 w 177"/>
                  <a:gd name="T47" fmla="*/ 91 h 120"/>
                  <a:gd name="T48" fmla="*/ 115 w 177"/>
                  <a:gd name="T49" fmla="*/ 88 h 120"/>
                  <a:gd name="T50" fmla="*/ 120 w 177"/>
                  <a:gd name="T51" fmla="*/ 85 h 120"/>
                  <a:gd name="T52" fmla="*/ 124 w 177"/>
                  <a:gd name="T53" fmla="*/ 83 h 120"/>
                  <a:gd name="T54" fmla="*/ 128 w 177"/>
                  <a:gd name="T55" fmla="*/ 80 h 120"/>
                  <a:gd name="T56" fmla="*/ 132 w 177"/>
                  <a:gd name="T57" fmla="*/ 78 h 120"/>
                  <a:gd name="T58" fmla="*/ 135 w 177"/>
                  <a:gd name="T59" fmla="*/ 75 h 120"/>
                  <a:gd name="T60" fmla="*/ 139 w 177"/>
                  <a:gd name="T61" fmla="*/ 72 h 120"/>
                  <a:gd name="T62" fmla="*/ 141 w 177"/>
                  <a:gd name="T63" fmla="*/ 69 h 120"/>
                  <a:gd name="T64" fmla="*/ 144 w 177"/>
                  <a:gd name="T65" fmla="*/ 66 h 120"/>
                  <a:gd name="T66" fmla="*/ 147 w 177"/>
                  <a:gd name="T67" fmla="*/ 62 h 120"/>
                  <a:gd name="T68" fmla="*/ 151 w 177"/>
                  <a:gd name="T69" fmla="*/ 59 h 120"/>
                  <a:gd name="T70" fmla="*/ 155 w 177"/>
                  <a:gd name="T71" fmla="*/ 56 h 120"/>
                  <a:gd name="T72" fmla="*/ 157 w 177"/>
                  <a:gd name="T73" fmla="*/ 53 h 120"/>
                  <a:gd name="T74" fmla="*/ 158 w 177"/>
                  <a:gd name="T75" fmla="*/ 50 h 120"/>
                  <a:gd name="T76" fmla="*/ 162 w 177"/>
                  <a:gd name="T77" fmla="*/ 46 h 120"/>
                  <a:gd name="T78" fmla="*/ 164 w 177"/>
                  <a:gd name="T79" fmla="*/ 43 h 120"/>
                  <a:gd name="T80" fmla="*/ 166 w 177"/>
                  <a:gd name="T81" fmla="*/ 39 h 120"/>
                  <a:gd name="T82" fmla="*/ 169 w 177"/>
                  <a:gd name="T83" fmla="*/ 35 h 120"/>
                  <a:gd name="T84" fmla="*/ 169 w 177"/>
                  <a:gd name="T85" fmla="*/ 31 h 120"/>
                  <a:gd name="T86" fmla="*/ 170 w 177"/>
                  <a:gd name="T87" fmla="*/ 27 h 120"/>
                  <a:gd name="T88" fmla="*/ 172 w 177"/>
                  <a:gd name="T89" fmla="*/ 23 h 120"/>
                  <a:gd name="T90" fmla="*/ 173 w 177"/>
                  <a:gd name="T91" fmla="*/ 20 h 120"/>
                  <a:gd name="T92" fmla="*/ 173 w 177"/>
                  <a:gd name="T93" fmla="*/ 16 h 120"/>
                  <a:gd name="T94" fmla="*/ 175 w 177"/>
                  <a:gd name="T95" fmla="*/ 12 h 120"/>
                  <a:gd name="T96" fmla="*/ 176 w 177"/>
                  <a:gd name="T97" fmla="*/ 9 h 120"/>
                  <a:gd name="T98" fmla="*/ 176 w 177"/>
                  <a:gd name="T99" fmla="*/ 5 h 120"/>
                  <a:gd name="T100" fmla="*/ 176 w 177"/>
                  <a:gd name="T101" fmla="*/ 1 h 12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7"/>
                  <a:gd name="T154" fmla="*/ 0 h 120"/>
                  <a:gd name="T155" fmla="*/ 177 w 177"/>
                  <a:gd name="T156" fmla="*/ 120 h 12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7" h="120">
                    <a:moveTo>
                      <a:pt x="2" y="119"/>
                    </a:moveTo>
                    <a:lnTo>
                      <a:pt x="0" y="118"/>
                    </a:lnTo>
                    <a:lnTo>
                      <a:pt x="2" y="119"/>
                    </a:lnTo>
                    <a:lnTo>
                      <a:pt x="5" y="118"/>
                    </a:lnTo>
                    <a:lnTo>
                      <a:pt x="7" y="117"/>
                    </a:lnTo>
                    <a:lnTo>
                      <a:pt x="9" y="117"/>
                    </a:lnTo>
                    <a:lnTo>
                      <a:pt x="12" y="117"/>
                    </a:lnTo>
                    <a:lnTo>
                      <a:pt x="14" y="117"/>
                    </a:lnTo>
                    <a:lnTo>
                      <a:pt x="17" y="117"/>
                    </a:lnTo>
                    <a:lnTo>
                      <a:pt x="19" y="117"/>
                    </a:lnTo>
                    <a:lnTo>
                      <a:pt x="21" y="116"/>
                    </a:lnTo>
                    <a:lnTo>
                      <a:pt x="24" y="116"/>
                    </a:lnTo>
                    <a:lnTo>
                      <a:pt x="26" y="116"/>
                    </a:lnTo>
                    <a:lnTo>
                      <a:pt x="29" y="115"/>
                    </a:lnTo>
                    <a:lnTo>
                      <a:pt x="31" y="115"/>
                    </a:lnTo>
                    <a:lnTo>
                      <a:pt x="34" y="115"/>
                    </a:lnTo>
                    <a:lnTo>
                      <a:pt x="36" y="115"/>
                    </a:lnTo>
                    <a:lnTo>
                      <a:pt x="38" y="114"/>
                    </a:lnTo>
                    <a:lnTo>
                      <a:pt x="41" y="114"/>
                    </a:lnTo>
                    <a:lnTo>
                      <a:pt x="44" y="113"/>
                    </a:lnTo>
                    <a:lnTo>
                      <a:pt x="46" y="113"/>
                    </a:lnTo>
                    <a:lnTo>
                      <a:pt x="49" y="113"/>
                    </a:lnTo>
                    <a:lnTo>
                      <a:pt x="50" y="112"/>
                    </a:lnTo>
                    <a:lnTo>
                      <a:pt x="54" y="112"/>
                    </a:lnTo>
                    <a:lnTo>
                      <a:pt x="56" y="112"/>
                    </a:lnTo>
                    <a:lnTo>
                      <a:pt x="58" y="111"/>
                    </a:lnTo>
                    <a:lnTo>
                      <a:pt x="61" y="110"/>
                    </a:lnTo>
                    <a:lnTo>
                      <a:pt x="62" y="110"/>
                    </a:lnTo>
                    <a:lnTo>
                      <a:pt x="66" y="109"/>
                    </a:lnTo>
                    <a:lnTo>
                      <a:pt x="68" y="109"/>
                    </a:lnTo>
                    <a:lnTo>
                      <a:pt x="70" y="108"/>
                    </a:lnTo>
                    <a:lnTo>
                      <a:pt x="73" y="107"/>
                    </a:lnTo>
                    <a:lnTo>
                      <a:pt x="75" y="107"/>
                    </a:lnTo>
                    <a:lnTo>
                      <a:pt x="78" y="106"/>
                    </a:lnTo>
                    <a:lnTo>
                      <a:pt x="81" y="105"/>
                    </a:lnTo>
                    <a:lnTo>
                      <a:pt x="83" y="103"/>
                    </a:lnTo>
                    <a:lnTo>
                      <a:pt x="85" y="103"/>
                    </a:lnTo>
                    <a:lnTo>
                      <a:pt x="88" y="102"/>
                    </a:lnTo>
                    <a:lnTo>
                      <a:pt x="90" y="100"/>
                    </a:lnTo>
                    <a:lnTo>
                      <a:pt x="93" y="100"/>
                    </a:lnTo>
                    <a:lnTo>
                      <a:pt x="94" y="98"/>
                    </a:lnTo>
                    <a:lnTo>
                      <a:pt x="98" y="98"/>
                    </a:lnTo>
                    <a:lnTo>
                      <a:pt x="100" y="97"/>
                    </a:lnTo>
                    <a:lnTo>
                      <a:pt x="102" y="96"/>
                    </a:lnTo>
                    <a:lnTo>
                      <a:pt x="105" y="95"/>
                    </a:lnTo>
                    <a:lnTo>
                      <a:pt x="106" y="93"/>
                    </a:lnTo>
                    <a:lnTo>
                      <a:pt x="109" y="92"/>
                    </a:lnTo>
                    <a:lnTo>
                      <a:pt x="111" y="91"/>
                    </a:lnTo>
                    <a:lnTo>
                      <a:pt x="113" y="90"/>
                    </a:lnTo>
                    <a:lnTo>
                      <a:pt x="115" y="88"/>
                    </a:lnTo>
                    <a:lnTo>
                      <a:pt x="118" y="87"/>
                    </a:lnTo>
                    <a:lnTo>
                      <a:pt x="120" y="85"/>
                    </a:lnTo>
                    <a:lnTo>
                      <a:pt x="122" y="84"/>
                    </a:lnTo>
                    <a:lnTo>
                      <a:pt x="124" y="83"/>
                    </a:lnTo>
                    <a:lnTo>
                      <a:pt x="126" y="82"/>
                    </a:lnTo>
                    <a:lnTo>
                      <a:pt x="128" y="80"/>
                    </a:lnTo>
                    <a:lnTo>
                      <a:pt x="130" y="80"/>
                    </a:lnTo>
                    <a:lnTo>
                      <a:pt x="132" y="78"/>
                    </a:lnTo>
                    <a:lnTo>
                      <a:pt x="134" y="77"/>
                    </a:lnTo>
                    <a:lnTo>
                      <a:pt x="135" y="75"/>
                    </a:lnTo>
                    <a:lnTo>
                      <a:pt x="138" y="74"/>
                    </a:lnTo>
                    <a:lnTo>
                      <a:pt x="139" y="72"/>
                    </a:lnTo>
                    <a:lnTo>
                      <a:pt x="140" y="71"/>
                    </a:lnTo>
                    <a:lnTo>
                      <a:pt x="141" y="69"/>
                    </a:lnTo>
                    <a:lnTo>
                      <a:pt x="143" y="67"/>
                    </a:lnTo>
                    <a:lnTo>
                      <a:pt x="144" y="66"/>
                    </a:lnTo>
                    <a:lnTo>
                      <a:pt x="145" y="63"/>
                    </a:lnTo>
                    <a:lnTo>
                      <a:pt x="147" y="62"/>
                    </a:lnTo>
                    <a:lnTo>
                      <a:pt x="149" y="60"/>
                    </a:lnTo>
                    <a:lnTo>
                      <a:pt x="151" y="59"/>
                    </a:lnTo>
                    <a:lnTo>
                      <a:pt x="152" y="58"/>
                    </a:lnTo>
                    <a:lnTo>
                      <a:pt x="155" y="56"/>
                    </a:lnTo>
                    <a:lnTo>
                      <a:pt x="156" y="55"/>
                    </a:lnTo>
                    <a:lnTo>
                      <a:pt x="157" y="53"/>
                    </a:lnTo>
                    <a:lnTo>
                      <a:pt x="158" y="51"/>
                    </a:lnTo>
                    <a:lnTo>
                      <a:pt x="158" y="50"/>
                    </a:lnTo>
                    <a:lnTo>
                      <a:pt x="160" y="48"/>
                    </a:lnTo>
                    <a:lnTo>
                      <a:pt x="162" y="46"/>
                    </a:lnTo>
                    <a:lnTo>
                      <a:pt x="162" y="45"/>
                    </a:lnTo>
                    <a:lnTo>
                      <a:pt x="164" y="43"/>
                    </a:lnTo>
                    <a:lnTo>
                      <a:pt x="165" y="40"/>
                    </a:lnTo>
                    <a:lnTo>
                      <a:pt x="166" y="39"/>
                    </a:lnTo>
                    <a:lnTo>
                      <a:pt x="168" y="36"/>
                    </a:lnTo>
                    <a:lnTo>
                      <a:pt x="169" y="35"/>
                    </a:lnTo>
                    <a:lnTo>
                      <a:pt x="169" y="32"/>
                    </a:lnTo>
                    <a:lnTo>
                      <a:pt x="169" y="31"/>
                    </a:lnTo>
                    <a:lnTo>
                      <a:pt x="170" y="29"/>
                    </a:lnTo>
                    <a:lnTo>
                      <a:pt x="170" y="27"/>
                    </a:lnTo>
                    <a:lnTo>
                      <a:pt x="172" y="25"/>
                    </a:lnTo>
                    <a:lnTo>
                      <a:pt x="172" y="23"/>
                    </a:lnTo>
                    <a:lnTo>
                      <a:pt x="173" y="21"/>
                    </a:lnTo>
                    <a:lnTo>
                      <a:pt x="173" y="20"/>
                    </a:lnTo>
                    <a:lnTo>
                      <a:pt x="173" y="18"/>
                    </a:lnTo>
                    <a:lnTo>
                      <a:pt x="173" y="16"/>
                    </a:lnTo>
                    <a:lnTo>
                      <a:pt x="174" y="15"/>
                    </a:lnTo>
                    <a:lnTo>
                      <a:pt x="175" y="12"/>
                    </a:lnTo>
                    <a:lnTo>
                      <a:pt x="175" y="11"/>
                    </a:lnTo>
                    <a:lnTo>
                      <a:pt x="176" y="9"/>
                    </a:lnTo>
                    <a:lnTo>
                      <a:pt x="176" y="6"/>
                    </a:lnTo>
                    <a:lnTo>
                      <a:pt x="176" y="5"/>
                    </a:lnTo>
                    <a:lnTo>
                      <a:pt x="176" y="3"/>
                    </a:lnTo>
                    <a:lnTo>
                      <a:pt x="176" y="1"/>
                    </a:lnTo>
                    <a:lnTo>
                      <a:pt x="175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  <p:sp>
          <p:nvSpPr>
            <p:cNvPr id="63605" name="Line 174"/>
            <p:cNvSpPr>
              <a:spLocks noChangeShapeType="1"/>
            </p:cNvSpPr>
            <p:nvPr/>
          </p:nvSpPr>
          <p:spPr bwMode="auto">
            <a:xfrm>
              <a:off x="2011" y="4051"/>
              <a:ext cx="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606" name="Line 175"/>
            <p:cNvSpPr>
              <a:spLocks noChangeShapeType="1"/>
            </p:cNvSpPr>
            <p:nvPr/>
          </p:nvSpPr>
          <p:spPr bwMode="auto">
            <a:xfrm>
              <a:off x="2011" y="4166"/>
              <a:ext cx="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3561" name="Group 176"/>
          <p:cNvGrpSpPr>
            <a:grpSpLocks/>
          </p:cNvGrpSpPr>
          <p:nvPr/>
        </p:nvGrpSpPr>
        <p:grpSpPr bwMode="auto">
          <a:xfrm>
            <a:off x="3657600" y="4114800"/>
            <a:ext cx="1296988" cy="762000"/>
            <a:chOff x="2304" y="2592"/>
            <a:chExt cx="817" cy="480"/>
          </a:xfrm>
        </p:grpSpPr>
        <p:grpSp>
          <p:nvGrpSpPr>
            <p:cNvPr id="63588" name="Group 177"/>
            <p:cNvGrpSpPr>
              <a:grpSpLocks/>
            </p:cNvGrpSpPr>
            <p:nvPr/>
          </p:nvGrpSpPr>
          <p:grpSpPr bwMode="auto">
            <a:xfrm>
              <a:off x="2928" y="2688"/>
              <a:ext cx="193" cy="241"/>
              <a:chOff x="2928" y="2688"/>
              <a:chExt cx="193" cy="241"/>
            </a:xfrm>
          </p:grpSpPr>
          <p:sp>
            <p:nvSpPr>
              <p:cNvPr id="63595" name="Line 178"/>
              <p:cNvSpPr>
                <a:spLocks noChangeShapeType="1"/>
              </p:cNvSpPr>
              <p:nvPr/>
            </p:nvSpPr>
            <p:spPr bwMode="auto">
              <a:xfrm>
                <a:off x="2939" y="2688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63596" name="Group 179"/>
              <p:cNvGrpSpPr>
                <a:grpSpLocks/>
              </p:cNvGrpSpPr>
              <p:nvPr/>
            </p:nvGrpSpPr>
            <p:grpSpPr bwMode="auto">
              <a:xfrm>
                <a:off x="2928" y="2696"/>
                <a:ext cx="193" cy="233"/>
                <a:chOff x="2928" y="2696"/>
                <a:chExt cx="193" cy="233"/>
              </a:xfrm>
            </p:grpSpPr>
            <p:sp>
              <p:nvSpPr>
                <p:cNvPr id="63597" name="Freeform 180"/>
                <p:cNvSpPr>
                  <a:spLocks/>
                </p:cNvSpPr>
                <p:nvPr/>
              </p:nvSpPr>
              <p:spPr bwMode="auto">
                <a:xfrm>
                  <a:off x="2928" y="2696"/>
                  <a:ext cx="193" cy="121"/>
                </a:xfrm>
                <a:custGeom>
                  <a:avLst/>
                  <a:gdLst>
                    <a:gd name="T0" fmla="*/ 0 w 193"/>
                    <a:gd name="T1" fmla="*/ 1 h 121"/>
                    <a:gd name="T2" fmla="*/ 5 w 193"/>
                    <a:gd name="T3" fmla="*/ 1 h 121"/>
                    <a:gd name="T4" fmla="*/ 10 w 193"/>
                    <a:gd name="T5" fmla="*/ 1 h 121"/>
                    <a:gd name="T6" fmla="*/ 15 w 193"/>
                    <a:gd name="T7" fmla="*/ 2 h 121"/>
                    <a:gd name="T8" fmla="*/ 20 w 193"/>
                    <a:gd name="T9" fmla="*/ 2 h 121"/>
                    <a:gd name="T10" fmla="*/ 25 w 193"/>
                    <a:gd name="T11" fmla="*/ 2 h 121"/>
                    <a:gd name="T12" fmla="*/ 31 w 193"/>
                    <a:gd name="T13" fmla="*/ 3 h 121"/>
                    <a:gd name="T14" fmla="*/ 38 w 193"/>
                    <a:gd name="T15" fmla="*/ 3 h 121"/>
                    <a:gd name="T16" fmla="*/ 43 w 193"/>
                    <a:gd name="T17" fmla="*/ 4 h 121"/>
                    <a:gd name="T18" fmla="*/ 48 w 193"/>
                    <a:gd name="T19" fmla="*/ 4 h 121"/>
                    <a:gd name="T20" fmla="*/ 53 w 193"/>
                    <a:gd name="T21" fmla="*/ 5 h 121"/>
                    <a:gd name="T22" fmla="*/ 58 w 193"/>
                    <a:gd name="T23" fmla="*/ 6 h 121"/>
                    <a:gd name="T24" fmla="*/ 64 w 193"/>
                    <a:gd name="T25" fmla="*/ 8 h 121"/>
                    <a:gd name="T26" fmla="*/ 69 w 193"/>
                    <a:gd name="T27" fmla="*/ 8 h 121"/>
                    <a:gd name="T28" fmla="*/ 74 w 193"/>
                    <a:gd name="T29" fmla="*/ 9 h 121"/>
                    <a:gd name="T30" fmla="*/ 79 w 193"/>
                    <a:gd name="T31" fmla="*/ 11 h 121"/>
                    <a:gd name="T32" fmla="*/ 84 w 193"/>
                    <a:gd name="T33" fmla="*/ 12 h 121"/>
                    <a:gd name="T34" fmla="*/ 91 w 193"/>
                    <a:gd name="T35" fmla="*/ 14 h 121"/>
                    <a:gd name="T36" fmla="*/ 95 w 193"/>
                    <a:gd name="T37" fmla="*/ 17 h 121"/>
                    <a:gd name="T38" fmla="*/ 102 w 193"/>
                    <a:gd name="T39" fmla="*/ 19 h 121"/>
                    <a:gd name="T40" fmla="*/ 107 w 193"/>
                    <a:gd name="T41" fmla="*/ 20 h 121"/>
                    <a:gd name="T42" fmla="*/ 112 w 193"/>
                    <a:gd name="T43" fmla="*/ 22 h 121"/>
                    <a:gd name="T44" fmla="*/ 117 w 193"/>
                    <a:gd name="T45" fmla="*/ 25 h 121"/>
                    <a:gd name="T46" fmla="*/ 121 w 193"/>
                    <a:gd name="T47" fmla="*/ 27 h 121"/>
                    <a:gd name="T48" fmla="*/ 126 w 193"/>
                    <a:gd name="T49" fmla="*/ 30 h 121"/>
                    <a:gd name="T50" fmla="*/ 131 w 193"/>
                    <a:gd name="T51" fmla="*/ 33 h 121"/>
                    <a:gd name="T52" fmla="*/ 134 w 193"/>
                    <a:gd name="T53" fmla="*/ 35 h 121"/>
                    <a:gd name="T54" fmla="*/ 140 w 193"/>
                    <a:gd name="T55" fmla="*/ 38 h 121"/>
                    <a:gd name="T56" fmla="*/ 145 w 193"/>
                    <a:gd name="T57" fmla="*/ 40 h 121"/>
                    <a:gd name="T58" fmla="*/ 148 w 193"/>
                    <a:gd name="T59" fmla="*/ 43 h 121"/>
                    <a:gd name="T60" fmla="*/ 152 w 193"/>
                    <a:gd name="T61" fmla="*/ 46 h 121"/>
                    <a:gd name="T62" fmla="*/ 153 w 193"/>
                    <a:gd name="T63" fmla="*/ 50 h 121"/>
                    <a:gd name="T64" fmla="*/ 157 w 193"/>
                    <a:gd name="T65" fmla="*/ 53 h 121"/>
                    <a:gd name="T66" fmla="*/ 160 w 193"/>
                    <a:gd name="T67" fmla="*/ 57 h 121"/>
                    <a:gd name="T68" fmla="*/ 166 w 193"/>
                    <a:gd name="T69" fmla="*/ 59 h 121"/>
                    <a:gd name="T70" fmla="*/ 169 w 193"/>
                    <a:gd name="T71" fmla="*/ 62 h 121"/>
                    <a:gd name="T72" fmla="*/ 171 w 193"/>
                    <a:gd name="T73" fmla="*/ 66 h 121"/>
                    <a:gd name="T74" fmla="*/ 172 w 193"/>
                    <a:gd name="T75" fmla="*/ 68 h 121"/>
                    <a:gd name="T76" fmla="*/ 176 w 193"/>
                    <a:gd name="T77" fmla="*/ 73 h 121"/>
                    <a:gd name="T78" fmla="*/ 179 w 193"/>
                    <a:gd name="T79" fmla="*/ 76 h 121"/>
                    <a:gd name="T80" fmla="*/ 181 w 193"/>
                    <a:gd name="T81" fmla="*/ 80 h 121"/>
                    <a:gd name="T82" fmla="*/ 183 w 193"/>
                    <a:gd name="T83" fmla="*/ 84 h 121"/>
                    <a:gd name="T84" fmla="*/ 185 w 193"/>
                    <a:gd name="T85" fmla="*/ 88 h 121"/>
                    <a:gd name="T86" fmla="*/ 186 w 193"/>
                    <a:gd name="T87" fmla="*/ 91 h 121"/>
                    <a:gd name="T88" fmla="*/ 188 w 193"/>
                    <a:gd name="T89" fmla="*/ 96 h 121"/>
                    <a:gd name="T90" fmla="*/ 188 w 193"/>
                    <a:gd name="T91" fmla="*/ 99 h 121"/>
                    <a:gd name="T92" fmla="*/ 188 w 193"/>
                    <a:gd name="T93" fmla="*/ 102 h 121"/>
                    <a:gd name="T94" fmla="*/ 190 w 193"/>
                    <a:gd name="T95" fmla="*/ 107 h 121"/>
                    <a:gd name="T96" fmla="*/ 192 w 193"/>
                    <a:gd name="T97" fmla="*/ 110 h 121"/>
                    <a:gd name="T98" fmla="*/ 192 w 193"/>
                    <a:gd name="T99" fmla="*/ 115 h 121"/>
                    <a:gd name="T100" fmla="*/ 192 w 193"/>
                    <a:gd name="T101" fmla="*/ 117 h 121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93"/>
                    <a:gd name="T154" fmla="*/ 0 h 121"/>
                    <a:gd name="T155" fmla="*/ 193 w 193"/>
                    <a:gd name="T156" fmla="*/ 121 h 121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93" h="121">
                      <a:moveTo>
                        <a:pt x="3" y="0"/>
                      </a:moveTo>
                      <a:lnTo>
                        <a:pt x="0" y="1"/>
                      </a:lnTo>
                      <a:lnTo>
                        <a:pt x="3" y="0"/>
                      </a:lnTo>
                      <a:lnTo>
                        <a:pt x="5" y="1"/>
                      </a:lnTo>
                      <a:lnTo>
                        <a:pt x="8" y="1"/>
                      </a:lnTo>
                      <a:lnTo>
                        <a:pt x="10" y="1"/>
                      </a:lnTo>
                      <a:lnTo>
                        <a:pt x="13" y="2"/>
                      </a:lnTo>
                      <a:lnTo>
                        <a:pt x="15" y="2"/>
                      </a:lnTo>
                      <a:lnTo>
                        <a:pt x="19" y="2"/>
                      </a:lnTo>
                      <a:lnTo>
                        <a:pt x="20" y="2"/>
                      </a:lnTo>
                      <a:lnTo>
                        <a:pt x="24" y="2"/>
                      </a:lnTo>
                      <a:lnTo>
                        <a:pt x="25" y="2"/>
                      </a:lnTo>
                      <a:lnTo>
                        <a:pt x="29" y="2"/>
                      </a:lnTo>
                      <a:lnTo>
                        <a:pt x="31" y="3"/>
                      </a:lnTo>
                      <a:lnTo>
                        <a:pt x="34" y="3"/>
                      </a:lnTo>
                      <a:lnTo>
                        <a:pt x="38" y="3"/>
                      </a:lnTo>
                      <a:lnTo>
                        <a:pt x="39" y="4"/>
                      </a:lnTo>
                      <a:lnTo>
                        <a:pt x="43" y="4"/>
                      </a:lnTo>
                      <a:lnTo>
                        <a:pt x="44" y="4"/>
                      </a:lnTo>
                      <a:lnTo>
                        <a:pt x="48" y="4"/>
                      </a:lnTo>
                      <a:lnTo>
                        <a:pt x="50" y="5"/>
                      </a:lnTo>
                      <a:lnTo>
                        <a:pt x="53" y="5"/>
                      </a:lnTo>
                      <a:lnTo>
                        <a:pt x="55" y="5"/>
                      </a:lnTo>
                      <a:lnTo>
                        <a:pt x="58" y="6"/>
                      </a:lnTo>
                      <a:lnTo>
                        <a:pt x="62" y="6"/>
                      </a:lnTo>
                      <a:lnTo>
                        <a:pt x="64" y="8"/>
                      </a:lnTo>
                      <a:lnTo>
                        <a:pt x="67" y="8"/>
                      </a:lnTo>
                      <a:lnTo>
                        <a:pt x="69" y="8"/>
                      </a:lnTo>
                      <a:lnTo>
                        <a:pt x="72" y="9"/>
                      </a:lnTo>
                      <a:lnTo>
                        <a:pt x="74" y="9"/>
                      </a:lnTo>
                      <a:lnTo>
                        <a:pt x="77" y="10"/>
                      </a:lnTo>
                      <a:lnTo>
                        <a:pt x="79" y="11"/>
                      </a:lnTo>
                      <a:lnTo>
                        <a:pt x="83" y="12"/>
                      </a:lnTo>
                      <a:lnTo>
                        <a:pt x="84" y="12"/>
                      </a:lnTo>
                      <a:lnTo>
                        <a:pt x="88" y="13"/>
                      </a:lnTo>
                      <a:lnTo>
                        <a:pt x="91" y="14"/>
                      </a:lnTo>
                      <a:lnTo>
                        <a:pt x="93" y="16"/>
                      </a:lnTo>
                      <a:lnTo>
                        <a:pt x="95" y="17"/>
                      </a:lnTo>
                      <a:lnTo>
                        <a:pt x="98" y="18"/>
                      </a:lnTo>
                      <a:lnTo>
                        <a:pt x="102" y="19"/>
                      </a:lnTo>
                      <a:lnTo>
                        <a:pt x="103" y="19"/>
                      </a:lnTo>
                      <a:lnTo>
                        <a:pt x="107" y="20"/>
                      </a:lnTo>
                      <a:lnTo>
                        <a:pt x="108" y="21"/>
                      </a:lnTo>
                      <a:lnTo>
                        <a:pt x="112" y="22"/>
                      </a:lnTo>
                      <a:lnTo>
                        <a:pt x="114" y="24"/>
                      </a:lnTo>
                      <a:lnTo>
                        <a:pt x="117" y="25"/>
                      </a:lnTo>
                      <a:lnTo>
                        <a:pt x="119" y="26"/>
                      </a:lnTo>
                      <a:lnTo>
                        <a:pt x="121" y="27"/>
                      </a:lnTo>
                      <a:lnTo>
                        <a:pt x="124" y="28"/>
                      </a:lnTo>
                      <a:lnTo>
                        <a:pt x="126" y="30"/>
                      </a:lnTo>
                      <a:lnTo>
                        <a:pt x="129" y="32"/>
                      </a:lnTo>
                      <a:lnTo>
                        <a:pt x="131" y="33"/>
                      </a:lnTo>
                      <a:lnTo>
                        <a:pt x="133" y="34"/>
                      </a:lnTo>
                      <a:lnTo>
                        <a:pt x="134" y="35"/>
                      </a:lnTo>
                      <a:lnTo>
                        <a:pt x="138" y="36"/>
                      </a:lnTo>
                      <a:lnTo>
                        <a:pt x="140" y="38"/>
                      </a:lnTo>
                      <a:lnTo>
                        <a:pt x="141" y="38"/>
                      </a:lnTo>
                      <a:lnTo>
                        <a:pt x="145" y="40"/>
                      </a:lnTo>
                      <a:lnTo>
                        <a:pt x="147" y="42"/>
                      </a:lnTo>
                      <a:lnTo>
                        <a:pt x="148" y="43"/>
                      </a:lnTo>
                      <a:lnTo>
                        <a:pt x="150" y="44"/>
                      </a:lnTo>
                      <a:lnTo>
                        <a:pt x="152" y="46"/>
                      </a:lnTo>
                      <a:lnTo>
                        <a:pt x="153" y="48"/>
                      </a:lnTo>
                      <a:lnTo>
                        <a:pt x="153" y="50"/>
                      </a:lnTo>
                      <a:lnTo>
                        <a:pt x="155" y="51"/>
                      </a:lnTo>
                      <a:lnTo>
                        <a:pt x="157" y="53"/>
                      </a:lnTo>
                      <a:lnTo>
                        <a:pt x="159" y="54"/>
                      </a:lnTo>
                      <a:lnTo>
                        <a:pt x="160" y="57"/>
                      </a:lnTo>
                      <a:lnTo>
                        <a:pt x="162" y="58"/>
                      </a:lnTo>
                      <a:lnTo>
                        <a:pt x="166" y="59"/>
                      </a:lnTo>
                      <a:lnTo>
                        <a:pt x="166" y="61"/>
                      </a:lnTo>
                      <a:lnTo>
                        <a:pt x="169" y="62"/>
                      </a:lnTo>
                      <a:lnTo>
                        <a:pt x="171" y="64"/>
                      </a:lnTo>
                      <a:lnTo>
                        <a:pt x="171" y="66"/>
                      </a:lnTo>
                      <a:lnTo>
                        <a:pt x="172" y="67"/>
                      </a:lnTo>
                      <a:lnTo>
                        <a:pt x="172" y="68"/>
                      </a:lnTo>
                      <a:lnTo>
                        <a:pt x="174" y="70"/>
                      </a:lnTo>
                      <a:lnTo>
                        <a:pt x="176" y="73"/>
                      </a:lnTo>
                      <a:lnTo>
                        <a:pt x="178" y="74"/>
                      </a:lnTo>
                      <a:lnTo>
                        <a:pt x="179" y="76"/>
                      </a:lnTo>
                      <a:lnTo>
                        <a:pt x="181" y="78"/>
                      </a:lnTo>
                      <a:lnTo>
                        <a:pt x="181" y="80"/>
                      </a:lnTo>
                      <a:lnTo>
                        <a:pt x="183" y="83"/>
                      </a:lnTo>
                      <a:lnTo>
                        <a:pt x="183" y="84"/>
                      </a:lnTo>
                      <a:lnTo>
                        <a:pt x="185" y="86"/>
                      </a:lnTo>
                      <a:lnTo>
                        <a:pt x="185" y="88"/>
                      </a:lnTo>
                      <a:lnTo>
                        <a:pt x="186" y="90"/>
                      </a:lnTo>
                      <a:lnTo>
                        <a:pt x="186" y="91"/>
                      </a:lnTo>
                      <a:lnTo>
                        <a:pt x="188" y="94"/>
                      </a:lnTo>
                      <a:lnTo>
                        <a:pt x="188" y="96"/>
                      </a:lnTo>
                      <a:lnTo>
                        <a:pt x="188" y="98"/>
                      </a:lnTo>
                      <a:lnTo>
                        <a:pt x="188" y="99"/>
                      </a:lnTo>
                      <a:lnTo>
                        <a:pt x="188" y="101"/>
                      </a:lnTo>
                      <a:lnTo>
                        <a:pt x="188" y="102"/>
                      </a:lnTo>
                      <a:lnTo>
                        <a:pt x="190" y="105"/>
                      </a:lnTo>
                      <a:lnTo>
                        <a:pt x="190" y="107"/>
                      </a:lnTo>
                      <a:lnTo>
                        <a:pt x="190" y="108"/>
                      </a:lnTo>
                      <a:lnTo>
                        <a:pt x="192" y="110"/>
                      </a:lnTo>
                      <a:lnTo>
                        <a:pt x="192" y="113"/>
                      </a:lnTo>
                      <a:lnTo>
                        <a:pt x="192" y="115"/>
                      </a:lnTo>
                      <a:lnTo>
                        <a:pt x="192" y="116"/>
                      </a:lnTo>
                      <a:lnTo>
                        <a:pt x="192" y="117"/>
                      </a:lnTo>
                      <a:lnTo>
                        <a:pt x="190" y="12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  <p:sp>
              <p:nvSpPr>
                <p:cNvPr id="63598" name="Freeform 181"/>
                <p:cNvSpPr>
                  <a:spLocks/>
                </p:cNvSpPr>
                <p:nvPr/>
              </p:nvSpPr>
              <p:spPr bwMode="auto">
                <a:xfrm>
                  <a:off x="2928" y="2810"/>
                  <a:ext cx="193" cy="119"/>
                </a:xfrm>
                <a:custGeom>
                  <a:avLst/>
                  <a:gdLst>
                    <a:gd name="T0" fmla="*/ 0 w 193"/>
                    <a:gd name="T1" fmla="*/ 116 h 119"/>
                    <a:gd name="T2" fmla="*/ 5 w 193"/>
                    <a:gd name="T3" fmla="*/ 116 h 119"/>
                    <a:gd name="T4" fmla="*/ 10 w 193"/>
                    <a:gd name="T5" fmla="*/ 116 h 119"/>
                    <a:gd name="T6" fmla="*/ 15 w 193"/>
                    <a:gd name="T7" fmla="*/ 115 h 119"/>
                    <a:gd name="T8" fmla="*/ 20 w 193"/>
                    <a:gd name="T9" fmla="*/ 115 h 119"/>
                    <a:gd name="T10" fmla="*/ 25 w 193"/>
                    <a:gd name="T11" fmla="*/ 115 h 119"/>
                    <a:gd name="T12" fmla="*/ 31 w 193"/>
                    <a:gd name="T13" fmla="*/ 114 h 119"/>
                    <a:gd name="T14" fmla="*/ 38 w 193"/>
                    <a:gd name="T15" fmla="*/ 114 h 119"/>
                    <a:gd name="T16" fmla="*/ 43 w 193"/>
                    <a:gd name="T17" fmla="*/ 113 h 119"/>
                    <a:gd name="T18" fmla="*/ 48 w 193"/>
                    <a:gd name="T19" fmla="*/ 113 h 119"/>
                    <a:gd name="T20" fmla="*/ 53 w 193"/>
                    <a:gd name="T21" fmla="*/ 112 h 119"/>
                    <a:gd name="T22" fmla="*/ 58 w 193"/>
                    <a:gd name="T23" fmla="*/ 111 h 119"/>
                    <a:gd name="T24" fmla="*/ 64 w 193"/>
                    <a:gd name="T25" fmla="*/ 109 h 119"/>
                    <a:gd name="T26" fmla="*/ 69 w 193"/>
                    <a:gd name="T27" fmla="*/ 109 h 119"/>
                    <a:gd name="T28" fmla="*/ 74 w 193"/>
                    <a:gd name="T29" fmla="*/ 108 h 119"/>
                    <a:gd name="T30" fmla="*/ 79 w 193"/>
                    <a:gd name="T31" fmla="*/ 106 h 119"/>
                    <a:gd name="T32" fmla="*/ 84 w 193"/>
                    <a:gd name="T33" fmla="*/ 105 h 119"/>
                    <a:gd name="T34" fmla="*/ 91 w 193"/>
                    <a:gd name="T35" fmla="*/ 103 h 119"/>
                    <a:gd name="T36" fmla="*/ 95 w 193"/>
                    <a:gd name="T37" fmla="*/ 101 h 119"/>
                    <a:gd name="T38" fmla="*/ 102 w 193"/>
                    <a:gd name="T39" fmla="*/ 99 h 119"/>
                    <a:gd name="T40" fmla="*/ 107 w 193"/>
                    <a:gd name="T41" fmla="*/ 97 h 119"/>
                    <a:gd name="T42" fmla="*/ 112 w 193"/>
                    <a:gd name="T43" fmla="*/ 96 h 119"/>
                    <a:gd name="T44" fmla="*/ 117 w 193"/>
                    <a:gd name="T45" fmla="*/ 92 h 119"/>
                    <a:gd name="T46" fmla="*/ 121 w 193"/>
                    <a:gd name="T47" fmla="*/ 90 h 119"/>
                    <a:gd name="T48" fmla="*/ 126 w 193"/>
                    <a:gd name="T49" fmla="*/ 88 h 119"/>
                    <a:gd name="T50" fmla="*/ 131 w 193"/>
                    <a:gd name="T51" fmla="*/ 84 h 119"/>
                    <a:gd name="T52" fmla="*/ 134 w 193"/>
                    <a:gd name="T53" fmla="*/ 82 h 119"/>
                    <a:gd name="T54" fmla="*/ 140 w 193"/>
                    <a:gd name="T55" fmla="*/ 80 h 119"/>
                    <a:gd name="T56" fmla="*/ 145 w 193"/>
                    <a:gd name="T57" fmla="*/ 77 h 119"/>
                    <a:gd name="T58" fmla="*/ 148 w 193"/>
                    <a:gd name="T59" fmla="*/ 75 h 119"/>
                    <a:gd name="T60" fmla="*/ 152 w 193"/>
                    <a:gd name="T61" fmla="*/ 72 h 119"/>
                    <a:gd name="T62" fmla="*/ 153 w 193"/>
                    <a:gd name="T63" fmla="*/ 68 h 119"/>
                    <a:gd name="T64" fmla="*/ 157 w 193"/>
                    <a:gd name="T65" fmla="*/ 65 h 119"/>
                    <a:gd name="T66" fmla="*/ 160 w 193"/>
                    <a:gd name="T67" fmla="*/ 61 h 119"/>
                    <a:gd name="T68" fmla="*/ 166 w 193"/>
                    <a:gd name="T69" fmla="*/ 59 h 119"/>
                    <a:gd name="T70" fmla="*/ 169 w 193"/>
                    <a:gd name="T71" fmla="*/ 56 h 119"/>
                    <a:gd name="T72" fmla="*/ 171 w 193"/>
                    <a:gd name="T73" fmla="*/ 52 h 119"/>
                    <a:gd name="T74" fmla="*/ 172 w 193"/>
                    <a:gd name="T75" fmla="*/ 50 h 119"/>
                    <a:gd name="T76" fmla="*/ 176 w 193"/>
                    <a:gd name="T77" fmla="*/ 46 h 119"/>
                    <a:gd name="T78" fmla="*/ 179 w 193"/>
                    <a:gd name="T79" fmla="*/ 43 h 119"/>
                    <a:gd name="T80" fmla="*/ 181 w 193"/>
                    <a:gd name="T81" fmla="*/ 38 h 119"/>
                    <a:gd name="T82" fmla="*/ 183 w 193"/>
                    <a:gd name="T83" fmla="*/ 34 h 119"/>
                    <a:gd name="T84" fmla="*/ 185 w 193"/>
                    <a:gd name="T85" fmla="*/ 30 h 119"/>
                    <a:gd name="T86" fmla="*/ 186 w 193"/>
                    <a:gd name="T87" fmla="*/ 27 h 119"/>
                    <a:gd name="T88" fmla="*/ 188 w 193"/>
                    <a:gd name="T89" fmla="*/ 22 h 119"/>
                    <a:gd name="T90" fmla="*/ 188 w 193"/>
                    <a:gd name="T91" fmla="*/ 19 h 119"/>
                    <a:gd name="T92" fmla="*/ 188 w 193"/>
                    <a:gd name="T93" fmla="*/ 16 h 119"/>
                    <a:gd name="T94" fmla="*/ 190 w 193"/>
                    <a:gd name="T95" fmla="*/ 12 h 119"/>
                    <a:gd name="T96" fmla="*/ 192 w 193"/>
                    <a:gd name="T97" fmla="*/ 9 h 119"/>
                    <a:gd name="T98" fmla="*/ 192 w 193"/>
                    <a:gd name="T99" fmla="*/ 4 h 119"/>
                    <a:gd name="T100" fmla="*/ 192 w 193"/>
                    <a:gd name="T101" fmla="*/ 2 h 1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93"/>
                    <a:gd name="T154" fmla="*/ 0 h 119"/>
                    <a:gd name="T155" fmla="*/ 193 w 193"/>
                    <a:gd name="T156" fmla="*/ 119 h 1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93" h="119">
                      <a:moveTo>
                        <a:pt x="3" y="118"/>
                      </a:moveTo>
                      <a:lnTo>
                        <a:pt x="0" y="116"/>
                      </a:lnTo>
                      <a:lnTo>
                        <a:pt x="3" y="118"/>
                      </a:lnTo>
                      <a:lnTo>
                        <a:pt x="5" y="116"/>
                      </a:lnTo>
                      <a:lnTo>
                        <a:pt x="8" y="116"/>
                      </a:lnTo>
                      <a:lnTo>
                        <a:pt x="10" y="116"/>
                      </a:lnTo>
                      <a:lnTo>
                        <a:pt x="13" y="115"/>
                      </a:lnTo>
                      <a:lnTo>
                        <a:pt x="15" y="115"/>
                      </a:lnTo>
                      <a:lnTo>
                        <a:pt x="19" y="115"/>
                      </a:lnTo>
                      <a:lnTo>
                        <a:pt x="20" y="115"/>
                      </a:lnTo>
                      <a:lnTo>
                        <a:pt x="24" y="115"/>
                      </a:lnTo>
                      <a:lnTo>
                        <a:pt x="25" y="115"/>
                      </a:lnTo>
                      <a:lnTo>
                        <a:pt x="29" y="115"/>
                      </a:lnTo>
                      <a:lnTo>
                        <a:pt x="31" y="114"/>
                      </a:lnTo>
                      <a:lnTo>
                        <a:pt x="34" y="114"/>
                      </a:lnTo>
                      <a:lnTo>
                        <a:pt x="38" y="114"/>
                      </a:lnTo>
                      <a:lnTo>
                        <a:pt x="39" y="113"/>
                      </a:lnTo>
                      <a:lnTo>
                        <a:pt x="43" y="113"/>
                      </a:lnTo>
                      <a:lnTo>
                        <a:pt x="44" y="113"/>
                      </a:lnTo>
                      <a:lnTo>
                        <a:pt x="48" y="113"/>
                      </a:lnTo>
                      <a:lnTo>
                        <a:pt x="50" y="112"/>
                      </a:lnTo>
                      <a:lnTo>
                        <a:pt x="53" y="112"/>
                      </a:lnTo>
                      <a:lnTo>
                        <a:pt x="55" y="112"/>
                      </a:lnTo>
                      <a:lnTo>
                        <a:pt x="58" y="111"/>
                      </a:lnTo>
                      <a:lnTo>
                        <a:pt x="62" y="111"/>
                      </a:lnTo>
                      <a:lnTo>
                        <a:pt x="64" y="109"/>
                      </a:lnTo>
                      <a:lnTo>
                        <a:pt x="67" y="109"/>
                      </a:lnTo>
                      <a:lnTo>
                        <a:pt x="69" y="109"/>
                      </a:lnTo>
                      <a:lnTo>
                        <a:pt x="72" y="108"/>
                      </a:lnTo>
                      <a:lnTo>
                        <a:pt x="74" y="108"/>
                      </a:lnTo>
                      <a:lnTo>
                        <a:pt x="77" y="107"/>
                      </a:lnTo>
                      <a:lnTo>
                        <a:pt x="79" y="106"/>
                      </a:lnTo>
                      <a:lnTo>
                        <a:pt x="83" y="106"/>
                      </a:lnTo>
                      <a:lnTo>
                        <a:pt x="84" y="105"/>
                      </a:lnTo>
                      <a:lnTo>
                        <a:pt x="88" y="104"/>
                      </a:lnTo>
                      <a:lnTo>
                        <a:pt x="91" y="103"/>
                      </a:lnTo>
                      <a:lnTo>
                        <a:pt x="93" y="101"/>
                      </a:lnTo>
                      <a:lnTo>
                        <a:pt x="95" y="101"/>
                      </a:lnTo>
                      <a:lnTo>
                        <a:pt x="98" y="99"/>
                      </a:lnTo>
                      <a:lnTo>
                        <a:pt x="102" y="99"/>
                      </a:lnTo>
                      <a:lnTo>
                        <a:pt x="103" y="98"/>
                      </a:lnTo>
                      <a:lnTo>
                        <a:pt x="107" y="97"/>
                      </a:lnTo>
                      <a:lnTo>
                        <a:pt x="108" y="96"/>
                      </a:lnTo>
                      <a:lnTo>
                        <a:pt x="112" y="96"/>
                      </a:lnTo>
                      <a:lnTo>
                        <a:pt x="114" y="93"/>
                      </a:lnTo>
                      <a:lnTo>
                        <a:pt x="117" y="92"/>
                      </a:lnTo>
                      <a:lnTo>
                        <a:pt x="119" y="91"/>
                      </a:lnTo>
                      <a:lnTo>
                        <a:pt x="121" y="90"/>
                      </a:lnTo>
                      <a:lnTo>
                        <a:pt x="124" y="89"/>
                      </a:lnTo>
                      <a:lnTo>
                        <a:pt x="126" y="88"/>
                      </a:lnTo>
                      <a:lnTo>
                        <a:pt x="129" y="85"/>
                      </a:lnTo>
                      <a:lnTo>
                        <a:pt x="131" y="84"/>
                      </a:lnTo>
                      <a:lnTo>
                        <a:pt x="133" y="83"/>
                      </a:lnTo>
                      <a:lnTo>
                        <a:pt x="134" y="82"/>
                      </a:lnTo>
                      <a:lnTo>
                        <a:pt x="138" y="81"/>
                      </a:lnTo>
                      <a:lnTo>
                        <a:pt x="140" y="80"/>
                      </a:lnTo>
                      <a:lnTo>
                        <a:pt x="141" y="79"/>
                      </a:lnTo>
                      <a:lnTo>
                        <a:pt x="145" y="77"/>
                      </a:lnTo>
                      <a:lnTo>
                        <a:pt x="147" y="76"/>
                      </a:lnTo>
                      <a:lnTo>
                        <a:pt x="148" y="75"/>
                      </a:lnTo>
                      <a:lnTo>
                        <a:pt x="150" y="74"/>
                      </a:lnTo>
                      <a:lnTo>
                        <a:pt x="152" y="72"/>
                      </a:lnTo>
                      <a:lnTo>
                        <a:pt x="153" y="71"/>
                      </a:lnTo>
                      <a:lnTo>
                        <a:pt x="153" y="68"/>
                      </a:lnTo>
                      <a:lnTo>
                        <a:pt x="155" y="67"/>
                      </a:lnTo>
                      <a:lnTo>
                        <a:pt x="157" y="65"/>
                      </a:lnTo>
                      <a:lnTo>
                        <a:pt x="159" y="64"/>
                      </a:lnTo>
                      <a:lnTo>
                        <a:pt x="160" y="61"/>
                      </a:lnTo>
                      <a:lnTo>
                        <a:pt x="162" y="60"/>
                      </a:lnTo>
                      <a:lnTo>
                        <a:pt x="166" y="59"/>
                      </a:lnTo>
                      <a:lnTo>
                        <a:pt x="166" y="57"/>
                      </a:lnTo>
                      <a:lnTo>
                        <a:pt x="169" y="56"/>
                      </a:lnTo>
                      <a:lnTo>
                        <a:pt x="171" y="54"/>
                      </a:lnTo>
                      <a:lnTo>
                        <a:pt x="171" y="52"/>
                      </a:lnTo>
                      <a:lnTo>
                        <a:pt x="172" y="51"/>
                      </a:lnTo>
                      <a:lnTo>
                        <a:pt x="172" y="50"/>
                      </a:lnTo>
                      <a:lnTo>
                        <a:pt x="174" y="48"/>
                      </a:lnTo>
                      <a:lnTo>
                        <a:pt x="176" y="46"/>
                      </a:lnTo>
                      <a:lnTo>
                        <a:pt x="178" y="44"/>
                      </a:lnTo>
                      <a:lnTo>
                        <a:pt x="179" y="43"/>
                      </a:lnTo>
                      <a:lnTo>
                        <a:pt x="181" y="40"/>
                      </a:lnTo>
                      <a:lnTo>
                        <a:pt x="181" y="38"/>
                      </a:lnTo>
                      <a:lnTo>
                        <a:pt x="183" y="36"/>
                      </a:lnTo>
                      <a:lnTo>
                        <a:pt x="183" y="34"/>
                      </a:lnTo>
                      <a:lnTo>
                        <a:pt x="185" y="32"/>
                      </a:lnTo>
                      <a:lnTo>
                        <a:pt x="185" y="30"/>
                      </a:lnTo>
                      <a:lnTo>
                        <a:pt x="186" y="28"/>
                      </a:lnTo>
                      <a:lnTo>
                        <a:pt x="186" y="27"/>
                      </a:lnTo>
                      <a:lnTo>
                        <a:pt x="188" y="25"/>
                      </a:lnTo>
                      <a:lnTo>
                        <a:pt x="188" y="22"/>
                      </a:lnTo>
                      <a:lnTo>
                        <a:pt x="188" y="21"/>
                      </a:lnTo>
                      <a:lnTo>
                        <a:pt x="188" y="19"/>
                      </a:lnTo>
                      <a:lnTo>
                        <a:pt x="188" y="18"/>
                      </a:lnTo>
                      <a:lnTo>
                        <a:pt x="188" y="16"/>
                      </a:lnTo>
                      <a:lnTo>
                        <a:pt x="190" y="14"/>
                      </a:lnTo>
                      <a:lnTo>
                        <a:pt x="190" y="12"/>
                      </a:lnTo>
                      <a:lnTo>
                        <a:pt x="190" y="11"/>
                      </a:lnTo>
                      <a:lnTo>
                        <a:pt x="192" y="9"/>
                      </a:lnTo>
                      <a:lnTo>
                        <a:pt x="192" y="6"/>
                      </a:lnTo>
                      <a:lnTo>
                        <a:pt x="192" y="4"/>
                      </a:lnTo>
                      <a:lnTo>
                        <a:pt x="192" y="3"/>
                      </a:lnTo>
                      <a:lnTo>
                        <a:pt x="192" y="2"/>
                      </a:lnTo>
                      <a:lnTo>
                        <a:pt x="190" y="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</p:grpSp>
        </p:grpSp>
        <p:sp>
          <p:nvSpPr>
            <p:cNvPr id="63589" name="Line 182"/>
            <p:cNvSpPr>
              <a:spLocks noChangeShapeType="1"/>
            </p:cNvSpPr>
            <p:nvPr/>
          </p:nvSpPr>
          <p:spPr bwMode="auto">
            <a:xfrm>
              <a:off x="2304" y="2592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590" name="Line 183"/>
            <p:cNvSpPr>
              <a:spLocks noChangeShapeType="1"/>
            </p:cNvSpPr>
            <p:nvPr/>
          </p:nvSpPr>
          <p:spPr bwMode="auto">
            <a:xfrm>
              <a:off x="2304" y="307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591" name="Line 184"/>
            <p:cNvSpPr>
              <a:spLocks noChangeShapeType="1"/>
            </p:cNvSpPr>
            <p:nvPr/>
          </p:nvSpPr>
          <p:spPr bwMode="auto">
            <a:xfrm flipV="1">
              <a:off x="2640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592" name="Line 185"/>
            <p:cNvSpPr>
              <a:spLocks noChangeShapeType="1"/>
            </p:cNvSpPr>
            <p:nvPr/>
          </p:nvSpPr>
          <p:spPr bwMode="auto">
            <a:xfrm flipH="1">
              <a:off x="2640" y="2592"/>
              <a:ext cx="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593" name="Line 186"/>
            <p:cNvSpPr>
              <a:spLocks noChangeShapeType="1"/>
            </p:cNvSpPr>
            <p:nvPr/>
          </p:nvSpPr>
          <p:spPr bwMode="auto">
            <a:xfrm>
              <a:off x="2640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594" name="Line 187"/>
            <p:cNvSpPr>
              <a:spLocks noChangeShapeType="1"/>
            </p:cNvSpPr>
            <p:nvPr/>
          </p:nvSpPr>
          <p:spPr bwMode="auto">
            <a:xfrm>
              <a:off x="2640" y="28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3562" name="Group 188"/>
          <p:cNvGrpSpPr>
            <a:grpSpLocks/>
          </p:cNvGrpSpPr>
          <p:nvPr/>
        </p:nvGrpSpPr>
        <p:grpSpPr bwMode="auto">
          <a:xfrm>
            <a:off x="3657600" y="5715000"/>
            <a:ext cx="1296988" cy="838200"/>
            <a:chOff x="2304" y="3600"/>
            <a:chExt cx="817" cy="528"/>
          </a:xfrm>
        </p:grpSpPr>
        <p:grpSp>
          <p:nvGrpSpPr>
            <p:cNvPr id="63577" name="Group 189"/>
            <p:cNvGrpSpPr>
              <a:grpSpLocks/>
            </p:cNvGrpSpPr>
            <p:nvPr/>
          </p:nvGrpSpPr>
          <p:grpSpPr bwMode="auto">
            <a:xfrm>
              <a:off x="2928" y="3706"/>
              <a:ext cx="193" cy="265"/>
              <a:chOff x="2928" y="3706"/>
              <a:chExt cx="193" cy="265"/>
            </a:xfrm>
          </p:grpSpPr>
          <p:sp>
            <p:nvSpPr>
              <p:cNvPr id="63584" name="Line 190"/>
              <p:cNvSpPr>
                <a:spLocks noChangeShapeType="1"/>
              </p:cNvSpPr>
              <p:nvPr/>
            </p:nvSpPr>
            <p:spPr bwMode="auto">
              <a:xfrm>
                <a:off x="2939" y="3706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63585" name="Group 191"/>
              <p:cNvGrpSpPr>
                <a:grpSpLocks/>
              </p:cNvGrpSpPr>
              <p:nvPr/>
            </p:nvGrpSpPr>
            <p:grpSpPr bwMode="auto">
              <a:xfrm>
                <a:off x="2928" y="3714"/>
                <a:ext cx="193" cy="257"/>
                <a:chOff x="2928" y="3714"/>
                <a:chExt cx="193" cy="257"/>
              </a:xfrm>
            </p:grpSpPr>
            <p:sp>
              <p:nvSpPr>
                <p:cNvPr id="63586" name="Freeform 192"/>
                <p:cNvSpPr>
                  <a:spLocks/>
                </p:cNvSpPr>
                <p:nvPr/>
              </p:nvSpPr>
              <p:spPr bwMode="auto">
                <a:xfrm>
                  <a:off x="2928" y="3714"/>
                  <a:ext cx="193" cy="133"/>
                </a:xfrm>
                <a:custGeom>
                  <a:avLst/>
                  <a:gdLst>
                    <a:gd name="T0" fmla="*/ 0 w 193"/>
                    <a:gd name="T1" fmla="*/ 1 h 133"/>
                    <a:gd name="T2" fmla="*/ 5 w 193"/>
                    <a:gd name="T3" fmla="*/ 1 h 133"/>
                    <a:gd name="T4" fmla="*/ 10 w 193"/>
                    <a:gd name="T5" fmla="*/ 1 h 133"/>
                    <a:gd name="T6" fmla="*/ 15 w 193"/>
                    <a:gd name="T7" fmla="*/ 2 h 133"/>
                    <a:gd name="T8" fmla="*/ 20 w 193"/>
                    <a:gd name="T9" fmla="*/ 2 h 133"/>
                    <a:gd name="T10" fmla="*/ 25 w 193"/>
                    <a:gd name="T11" fmla="*/ 2 h 133"/>
                    <a:gd name="T12" fmla="*/ 31 w 193"/>
                    <a:gd name="T13" fmla="*/ 3 h 133"/>
                    <a:gd name="T14" fmla="*/ 38 w 193"/>
                    <a:gd name="T15" fmla="*/ 3 h 133"/>
                    <a:gd name="T16" fmla="*/ 43 w 193"/>
                    <a:gd name="T17" fmla="*/ 5 h 133"/>
                    <a:gd name="T18" fmla="*/ 48 w 193"/>
                    <a:gd name="T19" fmla="*/ 5 h 133"/>
                    <a:gd name="T20" fmla="*/ 53 w 193"/>
                    <a:gd name="T21" fmla="*/ 6 h 133"/>
                    <a:gd name="T22" fmla="*/ 58 w 193"/>
                    <a:gd name="T23" fmla="*/ 7 h 133"/>
                    <a:gd name="T24" fmla="*/ 64 w 193"/>
                    <a:gd name="T25" fmla="*/ 8 h 133"/>
                    <a:gd name="T26" fmla="*/ 69 w 193"/>
                    <a:gd name="T27" fmla="*/ 8 h 133"/>
                    <a:gd name="T28" fmla="*/ 74 w 193"/>
                    <a:gd name="T29" fmla="*/ 10 h 133"/>
                    <a:gd name="T30" fmla="*/ 79 w 193"/>
                    <a:gd name="T31" fmla="*/ 12 h 133"/>
                    <a:gd name="T32" fmla="*/ 84 w 193"/>
                    <a:gd name="T33" fmla="*/ 13 h 133"/>
                    <a:gd name="T34" fmla="*/ 91 w 193"/>
                    <a:gd name="T35" fmla="*/ 16 h 133"/>
                    <a:gd name="T36" fmla="*/ 95 w 193"/>
                    <a:gd name="T37" fmla="*/ 18 h 133"/>
                    <a:gd name="T38" fmla="*/ 102 w 193"/>
                    <a:gd name="T39" fmla="*/ 21 h 133"/>
                    <a:gd name="T40" fmla="*/ 107 w 193"/>
                    <a:gd name="T41" fmla="*/ 22 h 133"/>
                    <a:gd name="T42" fmla="*/ 112 w 193"/>
                    <a:gd name="T43" fmla="*/ 25 h 133"/>
                    <a:gd name="T44" fmla="*/ 117 w 193"/>
                    <a:gd name="T45" fmla="*/ 27 h 133"/>
                    <a:gd name="T46" fmla="*/ 121 w 193"/>
                    <a:gd name="T47" fmla="*/ 30 h 133"/>
                    <a:gd name="T48" fmla="*/ 126 w 193"/>
                    <a:gd name="T49" fmla="*/ 33 h 133"/>
                    <a:gd name="T50" fmla="*/ 131 w 193"/>
                    <a:gd name="T51" fmla="*/ 36 h 133"/>
                    <a:gd name="T52" fmla="*/ 134 w 193"/>
                    <a:gd name="T53" fmla="*/ 38 h 133"/>
                    <a:gd name="T54" fmla="*/ 140 w 193"/>
                    <a:gd name="T55" fmla="*/ 42 h 133"/>
                    <a:gd name="T56" fmla="*/ 145 w 193"/>
                    <a:gd name="T57" fmla="*/ 44 h 133"/>
                    <a:gd name="T58" fmla="*/ 148 w 193"/>
                    <a:gd name="T59" fmla="*/ 47 h 133"/>
                    <a:gd name="T60" fmla="*/ 152 w 193"/>
                    <a:gd name="T61" fmla="*/ 51 h 133"/>
                    <a:gd name="T62" fmla="*/ 153 w 193"/>
                    <a:gd name="T63" fmla="*/ 55 h 133"/>
                    <a:gd name="T64" fmla="*/ 157 w 193"/>
                    <a:gd name="T65" fmla="*/ 59 h 133"/>
                    <a:gd name="T66" fmla="*/ 160 w 193"/>
                    <a:gd name="T67" fmla="*/ 62 h 133"/>
                    <a:gd name="T68" fmla="*/ 166 w 193"/>
                    <a:gd name="T69" fmla="*/ 65 h 133"/>
                    <a:gd name="T70" fmla="*/ 169 w 193"/>
                    <a:gd name="T71" fmla="*/ 69 h 133"/>
                    <a:gd name="T72" fmla="*/ 171 w 193"/>
                    <a:gd name="T73" fmla="*/ 72 h 133"/>
                    <a:gd name="T74" fmla="*/ 172 w 193"/>
                    <a:gd name="T75" fmla="*/ 75 h 133"/>
                    <a:gd name="T76" fmla="*/ 176 w 193"/>
                    <a:gd name="T77" fmla="*/ 80 h 133"/>
                    <a:gd name="T78" fmla="*/ 179 w 193"/>
                    <a:gd name="T79" fmla="*/ 84 h 133"/>
                    <a:gd name="T80" fmla="*/ 181 w 193"/>
                    <a:gd name="T81" fmla="*/ 88 h 133"/>
                    <a:gd name="T82" fmla="*/ 183 w 193"/>
                    <a:gd name="T83" fmla="*/ 93 h 133"/>
                    <a:gd name="T84" fmla="*/ 185 w 193"/>
                    <a:gd name="T85" fmla="*/ 96 h 133"/>
                    <a:gd name="T86" fmla="*/ 186 w 193"/>
                    <a:gd name="T87" fmla="*/ 100 h 133"/>
                    <a:gd name="T88" fmla="*/ 188 w 193"/>
                    <a:gd name="T89" fmla="*/ 105 h 133"/>
                    <a:gd name="T90" fmla="*/ 188 w 193"/>
                    <a:gd name="T91" fmla="*/ 109 h 133"/>
                    <a:gd name="T92" fmla="*/ 188 w 193"/>
                    <a:gd name="T93" fmla="*/ 113 h 133"/>
                    <a:gd name="T94" fmla="*/ 190 w 193"/>
                    <a:gd name="T95" fmla="*/ 118 h 133"/>
                    <a:gd name="T96" fmla="*/ 192 w 193"/>
                    <a:gd name="T97" fmla="*/ 121 h 133"/>
                    <a:gd name="T98" fmla="*/ 192 w 193"/>
                    <a:gd name="T99" fmla="*/ 126 h 133"/>
                    <a:gd name="T100" fmla="*/ 192 w 193"/>
                    <a:gd name="T101" fmla="*/ 129 h 13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93"/>
                    <a:gd name="T154" fmla="*/ 0 h 133"/>
                    <a:gd name="T155" fmla="*/ 193 w 193"/>
                    <a:gd name="T156" fmla="*/ 133 h 133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93" h="133">
                      <a:moveTo>
                        <a:pt x="3" y="0"/>
                      </a:moveTo>
                      <a:lnTo>
                        <a:pt x="0" y="1"/>
                      </a:lnTo>
                      <a:lnTo>
                        <a:pt x="3" y="0"/>
                      </a:lnTo>
                      <a:lnTo>
                        <a:pt x="5" y="1"/>
                      </a:lnTo>
                      <a:lnTo>
                        <a:pt x="8" y="1"/>
                      </a:lnTo>
                      <a:lnTo>
                        <a:pt x="10" y="1"/>
                      </a:lnTo>
                      <a:lnTo>
                        <a:pt x="13" y="2"/>
                      </a:lnTo>
                      <a:lnTo>
                        <a:pt x="15" y="2"/>
                      </a:lnTo>
                      <a:lnTo>
                        <a:pt x="19" y="2"/>
                      </a:lnTo>
                      <a:lnTo>
                        <a:pt x="20" y="2"/>
                      </a:lnTo>
                      <a:lnTo>
                        <a:pt x="24" y="2"/>
                      </a:lnTo>
                      <a:lnTo>
                        <a:pt x="25" y="2"/>
                      </a:lnTo>
                      <a:lnTo>
                        <a:pt x="29" y="2"/>
                      </a:lnTo>
                      <a:lnTo>
                        <a:pt x="31" y="3"/>
                      </a:lnTo>
                      <a:lnTo>
                        <a:pt x="34" y="3"/>
                      </a:lnTo>
                      <a:lnTo>
                        <a:pt x="38" y="3"/>
                      </a:lnTo>
                      <a:lnTo>
                        <a:pt x="39" y="5"/>
                      </a:lnTo>
                      <a:lnTo>
                        <a:pt x="43" y="5"/>
                      </a:lnTo>
                      <a:lnTo>
                        <a:pt x="44" y="5"/>
                      </a:lnTo>
                      <a:lnTo>
                        <a:pt x="48" y="5"/>
                      </a:lnTo>
                      <a:lnTo>
                        <a:pt x="50" y="6"/>
                      </a:lnTo>
                      <a:lnTo>
                        <a:pt x="53" y="6"/>
                      </a:lnTo>
                      <a:lnTo>
                        <a:pt x="55" y="6"/>
                      </a:lnTo>
                      <a:lnTo>
                        <a:pt x="58" y="7"/>
                      </a:lnTo>
                      <a:lnTo>
                        <a:pt x="62" y="7"/>
                      </a:lnTo>
                      <a:lnTo>
                        <a:pt x="64" y="8"/>
                      </a:lnTo>
                      <a:lnTo>
                        <a:pt x="67" y="8"/>
                      </a:lnTo>
                      <a:lnTo>
                        <a:pt x="69" y="8"/>
                      </a:lnTo>
                      <a:lnTo>
                        <a:pt x="72" y="10"/>
                      </a:lnTo>
                      <a:lnTo>
                        <a:pt x="74" y="10"/>
                      </a:lnTo>
                      <a:lnTo>
                        <a:pt x="77" y="11"/>
                      </a:lnTo>
                      <a:lnTo>
                        <a:pt x="79" y="12"/>
                      </a:lnTo>
                      <a:lnTo>
                        <a:pt x="83" y="13"/>
                      </a:lnTo>
                      <a:lnTo>
                        <a:pt x="84" y="13"/>
                      </a:lnTo>
                      <a:lnTo>
                        <a:pt x="88" y="15"/>
                      </a:lnTo>
                      <a:lnTo>
                        <a:pt x="91" y="16"/>
                      </a:lnTo>
                      <a:lnTo>
                        <a:pt x="93" y="17"/>
                      </a:lnTo>
                      <a:lnTo>
                        <a:pt x="95" y="18"/>
                      </a:lnTo>
                      <a:lnTo>
                        <a:pt x="98" y="20"/>
                      </a:lnTo>
                      <a:lnTo>
                        <a:pt x="102" y="21"/>
                      </a:lnTo>
                      <a:lnTo>
                        <a:pt x="103" y="21"/>
                      </a:lnTo>
                      <a:lnTo>
                        <a:pt x="107" y="22"/>
                      </a:lnTo>
                      <a:lnTo>
                        <a:pt x="108" y="23"/>
                      </a:lnTo>
                      <a:lnTo>
                        <a:pt x="112" y="25"/>
                      </a:lnTo>
                      <a:lnTo>
                        <a:pt x="114" y="26"/>
                      </a:lnTo>
                      <a:lnTo>
                        <a:pt x="117" y="27"/>
                      </a:lnTo>
                      <a:lnTo>
                        <a:pt x="119" y="28"/>
                      </a:lnTo>
                      <a:lnTo>
                        <a:pt x="121" y="30"/>
                      </a:lnTo>
                      <a:lnTo>
                        <a:pt x="124" y="31"/>
                      </a:lnTo>
                      <a:lnTo>
                        <a:pt x="126" y="33"/>
                      </a:lnTo>
                      <a:lnTo>
                        <a:pt x="129" y="35"/>
                      </a:lnTo>
                      <a:lnTo>
                        <a:pt x="131" y="36"/>
                      </a:lnTo>
                      <a:lnTo>
                        <a:pt x="133" y="37"/>
                      </a:lnTo>
                      <a:lnTo>
                        <a:pt x="134" y="38"/>
                      </a:lnTo>
                      <a:lnTo>
                        <a:pt x="138" y="40"/>
                      </a:lnTo>
                      <a:lnTo>
                        <a:pt x="140" y="42"/>
                      </a:lnTo>
                      <a:lnTo>
                        <a:pt x="141" y="42"/>
                      </a:lnTo>
                      <a:lnTo>
                        <a:pt x="145" y="44"/>
                      </a:lnTo>
                      <a:lnTo>
                        <a:pt x="147" y="46"/>
                      </a:lnTo>
                      <a:lnTo>
                        <a:pt x="148" y="47"/>
                      </a:lnTo>
                      <a:lnTo>
                        <a:pt x="150" y="49"/>
                      </a:lnTo>
                      <a:lnTo>
                        <a:pt x="152" y="51"/>
                      </a:lnTo>
                      <a:lnTo>
                        <a:pt x="153" y="52"/>
                      </a:lnTo>
                      <a:lnTo>
                        <a:pt x="153" y="55"/>
                      </a:lnTo>
                      <a:lnTo>
                        <a:pt x="155" y="56"/>
                      </a:lnTo>
                      <a:lnTo>
                        <a:pt x="157" y="59"/>
                      </a:lnTo>
                      <a:lnTo>
                        <a:pt x="159" y="60"/>
                      </a:lnTo>
                      <a:lnTo>
                        <a:pt x="160" y="62"/>
                      </a:lnTo>
                      <a:lnTo>
                        <a:pt x="162" y="64"/>
                      </a:lnTo>
                      <a:lnTo>
                        <a:pt x="166" y="65"/>
                      </a:lnTo>
                      <a:lnTo>
                        <a:pt x="166" y="67"/>
                      </a:lnTo>
                      <a:lnTo>
                        <a:pt x="169" y="69"/>
                      </a:lnTo>
                      <a:lnTo>
                        <a:pt x="171" y="70"/>
                      </a:lnTo>
                      <a:lnTo>
                        <a:pt x="171" y="72"/>
                      </a:lnTo>
                      <a:lnTo>
                        <a:pt x="172" y="74"/>
                      </a:lnTo>
                      <a:lnTo>
                        <a:pt x="172" y="75"/>
                      </a:lnTo>
                      <a:lnTo>
                        <a:pt x="174" y="77"/>
                      </a:lnTo>
                      <a:lnTo>
                        <a:pt x="176" y="80"/>
                      </a:lnTo>
                      <a:lnTo>
                        <a:pt x="178" y="81"/>
                      </a:lnTo>
                      <a:lnTo>
                        <a:pt x="179" y="84"/>
                      </a:lnTo>
                      <a:lnTo>
                        <a:pt x="181" y="86"/>
                      </a:lnTo>
                      <a:lnTo>
                        <a:pt x="181" y="88"/>
                      </a:lnTo>
                      <a:lnTo>
                        <a:pt x="183" y="91"/>
                      </a:lnTo>
                      <a:lnTo>
                        <a:pt x="183" y="93"/>
                      </a:lnTo>
                      <a:lnTo>
                        <a:pt x="185" y="95"/>
                      </a:lnTo>
                      <a:lnTo>
                        <a:pt x="185" y="96"/>
                      </a:lnTo>
                      <a:lnTo>
                        <a:pt x="186" y="99"/>
                      </a:lnTo>
                      <a:lnTo>
                        <a:pt x="186" y="100"/>
                      </a:lnTo>
                      <a:lnTo>
                        <a:pt x="188" y="104"/>
                      </a:lnTo>
                      <a:lnTo>
                        <a:pt x="188" y="105"/>
                      </a:lnTo>
                      <a:lnTo>
                        <a:pt x="188" y="108"/>
                      </a:lnTo>
                      <a:lnTo>
                        <a:pt x="188" y="109"/>
                      </a:lnTo>
                      <a:lnTo>
                        <a:pt x="188" y="111"/>
                      </a:lnTo>
                      <a:lnTo>
                        <a:pt x="188" y="113"/>
                      </a:lnTo>
                      <a:lnTo>
                        <a:pt x="190" y="115"/>
                      </a:lnTo>
                      <a:lnTo>
                        <a:pt x="190" y="118"/>
                      </a:lnTo>
                      <a:lnTo>
                        <a:pt x="190" y="119"/>
                      </a:lnTo>
                      <a:lnTo>
                        <a:pt x="192" y="121"/>
                      </a:lnTo>
                      <a:lnTo>
                        <a:pt x="192" y="124"/>
                      </a:lnTo>
                      <a:lnTo>
                        <a:pt x="192" y="126"/>
                      </a:lnTo>
                      <a:lnTo>
                        <a:pt x="192" y="128"/>
                      </a:lnTo>
                      <a:lnTo>
                        <a:pt x="192" y="129"/>
                      </a:lnTo>
                      <a:lnTo>
                        <a:pt x="190" y="132"/>
                      </a:lnTo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  <p:sp>
              <p:nvSpPr>
                <p:cNvPr id="63587" name="Freeform 193"/>
                <p:cNvSpPr>
                  <a:spLocks/>
                </p:cNvSpPr>
                <p:nvPr/>
              </p:nvSpPr>
              <p:spPr bwMode="auto">
                <a:xfrm>
                  <a:off x="2928" y="3840"/>
                  <a:ext cx="193" cy="131"/>
                </a:xfrm>
                <a:custGeom>
                  <a:avLst/>
                  <a:gdLst>
                    <a:gd name="T0" fmla="*/ 0 w 193"/>
                    <a:gd name="T1" fmla="*/ 128 h 131"/>
                    <a:gd name="T2" fmla="*/ 5 w 193"/>
                    <a:gd name="T3" fmla="*/ 128 h 131"/>
                    <a:gd name="T4" fmla="*/ 10 w 193"/>
                    <a:gd name="T5" fmla="*/ 128 h 131"/>
                    <a:gd name="T6" fmla="*/ 15 w 193"/>
                    <a:gd name="T7" fmla="*/ 127 h 131"/>
                    <a:gd name="T8" fmla="*/ 20 w 193"/>
                    <a:gd name="T9" fmla="*/ 127 h 131"/>
                    <a:gd name="T10" fmla="*/ 25 w 193"/>
                    <a:gd name="T11" fmla="*/ 127 h 131"/>
                    <a:gd name="T12" fmla="*/ 31 w 193"/>
                    <a:gd name="T13" fmla="*/ 126 h 131"/>
                    <a:gd name="T14" fmla="*/ 38 w 193"/>
                    <a:gd name="T15" fmla="*/ 126 h 131"/>
                    <a:gd name="T16" fmla="*/ 43 w 193"/>
                    <a:gd name="T17" fmla="*/ 124 h 131"/>
                    <a:gd name="T18" fmla="*/ 48 w 193"/>
                    <a:gd name="T19" fmla="*/ 124 h 131"/>
                    <a:gd name="T20" fmla="*/ 53 w 193"/>
                    <a:gd name="T21" fmla="*/ 123 h 131"/>
                    <a:gd name="T22" fmla="*/ 58 w 193"/>
                    <a:gd name="T23" fmla="*/ 122 h 131"/>
                    <a:gd name="T24" fmla="*/ 64 w 193"/>
                    <a:gd name="T25" fmla="*/ 121 h 131"/>
                    <a:gd name="T26" fmla="*/ 69 w 193"/>
                    <a:gd name="T27" fmla="*/ 121 h 131"/>
                    <a:gd name="T28" fmla="*/ 74 w 193"/>
                    <a:gd name="T29" fmla="*/ 119 h 131"/>
                    <a:gd name="T30" fmla="*/ 79 w 193"/>
                    <a:gd name="T31" fmla="*/ 117 h 131"/>
                    <a:gd name="T32" fmla="*/ 84 w 193"/>
                    <a:gd name="T33" fmla="*/ 116 h 131"/>
                    <a:gd name="T34" fmla="*/ 91 w 193"/>
                    <a:gd name="T35" fmla="*/ 113 h 131"/>
                    <a:gd name="T36" fmla="*/ 95 w 193"/>
                    <a:gd name="T37" fmla="*/ 112 h 131"/>
                    <a:gd name="T38" fmla="*/ 102 w 193"/>
                    <a:gd name="T39" fmla="*/ 109 h 131"/>
                    <a:gd name="T40" fmla="*/ 107 w 193"/>
                    <a:gd name="T41" fmla="*/ 107 h 131"/>
                    <a:gd name="T42" fmla="*/ 112 w 193"/>
                    <a:gd name="T43" fmla="*/ 106 h 131"/>
                    <a:gd name="T44" fmla="*/ 117 w 193"/>
                    <a:gd name="T45" fmla="*/ 102 h 131"/>
                    <a:gd name="T46" fmla="*/ 121 w 193"/>
                    <a:gd name="T47" fmla="*/ 99 h 131"/>
                    <a:gd name="T48" fmla="*/ 126 w 193"/>
                    <a:gd name="T49" fmla="*/ 97 h 131"/>
                    <a:gd name="T50" fmla="*/ 131 w 193"/>
                    <a:gd name="T51" fmla="*/ 93 h 131"/>
                    <a:gd name="T52" fmla="*/ 134 w 193"/>
                    <a:gd name="T53" fmla="*/ 90 h 131"/>
                    <a:gd name="T54" fmla="*/ 140 w 193"/>
                    <a:gd name="T55" fmla="*/ 88 h 131"/>
                    <a:gd name="T56" fmla="*/ 145 w 193"/>
                    <a:gd name="T57" fmla="*/ 85 h 131"/>
                    <a:gd name="T58" fmla="*/ 148 w 193"/>
                    <a:gd name="T59" fmla="*/ 83 h 131"/>
                    <a:gd name="T60" fmla="*/ 152 w 193"/>
                    <a:gd name="T61" fmla="*/ 79 h 131"/>
                    <a:gd name="T62" fmla="*/ 153 w 193"/>
                    <a:gd name="T63" fmla="*/ 75 h 131"/>
                    <a:gd name="T64" fmla="*/ 157 w 193"/>
                    <a:gd name="T65" fmla="*/ 71 h 131"/>
                    <a:gd name="T66" fmla="*/ 160 w 193"/>
                    <a:gd name="T67" fmla="*/ 68 h 131"/>
                    <a:gd name="T68" fmla="*/ 166 w 193"/>
                    <a:gd name="T69" fmla="*/ 65 h 131"/>
                    <a:gd name="T70" fmla="*/ 169 w 193"/>
                    <a:gd name="T71" fmla="*/ 61 h 131"/>
                    <a:gd name="T72" fmla="*/ 171 w 193"/>
                    <a:gd name="T73" fmla="*/ 58 h 131"/>
                    <a:gd name="T74" fmla="*/ 172 w 193"/>
                    <a:gd name="T75" fmla="*/ 55 h 131"/>
                    <a:gd name="T76" fmla="*/ 176 w 193"/>
                    <a:gd name="T77" fmla="*/ 51 h 131"/>
                    <a:gd name="T78" fmla="*/ 179 w 193"/>
                    <a:gd name="T79" fmla="*/ 47 h 131"/>
                    <a:gd name="T80" fmla="*/ 181 w 193"/>
                    <a:gd name="T81" fmla="*/ 42 h 131"/>
                    <a:gd name="T82" fmla="*/ 183 w 193"/>
                    <a:gd name="T83" fmla="*/ 37 h 131"/>
                    <a:gd name="T84" fmla="*/ 185 w 193"/>
                    <a:gd name="T85" fmla="*/ 34 h 131"/>
                    <a:gd name="T86" fmla="*/ 186 w 193"/>
                    <a:gd name="T87" fmla="*/ 30 h 131"/>
                    <a:gd name="T88" fmla="*/ 188 w 193"/>
                    <a:gd name="T89" fmla="*/ 25 h 131"/>
                    <a:gd name="T90" fmla="*/ 188 w 193"/>
                    <a:gd name="T91" fmla="*/ 21 h 131"/>
                    <a:gd name="T92" fmla="*/ 188 w 193"/>
                    <a:gd name="T93" fmla="*/ 17 h 131"/>
                    <a:gd name="T94" fmla="*/ 190 w 193"/>
                    <a:gd name="T95" fmla="*/ 13 h 131"/>
                    <a:gd name="T96" fmla="*/ 192 w 193"/>
                    <a:gd name="T97" fmla="*/ 10 h 131"/>
                    <a:gd name="T98" fmla="*/ 192 w 193"/>
                    <a:gd name="T99" fmla="*/ 5 h 131"/>
                    <a:gd name="T100" fmla="*/ 192 w 193"/>
                    <a:gd name="T101" fmla="*/ 2 h 131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93"/>
                    <a:gd name="T154" fmla="*/ 0 h 131"/>
                    <a:gd name="T155" fmla="*/ 193 w 193"/>
                    <a:gd name="T156" fmla="*/ 131 h 131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93" h="131">
                      <a:moveTo>
                        <a:pt x="3" y="130"/>
                      </a:moveTo>
                      <a:lnTo>
                        <a:pt x="0" y="128"/>
                      </a:lnTo>
                      <a:lnTo>
                        <a:pt x="3" y="130"/>
                      </a:lnTo>
                      <a:lnTo>
                        <a:pt x="5" y="128"/>
                      </a:lnTo>
                      <a:lnTo>
                        <a:pt x="8" y="128"/>
                      </a:lnTo>
                      <a:lnTo>
                        <a:pt x="10" y="128"/>
                      </a:lnTo>
                      <a:lnTo>
                        <a:pt x="13" y="127"/>
                      </a:lnTo>
                      <a:lnTo>
                        <a:pt x="15" y="127"/>
                      </a:lnTo>
                      <a:lnTo>
                        <a:pt x="19" y="127"/>
                      </a:lnTo>
                      <a:lnTo>
                        <a:pt x="20" y="127"/>
                      </a:lnTo>
                      <a:lnTo>
                        <a:pt x="24" y="127"/>
                      </a:lnTo>
                      <a:lnTo>
                        <a:pt x="25" y="127"/>
                      </a:lnTo>
                      <a:lnTo>
                        <a:pt x="29" y="127"/>
                      </a:lnTo>
                      <a:lnTo>
                        <a:pt x="31" y="126"/>
                      </a:lnTo>
                      <a:lnTo>
                        <a:pt x="34" y="126"/>
                      </a:lnTo>
                      <a:lnTo>
                        <a:pt x="38" y="126"/>
                      </a:lnTo>
                      <a:lnTo>
                        <a:pt x="39" y="124"/>
                      </a:lnTo>
                      <a:lnTo>
                        <a:pt x="43" y="124"/>
                      </a:lnTo>
                      <a:lnTo>
                        <a:pt x="44" y="124"/>
                      </a:lnTo>
                      <a:lnTo>
                        <a:pt x="48" y="124"/>
                      </a:lnTo>
                      <a:lnTo>
                        <a:pt x="50" y="123"/>
                      </a:lnTo>
                      <a:lnTo>
                        <a:pt x="53" y="123"/>
                      </a:lnTo>
                      <a:lnTo>
                        <a:pt x="55" y="123"/>
                      </a:lnTo>
                      <a:lnTo>
                        <a:pt x="58" y="122"/>
                      </a:lnTo>
                      <a:lnTo>
                        <a:pt x="62" y="122"/>
                      </a:lnTo>
                      <a:lnTo>
                        <a:pt x="64" y="121"/>
                      </a:lnTo>
                      <a:lnTo>
                        <a:pt x="67" y="121"/>
                      </a:lnTo>
                      <a:lnTo>
                        <a:pt x="69" y="121"/>
                      </a:lnTo>
                      <a:lnTo>
                        <a:pt x="72" y="119"/>
                      </a:lnTo>
                      <a:lnTo>
                        <a:pt x="74" y="119"/>
                      </a:lnTo>
                      <a:lnTo>
                        <a:pt x="77" y="118"/>
                      </a:lnTo>
                      <a:lnTo>
                        <a:pt x="79" y="117"/>
                      </a:lnTo>
                      <a:lnTo>
                        <a:pt x="83" y="117"/>
                      </a:lnTo>
                      <a:lnTo>
                        <a:pt x="84" y="116"/>
                      </a:lnTo>
                      <a:lnTo>
                        <a:pt x="88" y="114"/>
                      </a:lnTo>
                      <a:lnTo>
                        <a:pt x="91" y="113"/>
                      </a:lnTo>
                      <a:lnTo>
                        <a:pt x="93" y="112"/>
                      </a:lnTo>
                      <a:lnTo>
                        <a:pt x="95" y="112"/>
                      </a:lnTo>
                      <a:lnTo>
                        <a:pt x="98" y="109"/>
                      </a:lnTo>
                      <a:lnTo>
                        <a:pt x="102" y="109"/>
                      </a:lnTo>
                      <a:lnTo>
                        <a:pt x="103" y="108"/>
                      </a:lnTo>
                      <a:lnTo>
                        <a:pt x="107" y="107"/>
                      </a:lnTo>
                      <a:lnTo>
                        <a:pt x="108" y="106"/>
                      </a:lnTo>
                      <a:lnTo>
                        <a:pt x="112" y="106"/>
                      </a:lnTo>
                      <a:lnTo>
                        <a:pt x="114" y="103"/>
                      </a:lnTo>
                      <a:lnTo>
                        <a:pt x="117" y="102"/>
                      </a:lnTo>
                      <a:lnTo>
                        <a:pt x="119" y="100"/>
                      </a:lnTo>
                      <a:lnTo>
                        <a:pt x="121" y="99"/>
                      </a:lnTo>
                      <a:lnTo>
                        <a:pt x="124" y="98"/>
                      </a:lnTo>
                      <a:lnTo>
                        <a:pt x="126" y="97"/>
                      </a:lnTo>
                      <a:lnTo>
                        <a:pt x="129" y="94"/>
                      </a:lnTo>
                      <a:lnTo>
                        <a:pt x="131" y="93"/>
                      </a:lnTo>
                      <a:lnTo>
                        <a:pt x="133" y="92"/>
                      </a:lnTo>
                      <a:lnTo>
                        <a:pt x="134" y="90"/>
                      </a:lnTo>
                      <a:lnTo>
                        <a:pt x="138" y="89"/>
                      </a:lnTo>
                      <a:lnTo>
                        <a:pt x="140" y="88"/>
                      </a:lnTo>
                      <a:lnTo>
                        <a:pt x="141" y="87"/>
                      </a:lnTo>
                      <a:lnTo>
                        <a:pt x="145" y="85"/>
                      </a:lnTo>
                      <a:lnTo>
                        <a:pt x="147" y="84"/>
                      </a:lnTo>
                      <a:lnTo>
                        <a:pt x="148" y="83"/>
                      </a:lnTo>
                      <a:lnTo>
                        <a:pt x="150" y="82"/>
                      </a:lnTo>
                      <a:lnTo>
                        <a:pt x="152" y="79"/>
                      </a:lnTo>
                      <a:lnTo>
                        <a:pt x="153" y="78"/>
                      </a:lnTo>
                      <a:lnTo>
                        <a:pt x="153" y="75"/>
                      </a:lnTo>
                      <a:lnTo>
                        <a:pt x="155" y="74"/>
                      </a:lnTo>
                      <a:lnTo>
                        <a:pt x="157" y="71"/>
                      </a:lnTo>
                      <a:lnTo>
                        <a:pt x="159" y="70"/>
                      </a:lnTo>
                      <a:lnTo>
                        <a:pt x="160" y="68"/>
                      </a:lnTo>
                      <a:lnTo>
                        <a:pt x="162" y="66"/>
                      </a:lnTo>
                      <a:lnTo>
                        <a:pt x="166" y="65"/>
                      </a:lnTo>
                      <a:lnTo>
                        <a:pt x="166" y="63"/>
                      </a:lnTo>
                      <a:lnTo>
                        <a:pt x="169" y="61"/>
                      </a:lnTo>
                      <a:lnTo>
                        <a:pt x="171" y="60"/>
                      </a:lnTo>
                      <a:lnTo>
                        <a:pt x="171" y="58"/>
                      </a:lnTo>
                      <a:lnTo>
                        <a:pt x="172" y="56"/>
                      </a:lnTo>
                      <a:lnTo>
                        <a:pt x="172" y="55"/>
                      </a:lnTo>
                      <a:lnTo>
                        <a:pt x="174" y="53"/>
                      </a:lnTo>
                      <a:lnTo>
                        <a:pt x="176" y="51"/>
                      </a:lnTo>
                      <a:lnTo>
                        <a:pt x="178" y="49"/>
                      </a:lnTo>
                      <a:lnTo>
                        <a:pt x="179" y="47"/>
                      </a:lnTo>
                      <a:lnTo>
                        <a:pt x="181" y="44"/>
                      </a:lnTo>
                      <a:lnTo>
                        <a:pt x="181" y="42"/>
                      </a:lnTo>
                      <a:lnTo>
                        <a:pt x="183" y="40"/>
                      </a:lnTo>
                      <a:lnTo>
                        <a:pt x="183" y="37"/>
                      </a:lnTo>
                      <a:lnTo>
                        <a:pt x="185" y="35"/>
                      </a:lnTo>
                      <a:lnTo>
                        <a:pt x="185" y="34"/>
                      </a:lnTo>
                      <a:lnTo>
                        <a:pt x="186" y="31"/>
                      </a:lnTo>
                      <a:lnTo>
                        <a:pt x="186" y="30"/>
                      </a:lnTo>
                      <a:lnTo>
                        <a:pt x="188" y="27"/>
                      </a:lnTo>
                      <a:lnTo>
                        <a:pt x="188" y="25"/>
                      </a:lnTo>
                      <a:lnTo>
                        <a:pt x="188" y="23"/>
                      </a:lnTo>
                      <a:lnTo>
                        <a:pt x="188" y="21"/>
                      </a:lnTo>
                      <a:lnTo>
                        <a:pt x="188" y="20"/>
                      </a:lnTo>
                      <a:lnTo>
                        <a:pt x="188" y="17"/>
                      </a:lnTo>
                      <a:lnTo>
                        <a:pt x="190" y="16"/>
                      </a:lnTo>
                      <a:lnTo>
                        <a:pt x="190" y="13"/>
                      </a:lnTo>
                      <a:lnTo>
                        <a:pt x="190" y="12"/>
                      </a:lnTo>
                      <a:lnTo>
                        <a:pt x="192" y="10"/>
                      </a:lnTo>
                      <a:lnTo>
                        <a:pt x="192" y="7"/>
                      </a:lnTo>
                      <a:lnTo>
                        <a:pt x="192" y="5"/>
                      </a:lnTo>
                      <a:lnTo>
                        <a:pt x="192" y="3"/>
                      </a:lnTo>
                      <a:lnTo>
                        <a:pt x="192" y="2"/>
                      </a:lnTo>
                      <a:lnTo>
                        <a:pt x="190" y="0"/>
                      </a:lnTo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ES" altLang="es-ES"/>
                </a:p>
              </p:txBody>
            </p:sp>
          </p:grpSp>
        </p:grpSp>
        <p:sp>
          <p:nvSpPr>
            <p:cNvPr id="63578" name="Line 194"/>
            <p:cNvSpPr>
              <a:spLocks noChangeShapeType="1"/>
            </p:cNvSpPr>
            <p:nvPr/>
          </p:nvSpPr>
          <p:spPr bwMode="auto">
            <a:xfrm>
              <a:off x="2304" y="3600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579" name="Line 195"/>
            <p:cNvSpPr>
              <a:spLocks noChangeShapeType="1"/>
            </p:cNvSpPr>
            <p:nvPr/>
          </p:nvSpPr>
          <p:spPr bwMode="auto">
            <a:xfrm>
              <a:off x="2304" y="412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580" name="Line 196"/>
            <p:cNvSpPr>
              <a:spLocks noChangeShapeType="1"/>
            </p:cNvSpPr>
            <p:nvPr/>
          </p:nvSpPr>
          <p:spPr bwMode="auto">
            <a:xfrm flipV="1">
              <a:off x="2640" y="391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581" name="Line 197"/>
            <p:cNvSpPr>
              <a:spLocks noChangeShapeType="1"/>
            </p:cNvSpPr>
            <p:nvPr/>
          </p:nvSpPr>
          <p:spPr bwMode="auto">
            <a:xfrm flipH="1">
              <a:off x="2640" y="3600"/>
              <a:ext cx="2" cy="1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582" name="Line 198"/>
            <p:cNvSpPr>
              <a:spLocks noChangeShapeType="1"/>
            </p:cNvSpPr>
            <p:nvPr/>
          </p:nvSpPr>
          <p:spPr bwMode="auto">
            <a:xfrm>
              <a:off x="2640" y="375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583" name="Line 199"/>
            <p:cNvSpPr>
              <a:spLocks noChangeShapeType="1"/>
            </p:cNvSpPr>
            <p:nvPr/>
          </p:nvSpPr>
          <p:spPr bwMode="auto">
            <a:xfrm>
              <a:off x="2640" y="3917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3563" name="Group 200"/>
          <p:cNvGrpSpPr>
            <a:grpSpLocks/>
          </p:cNvGrpSpPr>
          <p:nvPr/>
        </p:nvGrpSpPr>
        <p:grpSpPr bwMode="auto">
          <a:xfrm>
            <a:off x="6176963" y="4816475"/>
            <a:ext cx="606425" cy="801688"/>
            <a:chOff x="3891" y="3034"/>
            <a:chExt cx="382" cy="505"/>
          </a:xfrm>
        </p:grpSpPr>
        <p:sp>
          <p:nvSpPr>
            <p:cNvPr id="63573" name="Line 201"/>
            <p:cNvSpPr>
              <a:spLocks noChangeShapeType="1"/>
            </p:cNvSpPr>
            <p:nvPr/>
          </p:nvSpPr>
          <p:spPr bwMode="auto">
            <a:xfrm>
              <a:off x="3912" y="3034"/>
              <a:ext cx="0" cy="5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63574" name="Group 202"/>
            <p:cNvGrpSpPr>
              <a:grpSpLocks/>
            </p:cNvGrpSpPr>
            <p:nvPr/>
          </p:nvGrpSpPr>
          <p:grpSpPr bwMode="auto">
            <a:xfrm>
              <a:off x="3891" y="3050"/>
              <a:ext cx="382" cy="489"/>
              <a:chOff x="3891" y="3050"/>
              <a:chExt cx="382" cy="489"/>
            </a:xfrm>
          </p:grpSpPr>
          <p:sp>
            <p:nvSpPr>
              <p:cNvPr id="63575" name="Freeform 203"/>
              <p:cNvSpPr>
                <a:spLocks/>
              </p:cNvSpPr>
              <p:nvPr/>
            </p:nvSpPr>
            <p:spPr bwMode="auto">
              <a:xfrm>
                <a:off x="3891" y="3050"/>
                <a:ext cx="382" cy="253"/>
              </a:xfrm>
              <a:custGeom>
                <a:avLst/>
                <a:gdLst>
                  <a:gd name="T0" fmla="*/ 0 w 382"/>
                  <a:gd name="T1" fmla="*/ 2 h 253"/>
                  <a:gd name="T2" fmla="*/ 10 w 382"/>
                  <a:gd name="T3" fmla="*/ 2 h 253"/>
                  <a:gd name="T4" fmla="*/ 20 w 382"/>
                  <a:gd name="T5" fmla="*/ 2 h 253"/>
                  <a:gd name="T6" fmla="*/ 30 w 382"/>
                  <a:gd name="T7" fmla="*/ 4 h 253"/>
                  <a:gd name="T8" fmla="*/ 41 w 382"/>
                  <a:gd name="T9" fmla="*/ 4 h 253"/>
                  <a:gd name="T10" fmla="*/ 51 w 382"/>
                  <a:gd name="T11" fmla="*/ 4 h 253"/>
                  <a:gd name="T12" fmla="*/ 61 w 382"/>
                  <a:gd name="T13" fmla="*/ 7 h 253"/>
                  <a:gd name="T14" fmla="*/ 75 w 382"/>
                  <a:gd name="T15" fmla="*/ 7 h 253"/>
                  <a:gd name="T16" fmla="*/ 85 w 382"/>
                  <a:gd name="T17" fmla="*/ 9 h 253"/>
                  <a:gd name="T18" fmla="*/ 96 w 382"/>
                  <a:gd name="T19" fmla="*/ 9 h 253"/>
                  <a:gd name="T20" fmla="*/ 106 w 382"/>
                  <a:gd name="T21" fmla="*/ 12 h 253"/>
                  <a:gd name="T22" fmla="*/ 116 w 382"/>
                  <a:gd name="T23" fmla="*/ 14 h 253"/>
                  <a:gd name="T24" fmla="*/ 127 w 382"/>
                  <a:gd name="T25" fmla="*/ 16 h 253"/>
                  <a:gd name="T26" fmla="*/ 137 w 382"/>
                  <a:gd name="T27" fmla="*/ 16 h 253"/>
                  <a:gd name="T28" fmla="*/ 147 w 382"/>
                  <a:gd name="T29" fmla="*/ 19 h 253"/>
                  <a:gd name="T30" fmla="*/ 157 w 382"/>
                  <a:gd name="T31" fmla="*/ 24 h 253"/>
                  <a:gd name="T32" fmla="*/ 168 w 382"/>
                  <a:gd name="T33" fmla="*/ 26 h 253"/>
                  <a:gd name="T34" fmla="*/ 181 w 382"/>
                  <a:gd name="T35" fmla="*/ 31 h 253"/>
                  <a:gd name="T36" fmla="*/ 188 w 382"/>
                  <a:gd name="T37" fmla="*/ 36 h 253"/>
                  <a:gd name="T38" fmla="*/ 202 w 382"/>
                  <a:gd name="T39" fmla="*/ 40 h 253"/>
                  <a:gd name="T40" fmla="*/ 212 w 382"/>
                  <a:gd name="T41" fmla="*/ 43 h 253"/>
                  <a:gd name="T42" fmla="*/ 223 w 382"/>
                  <a:gd name="T43" fmla="*/ 48 h 253"/>
                  <a:gd name="T44" fmla="*/ 233 w 382"/>
                  <a:gd name="T45" fmla="*/ 52 h 253"/>
                  <a:gd name="T46" fmla="*/ 240 w 382"/>
                  <a:gd name="T47" fmla="*/ 57 h 253"/>
                  <a:gd name="T48" fmla="*/ 250 w 382"/>
                  <a:gd name="T49" fmla="*/ 64 h 253"/>
                  <a:gd name="T50" fmla="*/ 260 w 382"/>
                  <a:gd name="T51" fmla="*/ 69 h 253"/>
                  <a:gd name="T52" fmla="*/ 267 w 382"/>
                  <a:gd name="T53" fmla="*/ 74 h 253"/>
                  <a:gd name="T54" fmla="*/ 278 w 382"/>
                  <a:gd name="T55" fmla="*/ 81 h 253"/>
                  <a:gd name="T56" fmla="*/ 288 w 382"/>
                  <a:gd name="T57" fmla="*/ 84 h 253"/>
                  <a:gd name="T58" fmla="*/ 295 w 382"/>
                  <a:gd name="T59" fmla="*/ 91 h 253"/>
                  <a:gd name="T60" fmla="*/ 302 w 382"/>
                  <a:gd name="T61" fmla="*/ 98 h 253"/>
                  <a:gd name="T62" fmla="*/ 305 w 382"/>
                  <a:gd name="T63" fmla="*/ 105 h 253"/>
                  <a:gd name="T64" fmla="*/ 312 w 382"/>
                  <a:gd name="T65" fmla="*/ 112 h 253"/>
                  <a:gd name="T66" fmla="*/ 319 w 382"/>
                  <a:gd name="T67" fmla="*/ 120 h 253"/>
                  <a:gd name="T68" fmla="*/ 329 w 382"/>
                  <a:gd name="T69" fmla="*/ 124 h 253"/>
                  <a:gd name="T70" fmla="*/ 336 w 382"/>
                  <a:gd name="T71" fmla="*/ 132 h 253"/>
                  <a:gd name="T72" fmla="*/ 339 w 382"/>
                  <a:gd name="T73" fmla="*/ 139 h 253"/>
                  <a:gd name="T74" fmla="*/ 343 w 382"/>
                  <a:gd name="T75" fmla="*/ 144 h 253"/>
                  <a:gd name="T76" fmla="*/ 350 w 382"/>
                  <a:gd name="T77" fmla="*/ 153 h 253"/>
                  <a:gd name="T78" fmla="*/ 356 w 382"/>
                  <a:gd name="T79" fmla="*/ 160 h 253"/>
                  <a:gd name="T80" fmla="*/ 360 w 382"/>
                  <a:gd name="T81" fmla="*/ 168 h 253"/>
                  <a:gd name="T82" fmla="*/ 363 w 382"/>
                  <a:gd name="T83" fmla="*/ 177 h 253"/>
                  <a:gd name="T84" fmla="*/ 367 w 382"/>
                  <a:gd name="T85" fmla="*/ 184 h 253"/>
                  <a:gd name="T86" fmla="*/ 370 w 382"/>
                  <a:gd name="T87" fmla="*/ 192 h 253"/>
                  <a:gd name="T88" fmla="*/ 374 w 382"/>
                  <a:gd name="T89" fmla="*/ 201 h 253"/>
                  <a:gd name="T90" fmla="*/ 374 w 382"/>
                  <a:gd name="T91" fmla="*/ 208 h 253"/>
                  <a:gd name="T92" fmla="*/ 374 w 382"/>
                  <a:gd name="T93" fmla="*/ 216 h 253"/>
                  <a:gd name="T94" fmla="*/ 377 w 382"/>
                  <a:gd name="T95" fmla="*/ 225 h 253"/>
                  <a:gd name="T96" fmla="*/ 381 w 382"/>
                  <a:gd name="T97" fmla="*/ 232 h 253"/>
                  <a:gd name="T98" fmla="*/ 381 w 382"/>
                  <a:gd name="T99" fmla="*/ 242 h 253"/>
                  <a:gd name="T100" fmla="*/ 381 w 382"/>
                  <a:gd name="T101" fmla="*/ 247 h 25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82"/>
                  <a:gd name="T154" fmla="*/ 0 h 253"/>
                  <a:gd name="T155" fmla="*/ 382 w 382"/>
                  <a:gd name="T156" fmla="*/ 253 h 25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82" h="253">
                    <a:moveTo>
                      <a:pt x="6" y="0"/>
                    </a:moveTo>
                    <a:lnTo>
                      <a:pt x="0" y="2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7" y="2"/>
                    </a:lnTo>
                    <a:lnTo>
                      <a:pt x="20" y="2"/>
                    </a:lnTo>
                    <a:lnTo>
                      <a:pt x="27" y="4"/>
                    </a:lnTo>
                    <a:lnTo>
                      <a:pt x="30" y="4"/>
                    </a:lnTo>
                    <a:lnTo>
                      <a:pt x="37" y="4"/>
                    </a:lnTo>
                    <a:lnTo>
                      <a:pt x="41" y="4"/>
                    </a:lnTo>
                    <a:lnTo>
                      <a:pt x="48" y="4"/>
                    </a:lnTo>
                    <a:lnTo>
                      <a:pt x="51" y="4"/>
                    </a:lnTo>
                    <a:lnTo>
                      <a:pt x="58" y="4"/>
                    </a:lnTo>
                    <a:lnTo>
                      <a:pt x="61" y="7"/>
                    </a:lnTo>
                    <a:lnTo>
                      <a:pt x="68" y="7"/>
                    </a:lnTo>
                    <a:lnTo>
                      <a:pt x="75" y="7"/>
                    </a:lnTo>
                    <a:lnTo>
                      <a:pt x="78" y="9"/>
                    </a:lnTo>
                    <a:lnTo>
                      <a:pt x="85" y="9"/>
                    </a:lnTo>
                    <a:lnTo>
                      <a:pt x="89" y="9"/>
                    </a:lnTo>
                    <a:lnTo>
                      <a:pt x="96" y="9"/>
                    </a:lnTo>
                    <a:lnTo>
                      <a:pt x="99" y="12"/>
                    </a:lnTo>
                    <a:lnTo>
                      <a:pt x="106" y="12"/>
                    </a:lnTo>
                    <a:lnTo>
                      <a:pt x="109" y="12"/>
                    </a:lnTo>
                    <a:lnTo>
                      <a:pt x="116" y="14"/>
                    </a:lnTo>
                    <a:lnTo>
                      <a:pt x="123" y="14"/>
                    </a:lnTo>
                    <a:lnTo>
                      <a:pt x="127" y="16"/>
                    </a:lnTo>
                    <a:lnTo>
                      <a:pt x="133" y="16"/>
                    </a:lnTo>
                    <a:lnTo>
                      <a:pt x="137" y="16"/>
                    </a:lnTo>
                    <a:lnTo>
                      <a:pt x="144" y="19"/>
                    </a:lnTo>
                    <a:lnTo>
                      <a:pt x="147" y="19"/>
                    </a:lnTo>
                    <a:lnTo>
                      <a:pt x="154" y="21"/>
                    </a:lnTo>
                    <a:lnTo>
                      <a:pt x="157" y="24"/>
                    </a:lnTo>
                    <a:lnTo>
                      <a:pt x="164" y="26"/>
                    </a:lnTo>
                    <a:lnTo>
                      <a:pt x="168" y="26"/>
                    </a:lnTo>
                    <a:lnTo>
                      <a:pt x="175" y="28"/>
                    </a:lnTo>
                    <a:lnTo>
                      <a:pt x="181" y="31"/>
                    </a:lnTo>
                    <a:lnTo>
                      <a:pt x="185" y="33"/>
                    </a:lnTo>
                    <a:lnTo>
                      <a:pt x="188" y="36"/>
                    </a:lnTo>
                    <a:lnTo>
                      <a:pt x="195" y="38"/>
                    </a:lnTo>
                    <a:lnTo>
                      <a:pt x="202" y="40"/>
                    </a:lnTo>
                    <a:lnTo>
                      <a:pt x="205" y="40"/>
                    </a:lnTo>
                    <a:lnTo>
                      <a:pt x="212" y="43"/>
                    </a:lnTo>
                    <a:lnTo>
                      <a:pt x="216" y="45"/>
                    </a:lnTo>
                    <a:lnTo>
                      <a:pt x="223" y="48"/>
                    </a:lnTo>
                    <a:lnTo>
                      <a:pt x="226" y="50"/>
                    </a:lnTo>
                    <a:lnTo>
                      <a:pt x="233" y="52"/>
                    </a:lnTo>
                    <a:lnTo>
                      <a:pt x="236" y="55"/>
                    </a:lnTo>
                    <a:lnTo>
                      <a:pt x="240" y="57"/>
                    </a:lnTo>
                    <a:lnTo>
                      <a:pt x="247" y="60"/>
                    </a:lnTo>
                    <a:lnTo>
                      <a:pt x="250" y="64"/>
                    </a:lnTo>
                    <a:lnTo>
                      <a:pt x="257" y="67"/>
                    </a:lnTo>
                    <a:lnTo>
                      <a:pt x="260" y="69"/>
                    </a:lnTo>
                    <a:lnTo>
                      <a:pt x="264" y="72"/>
                    </a:lnTo>
                    <a:lnTo>
                      <a:pt x="267" y="74"/>
                    </a:lnTo>
                    <a:lnTo>
                      <a:pt x="274" y="76"/>
                    </a:lnTo>
                    <a:lnTo>
                      <a:pt x="278" y="81"/>
                    </a:lnTo>
                    <a:lnTo>
                      <a:pt x="281" y="81"/>
                    </a:lnTo>
                    <a:lnTo>
                      <a:pt x="288" y="84"/>
                    </a:lnTo>
                    <a:lnTo>
                      <a:pt x="291" y="88"/>
                    </a:lnTo>
                    <a:lnTo>
                      <a:pt x="295" y="91"/>
                    </a:lnTo>
                    <a:lnTo>
                      <a:pt x="298" y="93"/>
                    </a:lnTo>
                    <a:lnTo>
                      <a:pt x="302" y="98"/>
                    </a:lnTo>
                    <a:lnTo>
                      <a:pt x="305" y="100"/>
                    </a:lnTo>
                    <a:lnTo>
                      <a:pt x="305" y="105"/>
                    </a:lnTo>
                    <a:lnTo>
                      <a:pt x="308" y="108"/>
                    </a:lnTo>
                    <a:lnTo>
                      <a:pt x="312" y="112"/>
                    </a:lnTo>
                    <a:lnTo>
                      <a:pt x="315" y="115"/>
                    </a:lnTo>
                    <a:lnTo>
                      <a:pt x="319" y="120"/>
                    </a:lnTo>
                    <a:lnTo>
                      <a:pt x="322" y="122"/>
                    </a:lnTo>
                    <a:lnTo>
                      <a:pt x="329" y="124"/>
                    </a:lnTo>
                    <a:lnTo>
                      <a:pt x="329" y="129"/>
                    </a:lnTo>
                    <a:lnTo>
                      <a:pt x="336" y="132"/>
                    </a:lnTo>
                    <a:lnTo>
                      <a:pt x="339" y="134"/>
                    </a:lnTo>
                    <a:lnTo>
                      <a:pt x="339" y="139"/>
                    </a:lnTo>
                    <a:lnTo>
                      <a:pt x="343" y="141"/>
                    </a:lnTo>
                    <a:lnTo>
                      <a:pt x="343" y="144"/>
                    </a:lnTo>
                    <a:lnTo>
                      <a:pt x="346" y="148"/>
                    </a:lnTo>
                    <a:lnTo>
                      <a:pt x="350" y="153"/>
                    </a:lnTo>
                    <a:lnTo>
                      <a:pt x="353" y="156"/>
                    </a:lnTo>
                    <a:lnTo>
                      <a:pt x="356" y="160"/>
                    </a:lnTo>
                    <a:lnTo>
                      <a:pt x="360" y="165"/>
                    </a:lnTo>
                    <a:lnTo>
                      <a:pt x="360" y="168"/>
                    </a:lnTo>
                    <a:lnTo>
                      <a:pt x="363" y="175"/>
                    </a:lnTo>
                    <a:lnTo>
                      <a:pt x="363" y="177"/>
                    </a:lnTo>
                    <a:lnTo>
                      <a:pt x="367" y="182"/>
                    </a:lnTo>
                    <a:lnTo>
                      <a:pt x="367" y="184"/>
                    </a:lnTo>
                    <a:lnTo>
                      <a:pt x="370" y="189"/>
                    </a:lnTo>
                    <a:lnTo>
                      <a:pt x="370" y="192"/>
                    </a:lnTo>
                    <a:lnTo>
                      <a:pt x="374" y="199"/>
                    </a:lnTo>
                    <a:lnTo>
                      <a:pt x="374" y="201"/>
                    </a:lnTo>
                    <a:lnTo>
                      <a:pt x="374" y="206"/>
                    </a:lnTo>
                    <a:lnTo>
                      <a:pt x="374" y="208"/>
                    </a:lnTo>
                    <a:lnTo>
                      <a:pt x="374" y="213"/>
                    </a:lnTo>
                    <a:lnTo>
                      <a:pt x="374" y="216"/>
                    </a:lnTo>
                    <a:lnTo>
                      <a:pt x="377" y="220"/>
                    </a:lnTo>
                    <a:lnTo>
                      <a:pt x="377" y="225"/>
                    </a:lnTo>
                    <a:lnTo>
                      <a:pt x="377" y="228"/>
                    </a:lnTo>
                    <a:lnTo>
                      <a:pt x="381" y="232"/>
                    </a:lnTo>
                    <a:lnTo>
                      <a:pt x="381" y="237"/>
                    </a:lnTo>
                    <a:lnTo>
                      <a:pt x="381" y="242"/>
                    </a:lnTo>
                    <a:lnTo>
                      <a:pt x="381" y="244"/>
                    </a:lnTo>
                    <a:lnTo>
                      <a:pt x="381" y="247"/>
                    </a:lnTo>
                    <a:lnTo>
                      <a:pt x="377" y="252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  <p:sp>
            <p:nvSpPr>
              <p:cNvPr id="63576" name="Freeform 204"/>
              <p:cNvSpPr>
                <a:spLocks/>
              </p:cNvSpPr>
              <p:nvPr/>
            </p:nvSpPr>
            <p:spPr bwMode="auto">
              <a:xfrm>
                <a:off x="3891" y="3290"/>
                <a:ext cx="382" cy="249"/>
              </a:xfrm>
              <a:custGeom>
                <a:avLst/>
                <a:gdLst>
                  <a:gd name="T0" fmla="*/ 0 w 382"/>
                  <a:gd name="T1" fmla="*/ 245 h 249"/>
                  <a:gd name="T2" fmla="*/ 10 w 382"/>
                  <a:gd name="T3" fmla="*/ 245 h 249"/>
                  <a:gd name="T4" fmla="*/ 20 w 382"/>
                  <a:gd name="T5" fmla="*/ 245 h 249"/>
                  <a:gd name="T6" fmla="*/ 30 w 382"/>
                  <a:gd name="T7" fmla="*/ 243 h 249"/>
                  <a:gd name="T8" fmla="*/ 41 w 382"/>
                  <a:gd name="T9" fmla="*/ 243 h 249"/>
                  <a:gd name="T10" fmla="*/ 51 w 382"/>
                  <a:gd name="T11" fmla="*/ 243 h 249"/>
                  <a:gd name="T12" fmla="*/ 61 w 382"/>
                  <a:gd name="T13" fmla="*/ 240 h 249"/>
                  <a:gd name="T14" fmla="*/ 75 w 382"/>
                  <a:gd name="T15" fmla="*/ 240 h 249"/>
                  <a:gd name="T16" fmla="*/ 85 w 382"/>
                  <a:gd name="T17" fmla="*/ 238 h 249"/>
                  <a:gd name="T18" fmla="*/ 96 w 382"/>
                  <a:gd name="T19" fmla="*/ 238 h 249"/>
                  <a:gd name="T20" fmla="*/ 106 w 382"/>
                  <a:gd name="T21" fmla="*/ 235 h 249"/>
                  <a:gd name="T22" fmla="*/ 116 w 382"/>
                  <a:gd name="T23" fmla="*/ 233 h 249"/>
                  <a:gd name="T24" fmla="*/ 127 w 382"/>
                  <a:gd name="T25" fmla="*/ 231 h 249"/>
                  <a:gd name="T26" fmla="*/ 137 w 382"/>
                  <a:gd name="T27" fmla="*/ 231 h 249"/>
                  <a:gd name="T28" fmla="*/ 147 w 382"/>
                  <a:gd name="T29" fmla="*/ 228 h 249"/>
                  <a:gd name="T30" fmla="*/ 157 w 382"/>
                  <a:gd name="T31" fmla="*/ 223 h 249"/>
                  <a:gd name="T32" fmla="*/ 168 w 382"/>
                  <a:gd name="T33" fmla="*/ 221 h 249"/>
                  <a:gd name="T34" fmla="*/ 181 w 382"/>
                  <a:gd name="T35" fmla="*/ 216 h 249"/>
                  <a:gd name="T36" fmla="*/ 188 w 382"/>
                  <a:gd name="T37" fmla="*/ 214 h 249"/>
                  <a:gd name="T38" fmla="*/ 202 w 382"/>
                  <a:gd name="T39" fmla="*/ 209 h 249"/>
                  <a:gd name="T40" fmla="*/ 212 w 382"/>
                  <a:gd name="T41" fmla="*/ 204 h 249"/>
                  <a:gd name="T42" fmla="*/ 223 w 382"/>
                  <a:gd name="T43" fmla="*/ 202 h 249"/>
                  <a:gd name="T44" fmla="*/ 233 w 382"/>
                  <a:gd name="T45" fmla="*/ 195 h 249"/>
                  <a:gd name="T46" fmla="*/ 240 w 382"/>
                  <a:gd name="T47" fmla="*/ 190 h 249"/>
                  <a:gd name="T48" fmla="*/ 250 w 382"/>
                  <a:gd name="T49" fmla="*/ 185 h 249"/>
                  <a:gd name="T50" fmla="*/ 260 w 382"/>
                  <a:gd name="T51" fmla="*/ 178 h 249"/>
                  <a:gd name="T52" fmla="*/ 267 w 382"/>
                  <a:gd name="T53" fmla="*/ 173 h 249"/>
                  <a:gd name="T54" fmla="*/ 278 w 382"/>
                  <a:gd name="T55" fmla="*/ 168 h 249"/>
                  <a:gd name="T56" fmla="*/ 288 w 382"/>
                  <a:gd name="T57" fmla="*/ 163 h 249"/>
                  <a:gd name="T58" fmla="*/ 295 w 382"/>
                  <a:gd name="T59" fmla="*/ 158 h 249"/>
                  <a:gd name="T60" fmla="*/ 302 w 382"/>
                  <a:gd name="T61" fmla="*/ 151 h 249"/>
                  <a:gd name="T62" fmla="*/ 305 w 382"/>
                  <a:gd name="T63" fmla="*/ 144 h 249"/>
                  <a:gd name="T64" fmla="*/ 312 w 382"/>
                  <a:gd name="T65" fmla="*/ 137 h 249"/>
                  <a:gd name="T66" fmla="*/ 319 w 382"/>
                  <a:gd name="T67" fmla="*/ 130 h 249"/>
                  <a:gd name="T68" fmla="*/ 329 w 382"/>
                  <a:gd name="T69" fmla="*/ 125 h 249"/>
                  <a:gd name="T70" fmla="*/ 336 w 382"/>
                  <a:gd name="T71" fmla="*/ 117 h 249"/>
                  <a:gd name="T72" fmla="*/ 339 w 382"/>
                  <a:gd name="T73" fmla="*/ 110 h 249"/>
                  <a:gd name="T74" fmla="*/ 343 w 382"/>
                  <a:gd name="T75" fmla="*/ 105 h 249"/>
                  <a:gd name="T76" fmla="*/ 350 w 382"/>
                  <a:gd name="T77" fmla="*/ 98 h 249"/>
                  <a:gd name="T78" fmla="*/ 356 w 382"/>
                  <a:gd name="T79" fmla="*/ 91 h 249"/>
                  <a:gd name="T80" fmla="*/ 360 w 382"/>
                  <a:gd name="T81" fmla="*/ 81 h 249"/>
                  <a:gd name="T82" fmla="*/ 363 w 382"/>
                  <a:gd name="T83" fmla="*/ 72 h 249"/>
                  <a:gd name="T84" fmla="*/ 367 w 382"/>
                  <a:gd name="T85" fmla="*/ 65 h 249"/>
                  <a:gd name="T86" fmla="*/ 370 w 382"/>
                  <a:gd name="T87" fmla="*/ 57 h 249"/>
                  <a:gd name="T88" fmla="*/ 374 w 382"/>
                  <a:gd name="T89" fmla="*/ 48 h 249"/>
                  <a:gd name="T90" fmla="*/ 374 w 382"/>
                  <a:gd name="T91" fmla="*/ 40 h 249"/>
                  <a:gd name="T92" fmla="*/ 374 w 382"/>
                  <a:gd name="T93" fmla="*/ 33 h 249"/>
                  <a:gd name="T94" fmla="*/ 377 w 382"/>
                  <a:gd name="T95" fmla="*/ 26 h 249"/>
                  <a:gd name="T96" fmla="*/ 381 w 382"/>
                  <a:gd name="T97" fmla="*/ 19 h 249"/>
                  <a:gd name="T98" fmla="*/ 381 w 382"/>
                  <a:gd name="T99" fmla="*/ 9 h 249"/>
                  <a:gd name="T100" fmla="*/ 381 w 382"/>
                  <a:gd name="T101" fmla="*/ 4 h 24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82"/>
                  <a:gd name="T154" fmla="*/ 0 h 249"/>
                  <a:gd name="T155" fmla="*/ 382 w 382"/>
                  <a:gd name="T156" fmla="*/ 249 h 24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82" h="249">
                    <a:moveTo>
                      <a:pt x="6" y="248"/>
                    </a:moveTo>
                    <a:lnTo>
                      <a:pt x="0" y="245"/>
                    </a:lnTo>
                    <a:lnTo>
                      <a:pt x="6" y="248"/>
                    </a:lnTo>
                    <a:lnTo>
                      <a:pt x="10" y="245"/>
                    </a:lnTo>
                    <a:lnTo>
                      <a:pt x="17" y="245"/>
                    </a:lnTo>
                    <a:lnTo>
                      <a:pt x="20" y="245"/>
                    </a:lnTo>
                    <a:lnTo>
                      <a:pt x="27" y="243"/>
                    </a:lnTo>
                    <a:lnTo>
                      <a:pt x="30" y="243"/>
                    </a:lnTo>
                    <a:lnTo>
                      <a:pt x="37" y="243"/>
                    </a:lnTo>
                    <a:lnTo>
                      <a:pt x="41" y="243"/>
                    </a:lnTo>
                    <a:lnTo>
                      <a:pt x="48" y="243"/>
                    </a:lnTo>
                    <a:lnTo>
                      <a:pt x="51" y="243"/>
                    </a:lnTo>
                    <a:lnTo>
                      <a:pt x="58" y="243"/>
                    </a:lnTo>
                    <a:lnTo>
                      <a:pt x="61" y="240"/>
                    </a:lnTo>
                    <a:lnTo>
                      <a:pt x="68" y="240"/>
                    </a:lnTo>
                    <a:lnTo>
                      <a:pt x="75" y="240"/>
                    </a:lnTo>
                    <a:lnTo>
                      <a:pt x="78" y="238"/>
                    </a:lnTo>
                    <a:lnTo>
                      <a:pt x="85" y="238"/>
                    </a:lnTo>
                    <a:lnTo>
                      <a:pt x="89" y="238"/>
                    </a:lnTo>
                    <a:lnTo>
                      <a:pt x="96" y="238"/>
                    </a:lnTo>
                    <a:lnTo>
                      <a:pt x="99" y="235"/>
                    </a:lnTo>
                    <a:lnTo>
                      <a:pt x="106" y="235"/>
                    </a:lnTo>
                    <a:lnTo>
                      <a:pt x="109" y="235"/>
                    </a:lnTo>
                    <a:lnTo>
                      <a:pt x="116" y="233"/>
                    </a:lnTo>
                    <a:lnTo>
                      <a:pt x="123" y="233"/>
                    </a:lnTo>
                    <a:lnTo>
                      <a:pt x="127" y="231"/>
                    </a:lnTo>
                    <a:lnTo>
                      <a:pt x="133" y="231"/>
                    </a:lnTo>
                    <a:lnTo>
                      <a:pt x="137" y="231"/>
                    </a:lnTo>
                    <a:lnTo>
                      <a:pt x="144" y="228"/>
                    </a:lnTo>
                    <a:lnTo>
                      <a:pt x="147" y="228"/>
                    </a:lnTo>
                    <a:lnTo>
                      <a:pt x="154" y="226"/>
                    </a:lnTo>
                    <a:lnTo>
                      <a:pt x="157" y="223"/>
                    </a:lnTo>
                    <a:lnTo>
                      <a:pt x="164" y="223"/>
                    </a:lnTo>
                    <a:lnTo>
                      <a:pt x="168" y="221"/>
                    </a:lnTo>
                    <a:lnTo>
                      <a:pt x="175" y="219"/>
                    </a:lnTo>
                    <a:lnTo>
                      <a:pt x="181" y="216"/>
                    </a:lnTo>
                    <a:lnTo>
                      <a:pt x="185" y="214"/>
                    </a:lnTo>
                    <a:lnTo>
                      <a:pt x="188" y="214"/>
                    </a:lnTo>
                    <a:lnTo>
                      <a:pt x="195" y="209"/>
                    </a:lnTo>
                    <a:lnTo>
                      <a:pt x="202" y="209"/>
                    </a:lnTo>
                    <a:lnTo>
                      <a:pt x="205" y="207"/>
                    </a:lnTo>
                    <a:lnTo>
                      <a:pt x="212" y="204"/>
                    </a:lnTo>
                    <a:lnTo>
                      <a:pt x="216" y="202"/>
                    </a:lnTo>
                    <a:lnTo>
                      <a:pt x="223" y="202"/>
                    </a:lnTo>
                    <a:lnTo>
                      <a:pt x="226" y="197"/>
                    </a:lnTo>
                    <a:lnTo>
                      <a:pt x="233" y="195"/>
                    </a:lnTo>
                    <a:lnTo>
                      <a:pt x="236" y="192"/>
                    </a:lnTo>
                    <a:lnTo>
                      <a:pt x="240" y="190"/>
                    </a:lnTo>
                    <a:lnTo>
                      <a:pt x="247" y="187"/>
                    </a:lnTo>
                    <a:lnTo>
                      <a:pt x="250" y="185"/>
                    </a:lnTo>
                    <a:lnTo>
                      <a:pt x="257" y="180"/>
                    </a:lnTo>
                    <a:lnTo>
                      <a:pt x="260" y="178"/>
                    </a:lnTo>
                    <a:lnTo>
                      <a:pt x="264" y="175"/>
                    </a:lnTo>
                    <a:lnTo>
                      <a:pt x="267" y="173"/>
                    </a:lnTo>
                    <a:lnTo>
                      <a:pt x="274" y="170"/>
                    </a:lnTo>
                    <a:lnTo>
                      <a:pt x="278" y="168"/>
                    </a:lnTo>
                    <a:lnTo>
                      <a:pt x="281" y="166"/>
                    </a:lnTo>
                    <a:lnTo>
                      <a:pt x="288" y="163"/>
                    </a:lnTo>
                    <a:lnTo>
                      <a:pt x="291" y="161"/>
                    </a:lnTo>
                    <a:lnTo>
                      <a:pt x="295" y="158"/>
                    </a:lnTo>
                    <a:lnTo>
                      <a:pt x="298" y="156"/>
                    </a:lnTo>
                    <a:lnTo>
                      <a:pt x="302" y="151"/>
                    </a:lnTo>
                    <a:lnTo>
                      <a:pt x="305" y="149"/>
                    </a:lnTo>
                    <a:lnTo>
                      <a:pt x="305" y="144"/>
                    </a:lnTo>
                    <a:lnTo>
                      <a:pt x="308" y="142"/>
                    </a:lnTo>
                    <a:lnTo>
                      <a:pt x="312" y="137"/>
                    </a:lnTo>
                    <a:lnTo>
                      <a:pt x="315" y="134"/>
                    </a:lnTo>
                    <a:lnTo>
                      <a:pt x="319" y="130"/>
                    </a:lnTo>
                    <a:lnTo>
                      <a:pt x="322" y="127"/>
                    </a:lnTo>
                    <a:lnTo>
                      <a:pt x="329" y="125"/>
                    </a:lnTo>
                    <a:lnTo>
                      <a:pt x="329" y="120"/>
                    </a:lnTo>
                    <a:lnTo>
                      <a:pt x="336" y="117"/>
                    </a:lnTo>
                    <a:lnTo>
                      <a:pt x="339" y="115"/>
                    </a:lnTo>
                    <a:lnTo>
                      <a:pt x="339" y="110"/>
                    </a:lnTo>
                    <a:lnTo>
                      <a:pt x="343" y="108"/>
                    </a:lnTo>
                    <a:lnTo>
                      <a:pt x="343" y="105"/>
                    </a:lnTo>
                    <a:lnTo>
                      <a:pt x="346" y="101"/>
                    </a:lnTo>
                    <a:lnTo>
                      <a:pt x="350" y="98"/>
                    </a:lnTo>
                    <a:lnTo>
                      <a:pt x="353" y="93"/>
                    </a:lnTo>
                    <a:lnTo>
                      <a:pt x="356" y="91"/>
                    </a:lnTo>
                    <a:lnTo>
                      <a:pt x="360" y="84"/>
                    </a:lnTo>
                    <a:lnTo>
                      <a:pt x="360" y="81"/>
                    </a:lnTo>
                    <a:lnTo>
                      <a:pt x="363" y="77"/>
                    </a:lnTo>
                    <a:lnTo>
                      <a:pt x="363" y="72"/>
                    </a:lnTo>
                    <a:lnTo>
                      <a:pt x="367" y="67"/>
                    </a:lnTo>
                    <a:lnTo>
                      <a:pt x="367" y="65"/>
                    </a:lnTo>
                    <a:lnTo>
                      <a:pt x="370" y="60"/>
                    </a:lnTo>
                    <a:lnTo>
                      <a:pt x="370" y="57"/>
                    </a:lnTo>
                    <a:lnTo>
                      <a:pt x="374" y="52"/>
                    </a:lnTo>
                    <a:lnTo>
                      <a:pt x="374" y="48"/>
                    </a:lnTo>
                    <a:lnTo>
                      <a:pt x="374" y="45"/>
                    </a:lnTo>
                    <a:lnTo>
                      <a:pt x="374" y="40"/>
                    </a:lnTo>
                    <a:lnTo>
                      <a:pt x="374" y="38"/>
                    </a:lnTo>
                    <a:lnTo>
                      <a:pt x="374" y="33"/>
                    </a:lnTo>
                    <a:lnTo>
                      <a:pt x="377" y="31"/>
                    </a:lnTo>
                    <a:lnTo>
                      <a:pt x="377" y="26"/>
                    </a:lnTo>
                    <a:lnTo>
                      <a:pt x="377" y="24"/>
                    </a:lnTo>
                    <a:lnTo>
                      <a:pt x="381" y="19"/>
                    </a:lnTo>
                    <a:lnTo>
                      <a:pt x="381" y="14"/>
                    </a:lnTo>
                    <a:lnTo>
                      <a:pt x="381" y="9"/>
                    </a:lnTo>
                    <a:lnTo>
                      <a:pt x="381" y="7"/>
                    </a:lnTo>
                    <a:lnTo>
                      <a:pt x="381" y="4"/>
                    </a:lnTo>
                    <a:lnTo>
                      <a:pt x="377" y="0"/>
                    </a:ln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ES"/>
              </a:p>
            </p:txBody>
          </p:sp>
        </p:grpSp>
      </p:grpSp>
      <p:sp>
        <p:nvSpPr>
          <p:cNvPr id="63564" name="Line 205"/>
          <p:cNvSpPr>
            <a:spLocks noChangeShapeType="1"/>
          </p:cNvSpPr>
          <p:nvPr/>
        </p:nvSpPr>
        <p:spPr bwMode="auto">
          <a:xfrm>
            <a:off x="4953000" y="4495800"/>
            <a:ext cx="661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65" name="Line 206"/>
          <p:cNvSpPr>
            <a:spLocks noChangeShapeType="1"/>
          </p:cNvSpPr>
          <p:nvPr/>
        </p:nvSpPr>
        <p:spPr bwMode="auto">
          <a:xfrm>
            <a:off x="4953000" y="6096000"/>
            <a:ext cx="65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66" name="Line 207"/>
          <p:cNvSpPr>
            <a:spLocks noChangeShapeType="1"/>
          </p:cNvSpPr>
          <p:nvPr/>
        </p:nvSpPr>
        <p:spPr bwMode="auto">
          <a:xfrm flipV="1">
            <a:off x="5611813" y="5456238"/>
            <a:ext cx="0" cy="639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67" name="Line 208"/>
          <p:cNvSpPr>
            <a:spLocks noChangeShapeType="1"/>
          </p:cNvSpPr>
          <p:nvPr/>
        </p:nvSpPr>
        <p:spPr bwMode="auto">
          <a:xfrm flipH="1">
            <a:off x="5611813" y="4495800"/>
            <a:ext cx="3175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68" name="Line 209"/>
          <p:cNvSpPr>
            <a:spLocks noChangeShapeType="1"/>
          </p:cNvSpPr>
          <p:nvPr/>
        </p:nvSpPr>
        <p:spPr bwMode="auto">
          <a:xfrm>
            <a:off x="5611813" y="4975225"/>
            <a:ext cx="56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69" name="Line 210"/>
          <p:cNvSpPr>
            <a:spLocks noChangeShapeType="1"/>
          </p:cNvSpPr>
          <p:nvPr/>
        </p:nvSpPr>
        <p:spPr bwMode="auto">
          <a:xfrm>
            <a:off x="5611813" y="5456238"/>
            <a:ext cx="56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70" name="Rectangle 211"/>
          <p:cNvSpPr>
            <a:spLocks noChangeArrowheads="1"/>
          </p:cNvSpPr>
          <p:nvPr/>
        </p:nvSpPr>
        <p:spPr bwMode="auto">
          <a:xfrm>
            <a:off x="879475" y="3459163"/>
            <a:ext cx="3746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" altLang="es-ES" sz="6000" dirty="0">
                <a:solidFill>
                  <a:srgbClr val="FC0128"/>
                </a:solidFill>
              </a:rPr>
              <a:t>.</a:t>
            </a:r>
          </a:p>
        </p:txBody>
      </p:sp>
      <p:sp>
        <p:nvSpPr>
          <p:cNvPr id="111828" name="Rectangle 212"/>
          <p:cNvSpPr>
            <a:spLocks noChangeArrowheads="1"/>
          </p:cNvSpPr>
          <p:nvPr/>
        </p:nvSpPr>
        <p:spPr bwMode="auto">
          <a:xfrm>
            <a:off x="2989263" y="271463"/>
            <a:ext cx="408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Funciones booleanas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6043613" cy="533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s-CL" sz="2400" dirty="0" smtClean="0"/>
              <a:t>Circuito para F</a:t>
            </a:r>
            <a:r>
              <a:rPr lang="es-ES" sz="2400" dirty="0" smtClean="0">
                <a:solidFill>
                  <a:srgbClr val="2E69FF"/>
                </a:solidFill>
              </a:rPr>
              <a:t>= </a:t>
            </a:r>
            <a:r>
              <a:rPr lang="es-ES" sz="2400" dirty="0">
                <a:solidFill>
                  <a:srgbClr val="2E69FF"/>
                </a:solidFill>
              </a:rPr>
              <a:t>[(ABC + BC) (AB + CD)]</a:t>
            </a:r>
            <a:br>
              <a:rPr lang="es-ES" sz="2400" dirty="0">
                <a:solidFill>
                  <a:srgbClr val="2E69FF"/>
                </a:solidFill>
              </a:rPr>
            </a:br>
            <a:r>
              <a:rPr lang="es-ES" sz="2400" dirty="0">
                <a:solidFill>
                  <a:srgbClr val="2E69FF"/>
                </a:solidFill>
              </a:rPr>
              <a:t>			     [(ABCD + AB) (AC + BD)]</a:t>
            </a:r>
            <a:br>
              <a:rPr lang="es-ES" sz="2400" dirty="0">
                <a:solidFill>
                  <a:srgbClr val="2E69FF"/>
                </a:solidFill>
              </a:rPr>
            </a:br>
            <a:endParaRPr lang="es-CL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164288" y="4149080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F(A,B,C,D)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38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21271</TotalTime>
  <Words>3737</Words>
  <Application>Microsoft Office PowerPoint</Application>
  <PresentationFormat>Presentación en pantalla (4:3)</PresentationFormat>
  <Paragraphs>1290</Paragraphs>
  <Slides>69</Slides>
  <Notes>41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69</vt:i4>
      </vt:variant>
    </vt:vector>
  </HeadingPairs>
  <TitlesOfParts>
    <vt:vector size="71" baseType="lpstr">
      <vt:lpstr>Tema de Office</vt:lpstr>
      <vt:lpstr>Ecuación</vt:lpstr>
      <vt:lpstr>Lógica Combinacional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Circuito para F= [(ABC + BC) (AB + CD)]         [(ABCD + AB) (AC + BD)] </vt:lpstr>
      <vt:lpstr>Presentación de PowerPoint</vt:lpstr>
      <vt:lpstr>Presentación de PowerPoint</vt:lpstr>
      <vt:lpstr>Funciones Booleanas.</vt:lpstr>
      <vt:lpstr>Funciones Booleanas.</vt:lpstr>
      <vt:lpstr>Funciones Booleanas.</vt:lpstr>
      <vt:lpstr>Demostración mintérminos-maxterminos </vt:lpstr>
      <vt:lpstr>Funciones Booleanas.</vt:lpstr>
      <vt:lpstr>Funciones Booleanas.</vt:lpstr>
      <vt:lpstr>Funciones Booleanas.</vt:lpstr>
      <vt:lpstr>Funciones Booleanas.</vt:lpstr>
      <vt:lpstr>¿Cuantas Funciones Booleanas?</vt:lpstr>
      <vt:lpstr>Teoremas del Algebra Booleana</vt:lpstr>
      <vt:lpstr>Demostración  de Morgan</vt:lpstr>
      <vt:lpstr>Teoremas del Algebra Booleana</vt:lpstr>
      <vt:lpstr>Teoremas del Algebra Booleana.</vt:lpstr>
      <vt:lpstr>Simplificación de funciones.</vt:lpstr>
      <vt:lpstr>Ejemplos de uso de teoremas</vt:lpstr>
      <vt:lpstr>Simplificación de funciones. Notación Boole Deusto</vt:lpstr>
      <vt:lpstr>Simplificación de funciones.</vt:lpstr>
      <vt:lpstr>Simplificación de funciones.</vt:lpstr>
      <vt:lpstr>Ejemplo “clásico”</vt:lpstr>
      <vt:lpstr>Definición de variables</vt:lpstr>
      <vt:lpstr>Mapas de Karnaugh.</vt:lpstr>
      <vt:lpstr>Mapas de Karnaugh.</vt:lpstr>
      <vt:lpstr>Mapa de karnaugh 3 variables</vt:lpstr>
      <vt:lpstr>Mapa de karnaugh 4 variables</vt:lpstr>
      <vt:lpstr>Mapa de karnaugh de 5 variables</vt:lpstr>
      <vt:lpstr>Mapa de 6 variables</vt:lpstr>
      <vt:lpstr>Justificación del mapa de Karnaugh</vt:lpstr>
      <vt:lpstr>Justificación Mapa (cont.)</vt:lpstr>
      <vt:lpstr>Presentación de PowerPoint</vt:lpstr>
      <vt:lpstr>Mapas de Karnaugh</vt:lpstr>
      <vt:lpstr>Mapas de Karnaugh.</vt:lpstr>
      <vt:lpstr>Mapas de Karnaugh.</vt:lpstr>
      <vt:lpstr>Mapas de Karnaugh.</vt:lpstr>
      <vt:lpstr>Mapas de Karnaugh.</vt:lpstr>
      <vt:lpstr>F COMO SDP</vt:lpstr>
      <vt:lpstr>Caso ejemplo</vt:lpstr>
      <vt:lpstr>solución</vt:lpstr>
      <vt:lpstr>Expresión mínima mínima</vt:lpstr>
      <vt:lpstr>Mapas de Karnaugh.</vt:lpstr>
      <vt:lpstr>Funciones incompletamente especificadas</vt:lpstr>
      <vt:lpstr>Determine cuando un número BCD es primo</vt:lpstr>
      <vt:lpstr>Presentación de PowerPoint</vt:lpstr>
      <vt:lpstr>Ejercicios</vt:lpstr>
      <vt:lpstr>Circuitos Sumadores</vt:lpstr>
      <vt:lpstr> Restador con reserva (no se usa).</vt:lpstr>
      <vt:lpstr>Sumadores.</vt:lpstr>
      <vt:lpstr>Sumadores y Restadores.</vt:lpstr>
      <vt:lpstr>Sumadores y Restadores.</vt:lpstr>
      <vt:lpstr>Sumador de 4 etapas.</vt:lpstr>
      <vt:lpstr>Sumadores y Restadores.</vt:lpstr>
      <vt:lpstr>Restadores.</vt:lpstr>
      <vt:lpstr>Sumadores y Restadores.</vt:lpstr>
      <vt:lpstr>Presentación de PowerPoint</vt:lpstr>
      <vt:lpstr>Presentación de PowerPoint</vt:lpstr>
      <vt:lpstr>Presentación de PowerPoint</vt:lpstr>
      <vt:lpstr>Presentación de PowerPoint</vt:lpstr>
      <vt:lpstr>Verdadero sumador restador de 4 bits</vt:lpstr>
      <vt:lpstr>Características del circuito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Electronica</dc:creator>
  <cp:lastModifiedBy>Administrador</cp:lastModifiedBy>
  <cp:revision>118</cp:revision>
  <dcterms:created xsi:type="dcterms:W3CDTF">1995-05-28T16:34:56Z</dcterms:created>
  <dcterms:modified xsi:type="dcterms:W3CDTF">2019-04-23T20:44:13Z</dcterms:modified>
</cp:coreProperties>
</file>