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2" r:id="rId2"/>
  </p:sldMasterIdLst>
  <p:notesMasterIdLst>
    <p:notesMasterId r:id="rId17"/>
  </p:notesMasterIdLst>
  <p:handoutMasterIdLst>
    <p:handoutMasterId r:id="rId18"/>
  </p:handoutMasterIdLst>
  <p:sldIdLst>
    <p:sldId id="259" r:id="rId3"/>
    <p:sldId id="303" r:id="rId4"/>
    <p:sldId id="294" r:id="rId5"/>
    <p:sldId id="295" r:id="rId6"/>
    <p:sldId id="29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92" r:id="rId15"/>
    <p:sldId id="304" r:id="rId1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42" autoAdjust="0"/>
    <p:restoredTop sz="96318" autoAdjust="0"/>
  </p:normalViewPr>
  <p:slideViewPr>
    <p:cSldViewPr snapToGrid="0" snapToObjects="1">
      <p:cViewPr varScale="1">
        <p:scale>
          <a:sx n="116" d="100"/>
          <a:sy n="116" d="100"/>
        </p:scale>
        <p:origin x="8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942EFE5E-9EA8-42A8-A833-4C5F562D2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213A2CF-23C5-4713-AD6D-280DD9856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5D5385-6762-4B0F-B4B2-03AB19BF7485}" type="datetimeFigureOut">
              <a:rPr lang="es-CL" smtClean="0"/>
              <a:t>19-04-2020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A95A4D6-64BF-4B4D-AECF-1D4B6F7C34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D70DF86-1126-4FA3-BC72-137ADA74B5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F9A9861-446A-42FB-BE72-DABE2A297FA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6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1D58F7-66A2-C04A-A969-B771EE33F0E2}" type="datetimeFigureOut">
              <a:rPr lang="es-ES_tradnl" smtClean="0"/>
              <a:t>19/04/2020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76E5E5-6AF5-3A48-8194-C05FA4FC510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869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" y="6597651"/>
            <a:ext cx="12192000" cy="260350"/>
          </a:xfrm>
          <a:prstGeom prst="rect">
            <a:avLst/>
          </a:prstGeom>
          <a:solidFill>
            <a:srgbClr val="C45D0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 algn="ctr" defTabSz="914177">
              <a:defRPr/>
            </a:pPr>
            <a:endParaRPr lang="es-CL">
              <a:solidFill>
                <a:srgbClr val="000000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" y="6597651"/>
            <a:ext cx="7152217" cy="260350"/>
          </a:xfrm>
          <a:prstGeom prst="rect">
            <a:avLst/>
          </a:prstGeom>
          <a:solidFill>
            <a:srgbClr val="F78B3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 defTabSz="914177">
              <a:defRPr/>
            </a:pPr>
            <a:endParaRPr lang="es-CL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7288" y="6661150"/>
            <a:ext cx="357504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" y="6597651"/>
            <a:ext cx="2446868" cy="260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 defTabSz="914177">
              <a:defRPr/>
            </a:pPr>
            <a:endParaRPr lang="es-CL">
              <a:solidFill>
                <a:srgbClr val="000000"/>
              </a:solidFill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" y="6597651"/>
            <a:ext cx="912285" cy="260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 defTabSz="914177">
              <a:defRPr/>
            </a:pPr>
            <a:endParaRPr lang="es-C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5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5pPr>
      <a:lvl6pPr marL="457089" algn="l" rtl="0" fontAlgn="base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6pPr>
      <a:lvl7pPr marL="914177" algn="l" rtl="0" fontAlgn="base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7pPr>
      <a:lvl8pPr marL="1371266" algn="l" rtl="0" fontAlgn="base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8pPr>
      <a:lvl9pPr marL="1828355" algn="l" rtl="0" fontAlgn="base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9pPr>
    </p:titleStyle>
    <p:bodyStyle>
      <a:lvl1pPr marL="342817" indent="-34281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769" indent="-28568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2721" indent="-22854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810" indent="-228544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6899" indent="-228544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3988" indent="-228544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076" indent="-228544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164" indent="-228544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254" indent="-228544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7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6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5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3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2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0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08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" y="6597651"/>
            <a:ext cx="12192000" cy="260350"/>
          </a:xfrm>
          <a:prstGeom prst="rect">
            <a:avLst/>
          </a:prstGeom>
          <a:solidFill>
            <a:srgbClr val="C45D0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 algn="ctr">
              <a:defRPr/>
            </a:pPr>
            <a:endParaRPr lang="es-CL" sz="18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" y="6597651"/>
            <a:ext cx="7152217" cy="260350"/>
          </a:xfrm>
          <a:prstGeom prst="rect">
            <a:avLst/>
          </a:prstGeom>
          <a:solidFill>
            <a:srgbClr val="F78B3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>
              <a:defRPr/>
            </a:pPr>
            <a:endParaRPr lang="es-CL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88" y="6661150"/>
            <a:ext cx="357504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" y="6597651"/>
            <a:ext cx="2446868" cy="260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>
              <a:defRPr/>
            </a:pPr>
            <a:endParaRPr lang="es-CL" sz="1800" dirty="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" y="6597651"/>
            <a:ext cx="912285" cy="260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18" tIns="45709" rIns="91418" bIns="45709" anchor="ctr"/>
          <a:lstStyle/>
          <a:p>
            <a:pPr>
              <a:defRPr/>
            </a:pP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784399886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5pPr>
      <a:lvl6pPr marL="457089" algn="l" rtl="0" fontAlgn="base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6pPr>
      <a:lvl7pPr marL="914177" algn="l" rtl="0" fontAlgn="base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7pPr>
      <a:lvl8pPr marL="1371266" algn="l" rtl="0" fontAlgn="base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8pPr>
      <a:lvl9pPr marL="1828355" algn="l" rtl="0" fontAlgn="base">
        <a:spcBef>
          <a:spcPct val="0"/>
        </a:spcBef>
        <a:spcAft>
          <a:spcPct val="0"/>
        </a:spcAft>
        <a:defRPr sz="3200">
          <a:solidFill>
            <a:srgbClr val="C45D08"/>
          </a:solidFill>
          <a:latin typeface="Trebuchet MS" pitchFamily="34" charset="0"/>
        </a:defRPr>
      </a:lvl9pPr>
    </p:titleStyle>
    <p:bodyStyle>
      <a:lvl1pPr marL="342817" indent="-34281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769" indent="-28568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2721" indent="-22854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810" indent="-228544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6899" indent="-228544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3988" indent="-228544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076" indent="-228544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164" indent="-228544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254" indent="-228544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7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6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5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3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2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0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08" algn="l" defTabSz="914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emf"/><Relationship Id="rId4" Type="http://schemas.openxmlformats.org/officeDocument/2006/relationships/image" Target="../media/image4.jpeg"/><Relationship Id="rId9" Type="http://schemas.openxmlformats.org/officeDocument/2006/relationships/image" Target="../media/image9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genieros.cl/codigo-de-etica/" TargetMode="External"/><Relationship Id="rId2" Type="http://schemas.openxmlformats.org/officeDocument/2006/relationships/hyperlink" Target="https://www.pmi.org/about/ethics/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918" y="5375902"/>
            <a:ext cx="1197902" cy="1169381"/>
          </a:xfrm>
          <a:prstGeom prst="rect">
            <a:avLst/>
          </a:prstGeom>
        </p:spPr>
      </p:pic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403"/>
            <a:ext cx="6340415" cy="120957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defTabSz="914177"/>
            <a:endParaRPr lang="es-CL" dirty="0">
              <a:solidFill>
                <a:srgbClr val="000000"/>
              </a:solidFill>
            </a:endParaRPr>
          </a:p>
        </p:txBody>
      </p:sp>
      <p:pic>
        <p:nvPicPr>
          <p:cNvPr id="4" name="Picture 9" descr="entrada princip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18" y="5600947"/>
            <a:ext cx="1946924" cy="93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sabel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0526" y="5622774"/>
            <a:ext cx="1859277" cy="92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uditorio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8343" y="5631146"/>
            <a:ext cx="1703601" cy="91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 descr="Corporativ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06" y="5636573"/>
            <a:ext cx="1821178" cy="91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lavozdelnorte.cl/wp-content/uploads/2013/07/FacultaddeCienciasdelMarUCN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820" y="5628014"/>
            <a:ext cx="1801598" cy="90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10" y="-2381"/>
            <a:ext cx="3980890" cy="11524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0084" y="5605727"/>
            <a:ext cx="2026931" cy="930004"/>
          </a:xfrm>
          <a:prstGeom prst="rect">
            <a:avLst/>
          </a:prstGeom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1418" y="6536553"/>
            <a:ext cx="12180582" cy="13625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defTabSz="914177"/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1418" y="5074055"/>
            <a:ext cx="12192000" cy="57449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 defTabSz="914177"/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79764" y="701702"/>
            <a:ext cx="16885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00" dirty="0">
                <a:latin typeface="Calibri" panose="020F0502020204030204" pitchFamily="34" charset="0"/>
                <a:cs typeface="Calibri" panose="020F0502020204030204" pitchFamily="34" charset="0"/>
              </a:rPr>
              <a:t>SOMOS INGENIERÍA, SOMOS MOVILIDAD SOCIAL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8" b="13287"/>
          <a:stretch/>
        </p:blipFill>
        <p:spPr>
          <a:xfrm>
            <a:off x="6340415" y="-13264"/>
            <a:ext cx="1979481" cy="964734"/>
          </a:xfrm>
          <a:prstGeom prst="rect">
            <a:avLst/>
          </a:prstGeom>
        </p:spPr>
      </p:pic>
      <p:pic>
        <p:nvPicPr>
          <p:cNvPr id="25" name="Imagen 24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095" y="-32108"/>
            <a:ext cx="4958535" cy="12420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22">
            <a:extLst>
              <a:ext uri="{FF2B5EF4-FFF2-40B4-BE49-F238E27FC236}">
                <a16:creationId xmlns:a16="http://schemas.microsoft.com/office/drawing/2014/main" xmlns="" id="{B886F4E2-C1F8-476E-9D84-924F23D05C7E}"/>
              </a:ext>
            </a:extLst>
          </p:cNvPr>
          <p:cNvSpPr txBox="1"/>
          <p:nvPr/>
        </p:nvSpPr>
        <p:spPr>
          <a:xfrm>
            <a:off x="-21698" y="2552930"/>
            <a:ext cx="121762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CÓDIGO DE ÉTICA Y CONDUCTA PROFESIONAL</a:t>
            </a:r>
          </a:p>
          <a:p>
            <a:pPr algn="ctr"/>
            <a:r>
              <a:rPr lang="es-ES_tradnl" sz="2800" b="1" dirty="0"/>
              <a:t>Comunidad Escuela de Ingeniería</a:t>
            </a:r>
          </a:p>
        </p:txBody>
      </p:sp>
    </p:spTree>
    <p:extLst>
      <p:ext uri="{BB962C8B-B14F-4D97-AF65-F5344CB8AC3E}">
        <p14:creationId xmlns:p14="http://schemas.microsoft.com/office/powerpoint/2010/main" val="3558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>
            <a:extLst>
              <a:ext uri="{FF2B5EF4-FFF2-40B4-BE49-F238E27FC236}">
                <a16:creationId xmlns:a16="http://schemas.microsoft.com/office/drawing/2014/main" xmlns="" id="{90D2F5AA-C52B-4C43-A71D-7D15B0DD1244}"/>
              </a:ext>
            </a:extLst>
          </p:cNvPr>
          <p:cNvSpPr txBox="1"/>
          <p:nvPr/>
        </p:nvSpPr>
        <p:spPr>
          <a:xfrm>
            <a:off x="0" y="2418706"/>
            <a:ext cx="12176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Marco de Referencia: </a:t>
            </a:r>
          </a:p>
          <a:p>
            <a:pPr algn="ctr"/>
            <a:r>
              <a:rPr lang="es-ES_tradnl" sz="4800" b="1" dirty="0"/>
              <a:t>Toma de Decisiones Éticas </a:t>
            </a:r>
          </a:p>
        </p:txBody>
      </p:sp>
    </p:spTree>
    <p:extLst>
      <p:ext uri="{BB962C8B-B14F-4D97-AF65-F5344CB8AC3E}">
        <p14:creationId xmlns:p14="http://schemas.microsoft.com/office/powerpoint/2010/main" val="32448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F4C80E7-701F-4D07-9A0E-51B42880E117}"/>
              </a:ext>
            </a:extLst>
          </p:cNvPr>
          <p:cNvSpPr txBox="1"/>
          <p:nvPr/>
        </p:nvSpPr>
        <p:spPr>
          <a:xfrm rot="16200000">
            <a:off x="-2944880" y="2944883"/>
            <a:ext cx="6597648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Decisiones Éticas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54358" y="198497"/>
            <a:ext cx="10412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/>
              <a:t>El discernimiento ético centra la mirada en el sujeto, rescatando la función pedagógica de la ley pero sin reemplazar la centralidad de la conciencia.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54359" y="1702924"/>
            <a:ext cx="109634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Método de discernimiento ético: </a:t>
            </a:r>
            <a:r>
              <a:rPr lang="es-C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cuatro momentos</a:t>
            </a:r>
            <a:r>
              <a:rPr lang="es-CL" sz="2400" dirty="0"/>
              <a:t>:</a:t>
            </a:r>
          </a:p>
          <a:p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Delimitar el hecho: </a:t>
            </a:r>
            <a:r>
              <a:rPr lang="es-CL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¿Cuál es exactamente el problema?</a:t>
            </a:r>
          </a:p>
          <a:p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Comprender cabalmente el hecho: </a:t>
            </a:r>
            <a:r>
              <a:rPr lang="es-CL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significa lo que ha pasado?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Reconocer los valores implicados (implicaciones éticas): </a:t>
            </a:r>
            <a:r>
              <a:rPr lang="es-CL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¿cuáles son los valores en conflicto y cuál sería la correcta jerarquización de valores en la situación concreta?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Pasar a la decisión ética: </a:t>
            </a:r>
            <a:r>
              <a:rPr lang="es-CL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conducta - acción corresponde?</a:t>
            </a:r>
          </a:p>
        </p:txBody>
      </p:sp>
    </p:spTree>
    <p:extLst>
      <p:ext uri="{BB962C8B-B14F-4D97-AF65-F5344CB8AC3E}">
        <p14:creationId xmlns:p14="http://schemas.microsoft.com/office/powerpoint/2010/main" val="14921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>
            <a:extLst>
              <a:ext uri="{FF2B5EF4-FFF2-40B4-BE49-F238E27FC236}">
                <a16:creationId xmlns:a16="http://schemas.microsoft.com/office/drawing/2014/main" xmlns="" id="{90D2F5AA-C52B-4C43-A71D-7D15B0DD1244}"/>
              </a:ext>
            </a:extLst>
          </p:cNvPr>
          <p:cNvSpPr txBox="1"/>
          <p:nvPr/>
        </p:nvSpPr>
        <p:spPr>
          <a:xfrm>
            <a:off x="0" y="2636820"/>
            <a:ext cx="1217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Marco de Referencia </a:t>
            </a:r>
            <a:r>
              <a:rPr lang="es-ES_tradnl" sz="4800" b="1" dirty="0" smtClean="0"/>
              <a:t>Jurídico</a:t>
            </a:r>
          </a:p>
        </p:txBody>
      </p:sp>
    </p:spTree>
    <p:extLst>
      <p:ext uri="{BB962C8B-B14F-4D97-AF65-F5344CB8AC3E}">
        <p14:creationId xmlns:p14="http://schemas.microsoft.com/office/powerpoint/2010/main" val="19530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982144FF-1AB3-480B-BA8D-B2090BE36740}"/>
              </a:ext>
            </a:extLst>
          </p:cNvPr>
          <p:cNvSpPr/>
          <p:nvPr/>
        </p:nvSpPr>
        <p:spPr>
          <a:xfrm>
            <a:off x="5122495" y="949234"/>
            <a:ext cx="1743280" cy="7651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Jefe de Carrea</a:t>
            </a:r>
            <a:endParaRPr lang="es-C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xmlns="" id="{03A00D92-80FC-4948-BD8A-3BBE9D2122DC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2402766" y="1331806"/>
            <a:ext cx="2719729" cy="1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75D8E3C-94F1-4DCB-980E-9FD67705C7AD}"/>
              </a:ext>
            </a:extLst>
          </p:cNvPr>
          <p:cNvSpPr txBox="1"/>
          <p:nvPr/>
        </p:nvSpPr>
        <p:spPr>
          <a:xfrm>
            <a:off x="2634554" y="1109600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Caso, Involucrados y Evidencias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4BBD918F-9FCC-4C1C-8B25-B3E268727DF6}"/>
              </a:ext>
            </a:extLst>
          </p:cNvPr>
          <p:cNvSpPr/>
          <p:nvPr/>
        </p:nvSpPr>
        <p:spPr>
          <a:xfrm>
            <a:off x="5036975" y="2796573"/>
            <a:ext cx="1914320" cy="11314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Comité de Ética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0F97E169-A326-49E3-A009-E63A1D2F4858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994135" y="1714378"/>
            <a:ext cx="0" cy="1082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lindro 11">
            <a:extLst>
              <a:ext uri="{FF2B5EF4-FFF2-40B4-BE49-F238E27FC236}">
                <a16:creationId xmlns:a16="http://schemas.microsoft.com/office/drawing/2014/main" xmlns="" id="{ABF2E018-3368-43CF-995E-895C3F2DB18B}"/>
              </a:ext>
            </a:extLst>
          </p:cNvPr>
          <p:cNvSpPr/>
          <p:nvPr/>
        </p:nvSpPr>
        <p:spPr>
          <a:xfrm>
            <a:off x="7883819" y="2333904"/>
            <a:ext cx="999920" cy="108873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Histórico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BBE7F8C9-E034-4728-A817-C186FBB9DC1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951295" y="2878269"/>
            <a:ext cx="9325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4665EC27-6E87-4F95-9098-99A552EF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7" y="641500"/>
            <a:ext cx="857435" cy="85743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093C50E5-A411-46ED-8E7C-8B02C8903AE9}"/>
              </a:ext>
            </a:extLst>
          </p:cNvPr>
          <p:cNvSpPr txBox="1"/>
          <p:nvPr/>
        </p:nvSpPr>
        <p:spPr>
          <a:xfrm>
            <a:off x="1193781" y="1191158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 EIC</a:t>
            </a:r>
            <a:endParaRPr lang="es-CL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D3C9A3D3-45CD-4E26-87E7-D6ECDA28F3F1}"/>
              </a:ext>
            </a:extLst>
          </p:cNvPr>
          <p:cNvCxnSpPr>
            <a:cxnSpLocks/>
          </p:cNvCxnSpPr>
          <p:nvPr/>
        </p:nvCxnSpPr>
        <p:spPr>
          <a:xfrm flipH="1" flipV="1">
            <a:off x="1400812" y="1714378"/>
            <a:ext cx="1" cy="106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D0961410-4C82-434B-A0BF-38417E88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90" y="2665185"/>
            <a:ext cx="1198085" cy="119808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6B64668-9A17-4C92-9252-93F5B959555C}"/>
              </a:ext>
            </a:extLst>
          </p:cNvPr>
          <p:cNvSpPr txBox="1"/>
          <p:nvPr/>
        </p:nvSpPr>
        <p:spPr>
          <a:xfrm>
            <a:off x="856758" y="3709381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Alumno(a)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F187BBB6-EB58-4419-9A83-8EE1965811D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752837" y="3362317"/>
            <a:ext cx="3284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7ACB5F88-4B3C-42D0-954C-BFE3BEE73287}"/>
              </a:ext>
            </a:extLst>
          </p:cNvPr>
          <p:cNvSpPr txBox="1"/>
          <p:nvPr/>
        </p:nvSpPr>
        <p:spPr>
          <a:xfrm>
            <a:off x="2677250" y="310383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Resolución (C1 o C2)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xmlns="" id="{7C753178-B218-447B-9F4A-FBFB60826A93}"/>
              </a:ext>
            </a:extLst>
          </p:cNvPr>
          <p:cNvSpPr/>
          <p:nvPr/>
        </p:nvSpPr>
        <p:spPr>
          <a:xfrm flipH="1">
            <a:off x="6892887" y="835731"/>
            <a:ext cx="1571137" cy="39794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Testimonios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C72E149D-42C5-4F40-AC91-DC0BE1E9B405}"/>
              </a:ext>
            </a:extLst>
          </p:cNvPr>
          <p:cNvSpPr txBox="1"/>
          <p:nvPr/>
        </p:nvSpPr>
        <p:spPr>
          <a:xfrm>
            <a:off x="1294407" y="6132695"/>
            <a:ext cx="778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C1: Reprobación de la evaluación (NF=1,0), </a:t>
            </a:r>
            <a:r>
              <a:rPr lang="es-CL" sz="1200" i="1" dirty="0">
                <a:solidFill>
                  <a:srgbClr val="0070C0"/>
                </a:solidFill>
              </a:rPr>
              <a:t>Art. 79, Reglamento Docencia de Pregrado</a:t>
            </a:r>
            <a:r>
              <a:rPr lang="es-CL" sz="1200" dirty="0"/>
              <a:t>. Matrícula condicional.</a:t>
            </a:r>
          </a:p>
          <a:p>
            <a:r>
              <a:rPr lang="es-CL" sz="1200" dirty="0"/>
              <a:t>C2: Falta grave. Solicitud de cancelación de matrícula, </a:t>
            </a:r>
            <a:r>
              <a:rPr lang="es-CL" sz="1200" i="1" dirty="0">
                <a:solidFill>
                  <a:srgbClr val="0070C0"/>
                </a:solidFill>
              </a:rPr>
              <a:t>Reglamento de Permanencia del Estudiante, Art. 8, 12.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CBC6D5CB-6D62-4D1C-A02A-6BC6750F69A2}"/>
              </a:ext>
            </a:extLst>
          </p:cNvPr>
          <p:cNvSpPr/>
          <p:nvPr/>
        </p:nvSpPr>
        <p:spPr>
          <a:xfrm>
            <a:off x="4312543" y="4801806"/>
            <a:ext cx="1681592" cy="6879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Curricular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xmlns="" id="{53E94EAD-7E40-4B43-BBA4-29B14B6F6814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flipH="1">
            <a:off x="5153339" y="3928061"/>
            <a:ext cx="840796" cy="87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362394D5-F8E0-44A9-A60F-B69842D23137}"/>
              </a:ext>
            </a:extLst>
          </p:cNvPr>
          <p:cNvSpPr txBox="1"/>
          <p:nvPr/>
        </p:nvSpPr>
        <p:spPr>
          <a:xfrm>
            <a:off x="4328533" y="4354632"/>
            <a:ext cx="1590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Resolución (C1 o C2)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DEF6E1A9-487E-4F3A-8E6B-8E00581FA91E}"/>
              </a:ext>
            </a:extLst>
          </p:cNvPr>
          <p:cNvSpPr/>
          <p:nvPr/>
        </p:nvSpPr>
        <p:spPr>
          <a:xfrm>
            <a:off x="6213048" y="4801806"/>
            <a:ext cx="1681592" cy="6879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xmlns="" id="{64E58933-5FB2-48C1-A0D3-F88FB177A708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5994135" y="3928061"/>
            <a:ext cx="1059709" cy="87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4AD82896-5B12-4122-A26C-8C03581EC3E9}"/>
              </a:ext>
            </a:extLst>
          </p:cNvPr>
          <p:cNvSpPr txBox="1"/>
          <p:nvPr/>
        </p:nvSpPr>
        <p:spPr>
          <a:xfrm>
            <a:off x="6382500" y="4354631"/>
            <a:ext cx="12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Resolución (C2)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80849F55-7B0D-4231-BC5C-B8169E844D90}"/>
              </a:ext>
            </a:extLst>
          </p:cNvPr>
          <p:cNvSpPr txBox="1"/>
          <p:nvPr/>
        </p:nvSpPr>
        <p:spPr>
          <a:xfrm rot="16200000">
            <a:off x="-2944880" y="2944883"/>
            <a:ext cx="6597648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Jurídico</a:t>
            </a:r>
          </a:p>
        </p:txBody>
      </p:sp>
      <p:sp>
        <p:nvSpPr>
          <p:cNvPr id="28" name="Flecha: a la derecha 34">
            <a:extLst>
              <a:ext uri="{FF2B5EF4-FFF2-40B4-BE49-F238E27FC236}">
                <a16:creationId xmlns:a16="http://schemas.microsoft.com/office/drawing/2014/main" xmlns="" id="{7C753178-B218-447B-9F4A-FBFB60826A93}"/>
              </a:ext>
            </a:extLst>
          </p:cNvPr>
          <p:cNvSpPr/>
          <p:nvPr/>
        </p:nvSpPr>
        <p:spPr>
          <a:xfrm flipH="1">
            <a:off x="6888181" y="1117367"/>
            <a:ext cx="1571137" cy="39794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Evidencia adicional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lecha: a la derecha 34">
            <a:extLst>
              <a:ext uri="{FF2B5EF4-FFF2-40B4-BE49-F238E27FC236}">
                <a16:creationId xmlns:a16="http://schemas.microsoft.com/office/drawing/2014/main" xmlns="" id="{7C753178-B218-447B-9F4A-FBFB60826A93}"/>
              </a:ext>
            </a:extLst>
          </p:cNvPr>
          <p:cNvSpPr/>
          <p:nvPr/>
        </p:nvSpPr>
        <p:spPr>
          <a:xfrm flipH="1">
            <a:off x="6883475" y="1454596"/>
            <a:ext cx="1571137" cy="39794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Juicio de Expertos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lecha: a la derecha 34">
            <a:extLst>
              <a:ext uri="{FF2B5EF4-FFF2-40B4-BE49-F238E27FC236}">
                <a16:creationId xmlns:a16="http://schemas.microsoft.com/office/drawing/2014/main" xmlns="" id="{7C753178-B218-447B-9F4A-FBFB60826A93}"/>
              </a:ext>
            </a:extLst>
          </p:cNvPr>
          <p:cNvSpPr/>
          <p:nvPr/>
        </p:nvSpPr>
        <p:spPr>
          <a:xfrm flipH="1">
            <a:off x="6958595" y="3393836"/>
            <a:ext cx="1571137" cy="39794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Testimonios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9596029" y="2"/>
            <a:ext cx="2560320" cy="6597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dirty="0"/>
          </a:p>
        </p:txBody>
      </p:sp>
      <p:sp>
        <p:nvSpPr>
          <p:cNvPr id="42" name="CuadroTexto 41"/>
          <p:cNvSpPr txBox="1"/>
          <p:nvPr/>
        </p:nvSpPr>
        <p:spPr>
          <a:xfrm>
            <a:off x="9596029" y="129684"/>
            <a:ext cx="256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Comité de Ética</a:t>
            </a:r>
          </a:p>
          <a:p>
            <a:endParaRPr lang="es-CL" sz="1200" b="1" dirty="0" smtClean="0"/>
          </a:p>
          <a:p>
            <a:r>
              <a:rPr lang="es-CL" sz="1200" b="1" dirty="0" smtClean="0"/>
              <a:t>Miembros Permanentes</a:t>
            </a:r>
          </a:p>
          <a:p>
            <a:pPr marL="171450" indent="-171450">
              <a:buFontTx/>
              <a:buChar char="-"/>
            </a:pPr>
            <a:r>
              <a:rPr lang="es-CL" sz="1200" dirty="0" smtClean="0"/>
              <a:t>Secretario Docente (Preside)</a:t>
            </a:r>
          </a:p>
          <a:p>
            <a:pPr marL="171450" indent="-171450">
              <a:buFontTx/>
              <a:buChar char="-"/>
            </a:pPr>
            <a:r>
              <a:rPr lang="es-CL" sz="1200" dirty="0" smtClean="0"/>
              <a:t>Jefe de Carrera ICI</a:t>
            </a:r>
          </a:p>
          <a:p>
            <a:pPr marL="171450" indent="-171450">
              <a:buFontTx/>
              <a:buChar char="-"/>
            </a:pPr>
            <a:r>
              <a:rPr lang="es-CL" sz="1200" dirty="0"/>
              <a:t>Jefe de Carrera </a:t>
            </a:r>
            <a:r>
              <a:rPr lang="es-CL" sz="1200" dirty="0" smtClean="0"/>
              <a:t>ICCI</a:t>
            </a:r>
            <a:endParaRPr lang="es-CL" sz="1200" dirty="0"/>
          </a:p>
          <a:p>
            <a:pPr marL="171450" indent="-171450">
              <a:buFontTx/>
              <a:buChar char="-"/>
            </a:pPr>
            <a:r>
              <a:rPr lang="es-CL" sz="1200" dirty="0"/>
              <a:t>Jefe de Carrera </a:t>
            </a:r>
            <a:r>
              <a:rPr lang="es-CL" sz="1200" dirty="0" smtClean="0"/>
              <a:t>ITI</a:t>
            </a:r>
          </a:p>
          <a:p>
            <a:pPr marL="171450" indent="-171450">
              <a:buFontTx/>
              <a:buChar char="-"/>
            </a:pPr>
            <a:r>
              <a:rPr lang="es-CL" sz="1200" dirty="0" smtClean="0"/>
              <a:t>Presidente </a:t>
            </a:r>
            <a:r>
              <a:rPr lang="es-CL" sz="1200" dirty="0" err="1" smtClean="0"/>
              <a:t>Ceal</a:t>
            </a:r>
            <a:r>
              <a:rPr lang="es-CL" sz="1200" dirty="0" smtClean="0"/>
              <a:t> ICI</a:t>
            </a:r>
          </a:p>
          <a:p>
            <a:pPr marL="171450" indent="-171450">
              <a:buFontTx/>
              <a:buChar char="-"/>
            </a:pPr>
            <a:r>
              <a:rPr lang="es-CL" sz="1200" dirty="0"/>
              <a:t>Presidente </a:t>
            </a:r>
            <a:r>
              <a:rPr lang="es-CL" sz="1200" dirty="0" err="1"/>
              <a:t>Ceal</a:t>
            </a:r>
            <a:r>
              <a:rPr lang="es-CL" sz="1200" dirty="0"/>
              <a:t> </a:t>
            </a:r>
            <a:r>
              <a:rPr lang="es-CL" sz="1200" dirty="0" smtClean="0"/>
              <a:t>ICCI</a:t>
            </a:r>
            <a:endParaRPr lang="es-CL" sz="1200" dirty="0"/>
          </a:p>
          <a:p>
            <a:pPr marL="171450" indent="-171450">
              <a:buFontTx/>
              <a:buChar char="-"/>
            </a:pPr>
            <a:r>
              <a:rPr lang="es-CL" sz="1200" dirty="0"/>
              <a:t>Presidente </a:t>
            </a:r>
            <a:r>
              <a:rPr lang="es-CL" sz="1200" dirty="0" err="1"/>
              <a:t>Ceal</a:t>
            </a:r>
            <a:r>
              <a:rPr lang="es-CL" sz="1200" dirty="0"/>
              <a:t> </a:t>
            </a:r>
            <a:r>
              <a:rPr lang="es-CL" sz="1200" dirty="0" smtClean="0"/>
              <a:t>ITI</a:t>
            </a:r>
            <a:endParaRPr lang="es-CL" sz="1200" dirty="0"/>
          </a:p>
          <a:p>
            <a:pPr marL="171450" indent="-171450">
              <a:buFontTx/>
              <a:buChar char="-"/>
            </a:pPr>
            <a:endParaRPr lang="es-CL" sz="1200" dirty="0" smtClean="0"/>
          </a:p>
          <a:p>
            <a:r>
              <a:rPr lang="es-CL" sz="1200" b="1" dirty="0"/>
              <a:t>Miembros </a:t>
            </a:r>
            <a:r>
              <a:rPr lang="es-CL" sz="1200" b="1" dirty="0" smtClean="0"/>
              <a:t>Ad-Hoc por caso</a:t>
            </a:r>
            <a:endParaRPr lang="es-CL" sz="1200" b="1" dirty="0"/>
          </a:p>
          <a:p>
            <a:pPr marL="171450" indent="-171450">
              <a:buFontTx/>
              <a:buChar char="-"/>
            </a:pPr>
            <a:r>
              <a:rPr lang="es-CL" sz="1200" dirty="0" smtClean="0"/>
              <a:t>Invitados que estime el Comité de Ética</a:t>
            </a:r>
            <a:endParaRPr lang="es-CL" sz="1200" dirty="0"/>
          </a:p>
          <a:p>
            <a:pPr marL="171450" indent="-171450">
              <a:buFontTx/>
              <a:buChar char="-"/>
            </a:pPr>
            <a:endParaRPr lang="es-CL" sz="1200" dirty="0"/>
          </a:p>
          <a:p>
            <a:r>
              <a:rPr lang="es-CL" sz="1200" b="1" dirty="0"/>
              <a:t>Propósito</a:t>
            </a:r>
          </a:p>
          <a:p>
            <a:pPr marL="171450" indent="-171450">
              <a:buFontTx/>
              <a:buChar char="-"/>
            </a:pPr>
            <a:r>
              <a:rPr lang="es-CL" sz="1200" dirty="0" smtClean="0"/>
              <a:t>Dirimir </a:t>
            </a:r>
            <a:r>
              <a:rPr lang="es-CL" sz="1200" dirty="0"/>
              <a:t>casos de faltas al Código de Ética EIC y Valores </a:t>
            </a:r>
            <a:r>
              <a:rPr lang="es-CL" sz="1200" dirty="0" smtClean="0"/>
              <a:t>UCN</a:t>
            </a:r>
          </a:p>
          <a:p>
            <a:pPr marL="171450" indent="-171450">
              <a:buFontTx/>
              <a:buChar char="-"/>
            </a:pP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886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7DCCD22E-586D-4441-B4EB-B5D3772DF5E1}"/>
              </a:ext>
            </a:extLst>
          </p:cNvPr>
          <p:cNvSpPr txBox="1"/>
          <p:nvPr/>
        </p:nvSpPr>
        <p:spPr>
          <a:xfrm rot="16200000">
            <a:off x="-2944880" y="2944883"/>
            <a:ext cx="6597648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1B1979A9-E604-4468-9B3E-24A7227D86B4}"/>
              </a:ext>
            </a:extLst>
          </p:cNvPr>
          <p:cNvSpPr txBox="1"/>
          <p:nvPr/>
        </p:nvSpPr>
        <p:spPr>
          <a:xfrm>
            <a:off x="1845578" y="1157681"/>
            <a:ext cx="98877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CL" dirty="0" err="1"/>
              <a:t>Code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Ethics</a:t>
            </a:r>
            <a:r>
              <a:rPr lang="es-CL" dirty="0"/>
              <a:t> and Professional </a:t>
            </a:r>
            <a:r>
              <a:rPr lang="es-CL" dirty="0" err="1"/>
              <a:t>Conduct</a:t>
            </a:r>
            <a:r>
              <a:rPr lang="es-CL" dirty="0"/>
              <a:t>. </a:t>
            </a:r>
            <a:br>
              <a:rPr lang="es-CL" dirty="0"/>
            </a:br>
            <a:r>
              <a:rPr lang="es-CL" dirty="0"/>
              <a:t>PMI: Project Management </a:t>
            </a:r>
            <a:r>
              <a:rPr lang="es-CL" dirty="0" err="1"/>
              <a:t>Institute</a:t>
            </a:r>
            <a:r>
              <a:rPr lang="es-CL" dirty="0"/>
              <a:t>. </a:t>
            </a:r>
            <a:r>
              <a:rPr lang="es-CL" dirty="0">
                <a:hlinkClick r:id="rId2"/>
              </a:rPr>
              <a:t>https://www.pmi.org/about/ethics/code</a:t>
            </a:r>
            <a:r>
              <a:rPr lang="es-CL" dirty="0"/>
              <a:t>. </a:t>
            </a:r>
            <a:br>
              <a:rPr lang="es-CL" dirty="0"/>
            </a:br>
            <a:r>
              <a:rPr lang="es-CL" dirty="0"/>
              <a:t>Octubre 2017.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CL" dirty="0" err="1"/>
              <a:t>Ethical</a:t>
            </a:r>
            <a:r>
              <a:rPr lang="es-CL" dirty="0"/>
              <a:t> </a:t>
            </a:r>
            <a:r>
              <a:rPr lang="es-CL" dirty="0" err="1"/>
              <a:t>Decision-Making</a:t>
            </a:r>
            <a:r>
              <a:rPr lang="es-CL" dirty="0"/>
              <a:t> Framework. </a:t>
            </a:r>
            <a:br>
              <a:rPr lang="es-CL" dirty="0"/>
            </a:br>
            <a:r>
              <a:rPr lang="es-CL" dirty="0"/>
              <a:t>PMI: Project Management </a:t>
            </a:r>
            <a:r>
              <a:rPr lang="es-CL" dirty="0" err="1"/>
              <a:t>Institute</a:t>
            </a:r>
            <a:r>
              <a:rPr lang="es-CL" dirty="0"/>
              <a:t>. </a:t>
            </a:r>
            <a:r>
              <a:rPr lang="es-CL" dirty="0">
                <a:hlinkClick r:id="rId2"/>
              </a:rPr>
              <a:t>https://www.pmi.org/about/ethics/code</a:t>
            </a:r>
            <a:r>
              <a:rPr lang="es-CL" dirty="0"/>
              <a:t>. </a:t>
            </a:r>
            <a:br>
              <a:rPr lang="es-CL" dirty="0"/>
            </a:br>
            <a:r>
              <a:rPr lang="es-CL" dirty="0"/>
              <a:t>Octubre 2017.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CL" dirty="0"/>
              <a:t>Código de Ética. Colegio de Ingenieros de Chile. </a:t>
            </a:r>
            <a:br>
              <a:rPr lang="es-CL" dirty="0"/>
            </a:br>
            <a:r>
              <a:rPr lang="es-CL" dirty="0">
                <a:hlinkClick r:id="rId3"/>
              </a:rPr>
              <a:t>http://www.ingenieros.cl/codigo-de-etica/</a:t>
            </a:r>
            <a:r>
              <a:rPr lang="es-CL" dirty="0"/>
              <a:t>. </a:t>
            </a:r>
            <a:br>
              <a:rPr lang="es-CL" dirty="0"/>
            </a:br>
            <a:r>
              <a:rPr lang="es-CL" dirty="0"/>
              <a:t>Octubre 2017.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CL" dirty="0"/>
              <a:t>Proyecto Educativo Institucional. </a:t>
            </a:r>
            <a:br>
              <a:rPr lang="es-CL" dirty="0"/>
            </a:br>
            <a:r>
              <a:rPr lang="es-CL" dirty="0"/>
              <a:t>UCN, 2017.</a:t>
            </a:r>
          </a:p>
        </p:txBody>
      </p:sp>
    </p:spTree>
    <p:extLst>
      <p:ext uri="{BB962C8B-B14F-4D97-AF65-F5344CB8AC3E}">
        <p14:creationId xmlns:p14="http://schemas.microsoft.com/office/powerpoint/2010/main" val="26526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FF1E197D-DC3A-4948-BF87-A73B75B4B4AD}"/>
              </a:ext>
            </a:extLst>
          </p:cNvPr>
          <p:cNvSpPr txBox="1"/>
          <p:nvPr/>
        </p:nvSpPr>
        <p:spPr>
          <a:xfrm>
            <a:off x="889233" y="1460279"/>
            <a:ext cx="11088485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s-CL" sz="3200" dirty="0"/>
              <a:t>Proyecto Educativo UCN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s-CL" sz="3200" dirty="0"/>
              <a:t>Valores Institucionales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s-CL" sz="3200" dirty="0"/>
              <a:t>Valores EIC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s-CL" sz="3200" dirty="0"/>
              <a:t>Marco de Referencia para la Toma de Decisiones Éticas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s-CL" sz="3200" dirty="0"/>
              <a:t>Marco de Referencia Jurídico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s-CL" sz="3200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7960E827-C6FB-4B1C-8214-7A4D1C002974}"/>
              </a:ext>
            </a:extLst>
          </p:cNvPr>
          <p:cNvSpPr txBox="1"/>
          <p:nvPr/>
        </p:nvSpPr>
        <p:spPr>
          <a:xfrm rot="16200000">
            <a:off x="-2942931" y="2942932"/>
            <a:ext cx="6593749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</a:t>
            </a:r>
          </a:p>
        </p:txBody>
      </p:sp>
    </p:spTree>
    <p:extLst>
      <p:ext uri="{BB962C8B-B14F-4D97-AF65-F5344CB8AC3E}">
        <p14:creationId xmlns:p14="http://schemas.microsoft.com/office/powerpoint/2010/main" val="4725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F9132076-5708-459B-8F25-89D35FFC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67" y="14288"/>
            <a:ext cx="6680826" cy="647879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9563F8C-275D-4ECE-9C46-5CB83DFC2807}"/>
              </a:ext>
            </a:extLst>
          </p:cNvPr>
          <p:cNvSpPr txBox="1"/>
          <p:nvPr/>
        </p:nvSpPr>
        <p:spPr>
          <a:xfrm rot="16200000">
            <a:off x="-2942931" y="2942932"/>
            <a:ext cx="6593749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Educativo UCN</a:t>
            </a:r>
          </a:p>
        </p:txBody>
      </p:sp>
    </p:spTree>
    <p:extLst>
      <p:ext uri="{BB962C8B-B14F-4D97-AF65-F5344CB8AC3E}">
        <p14:creationId xmlns:p14="http://schemas.microsoft.com/office/powerpoint/2010/main" val="2795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xmlns="" id="{63CDEF7E-4853-426C-86D4-365CAC3C7355}"/>
              </a:ext>
            </a:extLst>
          </p:cNvPr>
          <p:cNvSpPr/>
          <p:nvPr/>
        </p:nvSpPr>
        <p:spPr>
          <a:xfrm>
            <a:off x="843383" y="458833"/>
            <a:ext cx="7125087" cy="513662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9563F8C-275D-4ECE-9C46-5CB83DFC2807}"/>
              </a:ext>
            </a:extLst>
          </p:cNvPr>
          <p:cNvSpPr txBox="1"/>
          <p:nvPr/>
        </p:nvSpPr>
        <p:spPr>
          <a:xfrm rot="16200000">
            <a:off x="-2942931" y="2942932"/>
            <a:ext cx="6593749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Institucionales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FACBF40-E7FA-4D5C-8791-870261D5B7B0}"/>
              </a:ext>
            </a:extLst>
          </p:cNvPr>
          <p:cNvSpPr txBox="1"/>
          <p:nvPr/>
        </p:nvSpPr>
        <p:spPr>
          <a:xfrm>
            <a:off x="6311933" y="498178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1ED38C5-7074-40DC-B562-B44B86B2400A}"/>
              </a:ext>
            </a:extLst>
          </p:cNvPr>
          <p:cNvSpPr txBox="1"/>
          <p:nvPr/>
        </p:nvSpPr>
        <p:spPr>
          <a:xfrm>
            <a:off x="3785499" y="1294702"/>
            <a:ext cx="124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LIBERTAD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5DBC373-3BCB-49CD-8612-925375E84F0E}"/>
              </a:ext>
            </a:extLst>
          </p:cNvPr>
          <p:cNvSpPr txBox="1"/>
          <p:nvPr/>
        </p:nvSpPr>
        <p:spPr>
          <a:xfrm>
            <a:off x="1425376" y="4981781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JUSTICIA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3DCBEB78-1B0A-4093-8302-0F8AD77A8B83}"/>
              </a:ext>
            </a:extLst>
          </p:cNvPr>
          <p:cNvSpPr/>
          <p:nvPr/>
        </p:nvSpPr>
        <p:spPr>
          <a:xfrm>
            <a:off x="3175522" y="2323752"/>
            <a:ext cx="2457654" cy="23069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xmlns="" id="{6A8DBDE3-4710-4B72-90D9-E014AF88D2E5}"/>
              </a:ext>
            </a:extLst>
          </p:cNvPr>
          <p:cNvSpPr txBox="1"/>
          <p:nvPr/>
        </p:nvSpPr>
        <p:spPr>
          <a:xfrm>
            <a:off x="3245783" y="3015573"/>
            <a:ext cx="232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DE ÉTICA</a:t>
            </a:r>
          </a:p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CONDUCTA </a:t>
            </a:r>
          </a:p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 EIC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783B433F-D3BC-4BCD-A2EA-804A683119A8}"/>
              </a:ext>
            </a:extLst>
          </p:cNvPr>
          <p:cNvSpPr txBox="1"/>
          <p:nvPr/>
        </p:nvSpPr>
        <p:spPr>
          <a:xfrm>
            <a:off x="6656222" y="1723587"/>
            <a:ext cx="5136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Dirigido a todo miembro de la Comunidad EIC: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Alumnos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Profesores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Profesionales de Apoyo</a:t>
            </a:r>
          </a:p>
        </p:txBody>
      </p:sp>
    </p:spTree>
    <p:extLst>
      <p:ext uri="{BB962C8B-B14F-4D97-AF65-F5344CB8AC3E}">
        <p14:creationId xmlns:p14="http://schemas.microsoft.com/office/powerpoint/2010/main" val="35628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F4C80E7-701F-4D07-9A0E-51B42880E117}"/>
              </a:ext>
            </a:extLst>
          </p:cNvPr>
          <p:cNvSpPr txBox="1"/>
          <p:nvPr/>
        </p:nvSpPr>
        <p:spPr>
          <a:xfrm rot="16200000">
            <a:off x="-2942931" y="2942932"/>
            <a:ext cx="6593749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EIC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5E67658-EDB4-4431-A75E-2A7DB2E787C6}"/>
              </a:ext>
            </a:extLst>
          </p:cNvPr>
          <p:cNvSpPr txBox="1"/>
          <p:nvPr/>
        </p:nvSpPr>
        <p:spPr>
          <a:xfrm>
            <a:off x="6892332" y="740819"/>
            <a:ext cx="47836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r</a:t>
            </a:r>
            <a:r>
              <a:rPr lang="es-CL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esponsabilidad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4FC7DE9-0AE3-48DD-BBC1-E9205633E83C}"/>
              </a:ext>
            </a:extLst>
          </p:cNvPr>
          <p:cNvSpPr txBox="1"/>
          <p:nvPr/>
        </p:nvSpPr>
        <p:spPr>
          <a:xfrm>
            <a:off x="3702938" y="-2499649"/>
            <a:ext cx="4221027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59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é</a:t>
            </a:r>
            <a:r>
              <a:rPr lang="es-CL" sz="1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7A37E55-D760-461C-B2AE-162D433C86A3}"/>
              </a:ext>
            </a:extLst>
          </p:cNvPr>
          <p:cNvSpPr txBox="1"/>
          <p:nvPr/>
        </p:nvSpPr>
        <p:spPr>
          <a:xfrm>
            <a:off x="2966789" y="4301745"/>
            <a:ext cx="24016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r</a:t>
            </a:r>
            <a:r>
              <a:rPr lang="es-CL" sz="6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espeto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829497FE-0CC6-41CA-B62B-C2C4D53CF818}"/>
              </a:ext>
            </a:extLst>
          </p:cNvPr>
          <p:cNvSpPr txBox="1"/>
          <p:nvPr/>
        </p:nvSpPr>
        <p:spPr>
          <a:xfrm>
            <a:off x="8299399" y="2967637"/>
            <a:ext cx="26404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e</a:t>
            </a:r>
            <a:r>
              <a:rPr lang="es-CL" sz="6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quidad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B330172-066F-4DB4-89DA-C05C5E9C72A8}"/>
              </a:ext>
            </a:extLst>
          </p:cNvPr>
          <p:cNvSpPr txBox="1"/>
          <p:nvPr/>
        </p:nvSpPr>
        <p:spPr>
          <a:xfrm>
            <a:off x="957893" y="-526272"/>
            <a:ext cx="36006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h</a:t>
            </a:r>
            <a:r>
              <a:rPr lang="es-CL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onestidad</a:t>
            </a:r>
          </a:p>
        </p:txBody>
      </p:sp>
    </p:spTree>
    <p:extLst>
      <p:ext uri="{BB962C8B-B14F-4D97-AF65-F5344CB8AC3E}">
        <p14:creationId xmlns:p14="http://schemas.microsoft.com/office/powerpoint/2010/main" val="103241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F4C80E7-701F-4D07-9A0E-51B42880E117}"/>
              </a:ext>
            </a:extLst>
          </p:cNvPr>
          <p:cNvSpPr txBox="1"/>
          <p:nvPr/>
        </p:nvSpPr>
        <p:spPr>
          <a:xfrm rot="16200000">
            <a:off x="-2942931" y="2942932"/>
            <a:ext cx="6593749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EIC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B330172-066F-4DB4-89DA-C05C5E9C72A8}"/>
              </a:ext>
            </a:extLst>
          </p:cNvPr>
          <p:cNvSpPr txBox="1"/>
          <p:nvPr/>
        </p:nvSpPr>
        <p:spPr>
          <a:xfrm>
            <a:off x="957893" y="-526272"/>
            <a:ext cx="36006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h</a:t>
            </a:r>
            <a:r>
              <a:rPr lang="es-CL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onestidad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E78831D3-99A4-405B-B453-7D470DC857EE}"/>
              </a:ext>
            </a:extLst>
          </p:cNvPr>
          <p:cNvSpPr txBox="1"/>
          <p:nvPr/>
        </p:nvSpPr>
        <p:spPr>
          <a:xfrm>
            <a:off x="707888" y="1684014"/>
            <a:ext cx="11484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Honestidad es nuestro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deber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de comprender la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verdad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y actuar con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sinceridad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, tanto en cuanto a nuestras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comunicaciones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como a nuestra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conducta</a:t>
            </a:r>
            <a:r>
              <a:rPr lang="es-CL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96D21AA-91EF-49B6-A53D-05035E78BD92}"/>
              </a:ext>
            </a:extLst>
          </p:cNvPr>
          <p:cNvSpPr txBox="1"/>
          <p:nvPr/>
        </p:nvSpPr>
        <p:spPr>
          <a:xfrm>
            <a:off x="1970539" y="4177704"/>
            <a:ext cx="87832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>
                <a:latin typeface="Calibri" panose="020F0502020204030204" pitchFamily="34" charset="0"/>
                <a:cs typeface="Calibri" panose="020F0502020204030204" pitchFamily="34" charset="0"/>
              </a:rPr>
              <a:t>Somos </a:t>
            </a:r>
            <a:r>
              <a:rPr lang="es-C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honestos</a:t>
            </a:r>
            <a:r>
              <a:rPr lang="es-CL" b="1" dirty="0">
                <a:latin typeface="Calibri" panose="020F0502020204030204" pitchFamily="34" charset="0"/>
                <a:cs typeface="Calibri" panose="020F0502020204030204" pitchFamily="34" charset="0"/>
              </a:rPr>
              <a:t> cuando: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Honro mi palabra, en coherencia con mis pensamientos y acciones.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No nos involucramos ni aprobamos comportamientos tendientes a engañar a terceros.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No nos embarcamos en comportamientos deshonestos para beneficio personal ni a costa de terceros.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F4C80E7-701F-4D07-9A0E-51B42880E117}"/>
              </a:ext>
            </a:extLst>
          </p:cNvPr>
          <p:cNvSpPr txBox="1"/>
          <p:nvPr/>
        </p:nvSpPr>
        <p:spPr>
          <a:xfrm rot="16200000">
            <a:off x="-2942931" y="2942932"/>
            <a:ext cx="6593749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EIC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5E67658-EDB4-4431-A75E-2A7DB2E787C6}"/>
              </a:ext>
            </a:extLst>
          </p:cNvPr>
          <p:cNvSpPr txBox="1"/>
          <p:nvPr/>
        </p:nvSpPr>
        <p:spPr>
          <a:xfrm>
            <a:off x="901107" y="-905714"/>
            <a:ext cx="47836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r</a:t>
            </a:r>
            <a:r>
              <a:rPr lang="es-CL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esponsabilidad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4495241-2DA1-4CEB-B8D4-8B287D7A9474}"/>
              </a:ext>
            </a:extLst>
          </p:cNvPr>
          <p:cNvSpPr txBox="1"/>
          <p:nvPr/>
        </p:nvSpPr>
        <p:spPr>
          <a:xfrm>
            <a:off x="707886" y="1426839"/>
            <a:ext cx="11484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Por responsabilidad se hace referencia a nuestra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obligación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de hacernos cargo de las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decisiones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que tomamos y de las que no tomamos, de las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medidas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que tomamos y de las que no, y de las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consecuencias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que resultan</a:t>
            </a:r>
            <a:r>
              <a:rPr lang="es-CL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0C49CE3-B5E7-4D76-A372-2AF7F05F0486}"/>
              </a:ext>
            </a:extLst>
          </p:cNvPr>
          <p:cNvSpPr txBox="1"/>
          <p:nvPr/>
        </p:nvSpPr>
        <p:spPr>
          <a:xfrm>
            <a:off x="1941963" y="4570198"/>
            <a:ext cx="951661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>
                <a:latin typeface="Calibri" panose="020F0502020204030204" pitchFamily="34" charset="0"/>
                <a:cs typeface="Calibri" panose="020F0502020204030204" pitchFamily="34" charset="0"/>
              </a:rPr>
              <a:t>Somos </a:t>
            </a:r>
            <a:r>
              <a:rPr lang="es-C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responsables</a:t>
            </a:r>
            <a:r>
              <a:rPr lang="es-CL" b="1" dirty="0">
                <a:latin typeface="Calibri" panose="020F0502020204030204" pitchFamily="34" charset="0"/>
                <a:cs typeface="Calibri" panose="020F0502020204030204" pitchFamily="34" charset="0"/>
              </a:rPr>
              <a:t> cuando: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Hacemos lo que asumimos por decisión, para cuando se debe, al nivel de calidad comprometido, ya sea consigo mismo o terceros.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Cuando cometemos errores u omisiones, nos responsabilizamos por ellos y aprendemos de ellos</a:t>
            </a:r>
            <a:r>
              <a:rPr lang="es-C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 smtClean="0">
                <a:latin typeface="Calibri" panose="020F0502020204030204" pitchFamily="34" charset="0"/>
                <a:cs typeface="Calibri" panose="020F0502020204030204" pitchFamily="34" charset="0"/>
              </a:rPr>
              <a:t>Asumo las consecuencias de mis decisiones sin culpar a terceras personas o condiciones externas.</a:t>
            </a: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F4C80E7-701F-4D07-9A0E-51B42880E117}"/>
              </a:ext>
            </a:extLst>
          </p:cNvPr>
          <p:cNvSpPr txBox="1"/>
          <p:nvPr/>
        </p:nvSpPr>
        <p:spPr>
          <a:xfrm rot="16200000">
            <a:off x="-2942931" y="2942932"/>
            <a:ext cx="6593749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EIC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4495241-2DA1-4CEB-B8D4-8B287D7A9474}"/>
              </a:ext>
            </a:extLst>
          </p:cNvPr>
          <p:cNvSpPr txBox="1"/>
          <p:nvPr/>
        </p:nvSpPr>
        <p:spPr>
          <a:xfrm>
            <a:off x="707886" y="1426839"/>
            <a:ext cx="11484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Respeto es nuestro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deber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de demostrar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consideración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por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nosotros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mismos, los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demás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y los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recursos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que nos fueron confiados</a:t>
            </a:r>
            <a:r>
              <a:rPr lang="es-CL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0C49CE3-B5E7-4D76-A372-2AF7F05F0486}"/>
              </a:ext>
            </a:extLst>
          </p:cNvPr>
          <p:cNvSpPr txBox="1"/>
          <p:nvPr/>
        </p:nvSpPr>
        <p:spPr>
          <a:xfrm>
            <a:off x="1846713" y="3078943"/>
            <a:ext cx="9516611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>
                <a:latin typeface="Calibri" panose="020F0502020204030204" pitchFamily="34" charset="0"/>
                <a:cs typeface="Calibri" panose="020F0502020204030204" pitchFamily="34" charset="0"/>
              </a:rPr>
              <a:t>Somos </a:t>
            </a:r>
            <a:r>
              <a:rPr lang="es-C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respetuosos</a:t>
            </a:r>
            <a:r>
              <a:rPr lang="es-CL" b="1" dirty="0">
                <a:latin typeface="Calibri" panose="020F0502020204030204" pitchFamily="34" charset="0"/>
                <a:cs typeface="Calibri" panose="020F0502020204030204" pitchFamily="34" charset="0"/>
              </a:rPr>
              <a:t> cuando: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Nos comportamos de manera profesional, aún cuando no somos correspondidos de la misma forma: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Escuchamos activamente y procuramos comprender lo que escuchamos</a:t>
            </a: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Nos dirigimos directamente a aquellas personas con quienes tenemos conflictos o desacuerdos.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Negociamos de buena fe.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No actuamos de manera abusiva.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No nos aprovechamos de nuestra experiencia, conocimiento o posición.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sz="1400" dirty="0">
                <a:latin typeface="Calibri" panose="020F0502020204030204" pitchFamily="34" charset="0"/>
                <a:cs typeface="Calibri" panose="020F0502020204030204" pitchFamily="34" charset="0"/>
              </a:rPr>
              <a:t>No nos involucramos en habladurías o suposiciones con el fin de perjudicar la reputación de terceros.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No claudicamos en crear ambientes en el que se promueve y valora la diversidad de perspectivas y opiniones.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BA8C026-051F-4403-A2E4-CC724DDFC6AE}"/>
              </a:ext>
            </a:extLst>
          </p:cNvPr>
          <p:cNvSpPr txBox="1"/>
          <p:nvPr/>
        </p:nvSpPr>
        <p:spPr>
          <a:xfrm>
            <a:off x="1042739" y="-1003680"/>
            <a:ext cx="24016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r</a:t>
            </a:r>
            <a:r>
              <a:rPr lang="es-CL" sz="6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espeto</a:t>
            </a:r>
          </a:p>
        </p:txBody>
      </p:sp>
    </p:spTree>
    <p:extLst>
      <p:ext uri="{BB962C8B-B14F-4D97-AF65-F5344CB8AC3E}">
        <p14:creationId xmlns:p14="http://schemas.microsoft.com/office/powerpoint/2010/main" val="3304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F4C80E7-701F-4D07-9A0E-51B42880E117}"/>
              </a:ext>
            </a:extLst>
          </p:cNvPr>
          <p:cNvSpPr txBox="1"/>
          <p:nvPr/>
        </p:nvSpPr>
        <p:spPr>
          <a:xfrm rot="16200000">
            <a:off x="-2944880" y="2944883"/>
            <a:ext cx="6597648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EIC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4495241-2DA1-4CEB-B8D4-8B287D7A9474}"/>
              </a:ext>
            </a:extLst>
          </p:cNvPr>
          <p:cNvSpPr txBox="1"/>
          <p:nvPr/>
        </p:nvSpPr>
        <p:spPr>
          <a:xfrm>
            <a:off x="707886" y="1426839"/>
            <a:ext cx="11484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Equidad se refiere a nuestro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deber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de tomar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decisiones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y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actuar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de manera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imparcial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 y </a:t>
            </a:r>
            <a:r>
              <a:rPr lang="es-CL" sz="4000" b="1" dirty="0">
                <a:solidFill>
                  <a:srgbClr val="0070C0"/>
                </a:solidFill>
                <a:latin typeface="Vladimir Script" panose="03050402040407070305" pitchFamily="66" charset="0"/>
                <a:cs typeface="Calibri" panose="020F0502020204030204" pitchFamily="34" charset="0"/>
              </a:rPr>
              <a:t>objetiva</a:t>
            </a:r>
            <a:r>
              <a:rPr lang="es-CL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CL" sz="4000" dirty="0">
                <a:latin typeface="Vladimir Script" panose="03050402040407070305" pitchFamily="66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0C49CE3-B5E7-4D76-A372-2AF7F05F0486}"/>
              </a:ext>
            </a:extLst>
          </p:cNvPr>
          <p:cNvSpPr txBox="1"/>
          <p:nvPr/>
        </p:nvSpPr>
        <p:spPr>
          <a:xfrm>
            <a:off x="1941963" y="3406570"/>
            <a:ext cx="95166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dirty="0">
                <a:latin typeface="Calibri" panose="020F0502020204030204" pitchFamily="34" charset="0"/>
                <a:cs typeface="Calibri" panose="020F0502020204030204" pitchFamily="34" charset="0"/>
              </a:rPr>
              <a:t>Somos </a:t>
            </a:r>
            <a:r>
              <a:rPr lang="es-C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equitativos</a:t>
            </a:r>
            <a:r>
              <a:rPr lang="es-CL" b="1" dirty="0">
                <a:latin typeface="Calibri" panose="020F0502020204030204" pitchFamily="34" charset="0"/>
                <a:cs typeface="Calibri" panose="020F0502020204030204" pitchFamily="34" charset="0"/>
              </a:rPr>
              <a:t> cuando: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No discriminamos a otras personas sobre la base de factores como, entre otros, el género, la raza, la edad, la religión, la discapacidad, la nacionalidad o la orientación sexual.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Nuestra conducta está libre de conflictos de intereses, prejuicios y favoritismos.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Demostramos transparencia en nuestro proceso de toma de decisiones.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2876FE5-D7CF-4FCA-A64A-779CB412BD8D}"/>
              </a:ext>
            </a:extLst>
          </p:cNvPr>
          <p:cNvSpPr txBox="1"/>
          <p:nvPr/>
        </p:nvSpPr>
        <p:spPr>
          <a:xfrm>
            <a:off x="1165174" y="-1004288"/>
            <a:ext cx="26404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e</a:t>
            </a:r>
            <a:r>
              <a:rPr lang="es-CL" sz="6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quidad</a:t>
            </a:r>
          </a:p>
        </p:txBody>
      </p:sp>
    </p:spTree>
    <p:extLst>
      <p:ext uri="{BB962C8B-B14F-4D97-AF65-F5344CB8AC3E}">
        <p14:creationId xmlns:p14="http://schemas.microsoft.com/office/powerpoint/2010/main" val="21937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iseño predeterminado">
  <a:themeElements>
    <a:clrScheme name="3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iseño predeterminado">
  <a:themeElements>
    <a:clrScheme name="3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722</Words>
  <Application>Microsoft Office PowerPoint</Application>
  <PresentationFormat>Panorámica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Trebuchet MS</vt:lpstr>
      <vt:lpstr>Vladimir Script</vt:lpstr>
      <vt:lpstr>Wingdings</vt:lpstr>
      <vt:lpstr>3_Diseño predeterminado</vt:lpstr>
      <vt:lpstr>4_Diseño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Alfaro</dc:creator>
  <cp:lastModifiedBy>Usuario</cp:lastModifiedBy>
  <cp:revision>290</cp:revision>
  <cp:lastPrinted>2018-01-03T10:54:54Z</cp:lastPrinted>
  <dcterms:created xsi:type="dcterms:W3CDTF">2017-03-22T00:06:03Z</dcterms:created>
  <dcterms:modified xsi:type="dcterms:W3CDTF">2020-04-20T01:25:59Z</dcterms:modified>
</cp:coreProperties>
</file>