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291" r:id="rId6"/>
    <p:sldId id="281" r:id="rId7"/>
    <p:sldId id="287" r:id="rId8"/>
    <p:sldId id="292" r:id="rId9"/>
    <p:sldId id="290" r:id="rId10"/>
    <p:sldId id="257" r:id="rId11"/>
    <p:sldId id="283" r:id="rId12"/>
    <p:sldId id="282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047"/>
    <a:srgbClr val="114263"/>
    <a:srgbClr val="0B2B41"/>
    <a:srgbClr val="401918"/>
    <a:srgbClr val="731F1C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3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E18523F-AC55-4A96-BCAA-B164308639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69D026-9EA8-4612-B08D-A04E3131FB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3741-5466-4294-8EEA-09154615274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AF8D1C-C782-46BB-81A0-EE60403AA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E4849C-C831-4E22-967B-5B69709BEF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72C46-0AD4-41DC-B111-882819DE2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4811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8C12B-85F7-4E4C-A3B5-3B4CEEAE6A00}" type="datetimeFigureOut">
              <a:rPr lang="es-ES" smtClean="0"/>
              <a:t>22/04/2020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B8399-5CE9-4AF3-B21F-15CC16B1DBE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336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399-5CE9-4AF3-B21F-15CC16B1DBE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26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399-5CE9-4AF3-B21F-15CC16B1DBE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28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399-5CE9-4AF3-B21F-15CC16B1DBE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5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399-5CE9-4AF3-B21F-15CC16B1DBE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91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399-5CE9-4AF3-B21F-15CC16B1DBE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65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399-5CE9-4AF3-B21F-15CC16B1DBE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11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399-5CE9-4AF3-B21F-15CC16B1DBE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61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399-5CE9-4AF3-B21F-15CC16B1DBE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91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399-5CE9-4AF3-B21F-15CC16B1DBE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34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es-ES" sz="1200" noProof="0" smtClean="0">
                <a:solidFill>
                  <a:schemeClr val="bg1"/>
                </a:solidFill>
              </a:rPr>
              <a:pPr algn="ctr" rtl="0"/>
              <a:t>‹Nº›</a:t>
            </a:fld>
            <a:endParaRPr lang="es-ES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ágenes_Texto importan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noProof="0"/>
              <a:t>Insertar imagen</a:t>
            </a:r>
          </a:p>
        </p:txBody>
      </p:sp>
      <p:sp>
        <p:nvSpPr>
          <p:cNvPr id="13" name="Marcador de posición de texto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es-ES" noProof="0"/>
              <a:t>Editar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20" name="Marcador de número de diapositiva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" name="Marcador de número de diapositiva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es-ES" noProof="0"/>
              <a:t>TÍTULO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20" name="Marcador de texto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Sitio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es-ES" sz="1200" noProof="0" smtClean="0">
                <a:solidFill>
                  <a:schemeClr val="bg1"/>
                </a:solidFill>
              </a:rPr>
              <a:pPr algn="ctr" rtl="0"/>
              <a:t>‹Nº›</a:t>
            </a:fld>
            <a:endParaRPr lang="es-ES" sz="1200" noProof="0">
              <a:solidFill>
                <a:schemeClr val="bg1"/>
              </a:solidFill>
            </a:endParaRPr>
          </a:p>
        </p:txBody>
      </p:sp>
      <p:sp>
        <p:nvSpPr>
          <p:cNvPr id="9" name="Marcador de posición de contenido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es-ES" sz="1200" noProof="0" smtClean="0">
                <a:solidFill>
                  <a:schemeClr val="bg1"/>
                </a:solidFill>
              </a:rPr>
              <a:pPr algn="ctr" rtl="0"/>
              <a:t>‹Nº›</a:t>
            </a:fld>
            <a:endParaRPr lang="es-ES" sz="1200" noProof="0">
              <a:solidFill>
                <a:schemeClr val="bg1"/>
              </a:solidFill>
            </a:endParaRPr>
          </a:p>
        </p:txBody>
      </p:sp>
      <p:sp>
        <p:nvSpPr>
          <p:cNvPr id="9" name="Marcador de posición de contenido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es-ES" sz="1200" noProof="0" smtClean="0">
                <a:solidFill>
                  <a:schemeClr val="bg1"/>
                </a:solidFill>
              </a:rPr>
              <a:pPr algn="ctr" rtl="0"/>
              <a:t>‹Nº›</a:t>
            </a:fld>
            <a:endParaRPr lang="es-ES" sz="1200" noProof="0">
              <a:solidFill>
                <a:schemeClr val="bg1"/>
              </a:solidFill>
            </a:endParaRPr>
          </a:p>
        </p:txBody>
      </p:sp>
      <p:sp>
        <p:nvSpPr>
          <p:cNvPr id="9" name="Marcador de posición de texto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contenido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es-ES" sz="1200" noProof="0" smtClean="0">
                <a:solidFill>
                  <a:schemeClr val="bg1"/>
                </a:solidFill>
              </a:rPr>
              <a:pPr algn="ctr" rtl="0"/>
              <a:t>‹Nº›</a:t>
            </a:fld>
            <a:endParaRPr lang="es-ES" sz="1200" noProof="0">
              <a:solidFill>
                <a:schemeClr val="bg1"/>
              </a:solidFill>
            </a:endParaRP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es-ES" sz="1200" noProof="0" smtClean="0">
                <a:solidFill>
                  <a:schemeClr val="bg1"/>
                </a:solidFill>
              </a:rPr>
              <a:pPr algn="ctr" rtl="0"/>
              <a:t>‹Nº›</a:t>
            </a:fld>
            <a:endParaRPr lang="es-ES" sz="1200" noProof="0">
              <a:solidFill>
                <a:schemeClr val="bg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ido_2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es-ES" noProof="0"/>
              <a:t>Editar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sp>
        <p:nvSpPr>
          <p:cNvPr id="17" name="Marcador de contenido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sp>
        <p:nvSpPr>
          <p:cNvPr id="18" name="Marcador de número de diapositiva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Contenido_3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es-ES" noProof="0"/>
              <a:t>Editar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sp>
        <p:nvSpPr>
          <p:cNvPr id="17" name="Marcador de contenido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es-ES" noProof="0"/>
              <a:t>Editar estilos de texto del patrón</a:t>
            </a:r>
          </a:p>
        </p:txBody>
      </p:sp>
      <p:sp>
        <p:nvSpPr>
          <p:cNvPr id="10" name="Marcador de contenido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sp>
        <p:nvSpPr>
          <p:cNvPr id="11" name="Marcador de número de diapositiva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ido_2 column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13" name="Marcador de posición de texto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12" name="Marcador de contenido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sp>
        <p:nvSpPr>
          <p:cNvPr id="15" name="Marcador de número de diapositiva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ido_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Icono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es-ES" sz="1200" noProof="0" smtClean="0">
                <a:solidFill>
                  <a:schemeClr val="bg1"/>
                </a:solidFill>
              </a:rPr>
              <a:pPr algn="ctr" rtl="0"/>
              <a:t>‹Nº›</a:t>
            </a:fld>
            <a:endParaRPr lang="es-ES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coordinador@ucn.cl" TargetMode="External"/><Relationship Id="rId5" Type="http://schemas.openxmlformats.org/officeDocument/2006/relationships/hyperlink" Target="mailto:emery@ucn.cl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descr="primer plano de reloj">
            <a:extLst>
              <a:ext uri="{FF2B5EF4-FFF2-40B4-BE49-F238E27FC236}">
                <a16:creationId xmlns:a16="http://schemas.microsoft.com/office/drawing/2014/main" id="{83B20FBB-8217-4FB0-BC35-E49BA92525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300" y="0"/>
            <a:ext cx="5727700" cy="6858000"/>
          </a:xfrm>
        </p:spPr>
      </p:pic>
      <p:pic>
        <p:nvPicPr>
          <p:cNvPr id="5" name="Marcador de posición de imagen 4" descr="chica con auriculares, mochila y una pila de libros y carpetas">
            <a:extLst>
              <a:ext uri="{FF2B5EF4-FFF2-40B4-BE49-F238E27FC236}">
                <a16:creationId xmlns:a16="http://schemas.microsoft.com/office/drawing/2014/main" id="{68B6FFC1-6A21-4DAC-82BC-F2966925C1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087304" cy="6858000"/>
          </a:xfrm>
        </p:spPr>
      </p:pic>
      <p:grpSp>
        <p:nvGrpSpPr>
          <p:cNvPr id="9" name="Grupo 8" descr="elemento decorativo">
            <a:extLst>
              <a:ext uri="{FF2B5EF4-FFF2-40B4-BE49-F238E27FC236}">
                <a16:creationId xmlns:a16="http://schemas.microsoft.com/office/drawing/2014/main" id="{E7969C14-1078-4610-9BC5-74119C9B87BE}"/>
              </a:ext>
            </a:extLst>
          </p:cNvPr>
          <p:cNvGrpSpPr/>
          <p:nvPr/>
        </p:nvGrpSpPr>
        <p:grpSpPr>
          <a:xfrm>
            <a:off x="0" y="3808320"/>
            <a:ext cx="7833208" cy="2547440"/>
            <a:chOff x="0" y="3808320"/>
            <a:chExt cx="7833208" cy="2547440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E531D018-EFA3-4346-AB80-7CE436393D9E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FA9D7AC8-80D5-49DC-A585-FCFFA6CA4B66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</p:grpSp>
      <p:sp>
        <p:nvSpPr>
          <p:cNvPr id="14" name="Rectángulo 13" descr="elemento decorativo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Elipse 14" descr="elemento decorativo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859D862E-AE8E-482F-9E23-3C096FF03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586" y="5517931"/>
            <a:ext cx="5005614" cy="535016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es-ES" sz="4000" dirty="0">
                <a:solidFill>
                  <a:schemeClr val="bg1"/>
                </a:solidFill>
              </a:rPr>
              <a:t>WELCOME!</a:t>
            </a:r>
          </a:p>
        </p:txBody>
      </p:sp>
      <p:sp>
        <p:nvSpPr>
          <p:cNvPr id="33" name="Título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627166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bg1"/>
                </a:solidFill>
              </a:rPr>
              <a:t>Online English I </a:t>
            </a:r>
            <a:r>
              <a:rPr lang="en-US" sz="3200" b="1" dirty="0">
                <a:solidFill>
                  <a:schemeClr val="bg1"/>
                </a:solidFill>
              </a:rPr>
              <a:t>Engineering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1 semester 2020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C2827A65-383D-4D68-9F51-F76C2370BF65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es-ES" sz="1200" smtClean="0">
                <a:solidFill>
                  <a:schemeClr val="bg1"/>
                </a:solidFill>
              </a:rPr>
              <a:pPr algn="ctr" rtl="0"/>
              <a:t>1</a:t>
            </a:fld>
            <a:endParaRPr lang="es-E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3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5336101E-D654-46D8-A983-BF46C5D865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240" y="1524000"/>
            <a:ext cx="8264284" cy="4593021"/>
          </a:xfrm>
        </p:spPr>
        <p:txBody>
          <a:bodyPr rtlCol="0"/>
          <a:lstStyle/>
          <a:p>
            <a:pPr algn="ctr" rtl="0"/>
            <a:r>
              <a:rPr lang="es-ES" sz="3600" dirty="0" err="1">
                <a:latin typeface="+mj-lt"/>
              </a:rPr>
              <a:t>The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minimum</a:t>
            </a:r>
            <a:r>
              <a:rPr lang="es-ES" sz="3600" dirty="0">
                <a:latin typeface="+mj-lt"/>
              </a:rPr>
              <a:t> grade </a:t>
            </a:r>
            <a:r>
              <a:rPr lang="es-ES" sz="3600" dirty="0" err="1">
                <a:latin typeface="+mj-lt"/>
              </a:rPr>
              <a:t>required</a:t>
            </a:r>
            <a:r>
              <a:rPr lang="es-ES" sz="3600" dirty="0">
                <a:latin typeface="+mj-lt"/>
              </a:rPr>
              <a:t> to </a:t>
            </a:r>
            <a:r>
              <a:rPr lang="es-ES" sz="3600" dirty="0" err="1">
                <a:latin typeface="+mj-lt"/>
              </a:rPr>
              <a:t>pass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is</a:t>
            </a:r>
            <a:r>
              <a:rPr lang="es-ES" sz="3600" dirty="0">
                <a:latin typeface="+mj-lt"/>
              </a:rPr>
              <a:t>  4,0. </a:t>
            </a:r>
          </a:p>
          <a:p>
            <a:pPr algn="ctr" rtl="0"/>
            <a:r>
              <a:rPr lang="es-ES" sz="3600" dirty="0" err="1">
                <a:latin typeface="+mj-lt"/>
              </a:rPr>
              <a:t>You</a:t>
            </a:r>
            <a:r>
              <a:rPr lang="es-ES" sz="3600" dirty="0">
                <a:latin typeface="+mj-lt"/>
              </a:rPr>
              <a:t> are </a:t>
            </a:r>
            <a:r>
              <a:rPr lang="es-ES" sz="3600" dirty="0" err="1">
                <a:latin typeface="+mj-lt"/>
              </a:rPr>
              <a:t>required</a:t>
            </a:r>
            <a:r>
              <a:rPr lang="es-ES" sz="3600" dirty="0">
                <a:latin typeface="+mj-lt"/>
              </a:rPr>
              <a:t> to </a:t>
            </a:r>
            <a:r>
              <a:rPr lang="es-ES" sz="3600" dirty="0" err="1">
                <a:latin typeface="+mj-lt"/>
              </a:rPr>
              <a:t>attend</a:t>
            </a:r>
            <a:r>
              <a:rPr lang="es-ES" sz="3600" dirty="0">
                <a:latin typeface="+mj-lt"/>
              </a:rPr>
              <a:t>  </a:t>
            </a:r>
          </a:p>
          <a:p>
            <a:pPr marL="0" indent="0" algn="ctr" rtl="0">
              <a:buNone/>
            </a:pPr>
            <a:r>
              <a:rPr lang="es-ES" sz="3600" dirty="0">
                <a:latin typeface="+mj-lt"/>
              </a:rPr>
              <a:t>Zoom </a:t>
            </a:r>
            <a:r>
              <a:rPr lang="es-ES" sz="3600" dirty="0" err="1">
                <a:latin typeface="+mj-lt"/>
              </a:rPr>
              <a:t>classes</a:t>
            </a:r>
            <a:r>
              <a:rPr lang="es-ES" sz="3600" dirty="0">
                <a:latin typeface="+mj-lt"/>
              </a:rPr>
              <a:t> </a:t>
            </a:r>
          </a:p>
          <a:p>
            <a:pPr marL="0" indent="0" algn="ctr" rtl="0">
              <a:buNone/>
            </a:pPr>
            <a:r>
              <a:rPr lang="es-ES" sz="3600" dirty="0" err="1">
                <a:latin typeface="+mj-lt"/>
              </a:rPr>
              <a:t>Practice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classes</a:t>
            </a:r>
            <a:endParaRPr lang="es-ES" sz="4800" dirty="0">
              <a:latin typeface="+mj-lt"/>
            </a:endParaRPr>
          </a:p>
          <a:p>
            <a:pPr algn="ctr" rtl="0"/>
            <a:endParaRPr lang="es-ES" sz="4800" dirty="0">
              <a:latin typeface="+mj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sz="4800" dirty="0" err="1">
                <a:solidFill>
                  <a:schemeClr val="tx2"/>
                </a:solidFill>
              </a:rPr>
              <a:t>Passing</a:t>
            </a:r>
            <a:r>
              <a:rPr lang="es-ES" sz="4800" dirty="0">
                <a:solidFill>
                  <a:schemeClr val="tx2"/>
                </a:solidFill>
              </a:rPr>
              <a:t> Grade and </a:t>
            </a:r>
            <a:r>
              <a:rPr lang="es-ES" sz="4800" dirty="0" err="1">
                <a:solidFill>
                  <a:schemeClr val="tx2"/>
                </a:solidFill>
              </a:rPr>
              <a:t>Attendance</a:t>
            </a:r>
            <a:endParaRPr lang="es-ES" sz="4800" dirty="0">
              <a:solidFill>
                <a:schemeClr val="tx2"/>
              </a:solidFill>
            </a:endParaRPr>
          </a:p>
        </p:txBody>
      </p:sp>
      <p:pic>
        <p:nvPicPr>
          <p:cNvPr id="27" name="Marcador de contenido 79" descr="Libro abierto">
            <a:extLst>
              <a:ext uri="{FF2B5EF4-FFF2-40B4-BE49-F238E27FC236}">
                <a16:creationId xmlns:a16="http://schemas.microsoft.com/office/drawing/2014/main" id="{EBEE0E99-191F-4498-9399-4BA8BCD3E6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592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 descr="Tres personas sentadas en una mesa de picnic">
            <a:extLst>
              <a:ext uri="{FF2B5EF4-FFF2-40B4-BE49-F238E27FC236}">
                <a16:creationId xmlns:a16="http://schemas.microsoft.com/office/drawing/2014/main" id="{0B90EB26-97FD-4B8B-86E0-B00589E094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2287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6688" y="274320"/>
            <a:ext cx="4084935" cy="5577839"/>
          </a:xfrm>
        </p:spPr>
        <p:txBody>
          <a:bodyPr rtlCol="0"/>
          <a:lstStyle/>
          <a:p>
            <a:pPr marL="571500" indent="-571500" algn="ctr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br>
              <a:rPr lang="en-US" altLang="es-CL" sz="4000" dirty="0">
                <a:solidFill>
                  <a:srgbClr val="FFC000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b="1" dirty="0">
                <a:solidFill>
                  <a:schemeClr val="bg1"/>
                </a:solidFill>
                <a:latin typeface="Candara" panose="020E0502030303020204" pitchFamily="34" charset="0"/>
                <a:cs typeface="Arial" charset="0"/>
              </a:rPr>
            </a:br>
            <a:br>
              <a:rPr lang="en-US" altLang="es-CL" sz="2400" dirty="0">
                <a:cs typeface="Arial" charset="0"/>
              </a:rPr>
            </a:br>
            <a:br>
              <a:rPr lang="en-US" altLang="es-CL" sz="2400" dirty="0">
                <a:cs typeface="Arial" charset="0"/>
              </a:rPr>
            </a:br>
            <a:r>
              <a:rPr lang="en-US" altLang="es-CL" sz="2800" b="1" dirty="0">
                <a:solidFill>
                  <a:srgbClr val="C00000"/>
                </a:solidFill>
                <a:latin typeface="Candara" panose="020E0502030303020204" pitchFamily="34" charset="0"/>
                <a:cs typeface="Arial" charset="0"/>
              </a:rPr>
              <a:t>You are required to: </a:t>
            </a:r>
            <a:br>
              <a:rPr lang="en-US" altLang="es-CL" sz="2800" b="1" dirty="0">
                <a:latin typeface="Candara" panose="020E0502030303020204" pitchFamily="34" charset="0"/>
                <a:cs typeface="Arial" charset="0"/>
              </a:rPr>
            </a:br>
            <a:br>
              <a:rPr lang="en-US" altLang="es-CL" sz="2800" b="1" dirty="0">
                <a:latin typeface="Candara" panose="020E0502030303020204" pitchFamily="34" charset="0"/>
                <a:cs typeface="Arial" charset="0"/>
              </a:rPr>
            </a:br>
            <a:r>
              <a:rPr lang="en-US" altLang="es-CL" sz="2800" b="1" u="sng" dirty="0">
                <a:latin typeface="Candara" panose="020E0502030303020204" pitchFamily="34" charset="0"/>
                <a:cs typeface="Arial" charset="0"/>
              </a:rPr>
              <a:t>Keep the camera on as much as possible</a:t>
            </a:r>
            <a:r>
              <a:rPr lang="en-US" altLang="es-CL" sz="2800" b="1" dirty="0">
                <a:latin typeface="Candara" panose="020E0502030303020204" pitchFamily="34" charset="0"/>
                <a:cs typeface="Arial" charset="0"/>
              </a:rPr>
              <a:t> while being in Zoom class.</a:t>
            </a:r>
            <a:br>
              <a:rPr lang="en-US" altLang="es-CL" sz="2800" b="1" dirty="0">
                <a:latin typeface="Candara" panose="020E0502030303020204" pitchFamily="34" charset="0"/>
                <a:cs typeface="Arial" charset="0"/>
              </a:rPr>
            </a:br>
            <a:br>
              <a:rPr lang="en-US" altLang="es-CL" sz="2800" b="1" dirty="0">
                <a:latin typeface="Candara" panose="020E0502030303020204" pitchFamily="34" charset="0"/>
                <a:cs typeface="Arial" charset="0"/>
              </a:rPr>
            </a:br>
            <a:r>
              <a:rPr lang="en-US" altLang="es-CL" sz="2800" b="1" dirty="0">
                <a:latin typeface="Candara" panose="020E0502030303020204" pitchFamily="34" charset="0"/>
                <a:cs typeface="Arial" charset="0"/>
              </a:rPr>
              <a:t>Submit your in-class work assignment </a:t>
            </a:r>
            <a:r>
              <a:rPr lang="en-US" altLang="es-CL" sz="2800" b="1" u="sng" dirty="0">
                <a:latin typeface="Candara" panose="020E0502030303020204" pitchFamily="34" charset="0"/>
                <a:cs typeface="Arial" charset="0"/>
              </a:rPr>
              <a:t>during </a:t>
            </a:r>
            <a:r>
              <a:rPr lang="en-US" altLang="es-CL" sz="2800" b="1" dirty="0">
                <a:latin typeface="Candara" panose="020E0502030303020204" pitchFamily="34" charset="0"/>
                <a:cs typeface="Arial" charset="0"/>
              </a:rPr>
              <a:t>the corresponding Practice Class period</a:t>
            </a:r>
            <a:br>
              <a:rPr lang="es-ES" altLang="es-CL" sz="4800" dirty="0">
                <a:solidFill>
                  <a:schemeClr val="bg1"/>
                </a:solidFill>
                <a:latin typeface="Candara" pitchFamily="34" charset="0"/>
                <a:cs typeface="Arial" charset="0"/>
              </a:rPr>
            </a:br>
            <a:endParaRPr lang="es-ES" altLang="es-CL" sz="4800" dirty="0">
              <a:latin typeface="Corbel" pitchFamily="34" charset="0"/>
            </a:endParaRP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6688" y="6097795"/>
            <a:ext cx="4178808" cy="521208"/>
          </a:xfrm>
        </p:spPr>
        <p:txBody>
          <a:bodyPr rtlCol="0"/>
          <a:lstStyle/>
          <a:p>
            <a:r>
              <a:rPr lang="en-US" altLang="es-CL" sz="3200" b="1" dirty="0">
                <a:solidFill>
                  <a:srgbClr val="114263"/>
                </a:solidFill>
                <a:latin typeface="Candara" panose="020E0502030303020204" pitchFamily="34" charset="0"/>
                <a:cs typeface="Arial" charset="0"/>
              </a:rPr>
              <a:t>Our Ground Rules</a:t>
            </a:r>
            <a:endParaRPr lang="es-ES" sz="3200" b="1" dirty="0">
              <a:solidFill>
                <a:srgbClr val="114263"/>
              </a:solidFill>
            </a:endParaRPr>
          </a:p>
        </p:txBody>
      </p:sp>
      <p:grpSp>
        <p:nvGrpSpPr>
          <p:cNvPr id="4" name="Grupo 3" descr="elemento decorativo">
            <a:extLst>
              <a:ext uri="{FF2B5EF4-FFF2-40B4-BE49-F238E27FC236}">
                <a16:creationId xmlns:a16="http://schemas.microsoft.com/office/drawing/2014/main" id="{EB664AAE-5AE9-41D7-8346-002B9F445323}"/>
              </a:ext>
            </a:extLst>
          </p:cNvPr>
          <p:cNvGrpSpPr/>
          <p:nvPr/>
        </p:nvGrpSpPr>
        <p:grpSpPr>
          <a:xfrm>
            <a:off x="-643820" y="-130628"/>
            <a:ext cx="4993752" cy="6858000"/>
            <a:chOff x="-3740" y="0"/>
            <a:chExt cx="6208649" cy="68580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 descr="sala de sillas rojas delante de una ventana">
            <a:extLst>
              <a:ext uri="{FF2B5EF4-FFF2-40B4-BE49-F238E27FC236}">
                <a16:creationId xmlns:a16="http://schemas.microsoft.com/office/drawing/2014/main" id="{E983D85E-34D8-430D-875F-7EBB69A6B7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21" y="-300445"/>
            <a:ext cx="6676568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859" y="-169817"/>
            <a:ext cx="3952678" cy="5073469"/>
          </a:xfrm>
        </p:spPr>
        <p:txBody>
          <a:bodyPr rtlCol="0"/>
          <a:lstStyle/>
          <a:p>
            <a:pPr marL="44450" algn="ctr">
              <a:spcBef>
                <a:spcPts val="0"/>
              </a:spcBef>
              <a:defRPr/>
            </a:pPr>
            <a:br>
              <a:rPr lang="es-ES" altLang="es-CL" sz="3200" dirty="0">
                <a:solidFill>
                  <a:srgbClr val="FFC000"/>
                </a:solidFill>
                <a:latin typeface="Candara" pitchFamily="34" charset="0"/>
                <a:cs typeface="Arial" charset="0"/>
              </a:rPr>
            </a:br>
            <a:br>
              <a:rPr lang="es-ES" altLang="es-CL" sz="2400" dirty="0">
                <a:latin typeface="Candara" pitchFamily="34" charset="0"/>
                <a:cs typeface="Arial" charset="0"/>
              </a:rPr>
            </a:br>
            <a:br>
              <a:rPr lang="es-ES" altLang="es-CL" sz="2400" dirty="0">
                <a:latin typeface="Candara" pitchFamily="34" charset="0"/>
                <a:cs typeface="Arial" charset="0"/>
              </a:rPr>
            </a:br>
            <a:br>
              <a:rPr lang="es-ES" altLang="es-CL" sz="2400" dirty="0">
                <a:latin typeface="Candara" pitchFamily="34" charset="0"/>
                <a:cs typeface="Arial" charset="0"/>
              </a:rPr>
            </a:br>
            <a:br>
              <a:rPr lang="es-ES" altLang="es-CL" sz="2400" dirty="0">
                <a:latin typeface="Corbel" panose="020B0503020204020204" pitchFamily="34" charset="0"/>
                <a:cs typeface="Arial" charset="0"/>
              </a:rPr>
            </a:br>
            <a:r>
              <a:rPr lang="es-ES" altLang="es-CL" sz="2400" dirty="0">
                <a:latin typeface="Corbel" panose="020B0503020204020204" pitchFamily="34" charset="0"/>
                <a:cs typeface="Arial" charset="0"/>
              </a:rPr>
              <a:t> </a:t>
            </a:r>
            <a:r>
              <a:rPr lang="es-ES" altLang="es-CL" sz="2400" dirty="0">
                <a:solidFill>
                  <a:srgbClr val="C00000"/>
                </a:solidFill>
                <a:latin typeface="Corbel" panose="020B0503020204020204" pitchFamily="34" charset="0"/>
                <a:cs typeface="Arial" charset="0"/>
              </a:rPr>
              <a:t>PLEASE  TURN OFF  YOUR PHONE, TV, RADIO BEFORE CLASS.</a:t>
            </a:r>
            <a:br>
              <a:rPr lang="es-ES" altLang="es-CL" sz="2400" dirty="0">
                <a:solidFill>
                  <a:srgbClr val="C00000"/>
                </a:solidFill>
                <a:latin typeface="Corbel" panose="020B0503020204020204" pitchFamily="34" charset="0"/>
                <a:cs typeface="Arial" charset="0"/>
              </a:rPr>
            </a:br>
            <a:r>
              <a:rPr lang="es-ES" altLang="es-CL" sz="2400" dirty="0">
                <a:solidFill>
                  <a:srgbClr val="C00000"/>
                </a:solidFill>
                <a:latin typeface="Corbel" panose="020B0503020204020204" pitchFamily="34" charset="0"/>
                <a:cs typeface="Arial" charset="0"/>
              </a:rPr>
              <a:t> </a:t>
            </a:r>
            <a:br>
              <a:rPr lang="es-ES" altLang="es-CL" sz="2800" dirty="0">
                <a:latin typeface="Corbel" panose="020B0503020204020204" pitchFamily="34" charset="0"/>
                <a:cs typeface="Arial" charset="0"/>
              </a:rPr>
            </a:br>
            <a:r>
              <a:rPr lang="en-US" altLang="es-CL" sz="2800" dirty="0">
                <a:latin typeface="Corbel" panose="020B0503020204020204" pitchFamily="34" charset="0"/>
                <a:cs typeface="Arial" charset="0"/>
              </a:rPr>
              <a:t>If possible, use headphones and a microphone in case there’s background noise around at home.</a:t>
            </a:r>
            <a:endParaRPr lang="en-US" altLang="es-CL" sz="1800" b="1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4728" y="5941041"/>
            <a:ext cx="4178808" cy="521208"/>
          </a:xfrm>
        </p:spPr>
        <p:txBody>
          <a:bodyPr rtlCol="0"/>
          <a:lstStyle/>
          <a:p>
            <a:r>
              <a:rPr lang="en-US" altLang="es-CL" sz="3200" b="1" dirty="0">
                <a:solidFill>
                  <a:schemeClr val="tx2"/>
                </a:solidFill>
                <a:latin typeface="Candara" pitchFamily="34" charset="0"/>
                <a:cs typeface="Arial" charset="0"/>
              </a:rPr>
              <a:t>Watch Out</a:t>
            </a:r>
            <a:r>
              <a:rPr lang="en-US" altLang="es-CL" sz="3200" dirty="0">
                <a:solidFill>
                  <a:schemeClr val="tx2"/>
                </a:solidFill>
                <a:latin typeface="Candara" pitchFamily="34" charset="0"/>
                <a:cs typeface="Arial" charset="0"/>
              </a:rPr>
              <a:t>!</a:t>
            </a:r>
            <a:endParaRPr lang="en-US" sz="3200" dirty="0">
              <a:solidFill>
                <a:schemeClr val="tx2"/>
              </a:solidFill>
            </a:endParaRPr>
          </a:p>
        </p:txBody>
      </p:sp>
      <p:grpSp>
        <p:nvGrpSpPr>
          <p:cNvPr id="4" name="Grupo 3" descr="elemento decorativo">
            <a:extLst>
              <a:ext uri="{FF2B5EF4-FFF2-40B4-BE49-F238E27FC236}">
                <a16:creationId xmlns:a16="http://schemas.microsoft.com/office/drawing/2014/main" id="{EB664AAE-5AE9-41D7-8346-002B9F445323}"/>
              </a:ext>
            </a:extLst>
          </p:cNvPr>
          <p:cNvGrpSpPr/>
          <p:nvPr/>
        </p:nvGrpSpPr>
        <p:grpSpPr>
          <a:xfrm>
            <a:off x="0" y="-169817"/>
            <a:ext cx="6208649" cy="6858000"/>
            <a:chOff x="-3740" y="0"/>
            <a:chExt cx="6208649" cy="68580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8123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5336101E-D654-46D8-A983-BF46C5D865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240" y="1388436"/>
            <a:ext cx="7863840" cy="5090741"/>
          </a:xfrm>
        </p:spPr>
        <p:txBody>
          <a:bodyPr rtlCol="0"/>
          <a:lstStyle/>
          <a:p>
            <a:pPr algn="ctr"/>
            <a:r>
              <a:rPr lang="en-US" sz="4400" dirty="0">
                <a:latin typeface="+mj-lt"/>
              </a:rPr>
              <a:t>If you miss a test, you will have a chance to take it later on,  but only if you have a medical leave or any other valid justifiable excuse.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sz="6000" dirty="0">
                <a:solidFill>
                  <a:srgbClr val="C00000"/>
                </a:solidFill>
              </a:rPr>
              <a:t>Important</a:t>
            </a:r>
            <a:r>
              <a:rPr lang="es-ES" sz="6000" dirty="0">
                <a:solidFill>
                  <a:srgbClr val="C00000"/>
                </a:solidFill>
              </a:rPr>
              <a:t>!</a:t>
            </a:r>
          </a:p>
        </p:txBody>
      </p:sp>
      <p:pic>
        <p:nvPicPr>
          <p:cNvPr id="27" name="Marcador de contenido 79" descr="Libro abierto">
            <a:extLst>
              <a:ext uri="{FF2B5EF4-FFF2-40B4-BE49-F238E27FC236}">
                <a16:creationId xmlns:a16="http://schemas.microsoft.com/office/drawing/2014/main" id="{EBEE0E99-191F-4498-9399-4BA8BCD3E6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024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5336101E-D654-46D8-A983-BF46C5D865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240" y="1733627"/>
            <a:ext cx="7863840" cy="3112693"/>
          </a:xfrm>
        </p:spPr>
        <p:txBody>
          <a:bodyPr rtlCol="0"/>
          <a:lstStyle/>
          <a:p>
            <a:pPr algn="ctr" rtl="0"/>
            <a:r>
              <a:rPr lang="en-US" sz="4800" dirty="0">
                <a:latin typeface="+mj-lt"/>
              </a:rPr>
              <a:t>You are not allowed to take pictures of the material or to record the class without the teacher’s authorization.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sz="6000" dirty="0">
                <a:solidFill>
                  <a:srgbClr val="C00000"/>
                </a:solidFill>
              </a:rPr>
              <a:t>Watch out!</a:t>
            </a:r>
          </a:p>
        </p:txBody>
      </p:sp>
      <p:pic>
        <p:nvPicPr>
          <p:cNvPr id="27" name="Marcador de contenido 79" descr="Libro abierto">
            <a:extLst>
              <a:ext uri="{FF2B5EF4-FFF2-40B4-BE49-F238E27FC236}">
                <a16:creationId xmlns:a16="http://schemas.microsoft.com/office/drawing/2014/main" id="{EBEE0E99-191F-4498-9399-4BA8BCD3E6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638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vista aérea de un chico sentado con su equipo portátil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" name="Grupo 10" descr="elemento decorativo">
            <a:extLst>
              <a:ext uri="{FF2B5EF4-FFF2-40B4-BE49-F238E27FC236}">
                <a16:creationId xmlns:a16="http://schemas.microsoft.com/office/drawing/2014/main" id="{AB025618-C830-4992-9CD3-D9E49BC79E67}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14" name="Rectángulo 13" descr="elemento decorativo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Elipse 14" descr="elemento decorativo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4" name="Marcador de número de diapositiva 5">
            <a:extLst>
              <a:ext uri="{FF2B5EF4-FFF2-40B4-BE49-F238E27FC236}">
                <a16:creationId xmlns:a16="http://schemas.microsoft.com/office/drawing/2014/main" id="{11457662-C1A5-4B93-8E30-88025E27C462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es-ES" sz="1200" smtClean="0">
                <a:solidFill>
                  <a:schemeClr val="bg1"/>
                </a:solidFill>
              </a:rPr>
              <a:pPr algn="ctr" rtl="0"/>
              <a:t>7</a:t>
            </a:fld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710" y="1106079"/>
            <a:ext cx="6440547" cy="4980400"/>
          </a:xfrm>
        </p:spPr>
        <p:txBody>
          <a:bodyPr rtlCol="0"/>
          <a:lstStyle/>
          <a:p>
            <a:pPr algn="ctr"/>
            <a:r>
              <a:rPr lang="en-US" altLang="es-CL" sz="2800" b="1" dirty="0">
                <a:latin typeface="Candara" panose="020E0502030303020204" pitchFamily="34" charset="0"/>
              </a:rPr>
              <a:t>	</a:t>
            </a:r>
          </a:p>
          <a:p>
            <a:pPr algn="ctr"/>
            <a:r>
              <a:rPr lang="en-US" altLang="es-CL" sz="2800" dirty="0">
                <a:latin typeface="+mj-lt"/>
              </a:rPr>
              <a:t>During this semester, you are required to work on the English Platform that will be available for you as soon as you register. You must do a minimum of 60%   of the exercises on  the Platform </a:t>
            </a:r>
            <a:r>
              <a:rPr lang="en-US" altLang="es-CL" sz="2800" b="1" dirty="0"/>
              <a:t>to get a 4,0</a:t>
            </a:r>
            <a:r>
              <a:rPr lang="en-US" altLang="es-CL" sz="2800" b="1" dirty="0">
                <a:latin typeface="+mj-lt"/>
              </a:rPr>
              <a:t>. Students can do more exercises to get a higher grade.</a:t>
            </a:r>
          </a:p>
          <a:p>
            <a:pPr algn="ctr"/>
            <a:r>
              <a:rPr lang="en-US" altLang="es-CL" sz="2800" dirty="0">
                <a:latin typeface="+mj-lt"/>
              </a:rPr>
              <a:t>You must contact our  Platform Coordinator to receive guidance on this process</a:t>
            </a:r>
            <a:r>
              <a:rPr lang="es-CL" altLang="es-CL" sz="2800" dirty="0">
                <a:latin typeface="+mj-lt"/>
              </a:rPr>
              <a:t>.</a:t>
            </a:r>
            <a:endParaRPr lang="es-ES" sz="2800" dirty="0">
              <a:latin typeface="+mj-lt"/>
            </a:endParaRPr>
          </a:p>
          <a:p>
            <a:pPr algn="ctr"/>
            <a:endParaRPr lang="en-US" altLang="es-CL" sz="2800" dirty="0">
              <a:latin typeface="Candara" panose="020E0502030303020204" pitchFamily="34" charset="0"/>
            </a:endParaRPr>
          </a:p>
          <a:p>
            <a:pPr algn="ctr"/>
            <a:endParaRPr lang="en-US" altLang="es-CL" sz="2800" b="1" dirty="0">
              <a:latin typeface="Candara" panose="020E050203030302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486071" cy="830997"/>
          </a:xfrm>
        </p:spPr>
        <p:txBody>
          <a:bodyPr rtlCol="0"/>
          <a:lstStyle/>
          <a:p>
            <a:pPr algn="ctr" rtl="0"/>
            <a:r>
              <a:rPr lang="es-ES" b="1" dirty="0">
                <a:solidFill>
                  <a:schemeClr val="accent2"/>
                </a:solidFill>
              </a:rPr>
              <a:t>ABOUT OUR  ENGLISH  PLATFORM</a:t>
            </a:r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chico caminando con mochila y una bicicleta">
            <a:extLst>
              <a:ext uri="{FF2B5EF4-FFF2-40B4-BE49-F238E27FC236}">
                <a16:creationId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5" y="0"/>
            <a:ext cx="5355875" cy="6858000"/>
          </a:xfrm>
        </p:spPr>
      </p:pic>
      <p:grpSp>
        <p:nvGrpSpPr>
          <p:cNvPr id="11" name="Grupo 10" descr="elemento decorativo">
            <a:extLst>
              <a:ext uri="{FF2B5EF4-FFF2-40B4-BE49-F238E27FC236}">
                <a16:creationId xmlns:a16="http://schemas.microsoft.com/office/drawing/2014/main" id="{AB025618-C830-4992-9CD3-D9E49BC79E67}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14" name="Rectángulo 13" descr="elemento decorativo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Elipse 14" descr="elemento decorativo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:a16="http://schemas.microsoft.com/office/drawing/2014/main" id="{79161314-0A22-4109-A2B1-41E87EFE1E18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es-ES" sz="1200" smtClean="0">
                <a:solidFill>
                  <a:schemeClr val="bg1"/>
                </a:solidFill>
              </a:rPr>
              <a:pPr algn="ctr" rtl="0"/>
              <a:t>8</a:t>
            </a:fld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C3930A4E-1302-4AC9-86A3-C4E8AF186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1986" y="1031967"/>
            <a:ext cx="3479818" cy="5054512"/>
          </a:xfrm>
        </p:spPr>
        <p:txBody>
          <a:bodyPr rtlCol="0"/>
          <a:lstStyle/>
          <a:p>
            <a:pPr algn="ctr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Candara" pitchFamily="34" charset="0"/>
              </a:rPr>
              <a:t>DATES</a:t>
            </a:r>
            <a:endParaRPr lang="en-US" sz="1600" b="1" dirty="0">
              <a:solidFill>
                <a:srgbClr val="C00000"/>
              </a:solidFill>
              <a:latin typeface="Candara" pitchFamily="34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1800" b="1" dirty="0">
              <a:latin typeface="Candara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Candara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Candara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Candara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Candara" pitchFamily="34" charset="0"/>
              </a:rPr>
              <a:t>Exemption Exam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solidFill>
                  <a:srgbClr val="C00000"/>
                </a:solidFill>
                <a:latin typeface="Candara" pitchFamily="34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andara" pitchFamily="34" charset="0"/>
              </a:rPr>
              <a:t>Date and time must be set by teacher)</a:t>
            </a:r>
          </a:p>
          <a:p>
            <a:pPr>
              <a:spcBef>
                <a:spcPts val="0"/>
              </a:spcBef>
              <a:defRPr/>
            </a:pPr>
            <a:endParaRPr lang="en-US" sz="2400" dirty="0">
              <a:solidFill>
                <a:srgbClr val="C00000"/>
              </a:solidFill>
              <a:latin typeface="Candara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Candara" pitchFamily="34" charset="0"/>
              </a:rPr>
              <a:t> 25-30 May Listening Test  (30% NFA)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800" b="1" dirty="0">
              <a:latin typeface="Candara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Candara" pitchFamily="34" charset="0"/>
              </a:rPr>
              <a:t>27-31 July Oral Test (30% NFA)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800" b="1" dirty="0">
              <a:latin typeface="Candara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Candara" pitchFamily="34" charset="0"/>
                <a:cs typeface="Arial" charset="0"/>
              </a:rPr>
              <a:t>Language Evaluation (40% NFA) Made up of: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Candara" pitchFamily="34" charset="0"/>
                <a:cs typeface="Arial" charset="0"/>
              </a:rPr>
              <a:t>-Practice Classwork Assignment ( 70%)</a:t>
            </a:r>
          </a:p>
          <a:p>
            <a:pPr>
              <a:spcBef>
                <a:spcPts val="0"/>
              </a:spcBef>
              <a:defRPr/>
            </a:pPr>
            <a:r>
              <a:rPr lang="es-ES" sz="1600" dirty="0">
                <a:latin typeface="Candara" pitchFamily="34" charset="0"/>
                <a:cs typeface="Arial" charset="0"/>
              </a:rPr>
              <a:t>-</a:t>
            </a:r>
            <a:r>
              <a:rPr lang="en-US" sz="1600" dirty="0">
                <a:latin typeface="Candara" pitchFamily="34" charset="0"/>
                <a:cs typeface="Arial" charset="0"/>
              </a:rPr>
              <a:t>Platform </a:t>
            </a:r>
            <a:r>
              <a:rPr lang="es-ES" sz="1600" dirty="0">
                <a:latin typeface="Candara" pitchFamily="34" charset="0"/>
                <a:cs typeface="Arial" charset="0"/>
              </a:rPr>
              <a:t>(30%)</a:t>
            </a:r>
            <a:endParaRPr lang="en-US" sz="1600" dirty="0">
              <a:latin typeface="Candara" pitchFamily="34" charset="0"/>
              <a:cs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800" b="1" dirty="0">
              <a:latin typeface="Candara" pitchFamily="34" charset="0"/>
              <a:cs typeface="Arial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s-ES" sz="1800" b="1" dirty="0">
                <a:latin typeface="Candara" pitchFamily="34" charset="0"/>
              </a:rPr>
              <a:t>17-22 </a:t>
            </a:r>
            <a:r>
              <a:rPr lang="es-ES" sz="1800" b="1" dirty="0" err="1">
                <a:latin typeface="Candara" pitchFamily="34" charset="0"/>
              </a:rPr>
              <a:t>August</a:t>
            </a:r>
            <a:r>
              <a:rPr lang="es-ES" sz="1800" b="1" dirty="0">
                <a:latin typeface="Candara" pitchFamily="34" charset="0"/>
              </a:rPr>
              <a:t> </a:t>
            </a:r>
            <a:r>
              <a:rPr lang="es-ES" sz="1800" b="1" dirty="0" err="1">
                <a:latin typeface="Candara" pitchFamily="34" charset="0"/>
              </a:rPr>
              <a:t>Pending</a:t>
            </a:r>
            <a:r>
              <a:rPr lang="es-ES" sz="1800" b="1" dirty="0">
                <a:latin typeface="Candara" pitchFamily="34" charset="0"/>
              </a:rPr>
              <a:t> </a:t>
            </a:r>
            <a:r>
              <a:rPr lang="es-ES" sz="1800" b="1" dirty="0" err="1">
                <a:latin typeface="Candara" pitchFamily="34" charset="0"/>
              </a:rPr>
              <a:t>Tests</a:t>
            </a:r>
            <a:endParaRPr lang="en-US" sz="1800" b="1" dirty="0">
              <a:latin typeface="Candara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Candara" pitchFamily="34" charset="0"/>
              </a:rPr>
              <a:t>24-28 August Make up Test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800" b="1" dirty="0">
              <a:latin typeface="Candara" pitchFamily="34" charset="0"/>
            </a:endParaRPr>
          </a:p>
          <a:p>
            <a:pPr algn="ctr" rtl="0"/>
            <a:endParaRPr lang="es-ES" sz="1800" dirty="0"/>
          </a:p>
          <a:p>
            <a:pPr algn="ctr" rtl="0"/>
            <a:endParaRPr lang="es-ES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1945875"/>
            <a:ext cx="2834640" cy="4140603"/>
          </a:xfrm>
        </p:spPr>
        <p:txBody>
          <a:bodyPr rtlCol="0"/>
          <a:lstStyle/>
          <a:p>
            <a:pPr algn="just"/>
            <a:r>
              <a:rPr lang="en-US" altLang="es-CL" sz="1100" b="1" dirty="0">
                <a:latin typeface="Candara" panose="020E0502030303020204" pitchFamily="34" charset="0"/>
              </a:rPr>
              <a:t>	</a:t>
            </a:r>
          </a:p>
          <a:p>
            <a:pPr algn="ctr"/>
            <a:r>
              <a:rPr lang="en-US" altLang="es-CL" sz="2000" dirty="0">
                <a:latin typeface="Candara" panose="020E0502030303020204" pitchFamily="34" charset="0"/>
              </a:rPr>
              <a:t>Students can be exempted from the course by taking an </a:t>
            </a:r>
            <a:r>
              <a:rPr lang="en-US" altLang="es-CL" sz="2000" b="1" u="sng" dirty="0">
                <a:latin typeface="Candara" panose="020E0502030303020204" pitchFamily="34" charset="0"/>
              </a:rPr>
              <a:t>Oral Exemption Exam . </a:t>
            </a:r>
          </a:p>
          <a:p>
            <a:pPr algn="ctr"/>
            <a:endParaRPr lang="en-US" altLang="es-CL" sz="2000" b="1" u="sng" dirty="0">
              <a:latin typeface="Candara" panose="020E0502030303020204" pitchFamily="34" charset="0"/>
            </a:endParaRPr>
          </a:p>
          <a:p>
            <a:pPr algn="ctr"/>
            <a:r>
              <a:rPr lang="en-US" altLang="es-CL" sz="2000" dirty="0">
                <a:latin typeface="Candara" panose="020E0502030303020204" pitchFamily="34" charset="0"/>
              </a:rPr>
              <a:t>Exemption</a:t>
            </a:r>
            <a:r>
              <a:rPr lang="en-US" altLang="es-CL" sz="2000" b="1" dirty="0">
                <a:latin typeface="Candara" panose="020E0502030303020204" pitchFamily="34" charset="0"/>
              </a:rPr>
              <a:t> </a:t>
            </a:r>
            <a:r>
              <a:rPr lang="en-US" altLang="es-CL" sz="2000" dirty="0">
                <a:latin typeface="Candara" panose="020E0502030303020204" pitchFamily="34" charset="0"/>
              </a:rPr>
              <a:t>will take place if a student gets 6.0  Your teacher will upload your grades on the Online System as soon as he/she has them.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76" y="536418"/>
            <a:ext cx="6891564" cy="830997"/>
          </a:xfrm>
        </p:spPr>
        <p:txBody>
          <a:bodyPr rtlCol="0"/>
          <a:lstStyle/>
          <a:p>
            <a:pPr algn="ctr" rtl="0"/>
            <a:r>
              <a:rPr lang="es-ES" b="1" dirty="0">
                <a:solidFill>
                  <a:srgbClr val="0D3047"/>
                </a:solidFill>
                <a:latin typeface="Century Gothic" panose="020B0502020202020204" pitchFamily="34" charset="0"/>
              </a:rPr>
              <a:t>ABOUT  OUR  EVALUATIONS</a:t>
            </a:r>
          </a:p>
        </p:txBody>
      </p:sp>
      <p:pic>
        <p:nvPicPr>
          <p:cNvPr id="35" name="Marcador de contenido 34" descr="Libro abierto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9921" y="1554851"/>
            <a:ext cx="548640" cy="548640"/>
          </a:xfrm>
          <a:solidFill>
            <a:schemeClr val="accent2"/>
          </a:solidFill>
        </p:spPr>
      </p:pic>
      <p:pic>
        <p:nvPicPr>
          <p:cNvPr id="36" name="Marcador de contenido 35" descr="Medalla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2322" y="1302720"/>
            <a:ext cx="548640" cy="548640"/>
          </a:xfrm>
        </p:spPr>
      </p:pic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libros en una estantería">
            <a:extLst>
              <a:ext uri="{FF2B5EF4-FFF2-40B4-BE49-F238E27FC236}">
                <a16:creationId xmlns:a16="http://schemas.microsoft.com/office/drawing/2014/main" id="{0BCD2159-BE65-43D5-9E0A-9EB4B1B2F85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9" b="69"/>
          <a:stretch/>
        </p:blipFill>
        <p:spPr/>
      </p:pic>
      <p:grpSp>
        <p:nvGrpSpPr>
          <p:cNvPr id="23" name="Grupo 22" descr="elemento decorativo">
            <a:extLst>
              <a:ext uri="{FF2B5EF4-FFF2-40B4-BE49-F238E27FC236}">
                <a16:creationId xmlns:a16="http://schemas.microsoft.com/office/drawing/2014/main" id="{28C94A8D-A234-408C-8281-33CCC01BE2A8}"/>
              </a:ext>
            </a:extLst>
          </p:cNvPr>
          <p:cNvGrpSpPr/>
          <p:nvPr/>
        </p:nvGrpSpPr>
        <p:grpSpPr>
          <a:xfrm>
            <a:off x="0" y="0"/>
            <a:ext cx="4750604" cy="6858000"/>
            <a:chOff x="0" y="0"/>
            <a:chExt cx="4750604" cy="6858000"/>
          </a:xfrm>
        </p:grpSpPr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01887690-2EDF-4913-A835-4503B0E36442}"/>
                </a:ext>
              </a:extLst>
            </p:cNvPr>
            <p:cNvSpPr/>
            <p:nvPr/>
          </p:nvSpPr>
          <p:spPr>
            <a:xfrm>
              <a:off x="0" y="0"/>
              <a:ext cx="4750604" cy="6858000"/>
            </a:xfrm>
            <a:custGeom>
              <a:avLst/>
              <a:gdLst>
                <a:gd name="connsiteX0" fmla="*/ 0 w 4750604"/>
                <a:gd name="connsiteY0" fmla="*/ 0 h 6858000"/>
                <a:gd name="connsiteX1" fmla="*/ 4750604 w 4750604"/>
                <a:gd name="connsiteY1" fmla="*/ 0 h 6858000"/>
                <a:gd name="connsiteX2" fmla="*/ 3101407 w 4750604"/>
                <a:gd name="connsiteY2" fmla="*/ 6858000 h 6858000"/>
                <a:gd name="connsiteX3" fmla="*/ 0 w 475060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0604" h="6858000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D1E7D22-630D-4E19-8BE6-9C21E4A652BD}"/>
                </a:ext>
              </a:extLst>
            </p:cNvPr>
            <p:cNvSpPr/>
            <p:nvPr/>
          </p:nvSpPr>
          <p:spPr>
            <a:xfrm>
              <a:off x="1" y="0"/>
              <a:ext cx="3946799" cy="6858000"/>
            </a:xfrm>
            <a:custGeom>
              <a:avLst/>
              <a:gdLst>
                <a:gd name="connsiteX0" fmla="*/ 0 w 3946799"/>
                <a:gd name="connsiteY0" fmla="*/ 0 h 6858000"/>
                <a:gd name="connsiteX1" fmla="*/ 3946799 w 3946799"/>
                <a:gd name="connsiteY1" fmla="*/ 0 h 6858000"/>
                <a:gd name="connsiteX2" fmla="*/ 2297602 w 3946799"/>
                <a:gd name="connsiteY2" fmla="*/ 6858000 h 6858000"/>
                <a:gd name="connsiteX3" fmla="*/ 0 w 394679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799" h="6858000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318BD405-EEE9-4A08-8DA2-A70AFCF1D240}"/>
                </a:ext>
              </a:extLst>
            </p:cNvPr>
            <p:cNvSpPr/>
            <p:nvPr/>
          </p:nvSpPr>
          <p:spPr>
            <a:xfrm>
              <a:off x="0" y="0"/>
              <a:ext cx="3723822" cy="6858000"/>
            </a:xfrm>
            <a:custGeom>
              <a:avLst/>
              <a:gdLst>
                <a:gd name="connsiteX0" fmla="*/ 0 w 3723822"/>
                <a:gd name="connsiteY0" fmla="*/ 0 h 6858000"/>
                <a:gd name="connsiteX1" fmla="*/ 3723822 w 3723822"/>
                <a:gd name="connsiteY1" fmla="*/ 0 h 6858000"/>
                <a:gd name="connsiteX2" fmla="*/ 2074625 w 3723822"/>
                <a:gd name="connsiteY2" fmla="*/ 6858000 h 6858000"/>
                <a:gd name="connsiteX3" fmla="*/ 0 w 372382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3822" h="6858000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7D4A6826-2C0D-4C79-A871-DF31737EE4F7}"/>
                </a:ext>
              </a:extLst>
            </p:cNvPr>
            <p:cNvSpPr/>
            <p:nvPr/>
          </p:nvSpPr>
          <p:spPr>
            <a:xfrm>
              <a:off x="0" y="304800"/>
              <a:ext cx="1590261" cy="6553200"/>
            </a:xfrm>
            <a:custGeom>
              <a:avLst/>
              <a:gdLst>
                <a:gd name="connsiteX0" fmla="*/ 0 w 3374007"/>
                <a:gd name="connsiteY0" fmla="*/ 0 h 6858000"/>
                <a:gd name="connsiteX1" fmla="*/ 3374007 w 3374007"/>
                <a:gd name="connsiteY1" fmla="*/ 0 h 6858000"/>
                <a:gd name="connsiteX2" fmla="*/ 1659507 w 3374007"/>
                <a:gd name="connsiteY2" fmla="*/ 6858000 h 6858000"/>
                <a:gd name="connsiteX3" fmla="*/ 0 w 337400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4007" h="6858000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D3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34" name="Título 33">
            <a:extLst>
              <a:ext uri="{FF2B5EF4-FFF2-40B4-BE49-F238E27FC236}">
                <a16:creationId xmlns:a16="http://schemas.microsoft.com/office/drawing/2014/main" id="{3749FE94-FC7C-4359-A56E-6C7A87BD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2313432"/>
            <a:ext cx="10692782" cy="2852737"/>
          </a:xfrm>
        </p:spPr>
        <p:txBody>
          <a:bodyPr rtlCol="0"/>
          <a:lstStyle/>
          <a:p>
            <a:r>
              <a:rPr lang="es-ES" altLang="es-CL" sz="3600" dirty="0" err="1">
                <a:solidFill>
                  <a:srgbClr val="FFC000"/>
                </a:solidFill>
              </a:rPr>
              <a:t>For</a:t>
            </a:r>
            <a:r>
              <a:rPr lang="es-ES" altLang="es-CL" sz="3600" dirty="0">
                <a:solidFill>
                  <a:srgbClr val="FFC000"/>
                </a:solidFill>
              </a:rPr>
              <a:t> </a:t>
            </a:r>
            <a:r>
              <a:rPr lang="es-ES" altLang="es-CL" sz="3600" dirty="0" err="1">
                <a:solidFill>
                  <a:srgbClr val="FFC000"/>
                </a:solidFill>
              </a:rPr>
              <a:t>further</a:t>
            </a:r>
            <a:r>
              <a:rPr lang="es-ES" altLang="es-CL" sz="3600" dirty="0">
                <a:solidFill>
                  <a:srgbClr val="FFC000"/>
                </a:solidFill>
              </a:rPr>
              <a:t> </a:t>
            </a:r>
            <a:r>
              <a:rPr lang="es-ES" altLang="es-CL" sz="3600" dirty="0" err="1">
                <a:solidFill>
                  <a:srgbClr val="FFC000"/>
                </a:solidFill>
              </a:rPr>
              <a:t>information</a:t>
            </a:r>
            <a:r>
              <a:rPr lang="es-ES" altLang="es-CL" sz="3600" dirty="0">
                <a:solidFill>
                  <a:srgbClr val="FFC000"/>
                </a:solidFill>
              </a:rPr>
              <a:t> </a:t>
            </a:r>
            <a:r>
              <a:rPr lang="es-ES" altLang="es-CL" sz="3600" dirty="0" err="1">
                <a:solidFill>
                  <a:srgbClr val="FFC000"/>
                </a:solidFill>
              </a:rPr>
              <a:t>contact</a:t>
            </a:r>
            <a:r>
              <a:rPr lang="es-ES" altLang="es-CL" sz="3200" dirty="0">
                <a:solidFill>
                  <a:srgbClr val="FFC000"/>
                </a:solidFill>
                <a:latin typeface="Candara" panose="020E0502030303020204" pitchFamily="34" charset="0"/>
              </a:rPr>
              <a:t>:</a:t>
            </a:r>
            <a:br>
              <a:rPr lang="es-ES" altLang="es-CL" sz="2800" dirty="0">
                <a:latin typeface="Candara" panose="020E0502030303020204" pitchFamily="34" charset="0"/>
              </a:rPr>
            </a:br>
            <a:br>
              <a:rPr lang="es-ES" altLang="es-CL" sz="2800" dirty="0">
                <a:latin typeface="Candara" panose="020E0502030303020204" pitchFamily="34" charset="0"/>
              </a:rPr>
            </a:br>
            <a:r>
              <a:rPr lang="es-ES" altLang="es-CL" sz="2800" b="1" dirty="0">
                <a:solidFill>
                  <a:schemeClr val="tx1"/>
                </a:solidFill>
              </a:rPr>
              <a:t>PROFESSOR ERIKA MERY </a:t>
            </a:r>
            <a:br>
              <a:rPr lang="es-ES" altLang="es-CL" sz="2800" b="1" dirty="0">
                <a:solidFill>
                  <a:schemeClr val="tx1"/>
                </a:solidFill>
              </a:rPr>
            </a:br>
            <a:r>
              <a:rPr lang="es-ES" altLang="es-CL" sz="2800" dirty="0">
                <a:solidFill>
                  <a:schemeClr val="tx1"/>
                </a:solidFill>
              </a:rPr>
              <a:t>ENGLISH</a:t>
            </a:r>
            <a:r>
              <a:rPr lang="es-ES" altLang="es-CL" sz="2800" b="1" dirty="0">
                <a:solidFill>
                  <a:schemeClr val="tx1"/>
                </a:solidFill>
              </a:rPr>
              <a:t> </a:t>
            </a:r>
            <a:r>
              <a:rPr lang="es-ES" altLang="es-CL" sz="2800" dirty="0">
                <a:solidFill>
                  <a:schemeClr val="tx1"/>
                </a:solidFill>
              </a:rPr>
              <a:t>COORDINATOR:  </a:t>
            </a:r>
            <a:br>
              <a:rPr lang="es-ES" altLang="es-CL" sz="2800" dirty="0">
                <a:solidFill>
                  <a:schemeClr val="tx1"/>
                </a:solidFill>
              </a:rPr>
            </a:br>
            <a:r>
              <a:rPr lang="es-ES" altLang="es-CL" sz="28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emery@ucn.cl</a:t>
            </a:r>
            <a:r>
              <a:rPr lang="es-ES" altLang="es-CL" sz="2800" dirty="0">
                <a:solidFill>
                  <a:schemeClr val="tx1"/>
                </a:solidFill>
              </a:rPr>
              <a:t> </a:t>
            </a:r>
            <a:br>
              <a:rPr lang="es-ES" altLang="es-CL" sz="2800" dirty="0">
                <a:solidFill>
                  <a:schemeClr val="tx1"/>
                </a:solidFill>
              </a:rPr>
            </a:br>
            <a:r>
              <a:rPr lang="es-ES" altLang="es-CL" sz="2800" dirty="0">
                <a:solidFill>
                  <a:schemeClr val="tx1"/>
                </a:solidFill>
              </a:rPr>
              <a:t>	Tel.: </a:t>
            </a:r>
            <a:r>
              <a:rPr lang="es-CL" altLang="en-US" sz="2800" dirty="0">
                <a:solidFill>
                  <a:schemeClr val="tx1"/>
                </a:solidFill>
              </a:rPr>
              <a:t>51-2 20 98 51</a:t>
            </a:r>
            <a:br>
              <a:rPr lang="es-CL" altLang="en-US" sz="2800" dirty="0">
                <a:solidFill>
                  <a:schemeClr val="tx1"/>
                </a:solidFill>
              </a:rPr>
            </a:br>
            <a:br>
              <a:rPr lang="es-CL" altLang="en-US" sz="2800" dirty="0">
                <a:solidFill>
                  <a:schemeClr val="tx1"/>
                </a:solidFill>
              </a:rPr>
            </a:br>
            <a:r>
              <a:rPr lang="es-CL" altLang="en-US" sz="2800" dirty="0">
                <a:solidFill>
                  <a:schemeClr val="tx1"/>
                </a:solidFill>
              </a:rPr>
              <a:t> </a:t>
            </a:r>
            <a:r>
              <a:rPr lang="es-CL" altLang="en-US" sz="2800" b="1" dirty="0">
                <a:solidFill>
                  <a:schemeClr val="tx1"/>
                </a:solidFill>
              </a:rPr>
              <a:t>TEACHER JUDIT ROJAS</a:t>
            </a:r>
            <a:r>
              <a:rPr lang="es-CL" altLang="en-US" sz="2800" dirty="0">
                <a:solidFill>
                  <a:schemeClr val="tx1"/>
                </a:solidFill>
              </a:rPr>
              <a:t>, </a:t>
            </a:r>
            <a:br>
              <a:rPr lang="es-CL" altLang="en-US" sz="2800" dirty="0">
                <a:solidFill>
                  <a:schemeClr val="tx1"/>
                </a:solidFill>
              </a:rPr>
            </a:br>
            <a:r>
              <a:rPr lang="es-CL" altLang="en-US" sz="2800" dirty="0">
                <a:solidFill>
                  <a:schemeClr val="tx1"/>
                </a:solidFill>
              </a:rPr>
              <a:t>PLATFORM 	COORDINATOR: </a:t>
            </a:r>
            <a:br>
              <a:rPr lang="es-CL" altLang="en-US" sz="2800" dirty="0">
                <a:solidFill>
                  <a:schemeClr val="tx1"/>
                </a:solidFill>
              </a:rPr>
            </a:br>
            <a:r>
              <a:rPr lang="es-CL" altLang="en-US" sz="28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coordinador.coquimbo@ucn.cl</a:t>
            </a:r>
            <a:br>
              <a:rPr lang="es-CL" altLang="en-US" sz="9600" b="1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br>
              <a:rPr lang="es-CL" altLang="es-CL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3F200E92-5A1F-40B7-AE02-46929BC45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296" y="3814354"/>
            <a:ext cx="6215269" cy="2357846"/>
          </a:xfrm>
        </p:spPr>
        <p:txBody>
          <a:bodyPr rtlCol="0"/>
          <a:lstStyle/>
          <a:p>
            <a:pPr rtl="0"/>
            <a:r>
              <a:rPr lang="en-US" sz="3200" b="1" dirty="0">
                <a:solidFill>
                  <a:schemeClr val="tx1"/>
                </a:solidFill>
                <a:latin typeface="+mj-lt"/>
              </a:rPr>
              <a:t>Find your teacher </a:t>
            </a:r>
            <a:r>
              <a:rPr lang="es-ES" sz="3200" b="1" dirty="0">
                <a:solidFill>
                  <a:schemeClr val="tx1"/>
                </a:solidFill>
                <a:latin typeface="+mj-lt"/>
              </a:rPr>
              <a:t>MISS RAGGI at</a:t>
            </a:r>
          </a:p>
          <a:p>
            <a:pPr rtl="0"/>
            <a:r>
              <a:rPr lang="es-ES" sz="3200" b="1" dirty="0">
                <a:solidFill>
                  <a:schemeClr val="tx1"/>
                </a:solidFill>
                <a:latin typeface="+mj-lt"/>
              </a:rPr>
              <a:t>             </a:t>
            </a:r>
            <a:r>
              <a:rPr lang="es-ES" sz="3200" b="1" u="sng" dirty="0">
                <a:solidFill>
                  <a:schemeClr val="tx1"/>
                </a:solidFill>
                <a:latin typeface="+mj-lt"/>
              </a:rPr>
              <a:t>sraggi@ucn.cl</a:t>
            </a:r>
          </a:p>
          <a:p>
            <a:pPr algn="ctr" rtl="0"/>
            <a:r>
              <a:rPr lang="es-ES" sz="3200" b="1" dirty="0">
                <a:latin typeface="+mj-lt"/>
              </a:rPr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1511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27_TF00475556" id="{4DA04894-5009-4EFB-8513-026C48A536EA}" vid="{D0411C1F-0FA0-4D17-9B40-BC52A8EC834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A4148EB-7DAD-48FA-A275-D42F48043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41CEA3-A3B3-4568-9E84-C4619CC82D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49A191-EC8C-4AA6-9C64-D32B5F04743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formación</Template>
  <TotalTime>0</TotalTime>
  <Words>451</Words>
  <Application>Microsoft Office PowerPoint</Application>
  <PresentationFormat>Panorámica</PresentationFormat>
  <Paragraphs>59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Century Gothic</vt:lpstr>
      <vt:lpstr>Corbel</vt:lpstr>
      <vt:lpstr>Tema de Office</vt:lpstr>
      <vt:lpstr>Online English I Engineering  1 semester 2020</vt:lpstr>
      <vt:lpstr>Passing Grade and Attendance</vt:lpstr>
      <vt:lpstr>                         You are required to:   Keep the camera on as much as possible while being in Zoom class.  Submit your in-class work assignment during the corresponding Practice Class period </vt:lpstr>
      <vt:lpstr>      PLEASE  TURN OFF  YOUR PHONE, TV, RADIO BEFORE CLASS.   If possible, use headphones and a microphone in case there’s background noise around at home.</vt:lpstr>
      <vt:lpstr>Important!</vt:lpstr>
      <vt:lpstr>Watch out!</vt:lpstr>
      <vt:lpstr>ABOUT OUR  ENGLISH  PLATFORM</vt:lpstr>
      <vt:lpstr>ABOUT  OUR  EVALUATIONS</vt:lpstr>
      <vt:lpstr>For further information contact:  PROFESSOR ERIKA MERY  ENGLISH COORDINATOR:   emery@ucn.cl   Tel.: 51-2 20 98 51   TEACHER JUDIT ROJAS,  PLATFORM  COORDINATOR:  coordinador.coquimbo@ucn.cl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2019-08-13T19:01:47Z</dcterms:created>
  <dcterms:modified xsi:type="dcterms:W3CDTF">2020-04-22T16:19:40Z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