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sldIdLst>
    <p:sldId id="257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62" r:id="rId13"/>
    <p:sldId id="263" r:id="rId14"/>
    <p:sldId id="264" r:id="rId15"/>
    <p:sldId id="265" r:id="rId16"/>
    <p:sldId id="273" r:id="rId17"/>
    <p:sldId id="274" r:id="rId18"/>
    <p:sldId id="266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pPr/>
              <a:t>25-03-2021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31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pPr/>
              <a:t>25-03-2021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874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4070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58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60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4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513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66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5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2651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9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90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pPr/>
              <a:t>25-03-2021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339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1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515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491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4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1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2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2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0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5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594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2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7630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7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25-03-2021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9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25-03-2021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2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Probar usando inducción los siguientes resultados:</a:t>
                </a:r>
              </a:p>
              <a:p>
                <a:pPr marL="109728" indent="0">
                  <a:buNone/>
                </a:pPr>
                <a:r>
                  <a:rPr lang="pt-BR" dirty="0" smtClean="0"/>
                  <a:t>	</a:t>
                </a:r>
              </a:p>
              <a:p>
                <a:pPr marL="624078" indent="-514350">
                  <a:buAutoNum type="arabicPeriod"/>
                </a:pPr>
                <a:r>
                  <a:rPr lang="pt-BR" dirty="0" smtClean="0"/>
                  <a:t>n! </a:t>
                </a:r>
                <a:r>
                  <a:rPr lang="pt-BR" dirty="0" smtClean="0">
                    <a:latin typeface="Lucida Sans Unicode"/>
                    <a:cs typeface="Lucida Sans Unicode"/>
                  </a:rPr>
                  <a:t>≥ 2</a:t>
                </a:r>
                <a:r>
                  <a:rPr lang="pt-BR" baseline="30000" dirty="0" smtClean="0">
                    <a:latin typeface="Lucida Sans Unicode"/>
                    <a:cs typeface="Lucida Sans Unicode"/>
                  </a:rPr>
                  <a:t>n – 1</a:t>
                </a:r>
                <a:r>
                  <a:rPr lang="pt-BR" dirty="0" smtClean="0">
                    <a:latin typeface="Lucida Sans Unicode"/>
                    <a:cs typeface="Lucida Sans Unicode"/>
                  </a:rPr>
                  <a:t>, n ≥ 1</a:t>
                </a:r>
              </a:p>
              <a:p>
                <a:pPr marL="624078" indent="-514350">
                  <a:buAutoNum type="arabicPeriod"/>
                </a:pPr>
                <a:endParaRPr lang="pt-BR" i="1" dirty="0" smtClean="0">
                  <a:latin typeface="Cambria Math"/>
                </a:endParaRPr>
              </a:p>
              <a:p>
                <a:pPr marL="624078" indent="-514350">
                  <a:buAutoNum type="arabicPeriod"/>
                </a:pPr>
                <a:r>
                  <a:rPr lang="pt-BR" dirty="0" smtClean="0">
                    <a:latin typeface="Cambria Math"/>
                  </a:rPr>
                  <a:t>La siguiente suma tiene el resultado dado: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s-CL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s-CL" b="0" i="1" smtClean="0">
                          <a:latin typeface="Cambria Math"/>
                        </a:rPr>
                        <m:t>,</m:t>
                      </m:r>
                      <m:r>
                        <a:rPr lang="es-CL" b="0" i="1" smtClean="0">
                          <a:latin typeface="Cambria Math"/>
                        </a:rPr>
                        <m:t>𝑛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≥0,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≠1</m:t>
                      </m:r>
                    </m:oMath>
                  </m:oMathPara>
                </a14:m>
                <a:endParaRPr lang="pt-BR" dirty="0" smtClean="0"/>
              </a:p>
              <a:p>
                <a:pPr marL="624078" indent="-514350">
                  <a:buAutoNum type="arabicPeriod"/>
                </a:pPr>
                <a:endParaRPr lang="pt-BR" dirty="0"/>
              </a:p>
              <a:p>
                <a:pPr marL="624078" indent="-514350">
                  <a:buFont typeface="+mj-lt"/>
                  <a:buAutoNum type="arabicPeriod" startAt="3"/>
                </a:pPr>
                <a:r>
                  <a:rPr lang="pt-BR" dirty="0" smtClean="0"/>
                  <a:t>5</a:t>
                </a:r>
                <a:r>
                  <a:rPr lang="pt-BR" baseline="30000" dirty="0" smtClean="0"/>
                  <a:t>n</a:t>
                </a:r>
                <a:r>
                  <a:rPr lang="pt-BR" dirty="0" smtClean="0"/>
                  <a:t> – 1 es divisible por 4 para todo n </a:t>
                </a:r>
                <a:r>
                  <a:rPr lang="pt-BR" dirty="0" smtClean="0">
                    <a:latin typeface="Lucida Sans Unicode"/>
                    <a:cs typeface="Lucida Sans Unicode"/>
                  </a:rPr>
                  <a:t>≥ 1</a:t>
                </a:r>
                <a:endParaRPr lang="pt-BR" dirty="0"/>
              </a:p>
              <a:p>
                <a:endParaRPr lang="es-CL" dirty="0" smtClean="0"/>
              </a:p>
              <a:p>
                <a:endParaRPr lang="es-CL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2"/>
                <a:stretch>
                  <a:fillRect t="-1887" b="-26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Probar usando inducción que: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 smtClean="0"/>
              <a:t>n! </a:t>
            </a:r>
            <a:r>
              <a:rPr lang="pt-BR" dirty="0" smtClean="0">
                <a:latin typeface="Lucida Sans Unicode"/>
                <a:cs typeface="Lucida Sans Unicode"/>
              </a:rPr>
              <a:t>≥ 2</a:t>
            </a:r>
            <a:r>
              <a:rPr lang="pt-BR" baseline="30000" dirty="0" smtClean="0">
                <a:latin typeface="Lucida Sans Unicode"/>
                <a:cs typeface="Lucida Sans Unicode"/>
              </a:rPr>
              <a:t>n – 1</a:t>
            </a:r>
            <a:r>
              <a:rPr lang="pt-BR" dirty="0" smtClean="0">
                <a:latin typeface="Lucida Sans Unicode"/>
                <a:cs typeface="Lucida Sans Unicode"/>
              </a:rPr>
              <a:t>, n ≥ 1</a:t>
            </a:r>
          </a:p>
          <a:p>
            <a:pPr marL="624078" indent="-514350">
              <a:buAutoNum type="arabicPeriod"/>
            </a:pPr>
            <a:endParaRPr lang="pt-BR" dirty="0">
              <a:latin typeface="Lucida Sans Unicode"/>
              <a:cs typeface="Lucida Sans Unicode"/>
            </a:endParaRPr>
          </a:p>
          <a:p>
            <a:pPr marL="109728" indent="0">
              <a:buNone/>
            </a:pPr>
            <a:r>
              <a:rPr lang="es-CL" dirty="0" smtClean="0"/>
              <a:t>  (Base) Para n = 1: 1 </a:t>
            </a:r>
            <a:r>
              <a:rPr lang="es-CL" dirty="0" smtClean="0">
                <a:latin typeface="Lucida Sans Unicode"/>
                <a:cs typeface="Lucida Sans Unicode"/>
              </a:rPr>
              <a:t>≥ 2</a:t>
            </a:r>
            <a:r>
              <a:rPr lang="es-CL" baseline="30000" dirty="0" smtClean="0">
                <a:latin typeface="Lucida Sans Unicode"/>
                <a:cs typeface="Lucida Sans Unicode"/>
              </a:rPr>
              <a:t>1-1</a:t>
            </a:r>
            <a:r>
              <a:rPr lang="es-CL" dirty="0" smtClean="0">
                <a:latin typeface="Lucida Sans Unicode"/>
                <a:cs typeface="Lucida Sans Unicode"/>
              </a:rPr>
              <a:t> = 2</a:t>
            </a:r>
            <a:r>
              <a:rPr lang="es-CL" baseline="30000" dirty="0" smtClean="0">
                <a:latin typeface="Lucida Sans Unicode"/>
                <a:cs typeface="Lucida Sans Unicode"/>
              </a:rPr>
              <a:t>0</a:t>
            </a:r>
            <a:r>
              <a:rPr lang="es-CL" dirty="0" smtClean="0">
                <a:latin typeface="Lucida Sans Unicode"/>
                <a:cs typeface="Lucida Sans Unicode"/>
              </a:rPr>
              <a:t> = 1</a:t>
            </a: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  (Inducción) Condición válida: </a:t>
            </a:r>
            <a:r>
              <a:rPr lang="pt-BR" dirty="0"/>
              <a:t>n! </a:t>
            </a:r>
            <a:r>
              <a:rPr lang="pt-BR" dirty="0">
                <a:cs typeface="Lucida Sans Unicode"/>
              </a:rPr>
              <a:t>≥ 2</a:t>
            </a:r>
            <a:r>
              <a:rPr lang="pt-BR" baseline="30000" dirty="0">
                <a:cs typeface="Lucida Sans Unicode"/>
              </a:rPr>
              <a:t>n – 1</a:t>
            </a:r>
            <a:r>
              <a:rPr lang="pt-BR" dirty="0">
                <a:cs typeface="Lucida Sans Unicode"/>
              </a:rPr>
              <a:t>, n ≥ 1</a:t>
            </a:r>
          </a:p>
          <a:p>
            <a:pPr marL="109728" indent="0">
              <a:buNone/>
            </a:pPr>
            <a:r>
              <a:rPr lang="es-CL" dirty="0" smtClean="0"/>
              <a:t>  Probar que (n + 1)! </a:t>
            </a:r>
            <a:r>
              <a:rPr lang="pt-BR" dirty="0">
                <a:cs typeface="Lucida Sans Unicode"/>
              </a:rPr>
              <a:t>≥ </a:t>
            </a:r>
            <a:r>
              <a:rPr lang="pt-BR" dirty="0" smtClean="0">
                <a:cs typeface="Lucida Sans Unicode"/>
              </a:rPr>
              <a:t>2</a:t>
            </a:r>
            <a:r>
              <a:rPr lang="pt-BR" baseline="30000" dirty="0" smtClean="0">
                <a:cs typeface="Lucida Sans Unicode"/>
              </a:rPr>
              <a:t>n</a:t>
            </a:r>
            <a:r>
              <a:rPr lang="pt-BR" dirty="0" smtClean="0">
                <a:cs typeface="Lucida Sans Unicode"/>
              </a:rPr>
              <a:t>, </a:t>
            </a:r>
            <a:r>
              <a:rPr lang="pt-BR" dirty="0">
                <a:cs typeface="Lucida Sans Unicode"/>
              </a:rPr>
              <a:t>n ≥ 1</a:t>
            </a:r>
          </a:p>
          <a:p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  (n + 1)! = (n + 1)n! ≥ (n + 1)*2</a:t>
            </a:r>
            <a:r>
              <a:rPr lang="es-CL" baseline="30000" dirty="0" smtClean="0"/>
              <a:t>n – 1 </a:t>
            </a:r>
            <a:r>
              <a:rPr lang="es-CL" dirty="0" smtClean="0"/>
              <a:t>(Hipótesis)</a:t>
            </a:r>
            <a:endParaRPr lang="es-CL" baseline="30000" dirty="0" smtClean="0"/>
          </a:p>
          <a:p>
            <a:pPr marL="109728" indent="0">
              <a:buNone/>
            </a:pPr>
            <a:r>
              <a:rPr lang="es-CL" baseline="30000" dirty="0" smtClean="0"/>
              <a:t>                      </a:t>
            </a:r>
            <a:r>
              <a:rPr lang="es-CL" dirty="0" smtClean="0"/>
              <a:t>≥ 2*2</a:t>
            </a:r>
            <a:r>
              <a:rPr lang="es-CL" baseline="30000" dirty="0" smtClean="0"/>
              <a:t>n – 1</a:t>
            </a:r>
            <a:r>
              <a:rPr lang="es-CL" dirty="0" smtClean="0"/>
              <a:t>, porque n + 1≥2, n </a:t>
            </a:r>
            <a:r>
              <a:rPr lang="pt-BR" dirty="0">
                <a:cs typeface="Lucida Sans Unicode"/>
              </a:rPr>
              <a:t>≥ 1</a:t>
            </a:r>
            <a:endParaRPr lang="es-CL" dirty="0"/>
          </a:p>
          <a:p>
            <a:pPr marL="109728" indent="0">
              <a:buNone/>
            </a:pPr>
            <a:r>
              <a:rPr lang="es-CL" dirty="0" smtClean="0"/>
              <a:t>               = 2</a:t>
            </a:r>
            <a:r>
              <a:rPr lang="es-CL" baseline="30000" dirty="0" smtClean="0"/>
              <a:t>n</a:t>
            </a:r>
            <a:endParaRPr lang="es-CL" dirty="0" smtClean="0"/>
          </a:p>
          <a:p>
            <a:r>
              <a:rPr lang="es-CL" dirty="0" smtClean="0"/>
              <a:t>Luego se verifica la propiedad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CL" dirty="0" smtClean="0"/>
                  <a:t>2. Probar usando inducción que: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s-CL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s-CL" b="0" i="1" smtClean="0">
                          <a:latin typeface="Cambria Math"/>
                        </a:rPr>
                        <m:t>,</m:t>
                      </m:r>
                      <m:r>
                        <a:rPr lang="es-CL" b="0" i="1" smtClean="0">
                          <a:latin typeface="Cambria Math"/>
                        </a:rPr>
                        <m:t>𝑛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≥0,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≠1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(Base) Para n = 0 se tiene: a</a:t>
                </a:r>
                <a:r>
                  <a:rPr lang="pt-BR" baseline="30000" dirty="0" smtClean="0"/>
                  <a:t>0</a:t>
                </a:r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s-CL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s-CL" b="0" i="1" smtClean="0">
                            <a:latin typeface="Cambria Math"/>
                          </a:rPr>
                          <m:t>𝑎</m:t>
                        </m:r>
                        <m:r>
                          <a:rPr lang="es-CL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s-CL" b="0" i="0" smtClean="0">
                        <a:latin typeface="Cambria Math"/>
                      </a:rPr>
                      <m:t>=1</m:t>
                    </m:r>
                  </m:oMath>
                </a14:m>
                <a:endParaRPr lang="pt-BR" dirty="0"/>
              </a:p>
              <a:p>
                <a:r>
                  <a:rPr lang="es-CL" dirty="0" smtClean="0"/>
                  <a:t>(Inducción) Se supone válido lo propuesto. Probar que: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/>
                            </a:rPr>
                            <m:t>𝑘</m:t>
                          </m:r>
                          <m:r>
                            <a:rPr lang="es-CL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L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s-CL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L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s-CL" i="1">
                          <a:latin typeface="Cambria Math"/>
                        </a:rPr>
                        <m:t>,</m:t>
                      </m:r>
                      <m:r>
                        <a:rPr lang="es-CL" i="1">
                          <a:latin typeface="Cambria Math"/>
                        </a:rPr>
                        <m:t>𝑛</m:t>
                      </m:r>
                      <m:r>
                        <a:rPr lang="es-CL" i="1">
                          <a:latin typeface="Cambria Math"/>
                          <a:ea typeface="Cambria Math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i="1">
                              <a:latin typeface="Cambria Math"/>
                            </a:rPr>
                            <m:t>𝑘</m:t>
                          </m:r>
                          <m:r>
                            <a:rPr lang="es-CL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latin typeface="Cambria Math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L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CL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CL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L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  <m:r>
                            <a:rPr lang="es-CL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CL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s-CL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L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s-CL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s-CL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/>
                                </a:rPr>
                                <m:t>+2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es-CL" dirty="0" smtClean="0"/>
              </a:p>
              <a:p>
                <a:r>
                  <a:rPr lang="es-CL" dirty="0" smtClean="0"/>
                  <a:t>Luego </a:t>
                </a:r>
                <a:r>
                  <a:rPr lang="es-CL" dirty="0"/>
                  <a:t>se verifica la </a:t>
                </a:r>
                <a:r>
                  <a:rPr lang="es-CL" dirty="0" smtClean="0"/>
                  <a:t>propiedad</a:t>
                </a:r>
              </a:p>
              <a:p>
                <a:endParaRPr lang="es-CL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25963"/>
              </a:xfrm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Probar usando inducción que:</a:t>
            </a:r>
          </a:p>
          <a:p>
            <a:pPr marL="624078" indent="-514350">
              <a:buFont typeface="+mj-lt"/>
              <a:buAutoNum type="arabicPeriod" startAt="3"/>
            </a:pPr>
            <a:r>
              <a:rPr lang="pt-BR" dirty="0" smtClean="0"/>
              <a:t>5</a:t>
            </a:r>
            <a:r>
              <a:rPr lang="pt-BR" baseline="30000" dirty="0" smtClean="0"/>
              <a:t>n</a:t>
            </a:r>
            <a:r>
              <a:rPr lang="pt-BR" dirty="0" smtClean="0"/>
              <a:t> – 1 es divisible por 4 para todo n </a:t>
            </a:r>
            <a:r>
              <a:rPr lang="pt-BR" dirty="0" smtClean="0">
                <a:latin typeface="Lucida Sans Unicode"/>
                <a:cs typeface="Lucida Sans Unicode"/>
              </a:rPr>
              <a:t>≥ 1</a:t>
            </a:r>
            <a:endParaRPr lang="pt-BR" dirty="0" smtClean="0"/>
          </a:p>
          <a:p>
            <a:pPr marL="109728" indent="0">
              <a:buNone/>
            </a:pPr>
            <a:r>
              <a:rPr lang="es-CL" dirty="0" smtClean="0"/>
              <a:t>   (Base) Para n = 1: 5</a:t>
            </a:r>
            <a:r>
              <a:rPr lang="es-CL" baseline="30000" dirty="0" smtClean="0"/>
              <a:t>1</a:t>
            </a:r>
            <a:r>
              <a:rPr lang="es-CL" dirty="0" smtClean="0"/>
              <a:t> – 1 = 4 es divisible por 4</a:t>
            </a:r>
          </a:p>
          <a:p>
            <a:pPr marL="109728" indent="0">
              <a:buNone/>
            </a:pPr>
            <a:r>
              <a:rPr lang="es-CL" dirty="0" smtClean="0"/>
              <a:t>   (Inducción) Se supone válido lo propuesto</a:t>
            </a:r>
          </a:p>
          <a:p>
            <a:pPr marL="109728" indent="0">
              <a:buNone/>
            </a:pPr>
            <a:r>
              <a:rPr lang="es-CL" dirty="0" smtClean="0"/>
              <a:t>   Probar que: 5</a:t>
            </a:r>
            <a:r>
              <a:rPr lang="es-CL" baseline="30000" dirty="0" smtClean="0"/>
              <a:t>n+1</a:t>
            </a:r>
            <a:r>
              <a:rPr lang="es-CL" dirty="0" smtClean="0"/>
              <a:t> – 1 es divisible por 4</a:t>
            </a:r>
          </a:p>
          <a:p>
            <a:pPr marL="109728" indent="0">
              <a:buNone/>
            </a:pPr>
            <a:r>
              <a:rPr lang="es-CL" dirty="0" smtClean="0"/>
              <a:t>  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5</a:t>
            </a:r>
            <a:r>
              <a:rPr lang="es-CL" baseline="30000" dirty="0" smtClean="0"/>
              <a:t>n+1</a:t>
            </a:r>
            <a:r>
              <a:rPr lang="es-CL" dirty="0" smtClean="0"/>
              <a:t> </a:t>
            </a:r>
            <a:r>
              <a:rPr lang="es-CL" dirty="0"/>
              <a:t>– </a:t>
            </a:r>
            <a:r>
              <a:rPr lang="es-CL" dirty="0" smtClean="0"/>
              <a:t>1 = 5*5</a:t>
            </a:r>
            <a:r>
              <a:rPr lang="es-CL" baseline="30000" dirty="0" smtClean="0"/>
              <a:t>n</a:t>
            </a:r>
            <a:r>
              <a:rPr lang="es-CL" dirty="0" smtClean="0"/>
              <a:t> – 1 = (5</a:t>
            </a:r>
            <a:r>
              <a:rPr lang="es-CL" baseline="30000" dirty="0" smtClean="0"/>
              <a:t>n</a:t>
            </a:r>
            <a:r>
              <a:rPr lang="es-CL" dirty="0" smtClean="0"/>
              <a:t> - 1) + 4*5</a:t>
            </a:r>
            <a:r>
              <a:rPr lang="es-CL" baseline="30000" dirty="0" smtClean="0"/>
              <a:t>n</a:t>
            </a:r>
            <a:endParaRPr lang="es-CL" dirty="0" smtClean="0"/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Por hipótesis de inducción 5</a:t>
            </a:r>
            <a:r>
              <a:rPr lang="es-CL" baseline="30000" dirty="0" smtClean="0"/>
              <a:t>n</a:t>
            </a:r>
            <a:r>
              <a:rPr lang="es-CL" dirty="0" smtClean="0"/>
              <a:t> – 1 es divisible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por 4 y como 4*5</a:t>
            </a:r>
            <a:r>
              <a:rPr lang="es-CL" baseline="30000" dirty="0" smtClean="0"/>
              <a:t>n</a:t>
            </a:r>
            <a:r>
              <a:rPr lang="es-CL" dirty="0" smtClean="0"/>
              <a:t> también lo es </a:t>
            </a:r>
            <a:r>
              <a:rPr lang="es-CL" dirty="0"/>
              <a:t>entonces </a:t>
            </a:r>
            <a:r>
              <a:rPr lang="es-CL" dirty="0" smtClean="0"/>
              <a:t>  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5</a:t>
            </a:r>
            <a:r>
              <a:rPr lang="es-CL" baseline="30000" dirty="0" smtClean="0"/>
              <a:t>n+1</a:t>
            </a:r>
            <a:r>
              <a:rPr lang="es-CL" dirty="0" smtClean="0"/>
              <a:t> </a:t>
            </a:r>
            <a:r>
              <a:rPr lang="es-CL" dirty="0"/>
              <a:t>– 1 </a:t>
            </a:r>
            <a:r>
              <a:rPr lang="es-CL" dirty="0" smtClean="0"/>
              <a:t>es divisible por 4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Luego se verifica la propiedad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Probar usando inducción que cualquier conjunto finito no vacío es numerable</a:t>
            </a:r>
          </a:p>
          <a:p>
            <a:r>
              <a:rPr lang="es-CL" b="1" dirty="0" smtClean="0"/>
              <a:t>Base</a:t>
            </a:r>
            <a:r>
              <a:rPr lang="es-CL" dirty="0" smtClean="0"/>
              <a:t>: Si el conjunto tiene un elemento entonces es numerable por definición</a:t>
            </a:r>
          </a:p>
          <a:p>
            <a:r>
              <a:rPr lang="es-CL" b="1" dirty="0" smtClean="0"/>
              <a:t>Hipótesis de inducción</a:t>
            </a:r>
            <a:r>
              <a:rPr lang="es-CL" dirty="0"/>
              <a:t>: cualquier conjunto finito no vacío es </a:t>
            </a:r>
            <a:r>
              <a:rPr lang="es-CL" dirty="0" smtClean="0"/>
              <a:t>numerable, supondremos que es un conjunto con n elementos</a:t>
            </a:r>
          </a:p>
          <a:p>
            <a:endParaRPr lang="es-CL" b="1" dirty="0" smtClean="0"/>
          </a:p>
          <a:p>
            <a:r>
              <a:rPr lang="es-CL" b="1" dirty="0" smtClean="0"/>
              <a:t>Tesis</a:t>
            </a:r>
            <a:r>
              <a:rPr lang="es-CL" dirty="0" smtClean="0"/>
              <a:t>: probar que un conjunto de n+1 elementos es numerable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 inducción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3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Sea un conjunto A con n+1 elementos y sea x un elemento de A</a:t>
            </a:r>
          </a:p>
          <a:p>
            <a:endParaRPr lang="es-CL" dirty="0"/>
          </a:p>
          <a:p>
            <a:r>
              <a:rPr lang="es-CL" dirty="0" smtClean="0"/>
              <a:t>Como A – {x} es un conjunto de n elementos x</a:t>
            </a:r>
            <a:r>
              <a:rPr lang="es-CL" baseline="-25000" dirty="0" smtClean="0"/>
              <a:t>1</a:t>
            </a:r>
            <a:r>
              <a:rPr lang="es-CL" dirty="0" smtClean="0"/>
              <a:t>,…,x</a:t>
            </a:r>
            <a:r>
              <a:rPr lang="es-CL" baseline="-25000" dirty="0" smtClean="0"/>
              <a:t>n</a:t>
            </a:r>
            <a:r>
              <a:rPr lang="es-CL" dirty="0" smtClean="0"/>
              <a:t> entonces es numerable (hipótesis de inducción)</a:t>
            </a:r>
          </a:p>
          <a:p>
            <a:endParaRPr lang="es-CL" dirty="0"/>
          </a:p>
          <a:p>
            <a:r>
              <a:rPr lang="es-CL" dirty="0" smtClean="0"/>
              <a:t>Luego los </a:t>
            </a:r>
            <a:r>
              <a:rPr lang="es-CL" dirty="0"/>
              <a:t>elementos x</a:t>
            </a:r>
            <a:r>
              <a:rPr lang="es-CL" baseline="-25000" dirty="0"/>
              <a:t>1</a:t>
            </a:r>
            <a:r>
              <a:rPr lang="es-CL" dirty="0"/>
              <a:t>,…,</a:t>
            </a:r>
            <a:r>
              <a:rPr lang="es-CL" dirty="0" smtClean="0"/>
              <a:t>x</a:t>
            </a:r>
            <a:r>
              <a:rPr lang="es-CL" baseline="-25000" dirty="0" smtClean="0"/>
              <a:t>n</a:t>
            </a:r>
            <a:r>
              <a:rPr lang="es-CL" dirty="0" smtClean="0"/>
              <a:t>, x de A son numerables</a:t>
            </a:r>
          </a:p>
          <a:p>
            <a:r>
              <a:rPr lang="es-CL" dirty="0" smtClean="0"/>
              <a:t>Luego se verifica la propiedad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762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Representar usando diagramas de Venn el conjunto:</a:t>
            </a:r>
          </a:p>
          <a:p>
            <a:pPr marL="109728" indent="0">
              <a:buNone/>
            </a:pPr>
            <a:r>
              <a:rPr lang="pt-BR" dirty="0" smtClean="0"/>
              <a:t>	</a:t>
            </a:r>
          </a:p>
          <a:p>
            <a:pPr marL="109728" indent="0">
              <a:buNone/>
            </a:pPr>
            <a:r>
              <a:rPr lang="pt-BR" dirty="0"/>
              <a:t>	</a:t>
            </a:r>
            <a:r>
              <a:rPr lang="es-CL" dirty="0" smtClean="0"/>
              <a:t>A </a:t>
            </a:r>
            <a:r>
              <a:rPr lang="es-CL" dirty="0"/>
              <a:t>∪ </a:t>
            </a:r>
            <a:r>
              <a:rPr lang="es-CL" dirty="0" smtClean="0"/>
              <a:t>B ∪ C – A ∩ B ∩ C </a:t>
            </a:r>
            <a:endParaRPr lang="pt-BR" dirty="0" smtClean="0"/>
          </a:p>
          <a:p>
            <a:endParaRPr lang="pt-BR" dirty="0"/>
          </a:p>
          <a:p>
            <a:endParaRPr lang="es-CL" dirty="0" smtClean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L" dirty="0"/>
              <a:t>Representar usando diagramas de Venn el conjunto:</a:t>
            </a:r>
          </a:p>
          <a:p>
            <a:pPr marL="109728" indent="0">
              <a:buNone/>
            </a:pPr>
            <a:r>
              <a:rPr lang="pt-BR" dirty="0"/>
              <a:t>		</a:t>
            </a:r>
            <a:r>
              <a:rPr lang="es-CL" dirty="0"/>
              <a:t>A ∪ B ∪ C – A ∩ B ∩ C </a:t>
            </a:r>
            <a:endParaRPr lang="pt-BR" dirty="0"/>
          </a:p>
          <a:p>
            <a:endParaRPr lang="pt-BR" dirty="0"/>
          </a:p>
          <a:p>
            <a:endParaRPr lang="es-CL" dirty="0" smtClean="0"/>
          </a:p>
          <a:p>
            <a:endParaRPr lang="es-CL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s-CL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s-C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16" y="2993874"/>
            <a:ext cx="5112568" cy="383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5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/>
              <a:t>Sean </a:t>
            </a:r>
            <a:r>
              <a:rPr lang="es-CL" dirty="0" smtClean="0"/>
              <a:t>los conjuntos A </a:t>
            </a:r>
            <a:r>
              <a:rPr lang="es-CL" dirty="0"/>
              <a:t>= {1, 2, 3, 4, 5, 6, 8}, </a:t>
            </a:r>
            <a:r>
              <a:rPr lang="es-CL" dirty="0" smtClean="0"/>
              <a:t>   B </a:t>
            </a:r>
            <a:r>
              <a:rPr lang="es-CL" dirty="0"/>
              <a:t>= {1, 3, 4, 5, 7, 8, 10} y </a:t>
            </a:r>
            <a:r>
              <a:rPr lang="es-CL" dirty="0" smtClean="0"/>
              <a:t>el </a:t>
            </a:r>
            <a:r>
              <a:rPr lang="es-CL" dirty="0"/>
              <a:t>Universo </a:t>
            </a:r>
            <a:r>
              <a:rPr lang="es-CL" dirty="0" smtClean="0"/>
              <a:t>son los </a:t>
            </a:r>
            <a:r>
              <a:rPr lang="es-CL" dirty="0"/>
              <a:t>enteros de 1 al 10. </a:t>
            </a:r>
            <a:endParaRPr lang="es-CL" dirty="0" smtClean="0"/>
          </a:p>
          <a:p>
            <a:pPr lvl="0"/>
            <a:endParaRPr lang="es-CL" dirty="0"/>
          </a:p>
          <a:p>
            <a:pPr lvl="0"/>
            <a:r>
              <a:rPr lang="es-CL" dirty="0" smtClean="0"/>
              <a:t>Determinar</a:t>
            </a:r>
            <a:r>
              <a:rPr lang="es-CL" dirty="0"/>
              <a:t>:</a:t>
            </a:r>
          </a:p>
          <a:p>
            <a:pPr marL="109728" lvl="0" indent="0">
              <a:buNone/>
            </a:pPr>
            <a:r>
              <a:rPr lang="es-CL" dirty="0" smtClean="0"/>
              <a:t>  a) El </a:t>
            </a:r>
            <a:r>
              <a:rPr lang="es-CL" dirty="0"/>
              <a:t>conjunto A△B y su </a:t>
            </a:r>
            <a:r>
              <a:rPr lang="es-CL" dirty="0" smtClean="0"/>
              <a:t>cardinalidad</a:t>
            </a:r>
            <a:endParaRPr lang="es-CL" dirty="0"/>
          </a:p>
          <a:p>
            <a:pPr marL="109728" lvl="0" indent="0">
              <a:buNone/>
            </a:pPr>
            <a:r>
              <a:rPr lang="es-CL" dirty="0" smtClean="0"/>
              <a:t>  b) El </a:t>
            </a:r>
            <a:r>
              <a:rPr lang="es-CL" dirty="0"/>
              <a:t>conjunto (A ∪ B</a:t>
            </a:r>
            <a:r>
              <a:rPr lang="es-CL" dirty="0" smtClean="0"/>
              <a:t>)’ </a:t>
            </a:r>
            <a:r>
              <a:rPr lang="es-CL" dirty="0"/>
              <a:t>y su </a:t>
            </a:r>
            <a:r>
              <a:rPr lang="es-CL" dirty="0" smtClean="0"/>
              <a:t>cardinalidad</a:t>
            </a:r>
          </a:p>
          <a:p>
            <a:pPr marL="109728" lvl="0" indent="0">
              <a:buNone/>
            </a:pPr>
            <a:r>
              <a:rPr lang="es-CL" dirty="0"/>
              <a:t> </a:t>
            </a:r>
            <a:r>
              <a:rPr lang="es-CL" dirty="0" smtClean="0"/>
              <a:t> c) El conjunto (A - A∩B)’ y su cardinalidad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74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CL" dirty="0"/>
              <a:t>Determinar:</a:t>
            </a:r>
          </a:p>
          <a:p>
            <a:pPr marL="109728" lvl="0" indent="0">
              <a:buNone/>
            </a:pPr>
            <a:r>
              <a:rPr lang="es-CL" dirty="0"/>
              <a:t>  a) El conjunto A△B y su cardinal </a:t>
            </a:r>
          </a:p>
          <a:p>
            <a:pPr marL="109728" lvl="0" indent="0">
              <a:buNone/>
            </a:pPr>
            <a:r>
              <a:rPr lang="es-CL" dirty="0"/>
              <a:t>  b) El conjunto (A ∪ B)’ y su cardinal</a:t>
            </a:r>
          </a:p>
          <a:p>
            <a:pPr marL="109728" lvl="0" indent="0">
              <a:buNone/>
            </a:pPr>
            <a:r>
              <a:rPr lang="es-CL" dirty="0"/>
              <a:t>  c) El conjunto </a:t>
            </a:r>
            <a:r>
              <a:rPr lang="es-CL" dirty="0" smtClean="0"/>
              <a:t>(A </a:t>
            </a:r>
            <a:r>
              <a:rPr lang="es-CL" dirty="0"/>
              <a:t>- A∩</a:t>
            </a:r>
            <a:r>
              <a:rPr lang="es-CL" dirty="0" smtClean="0"/>
              <a:t>B)’ </a:t>
            </a:r>
            <a:r>
              <a:rPr lang="es-CL" dirty="0"/>
              <a:t>y su cardinal </a:t>
            </a:r>
          </a:p>
          <a:p>
            <a:endParaRPr lang="es-CL" dirty="0" smtClean="0"/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a) </a:t>
            </a:r>
            <a:r>
              <a:rPr lang="es-CL" dirty="0"/>
              <a:t>A△B = A∪B – A∩B = {2, 6, 7, 10</a:t>
            </a:r>
            <a:r>
              <a:rPr lang="es-CL" dirty="0" smtClean="0"/>
              <a:t>} 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 </a:t>
            </a:r>
            <a:r>
              <a:rPr lang="es-CL" dirty="0" smtClean="0">
                <a:sym typeface="Wingdings" pitchFamily="2" charset="2"/>
              </a:rPr>
              <a:t>     </a:t>
            </a:r>
            <a:r>
              <a:rPr lang="es-CL" dirty="0" smtClean="0"/>
              <a:t> #(</a:t>
            </a:r>
            <a:r>
              <a:rPr lang="es-CL" dirty="0"/>
              <a:t>A△B) = </a:t>
            </a:r>
            <a:r>
              <a:rPr lang="es-CL" dirty="0" smtClean="0"/>
              <a:t>4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b) </a:t>
            </a:r>
            <a:r>
              <a:rPr lang="es-CL" dirty="0"/>
              <a:t>(A ∪ B)’ = {9} </a:t>
            </a:r>
            <a:r>
              <a:rPr lang="es-CL" dirty="0">
                <a:sym typeface="Wingdings"/>
              </a:rPr>
              <a:t></a:t>
            </a:r>
            <a:r>
              <a:rPr lang="es-CL" dirty="0"/>
              <a:t> #(A ∪ B)’ = </a:t>
            </a:r>
            <a:r>
              <a:rPr lang="es-CL" dirty="0" smtClean="0"/>
              <a:t>1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c</a:t>
            </a:r>
            <a:r>
              <a:rPr lang="es-CL" dirty="0"/>
              <a:t>) </a:t>
            </a:r>
            <a:r>
              <a:rPr lang="es-CL" dirty="0" smtClean="0"/>
              <a:t>(A </a:t>
            </a:r>
            <a:r>
              <a:rPr lang="es-CL" dirty="0"/>
              <a:t>- A∩</a:t>
            </a:r>
            <a:r>
              <a:rPr lang="es-CL" dirty="0" smtClean="0"/>
              <a:t>B)’ = {1, 3, 4, 5, 7, 8, 9, 10} 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 </a:t>
            </a:r>
            <a:r>
              <a:rPr lang="es-CL" dirty="0" smtClean="0">
                <a:sym typeface="Wingdings" pitchFamily="2" charset="2"/>
              </a:rPr>
              <a:t>      #</a:t>
            </a:r>
            <a:r>
              <a:rPr lang="es-CL" dirty="0"/>
              <a:t> (A - A∩B)’ </a:t>
            </a:r>
            <a:r>
              <a:rPr lang="es-CL" dirty="0" smtClean="0"/>
              <a:t>= 8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03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 smtClean="0"/>
              <a:t>Demostrar con demostración directa que </a:t>
            </a:r>
            <a:r>
              <a:rPr lang="es-CL" dirty="0"/>
              <a:t>si los conjuntos A, B, C están en un universo U, entonces:</a:t>
            </a:r>
          </a:p>
          <a:p>
            <a:pPr marL="109728" indent="0">
              <a:buNone/>
            </a:pPr>
            <a:r>
              <a:rPr lang="es-CL" dirty="0" smtClean="0"/>
              <a:t>  [(</a:t>
            </a:r>
            <a:r>
              <a:rPr lang="es-CL" dirty="0"/>
              <a:t>A ∩ C = B ∩ C) ∧ (A ∪ C = B ∪ C)] ⇒ A = B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85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Sea x ε A ⇒ x ε A∪C y como A∪C = B∪C ⇒ </a:t>
            </a:r>
            <a:r>
              <a:rPr lang="es-CL" dirty="0" smtClean="0"/>
              <a:t>  x </a:t>
            </a:r>
            <a:r>
              <a:rPr lang="es-CL" dirty="0"/>
              <a:t>ε B∪</a:t>
            </a:r>
            <a:r>
              <a:rPr lang="es-CL" dirty="0" smtClean="0"/>
              <a:t>C, luego </a:t>
            </a:r>
            <a:r>
              <a:rPr lang="es-CL" dirty="0"/>
              <a:t>x ε B o </a:t>
            </a:r>
            <a:r>
              <a:rPr lang="es-CL" dirty="0" smtClean="0"/>
              <a:t>x </a:t>
            </a:r>
            <a:r>
              <a:rPr lang="es-CL" dirty="0"/>
              <a:t>ε </a:t>
            </a:r>
            <a:r>
              <a:rPr lang="es-CL" dirty="0" smtClean="0"/>
              <a:t>C </a:t>
            </a:r>
          </a:p>
          <a:p>
            <a:r>
              <a:rPr lang="es-CL" dirty="0" smtClean="0"/>
              <a:t>Si </a:t>
            </a:r>
            <a:r>
              <a:rPr lang="es-CL" dirty="0"/>
              <a:t>x ε B entonces A⊆ </a:t>
            </a:r>
            <a:r>
              <a:rPr lang="es-CL" dirty="0" smtClean="0"/>
              <a:t>B, y si </a:t>
            </a:r>
            <a:r>
              <a:rPr lang="es-CL" dirty="0"/>
              <a:t>x ε C entonces </a:t>
            </a:r>
            <a:r>
              <a:rPr lang="es-CL" dirty="0" smtClean="0"/>
              <a:t>   x </a:t>
            </a:r>
            <a:r>
              <a:rPr lang="es-CL" dirty="0"/>
              <a:t>ε A∩C y como </a:t>
            </a:r>
            <a:r>
              <a:rPr lang="es-CL" dirty="0" smtClean="0"/>
              <a:t>A</a:t>
            </a:r>
            <a:r>
              <a:rPr lang="es-CL" dirty="0"/>
              <a:t>∩C = B ∩ C entonces x ε B, y en ambos casos se tiene A⊆ </a:t>
            </a:r>
            <a:r>
              <a:rPr lang="es-CL" dirty="0" smtClean="0"/>
              <a:t>B</a:t>
            </a:r>
            <a:endParaRPr lang="es-CL" dirty="0"/>
          </a:p>
          <a:p>
            <a:r>
              <a:rPr lang="es-CL" dirty="0"/>
              <a:t>De la misma forma, y ε B ⇒ y ε B∪C y como B∪C = A∪C, entonces </a:t>
            </a:r>
            <a:r>
              <a:rPr lang="es-CL" dirty="0" smtClean="0"/>
              <a:t>y </a:t>
            </a:r>
            <a:r>
              <a:rPr lang="es-CL" dirty="0"/>
              <a:t>ε A o y ε </a:t>
            </a:r>
            <a:r>
              <a:rPr lang="es-CL" dirty="0" smtClean="0"/>
              <a:t>C </a:t>
            </a:r>
          </a:p>
          <a:p>
            <a:r>
              <a:rPr lang="es-CL" dirty="0" smtClean="0"/>
              <a:t>Si </a:t>
            </a:r>
            <a:r>
              <a:rPr lang="es-CL" dirty="0"/>
              <a:t>y ε </a:t>
            </a:r>
            <a:r>
              <a:rPr lang="es-CL" dirty="0" smtClean="0"/>
              <a:t>A entonces </a:t>
            </a:r>
            <a:r>
              <a:rPr lang="es-CL" dirty="0"/>
              <a:t>B⊆A </a:t>
            </a:r>
            <a:r>
              <a:rPr lang="es-CL" dirty="0" smtClean="0"/>
              <a:t>y si </a:t>
            </a:r>
            <a:r>
              <a:rPr lang="es-CL" dirty="0"/>
              <a:t>y ε C entonces </a:t>
            </a:r>
            <a:r>
              <a:rPr lang="es-CL" dirty="0" smtClean="0"/>
              <a:t>      y </a:t>
            </a:r>
            <a:r>
              <a:rPr lang="es-CL" dirty="0"/>
              <a:t>ε B∩C = A∩C, luego y ε A y B⊆</a:t>
            </a:r>
            <a:r>
              <a:rPr lang="es-CL" dirty="0" smtClean="0"/>
              <a:t>A</a:t>
            </a:r>
          </a:p>
          <a:p>
            <a:r>
              <a:rPr lang="es-CL" dirty="0" smtClean="0"/>
              <a:t>Luego </a:t>
            </a:r>
            <a:r>
              <a:rPr lang="es-CL" dirty="0"/>
              <a:t>se tiene A⊆ B y B⊆A, luego: A = </a:t>
            </a:r>
            <a:r>
              <a:rPr lang="es-CL" dirty="0" smtClean="0"/>
              <a:t>B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93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L" dirty="0" smtClean="0"/>
              <a:t>Demostrar con demostración directa que </a:t>
            </a:r>
            <a:r>
              <a:rPr lang="es-CL" dirty="0"/>
              <a:t>si los conjuntos </a:t>
            </a:r>
            <a:r>
              <a:rPr lang="es-CL" dirty="0" smtClean="0"/>
              <a:t>A y B </a:t>
            </a:r>
            <a:r>
              <a:rPr lang="es-CL" dirty="0"/>
              <a:t>están en un universo U, entonces:</a:t>
            </a:r>
          </a:p>
          <a:p>
            <a:pPr marL="109728" indent="0">
              <a:buNone/>
            </a:pPr>
            <a:r>
              <a:rPr lang="es-CL" dirty="0" smtClean="0"/>
              <a:t> 	 (</a:t>
            </a:r>
            <a:r>
              <a:rPr lang="es-CL" dirty="0"/>
              <a:t>A ∪ </a:t>
            </a:r>
            <a:r>
              <a:rPr lang="es-CL" dirty="0" smtClean="0"/>
              <a:t>B)’ </a:t>
            </a:r>
            <a:r>
              <a:rPr lang="es-CL" dirty="0"/>
              <a:t>= </a:t>
            </a:r>
            <a:r>
              <a:rPr lang="es-CL" dirty="0" smtClean="0"/>
              <a:t>A’ ∩ B’ 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1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Sea x </a:t>
            </a:r>
            <a:r>
              <a:rPr lang="es-CL" dirty="0" smtClean="0">
                <a:latin typeface="Lucida Sans Unicode"/>
                <a:cs typeface="Lucida Sans Unicode"/>
              </a:rPr>
              <a:t>∈</a:t>
            </a:r>
            <a:r>
              <a:rPr lang="es-CL" dirty="0" smtClean="0"/>
              <a:t> </a:t>
            </a:r>
            <a:r>
              <a:rPr lang="es-CL" dirty="0"/>
              <a:t>(A ∪ B)’ ⇒ x </a:t>
            </a:r>
            <a:r>
              <a:rPr lang="es-CL" dirty="0" smtClean="0">
                <a:latin typeface="Lucida Sans Unicode"/>
                <a:cs typeface="Lucida Sans Unicode"/>
              </a:rPr>
              <a:t>∉</a:t>
            </a:r>
            <a:r>
              <a:rPr lang="es-CL" dirty="0" smtClean="0"/>
              <a:t> </a:t>
            </a:r>
            <a:r>
              <a:rPr lang="es-CL" dirty="0"/>
              <a:t>A</a:t>
            </a:r>
            <a:r>
              <a:rPr lang="es-CL" dirty="0" smtClean="0"/>
              <a:t>∪B </a:t>
            </a:r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⇒ x</a:t>
            </a:r>
            <a:r>
              <a:rPr lang="es-CL" dirty="0" smtClean="0">
                <a:latin typeface="Lucida Sans Unicode"/>
                <a:cs typeface="Lucida Sans Unicode"/>
              </a:rPr>
              <a:t>∉A y x∉B ⇒ x∈A’ </a:t>
            </a:r>
            <a:r>
              <a:rPr lang="es-CL" dirty="0">
                <a:cs typeface="Lucida Sans Unicode"/>
              </a:rPr>
              <a:t>y x</a:t>
            </a:r>
            <a:r>
              <a:rPr lang="es-CL" dirty="0" smtClean="0">
                <a:cs typeface="Lucida Sans Unicode"/>
              </a:rPr>
              <a:t>∈B’ </a:t>
            </a:r>
          </a:p>
          <a:p>
            <a:pPr marL="109728" indent="0">
              <a:buNone/>
            </a:pPr>
            <a:r>
              <a:rPr lang="es-CL" dirty="0" smtClean="0">
                <a:cs typeface="Lucida Sans Unicode"/>
              </a:rPr>
              <a:t>  ⇒ x </a:t>
            </a:r>
            <a:r>
              <a:rPr lang="es-CL" dirty="0" smtClean="0">
                <a:latin typeface="Lucida Sans Unicode"/>
                <a:cs typeface="Lucida Sans Unicode"/>
              </a:rPr>
              <a:t>∈ A’∩B’</a:t>
            </a:r>
          </a:p>
          <a:p>
            <a:pPr marL="109728" indent="0">
              <a:buNone/>
            </a:pPr>
            <a:r>
              <a:rPr lang="es-CL" dirty="0" smtClean="0"/>
              <a:t>  Luego </a:t>
            </a:r>
            <a:r>
              <a:rPr lang="es-CL" dirty="0"/>
              <a:t>(A ∪ B)’ </a:t>
            </a:r>
            <a:r>
              <a:rPr lang="es-CL" dirty="0" smtClean="0"/>
              <a:t>⊆ </a:t>
            </a:r>
            <a:r>
              <a:rPr lang="es-CL" dirty="0">
                <a:cs typeface="Lucida Sans Unicode"/>
              </a:rPr>
              <a:t>A’∩B</a:t>
            </a:r>
            <a:r>
              <a:rPr lang="es-CL" dirty="0" smtClean="0">
                <a:cs typeface="Lucida Sans Unicode"/>
              </a:rPr>
              <a:t>’</a:t>
            </a:r>
          </a:p>
          <a:p>
            <a:endParaRPr lang="es-CL" dirty="0" smtClean="0">
              <a:cs typeface="Lucida Sans Unicode"/>
            </a:endParaRPr>
          </a:p>
          <a:p>
            <a:r>
              <a:rPr lang="es-CL" dirty="0" smtClean="0">
                <a:cs typeface="Lucida Sans Unicode"/>
              </a:rPr>
              <a:t>Sea </a:t>
            </a:r>
            <a:r>
              <a:rPr lang="es-CL" dirty="0"/>
              <a:t>x </a:t>
            </a:r>
            <a:r>
              <a:rPr lang="es-CL" dirty="0" smtClean="0">
                <a:cs typeface="Lucida Sans Unicode"/>
              </a:rPr>
              <a:t>∈ </a:t>
            </a:r>
            <a:r>
              <a:rPr lang="es-CL" dirty="0">
                <a:cs typeface="Lucida Sans Unicode"/>
              </a:rPr>
              <a:t>A’∩B</a:t>
            </a:r>
            <a:r>
              <a:rPr lang="es-CL" dirty="0" smtClean="0">
                <a:cs typeface="Lucida Sans Unicode"/>
              </a:rPr>
              <a:t>’ </a:t>
            </a:r>
            <a:r>
              <a:rPr lang="es-CL" dirty="0">
                <a:cs typeface="Lucida Sans Unicode"/>
              </a:rPr>
              <a:t>⇒ x∈A’ y x∈B’ </a:t>
            </a:r>
            <a:endParaRPr lang="es-CL" dirty="0" smtClean="0">
              <a:cs typeface="Lucida Sans Unicode"/>
            </a:endParaRPr>
          </a:p>
          <a:p>
            <a:pPr marL="109728" indent="0">
              <a:buNone/>
            </a:pPr>
            <a:r>
              <a:rPr lang="es-CL" dirty="0" smtClean="0"/>
              <a:t>  ⇒ </a:t>
            </a:r>
            <a:r>
              <a:rPr lang="es-CL" dirty="0"/>
              <a:t>x</a:t>
            </a:r>
            <a:r>
              <a:rPr lang="es-CL" dirty="0">
                <a:cs typeface="Lucida Sans Unicode"/>
              </a:rPr>
              <a:t>∉A y x∉B </a:t>
            </a:r>
            <a:r>
              <a:rPr lang="es-CL" dirty="0"/>
              <a:t>⇒ x </a:t>
            </a:r>
            <a:r>
              <a:rPr lang="es-CL" dirty="0">
                <a:cs typeface="Lucida Sans Unicode"/>
              </a:rPr>
              <a:t>∉</a:t>
            </a:r>
            <a:r>
              <a:rPr lang="es-CL" dirty="0"/>
              <a:t> A∪B </a:t>
            </a: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  ⇒ </a:t>
            </a:r>
            <a:r>
              <a:rPr lang="es-CL" dirty="0"/>
              <a:t>x </a:t>
            </a:r>
            <a:r>
              <a:rPr lang="es-CL" dirty="0">
                <a:cs typeface="Lucida Sans Unicode"/>
              </a:rPr>
              <a:t>∈</a:t>
            </a:r>
            <a:r>
              <a:rPr lang="es-CL" dirty="0"/>
              <a:t> (A ∪ B)’ </a:t>
            </a:r>
          </a:p>
          <a:p>
            <a:pPr marL="109728" indent="0">
              <a:buNone/>
            </a:pPr>
            <a:r>
              <a:rPr lang="es-CL" dirty="0" smtClean="0">
                <a:cs typeface="Lucida Sans Unicode"/>
              </a:rPr>
              <a:t>  Luego </a:t>
            </a:r>
            <a:r>
              <a:rPr lang="es-CL" dirty="0">
                <a:cs typeface="Lucida Sans Unicode"/>
              </a:rPr>
              <a:t>A’∩B</a:t>
            </a:r>
            <a:r>
              <a:rPr lang="es-CL" dirty="0" smtClean="0">
                <a:cs typeface="Lucida Sans Unicode"/>
              </a:rPr>
              <a:t>’</a:t>
            </a:r>
            <a:r>
              <a:rPr lang="es-CL" dirty="0"/>
              <a:t> </a:t>
            </a:r>
            <a:r>
              <a:rPr lang="es-CL" dirty="0" smtClean="0"/>
              <a:t>⊆ </a:t>
            </a:r>
            <a:r>
              <a:rPr lang="es-CL" dirty="0"/>
              <a:t>(A ∪ B)’ </a:t>
            </a:r>
            <a:endParaRPr lang="es-CL" dirty="0">
              <a:cs typeface="Lucida Sans Unicode"/>
            </a:endParaRPr>
          </a:p>
          <a:p>
            <a:r>
              <a:rPr lang="es-CL" dirty="0" smtClean="0"/>
              <a:t>Por lo tanto </a:t>
            </a:r>
            <a:r>
              <a:rPr lang="es-CL" dirty="0"/>
              <a:t>(A ∪ B)’ = A’ ∩ B’ </a:t>
            </a:r>
            <a:endParaRPr lang="es-CL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54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1158</Words>
  <Application>Microsoft Office PowerPoint</Application>
  <PresentationFormat>Presentación en pantalla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Concurrencia</vt:lpstr>
      <vt:lpstr>2_Concurrencia</vt:lpstr>
      <vt:lpstr>3_Concurrencia</vt:lpstr>
      <vt:lpstr>Fundamentos de la Computación </vt:lpstr>
      <vt:lpstr>Ejercicio</vt:lpstr>
      <vt:lpstr>Solución Ejercicio</vt:lpstr>
      <vt:lpstr>Ejercicio</vt:lpstr>
      <vt:lpstr>Solución Ejercicio</vt:lpstr>
      <vt:lpstr>Ejercicio</vt:lpstr>
      <vt:lpstr>Solución Ejercicio</vt:lpstr>
      <vt:lpstr>Ejercicio</vt:lpstr>
      <vt:lpstr>Solución Ejercicio</vt:lpstr>
      <vt:lpstr>Ejercicio</vt:lpstr>
      <vt:lpstr>Solución Ejercicio</vt:lpstr>
      <vt:lpstr>Solución Ejercicio</vt:lpstr>
      <vt:lpstr>Solución Ejercicio</vt:lpstr>
      <vt:lpstr>Ejercicio inducción</vt:lpstr>
      <vt:lpstr>Solución Ejercicio</vt:lpstr>
      <vt:lpstr>Fundamentos de la Computación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la Computación</dc:title>
  <dc:creator>hsoza</dc:creator>
  <cp:lastModifiedBy>hsoza</cp:lastModifiedBy>
  <cp:revision>12</cp:revision>
  <dcterms:created xsi:type="dcterms:W3CDTF">2018-03-09T13:16:07Z</dcterms:created>
  <dcterms:modified xsi:type="dcterms:W3CDTF">2021-03-25T14:19:09Z</dcterms:modified>
</cp:coreProperties>
</file>