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8" r:id="rId2"/>
  </p:sldMasterIdLst>
  <p:sldIdLst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89" r:id="rId11"/>
    <p:sldId id="290" r:id="rId12"/>
    <p:sldId id="296" r:id="rId13"/>
    <p:sldId id="291" r:id="rId14"/>
    <p:sldId id="292" r:id="rId15"/>
    <p:sldId id="293" r:id="rId16"/>
    <p:sldId id="294" r:id="rId17"/>
    <p:sldId id="297" r:id="rId18"/>
    <p:sldId id="276" r:id="rId19"/>
    <p:sldId id="277" r:id="rId20"/>
    <p:sldId id="278" r:id="rId21"/>
    <p:sldId id="275" r:id="rId22"/>
    <p:sldId id="274" r:id="rId23"/>
    <p:sldId id="280" r:id="rId24"/>
    <p:sldId id="284" r:id="rId25"/>
    <p:sldId id="285" r:id="rId26"/>
    <p:sldId id="286" r:id="rId27"/>
    <p:sldId id="287" r:id="rId28"/>
    <p:sldId id="288" r:id="rId29"/>
    <p:sldId id="279" r:id="rId30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DDD4808-3C7B-4BE3-BACE-E7B3BA0D32F5}" type="datetimeFigureOut">
              <a:rPr lang="es-CL" smtClean="0"/>
              <a:pPr/>
              <a:t>25-08-2021</a:t>
            </a:fld>
            <a:endParaRPr lang="es-CL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L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B252B0-B1F4-4A39-AAA7-6C5345506BC0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931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25-08-2021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95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25-08-2021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6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DDD4808-3C7B-4BE3-BACE-E7B3BA0D32F5}" type="datetimeFigureOut">
              <a:rPr lang="es-CL" smtClean="0"/>
              <a:pPr/>
              <a:t>25-08-2021</a:t>
            </a:fld>
            <a:endParaRPr lang="es-CL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L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B252B0-B1F4-4A39-AAA7-6C5345506BC0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220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25-08-2021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55809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white"/>
                </a:solidFill>
              </a:rPr>
              <a:pPr/>
              <a:t>25-08-2021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white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white"/>
                </a:solidFill>
              </a:rPr>
              <a:pPr/>
              <a:t>‹Nº›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793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white"/>
                </a:solidFill>
              </a:rPr>
              <a:pPr/>
              <a:t>25-08-2021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white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white"/>
                </a:solidFill>
              </a:rPr>
              <a:pPr/>
              <a:t>‹Nº›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68050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25-08-2021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3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white"/>
                </a:solidFill>
              </a:rPr>
              <a:pPr/>
              <a:t>25-08-2021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white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white"/>
                </a:solidFill>
              </a:rPr>
              <a:pPr/>
              <a:t>‹Nº›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62070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25-08-2021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197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25-08-2021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51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25-08-2021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72651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DDD4808-3C7B-4BE3-BACE-E7B3BA0D32F5}" type="datetimeFigureOut">
              <a:rPr lang="es-CL" smtClean="0">
                <a:solidFill>
                  <a:prstClr val="white"/>
                </a:solidFill>
              </a:rPr>
              <a:pPr/>
              <a:t>25-08-2021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L">
              <a:solidFill>
                <a:prstClr val="white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B252B0-B1F4-4A39-AAA7-6C5345506BC0}" type="slidenum">
              <a:rPr lang="es-CL" smtClean="0">
                <a:solidFill>
                  <a:prstClr val="white"/>
                </a:solidFill>
              </a:rPr>
              <a:pPr/>
              <a:t>‹Nº›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450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25-08-2021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2133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25-08-2021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27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white"/>
                </a:solidFill>
              </a:rPr>
              <a:pPr/>
              <a:t>25-08-2021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white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white"/>
                </a:solidFill>
              </a:rPr>
              <a:pPr/>
              <a:t>‹Nº›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816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white"/>
                </a:solidFill>
              </a:rPr>
              <a:pPr/>
              <a:t>25-08-2021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white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white"/>
                </a:solidFill>
              </a:rPr>
              <a:pPr/>
              <a:t>‹Nº›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85941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25-08-2021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720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white"/>
                </a:solidFill>
              </a:rPr>
              <a:pPr/>
              <a:t>25-08-2021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white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white"/>
                </a:solidFill>
              </a:rPr>
              <a:pPr/>
              <a:t>‹Nº›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97630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25-08-2021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44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25-08-2021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775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DDD4808-3C7B-4BE3-BACE-E7B3BA0D32F5}" type="datetimeFigureOut">
              <a:rPr lang="es-CL" smtClean="0">
                <a:solidFill>
                  <a:prstClr val="white"/>
                </a:solidFill>
              </a:rPr>
              <a:pPr/>
              <a:t>25-08-2021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L">
              <a:solidFill>
                <a:prstClr val="white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B252B0-B1F4-4A39-AAA7-6C5345506BC0}" type="slidenum">
              <a:rPr lang="es-CL" smtClean="0">
                <a:solidFill>
                  <a:prstClr val="white"/>
                </a:solidFill>
              </a:rPr>
              <a:pPr/>
              <a:t>‹Nº›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294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25-08-2021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76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25-08-2021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02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251447"/>
          </a:xfrm>
        </p:spPr>
        <p:txBody>
          <a:bodyPr/>
          <a:lstStyle/>
          <a:p>
            <a:r>
              <a:rPr lang="es-CL" sz="6600" dirty="0" smtClean="0"/>
              <a:t>Fundamentos de la Computación</a:t>
            </a:r>
            <a:br>
              <a:rPr lang="es-CL" sz="6600" dirty="0" smtClean="0"/>
            </a:br>
            <a:endParaRPr lang="es-CL" sz="6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Profesor</a:t>
            </a:r>
            <a:r>
              <a:rPr lang="es-CL" dirty="0" smtClean="0"/>
              <a:t>: Héctor Soza Pollman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429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109728" lvl="0" indent="0">
              <a:buNone/>
            </a:pPr>
            <a:r>
              <a:rPr lang="es-CL" dirty="0"/>
              <a:t>R = {(1,1), (1,3), (1,5), (2,2), (3,1), (3,3), (3,5), </a:t>
            </a:r>
          </a:p>
          <a:p>
            <a:pPr marL="109728" lvl="0" indent="0">
              <a:buNone/>
            </a:pPr>
            <a:r>
              <a:rPr lang="es-CL" dirty="0"/>
              <a:t>        (4,4), (5,1), (5,3), (5,5)}</a:t>
            </a:r>
          </a:p>
          <a:p>
            <a:endParaRPr lang="es-CL" dirty="0"/>
          </a:p>
          <a:p>
            <a:r>
              <a:rPr lang="es-CL" dirty="0" smtClean="0"/>
              <a:t>R es </a:t>
            </a:r>
            <a:r>
              <a:rPr lang="es-CL" dirty="0" smtClean="0"/>
              <a:t>reflexiva </a:t>
            </a:r>
            <a:r>
              <a:rPr lang="es-CL" dirty="0" smtClean="0"/>
              <a:t>(están todos los pares (a, a) para a </a:t>
            </a:r>
            <a:r>
              <a:rPr lang="es-CL" dirty="0" smtClean="0">
                <a:latin typeface="Lucida Sans Unicode"/>
                <a:cs typeface="Lucida Sans Unicode"/>
              </a:rPr>
              <a:t>∈ A</a:t>
            </a:r>
          </a:p>
          <a:p>
            <a:r>
              <a:rPr lang="es-CL" dirty="0" smtClean="0"/>
              <a:t>R es simétrica y transitiva</a:t>
            </a:r>
          </a:p>
          <a:p>
            <a:r>
              <a:rPr lang="es-CL" dirty="0" smtClean="0"/>
              <a:t>[1] = [3] = [5] = {1,3,5}</a:t>
            </a:r>
          </a:p>
          <a:p>
            <a:r>
              <a:rPr lang="es-CL" dirty="0" smtClean="0"/>
              <a:t>[2] = {2}</a:t>
            </a:r>
          </a:p>
          <a:p>
            <a:r>
              <a:rPr lang="es-CL" dirty="0" smtClean="0"/>
              <a:t>[4] = {4} </a:t>
            </a:r>
            <a:endParaRPr lang="es-CL" dirty="0"/>
          </a:p>
          <a:p>
            <a:endParaRPr lang="es-CL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pPr algn="ctr"/>
            <a:r>
              <a:rPr lang="es-CL" dirty="0" smtClean="0"/>
              <a:t>Solución Ejercicio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endParaRPr lang="es-CL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48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251447"/>
          </a:xfrm>
        </p:spPr>
        <p:txBody>
          <a:bodyPr/>
          <a:lstStyle/>
          <a:p>
            <a:r>
              <a:rPr lang="es-CL" sz="6600" dirty="0" smtClean="0"/>
              <a:t>Fundamentos de la Computación</a:t>
            </a:r>
            <a:br>
              <a:rPr lang="es-CL" sz="6600" dirty="0" smtClean="0"/>
            </a:br>
            <a:endParaRPr lang="es-CL" sz="6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Profesor</a:t>
            </a:r>
            <a:r>
              <a:rPr lang="es-CL" dirty="0" smtClean="0"/>
              <a:t>: Héctor Soza Pollman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8467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CL" dirty="0"/>
              <a:t>Se define la siguiente relación ∼ en ℤ𝗑ℕ: dados (k</a:t>
            </a:r>
            <a:r>
              <a:rPr lang="es-CL" baseline="-25000" dirty="0"/>
              <a:t>1</a:t>
            </a:r>
            <a:r>
              <a:rPr lang="es-CL" dirty="0"/>
              <a:t>, n</a:t>
            </a:r>
            <a:r>
              <a:rPr lang="es-CL" baseline="-25000" dirty="0"/>
              <a:t>1</a:t>
            </a:r>
            <a:r>
              <a:rPr lang="es-CL" dirty="0"/>
              <a:t>), (k</a:t>
            </a:r>
            <a:r>
              <a:rPr lang="es-CL" baseline="-25000" dirty="0"/>
              <a:t>2</a:t>
            </a:r>
            <a:r>
              <a:rPr lang="es-CL" dirty="0"/>
              <a:t>, n</a:t>
            </a:r>
            <a:r>
              <a:rPr lang="es-CL" baseline="-25000" dirty="0"/>
              <a:t>2</a:t>
            </a:r>
            <a:r>
              <a:rPr lang="es-CL" dirty="0"/>
              <a:t>) ∈</a:t>
            </a:r>
            <a:r>
              <a:rPr lang="es-CL" i="1" dirty="0"/>
              <a:t> </a:t>
            </a:r>
            <a:r>
              <a:rPr lang="es-CL" dirty="0"/>
              <a:t>ℤ𝗑ℕ,  </a:t>
            </a:r>
            <a:endParaRPr lang="es-CL" dirty="0" smtClean="0"/>
          </a:p>
          <a:p>
            <a:pPr marL="109728" lvl="0" indent="0">
              <a:buNone/>
            </a:pPr>
            <a:r>
              <a:rPr lang="es-CL" dirty="0"/>
              <a:t> </a:t>
            </a:r>
            <a:r>
              <a:rPr lang="es-CL" dirty="0" smtClean="0"/>
              <a:t>    (</a:t>
            </a:r>
            <a:r>
              <a:rPr lang="es-CL" dirty="0"/>
              <a:t>k</a:t>
            </a:r>
            <a:r>
              <a:rPr lang="es-CL" baseline="-25000" dirty="0"/>
              <a:t>1</a:t>
            </a:r>
            <a:r>
              <a:rPr lang="es-CL" dirty="0"/>
              <a:t>, n</a:t>
            </a:r>
            <a:r>
              <a:rPr lang="es-CL" baseline="-25000" dirty="0"/>
              <a:t>1</a:t>
            </a:r>
            <a:r>
              <a:rPr lang="es-CL" dirty="0"/>
              <a:t>) ∼ (k</a:t>
            </a:r>
            <a:r>
              <a:rPr lang="es-CL" baseline="-25000" dirty="0"/>
              <a:t>2</a:t>
            </a:r>
            <a:r>
              <a:rPr lang="es-CL" dirty="0"/>
              <a:t>, n</a:t>
            </a:r>
            <a:r>
              <a:rPr lang="es-CL" baseline="-25000" dirty="0"/>
              <a:t>2</a:t>
            </a:r>
            <a:r>
              <a:rPr lang="es-CL" dirty="0"/>
              <a:t>) ⇔</a:t>
            </a:r>
            <a:r>
              <a:rPr lang="es-CL" i="1" dirty="0"/>
              <a:t> </a:t>
            </a:r>
            <a:r>
              <a:rPr lang="es-CL" dirty="0"/>
              <a:t>k</a:t>
            </a:r>
            <a:r>
              <a:rPr lang="es-CL" baseline="-25000" dirty="0"/>
              <a:t>1</a:t>
            </a:r>
            <a:r>
              <a:rPr lang="es-CL" dirty="0"/>
              <a:t>n</a:t>
            </a:r>
            <a:r>
              <a:rPr lang="es-CL" baseline="-25000" dirty="0"/>
              <a:t>2</a:t>
            </a:r>
            <a:r>
              <a:rPr lang="es-CL" dirty="0"/>
              <a:t> = k</a:t>
            </a:r>
            <a:r>
              <a:rPr lang="es-CL" baseline="-25000" dirty="0"/>
              <a:t>2</a:t>
            </a:r>
            <a:r>
              <a:rPr lang="es-CL" dirty="0"/>
              <a:t>n</a:t>
            </a:r>
            <a:r>
              <a:rPr lang="es-CL" baseline="-25000" dirty="0"/>
              <a:t>1</a:t>
            </a:r>
            <a:endParaRPr lang="es-CL" dirty="0"/>
          </a:p>
          <a:p>
            <a:pPr lvl="0"/>
            <a:endParaRPr lang="es-CL" dirty="0" smtClean="0"/>
          </a:p>
          <a:p>
            <a:pPr lvl="0"/>
            <a:r>
              <a:rPr lang="es-CL" dirty="0" smtClean="0"/>
              <a:t>Probar </a:t>
            </a:r>
            <a:r>
              <a:rPr lang="es-CL" dirty="0"/>
              <a:t>que </a:t>
            </a:r>
            <a:r>
              <a:rPr lang="es-CL" i="1" dirty="0"/>
              <a:t>∼</a:t>
            </a:r>
            <a:r>
              <a:rPr lang="es-CL" dirty="0"/>
              <a:t> es una relación de equivalencia</a:t>
            </a:r>
          </a:p>
          <a:p>
            <a:pPr lvl="0"/>
            <a:r>
              <a:rPr lang="es-CL" dirty="0"/>
              <a:t>¿Cómo determina las clases de equivalencia de esta relación? </a:t>
            </a:r>
          </a:p>
          <a:p>
            <a:pPr lvl="0"/>
            <a:r>
              <a:rPr lang="es-CL" dirty="0"/>
              <a:t>Describa al menos 3 pares de la clase de equivalencia del (2, 3)</a:t>
            </a:r>
          </a:p>
          <a:p>
            <a:pPr lvl="0"/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smtClean="0"/>
              <a:t>Ejercicio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7683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lvl="0"/>
            <a:r>
              <a:rPr lang="es-CL" dirty="0"/>
              <a:t>Se debe </a:t>
            </a:r>
            <a:r>
              <a:rPr lang="es-CL" dirty="0" smtClean="0"/>
              <a:t>demostrar ∼ </a:t>
            </a:r>
            <a:r>
              <a:rPr lang="es-CL" dirty="0"/>
              <a:t>es refleja: </a:t>
            </a:r>
          </a:p>
          <a:p>
            <a:pPr marL="109728" indent="0">
              <a:buNone/>
            </a:pPr>
            <a:r>
              <a:rPr lang="es-CL" dirty="0" smtClean="0"/>
              <a:t>  (</a:t>
            </a:r>
            <a:r>
              <a:rPr lang="es-CL" dirty="0"/>
              <a:t>k</a:t>
            </a:r>
            <a:r>
              <a:rPr lang="es-CL" baseline="-25000" dirty="0"/>
              <a:t>1</a:t>
            </a:r>
            <a:r>
              <a:rPr lang="es-CL" dirty="0"/>
              <a:t>, n</a:t>
            </a:r>
            <a:r>
              <a:rPr lang="es-CL" baseline="-25000" dirty="0"/>
              <a:t>1</a:t>
            </a:r>
            <a:r>
              <a:rPr lang="es-CL" dirty="0"/>
              <a:t>) ∼ (k</a:t>
            </a:r>
            <a:r>
              <a:rPr lang="es-CL" baseline="-25000" dirty="0"/>
              <a:t>1</a:t>
            </a:r>
            <a:r>
              <a:rPr lang="es-CL" dirty="0"/>
              <a:t>, n</a:t>
            </a:r>
            <a:r>
              <a:rPr lang="es-CL" baseline="-25000" dirty="0"/>
              <a:t>1</a:t>
            </a:r>
            <a:r>
              <a:rPr lang="es-CL" dirty="0"/>
              <a:t>) ⇔</a:t>
            </a:r>
            <a:r>
              <a:rPr lang="es-CL" i="1" dirty="0"/>
              <a:t> </a:t>
            </a:r>
            <a:r>
              <a:rPr lang="es-CL" dirty="0"/>
              <a:t>k</a:t>
            </a:r>
            <a:r>
              <a:rPr lang="es-CL" baseline="-25000" dirty="0"/>
              <a:t>1</a:t>
            </a:r>
            <a:r>
              <a:rPr lang="es-CL" dirty="0"/>
              <a:t>n</a:t>
            </a:r>
            <a:r>
              <a:rPr lang="es-CL" baseline="-25000" dirty="0"/>
              <a:t>1</a:t>
            </a:r>
            <a:r>
              <a:rPr lang="es-CL" dirty="0"/>
              <a:t> = k</a:t>
            </a:r>
            <a:r>
              <a:rPr lang="es-CL" baseline="-25000" dirty="0"/>
              <a:t>1</a:t>
            </a:r>
            <a:r>
              <a:rPr lang="es-CL" dirty="0"/>
              <a:t>n</a:t>
            </a:r>
            <a:r>
              <a:rPr lang="es-CL" baseline="-25000" dirty="0"/>
              <a:t>1</a:t>
            </a:r>
            <a:r>
              <a:rPr lang="es-CL" dirty="0"/>
              <a:t>, lo que es </a:t>
            </a:r>
            <a:endParaRPr lang="es-CL" dirty="0" smtClean="0"/>
          </a:p>
          <a:p>
            <a:pPr marL="109728" indent="0">
              <a:buNone/>
            </a:pPr>
            <a:r>
              <a:rPr lang="es-CL" dirty="0"/>
              <a:t> </a:t>
            </a:r>
            <a:r>
              <a:rPr lang="es-CL" dirty="0" smtClean="0"/>
              <a:t> verdadero</a:t>
            </a:r>
            <a:endParaRPr lang="es-CL" dirty="0"/>
          </a:p>
          <a:p>
            <a:endParaRPr lang="es-CL" dirty="0"/>
          </a:p>
          <a:p>
            <a:r>
              <a:rPr lang="es-CL" dirty="0"/>
              <a:t>∼ es simétrica:</a:t>
            </a:r>
          </a:p>
          <a:p>
            <a:pPr marL="109728" indent="0">
              <a:buNone/>
            </a:pPr>
            <a:r>
              <a:rPr lang="es-CL" dirty="0"/>
              <a:t>(k</a:t>
            </a:r>
            <a:r>
              <a:rPr lang="es-CL" baseline="-25000" dirty="0"/>
              <a:t>1</a:t>
            </a:r>
            <a:r>
              <a:rPr lang="es-CL" dirty="0"/>
              <a:t>, n</a:t>
            </a:r>
            <a:r>
              <a:rPr lang="es-CL" baseline="-25000" dirty="0"/>
              <a:t>1</a:t>
            </a:r>
            <a:r>
              <a:rPr lang="es-CL" dirty="0"/>
              <a:t>) ∼ (k</a:t>
            </a:r>
            <a:r>
              <a:rPr lang="es-CL" baseline="-25000" dirty="0"/>
              <a:t>2</a:t>
            </a:r>
            <a:r>
              <a:rPr lang="es-CL" dirty="0"/>
              <a:t>, n</a:t>
            </a:r>
            <a:r>
              <a:rPr lang="es-CL" baseline="-25000" dirty="0"/>
              <a:t>2</a:t>
            </a:r>
            <a:r>
              <a:rPr lang="es-CL" dirty="0"/>
              <a:t>) ⇒</a:t>
            </a:r>
            <a:r>
              <a:rPr lang="es-CL" i="1" dirty="0"/>
              <a:t> </a:t>
            </a:r>
            <a:r>
              <a:rPr lang="es-CL" dirty="0"/>
              <a:t>k</a:t>
            </a:r>
            <a:r>
              <a:rPr lang="es-CL" baseline="-25000" dirty="0"/>
              <a:t>1</a:t>
            </a:r>
            <a:r>
              <a:rPr lang="es-CL" dirty="0"/>
              <a:t>n</a:t>
            </a:r>
            <a:r>
              <a:rPr lang="es-CL" baseline="-25000" dirty="0"/>
              <a:t>2</a:t>
            </a:r>
            <a:r>
              <a:rPr lang="es-CL" dirty="0"/>
              <a:t> = k</a:t>
            </a:r>
            <a:r>
              <a:rPr lang="es-CL" baseline="-25000" dirty="0"/>
              <a:t>2</a:t>
            </a:r>
            <a:r>
              <a:rPr lang="es-CL" dirty="0"/>
              <a:t>n</a:t>
            </a:r>
            <a:r>
              <a:rPr lang="es-CL" baseline="-25000" dirty="0"/>
              <a:t>1</a:t>
            </a:r>
            <a:r>
              <a:rPr lang="es-CL" dirty="0"/>
              <a:t> ⇒ k</a:t>
            </a:r>
            <a:r>
              <a:rPr lang="es-CL" baseline="-25000" dirty="0"/>
              <a:t>2</a:t>
            </a:r>
            <a:r>
              <a:rPr lang="es-CL" dirty="0"/>
              <a:t>n</a:t>
            </a:r>
            <a:r>
              <a:rPr lang="es-CL" baseline="-25000" dirty="0"/>
              <a:t>1</a:t>
            </a:r>
            <a:r>
              <a:rPr lang="es-CL" dirty="0"/>
              <a:t> = k</a:t>
            </a:r>
            <a:r>
              <a:rPr lang="es-CL" baseline="-25000" dirty="0"/>
              <a:t>1</a:t>
            </a:r>
            <a:r>
              <a:rPr lang="es-CL" dirty="0"/>
              <a:t>n</a:t>
            </a:r>
            <a:r>
              <a:rPr lang="es-CL" baseline="-25000" dirty="0"/>
              <a:t>2</a:t>
            </a:r>
            <a:r>
              <a:rPr lang="es-CL" dirty="0"/>
              <a:t> ⇒ (k</a:t>
            </a:r>
            <a:r>
              <a:rPr lang="es-CL" baseline="-25000" dirty="0"/>
              <a:t>2</a:t>
            </a:r>
            <a:r>
              <a:rPr lang="es-CL" dirty="0"/>
              <a:t>, n</a:t>
            </a:r>
            <a:r>
              <a:rPr lang="es-CL" baseline="-25000" dirty="0"/>
              <a:t>2</a:t>
            </a:r>
            <a:r>
              <a:rPr lang="es-CL" dirty="0"/>
              <a:t>) ∼ (k</a:t>
            </a:r>
            <a:r>
              <a:rPr lang="es-CL" baseline="-25000" dirty="0"/>
              <a:t>1</a:t>
            </a:r>
            <a:r>
              <a:rPr lang="es-CL" dirty="0"/>
              <a:t>, n</a:t>
            </a:r>
            <a:r>
              <a:rPr lang="es-CL" baseline="-25000" dirty="0"/>
              <a:t>1</a:t>
            </a:r>
            <a:r>
              <a:rPr lang="es-CL" dirty="0"/>
              <a:t>) </a:t>
            </a:r>
          </a:p>
          <a:p>
            <a:endParaRPr lang="es-CL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pPr algn="ctr"/>
            <a:r>
              <a:rPr lang="es-CL" dirty="0" smtClean="0"/>
              <a:t>Solución Ejercicio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endParaRPr lang="es-CL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2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CL" dirty="0"/>
              <a:t>∼ es transitiva:</a:t>
            </a:r>
          </a:p>
          <a:p>
            <a:pPr marL="109728" indent="0">
              <a:buNone/>
            </a:pPr>
            <a:r>
              <a:rPr lang="es-CL" dirty="0" smtClean="0"/>
              <a:t>  (</a:t>
            </a:r>
            <a:r>
              <a:rPr lang="es-CL" dirty="0"/>
              <a:t>k</a:t>
            </a:r>
            <a:r>
              <a:rPr lang="es-CL" baseline="-25000" dirty="0"/>
              <a:t>1</a:t>
            </a:r>
            <a:r>
              <a:rPr lang="es-CL" dirty="0"/>
              <a:t>, n</a:t>
            </a:r>
            <a:r>
              <a:rPr lang="es-CL" baseline="-25000" dirty="0"/>
              <a:t>1</a:t>
            </a:r>
            <a:r>
              <a:rPr lang="es-CL" dirty="0"/>
              <a:t>) ∼ (k</a:t>
            </a:r>
            <a:r>
              <a:rPr lang="es-CL" baseline="-25000" dirty="0"/>
              <a:t>2</a:t>
            </a:r>
            <a:r>
              <a:rPr lang="es-CL" dirty="0"/>
              <a:t>, n</a:t>
            </a:r>
            <a:r>
              <a:rPr lang="es-CL" baseline="-25000" dirty="0"/>
              <a:t>2</a:t>
            </a:r>
            <a:r>
              <a:rPr lang="es-CL" dirty="0"/>
              <a:t>) y (k</a:t>
            </a:r>
            <a:r>
              <a:rPr lang="es-CL" baseline="-25000" dirty="0"/>
              <a:t>2</a:t>
            </a:r>
            <a:r>
              <a:rPr lang="es-CL" dirty="0"/>
              <a:t>, n</a:t>
            </a:r>
            <a:r>
              <a:rPr lang="es-CL" baseline="-25000" dirty="0"/>
              <a:t>2</a:t>
            </a:r>
            <a:r>
              <a:rPr lang="es-CL" dirty="0"/>
              <a:t>) ∼ (k</a:t>
            </a:r>
            <a:r>
              <a:rPr lang="es-CL" baseline="-25000" dirty="0"/>
              <a:t>3</a:t>
            </a:r>
            <a:r>
              <a:rPr lang="es-CL" dirty="0"/>
              <a:t>, n</a:t>
            </a:r>
            <a:r>
              <a:rPr lang="es-CL" baseline="-25000" dirty="0"/>
              <a:t>3</a:t>
            </a:r>
            <a:r>
              <a:rPr lang="es-CL" dirty="0"/>
              <a:t>) </a:t>
            </a:r>
          </a:p>
          <a:p>
            <a:pPr marL="109728" indent="0">
              <a:buNone/>
            </a:pPr>
            <a:r>
              <a:rPr lang="es-CL" dirty="0" smtClean="0"/>
              <a:t>  ⇒ </a:t>
            </a:r>
            <a:r>
              <a:rPr lang="es-CL" dirty="0"/>
              <a:t>k</a:t>
            </a:r>
            <a:r>
              <a:rPr lang="es-CL" baseline="-25000" dirty="0"/>
              <a:t>1</a:t>
            </a:r>
            <a:r>
              <a:rPr lang="es-CL" dirty="0"/>
              <a:t>n</a:t>
            </a:r>
            <a:r>
              <a:rPr lang="es-CL" baseline="-25000" dirty="0"/>
              <a:t>2</a:t>
            </a:r>
            <a:r>
              <a:rPr lang="es-CL" dirty="0"/>
              <a:t> = k</a:t>
            </a:r>
            <a:r>
              <a:rPr lang="es-CL" baseline="-25000" dirty="0"/>
              <a:t>2</a:t>
            </a:r>
            <a:r>
              <a:rPr lang="es-CL" dirty="0"/>
              <a:t>n</a:t>
            </a:r>
            <a:r>
              <a:rPr lang="es-CL" baseline="-25000" dirty="0"/>
              <a:t>1</a:t>
            </a:r>
            <a:r>
              <a:rPr lang="es-CL" dirty="0"/>
              <a:t> y k</a:t>
            </a:r>
            <a:r>
              <a:rPr lang="es-CL" baseline="-25000" dirty="0"/>
              <a:t>2</a:t>
            </a:r>
            <a:r>
              <a:rPr lang="es-CL" dirty="0"/>
              <a:t>n</a:t>
            </a:r>
            <a:r>
              <a:rPr lang="es-CL" baseline="-25000" dirty="0"/>
              <a:t>3</a:t>
            </a:r>
            <a:r>
              <a:rPr lang="es-CL" dirty="0"/>
              <a:t> = k</a:t>
            </a:r>
            <a:r>
              <a:rPr lang="es-CL" baseline="-25000" dirty="0"/>
              <a:t>3</a:t>
            </a:r>
            <a:r>
              <a:rPr lang="es-CL" dirty="0"/>
              <a:t>n</a:t>
            </a:r>
            <a:r>
              <a:rPr lang="es-CL" baseline="-25000" dirty="0"/>
              <a:t>2</a:t>
            </a:r>
            <a:r>
              <a:rPr lang="es-CL" dirty="0"/>
              <a:t> </a:t>
            </a:r>
          </a:p>
          <a:p>
            <a:pPr marL="109728" indent="0">
              <a:buNone/>
            </a:pPr>
            <a:r>
              <a:rPr lang="es-CL" dirty="0" smtClean="0"/>
              <a:t>  ⇒ </a:t>
            </a:r>
            <a:r>
              <a:rPr lang="es-CL" dirty="0"/>
              <a:t>k</a:t>
            </a:r>
            <a:r>
              <a:rPr lang="es-CL" baseline="-25000" dirty="0"/>
              <a:t>1</a:t>
            </a:r>
            <a:r>
              <a:rPr lang="es-CL" dirty="0"/>
              <a:t>/n</a:t>
            </a:r>
            <a:r>
              <a:rPr lang="es-CL" baseline="-25000" dirty="0"/>
              <a:t>1</a:t>
            </a:r>
            <a:r>
              <a:rPr lang="es-CL" dirty="0"/>
              <a:t> = k</a:t>
            </a:r>
            <a:r>
              <a:rPr lang="es-CL" baseline="-25000" dirty="0"/>
              <a:t>2 </a:t>
            </a:r>
            <a:r>
              <a:rPr lang="es-CL" dirty="0"/>
              <a:t>/n</a:t>
            </a:r>
            <a:r>
              <a:rPr lang="es-CL" baseline="-25000" dirty="0"/>
              <a:t>2</a:t>
            </a:r>
            <a:r>
              <a:rPr lang="es-CL" dirty="0"/>
              <a:t> y k</a:t>
            </a:r>
            <a:r>
              <a:rPr lang="es-CL" baseline="-25000" dirty="0"/>
              <a:t>2 </a:t>
            </a:r>
            <a:r>
              <a:rPr lang="es-CL" dirty="0"/>
              <a:t>/n</a:t>
            </a:r>
            <a:r>
              <a:rPr lang="es-CL" baseline="-25000" dirty="0"/>
              <a:t>2</a:t>
            </a:r>
            <a:r>
              <a:rPr lang="es-CL" dirty="0"/>
              <a:t> = k</a:t>
            </a:r>
            <a:r>
              <a:rPr lang="es-CL" baseline="-25000" dirty="0"/>
              <a:t>3 </a:t>
            </a:r>
            <a:r>
              <a:rPr lang="es-CL" dirty="0"/>
              <a:t>/n</a:t>
            </a:r>
            <a:r>
              <a:rPr lang="es-CL" baseline="-25000" dirty="0"/>
              <a:t>3</a:t>
            </a:r>
            <a:r>
              <a:rPr lang="es-CL" dirty="0"/>
              <a:t> </a:t>
            </a:r>
          </a:p>
          <a:p>
            <a:pPr marL="109728" indent="0">
              <a:buNone/>
            </a:pPr>
            <a:r>
              <a:rPr lang="es-CL" dirty="0" smtClean="0"/>
              <a:t>  ⇒ </a:t>
            </a:r>
            <a:r>
              <a:rPr lang="es-CL" dirty="0"/>
              <a:t>k</a:t>
            </a:r>
            <a:r>
              <a:rPr lang="es-CL" baseline="-25000" dirty="0"/>
              <a:t>1</a:t>
            </a:r>
            <a:r>
              <a:rPr lang="es-CL" dirty="0"/>
              <a:t>/n</a:t>
            </a:r>
            <a:r>
              <a:rPr lang="es-CL" baseline="-25000" dirty="0"/>
              <a:t>1</a:t>
            </a:r>
            <a:r>
              <a:rPr lang="es-CL" dirty="0"/>
              <a:t> = k</a:t>
            </a:r>
            <a:r>
              <a:rPr lang="es-CL" baseline="-25000" dirty="0"/>
              <a:t>3 </a:t>
            </a:r>
            <a:r>
              <a:rPr lang="es-CL" dirty="0"/>
              <a:t>/n</a:t>
            </a:r>
            <a:r>
              <a:rPr lang="es-CL" baseline="-25000" dirty="0"/>
              <a:t>3</a:t>
            </a:r>
            <a:r>
              <a:rPr lang="es-CL" dirty="0"/>
              <a:t> </a:t>
            </a:r>
            <a:endParaRPr lang="es-CL" dirty="0" smtClean="0"/>
          </a:p>
          <a:p>
            <a:pPr marL="109728" indent="0">
              <a:buNone/>
            </a:pPr>
            <a:r>
              <a:rPr lang="es-CL" dirty="0"/>
              <a:t> </a:t>
            </a:r>
            <a:r>
              <a:rPr lang="es-CL" dirty="0" smtClean="0"/>
              <a:t> ⇒ </a:t>
            </a:r>
            <a:r>
              <a:rPr lang="es-CL" dirty="0"/>
              <a:t>k</a:t>
            </a:r>
            <a:r>
              <a:rPr lang="es-CL" baseline="-25000" dirty="0"/>
              <a:t>1</a:t>
            </a:r>
            <a:r>
              <a:rPr lang="es-CL" dirty="0"/>
              <a:t>n</a:t>
            </a:r>
            <a:r>
              <a:rPr lang="es-CL" baseline="-25000" dirty="0"/>
              <a:t>3</a:t>
            </a:r>
            <a:r>
              <a:rPr lang="es-CL" dirty="0"/>
              <a:t> = k</a:t>
            </a:r>
            <a:r>
              <a:rPr lang="es-CL" baseline="-25000" dirty="0"/>
              <a:t>3</a:t>
            </a:r>
            <a:r>
              <a:rPr lang="es-CL" dirty="0"/>
              <a:t>n</a:t>
            </a:r>
            <a:r>
              <a:rPr lang="es-CL" baseline="-25000" dirty="0"/>
              <a:t>1</a:t>
            </a:r>
            <a:r>
              <a:rPr lang="es-CL" dirty="0"/>
              <a:t> </a:t>
            </a:r>
          </a:p>
          <a:p>
            <a:pPr marL="109728" indent="0">
              <a:buNone/>
            </a:pPr>
            <a:r>
              <a:rPr lang="es-CL" dirty="0" smtClean="0"/>
              <a:t>  ⇒ </a:t>
            </a:r>
            <a:r>
              <a:rPr lang="es-CL" dirty="0"/>
              <a:t>(k</a:t>
            </a:r>
            <a:r>
              <a:rPr lang="es-CL" baseline="-25000" dirty="0"/>
              <a:t>1</a:t>
            </a:r>
            <a:r>
              <a:rPr lang="es-CL" dirty="0"/>
              <a:t>, n</a:t>
            </a:r>
            <a:r>
              <a:rPr lang="es-CL" baseline="-25000" dirty="0"/>
              <a:t>1</a:t>
            </a:r>
            <a:r>
              <a:rPr lang="es-CL" dirty="0"/>
              <a:t>) ∼ (k</a:t>
            </a:r>
            <a:r>
              <a:rPr lang="es-CL" baseline="-25000" dirty="0"/>
              <a:t>3</a:t>
            </a:r>
            <a:r>
              <a:rPr lang="es-CL" dirty="0"/>
              <a:t>, n</a:t>
            </a:r>
            <a:r>
              <a:rPr lang="es-CL" baseline="-25000" dirty="0"/>
              <a:t>3</a:t>
            </a:r>
            <a:r>
              <a:rPr lang="es-CL" dirty="0"/>
              <a:t>)</a:t>
            </a:r>
          </a:p>
          <a:p>
            <a:endParaRPr lang="es-CL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pPr algn="ctr"/>
            <a:r>
              <a:rPr lang="es-CL" dirty="0" smtClean="0"/>
              <a:t>Solución Ejercicio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endParaRPr lang="es-CL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21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lvl="0"/>
            <a:r>
              <a:rPr lang="es-CL" dirty="0"/>
              <a:t>La clase de equivalencia del par (k</a:t>
            </a:r>
            <a:r>
              <a:rPr lang="es-CL" baseline="-25000" dirty="0"/>
              <a:t>1</a:t>
            </a:r>
            <a:r>
              <a:rPr lang="es-CL" dirty="0"/>
              <a:t>, n</a:t>
            </a:r>
            <a:r>
              <a:rPr lang="es-CL" baseline="-25000" dirty="0"/>
              <a:t>1</a:t>
            </a:r>
            <a:r>
              <a:rPr lang="es-CL" dirty="0"/>
              <a:t>) es: </a:t>
            </a:r>
          </a:p>
          <a:p>
            <a:pPr marL="109728" indent="0">
              <a:buNone/>
            </a:pPr>
            <a:r>
              <a:rPr lang="es-CL" dirty="0" smtClean="0"/>
              <a:t>  [(</a:t>
            </a:r>
            <a:r>
              <a:rPr lang="es-CL" dirty="0"/>
              <a:t>k</a:t>
            </a:r>
            <a:r>
              <a:rPr lang="es-CL" baseline="-25000" dirty="0"/>
              <a:t>1</a:t>
            </a:r>
            <a:r>
              <a:rPr lang="es-CL" dirty="0"/>
              <a:t>, n</a:t>
            </a:r>
            <a:r>
              <a:rPr lang="es-CL" baseline="-25000" dirty="0"/>
              <a:t>1</a:t>
            </a:r>
            <a:r>
              <a:rPr lang="es-CL" dirty="0"/>
              <a:t>)] = {(k</a:t>
            </a:r>
            <a:r>
              <a:rPr lang="es-CL" baseline="-25000" dirty="0"/>
              <a:t>2</a:t>
            </a:r>
            <a:r>
              <a:rPr lang="es-CL" dirty="0"/>
              <a:t>, n</a:t>
            </a:r>
            <a:r>
              <a:rPr lang="es-CL" baseline="-25000" dirty="0"/>
              <a:t>2</a:t>
            </a:r>
            <a:r>
              <a:rPr lang="es-CL" dirty="0"/>
              <a:t>) / k</a:t>
            </a:r>
            <a:r>
              <a:rPr lang="es-CL" baseline="-25000" dirty="0"/>
              <a:t>1</a:t>
            </a:r>
            <a:r>
              <a:rPr lang="es-CL" dirty="0"/>
              <a:t>/n</a:t>
            </a:r>
            <a:r>
              <a:rPr lang="es-CL" baseline="-25000" dirty="0"/>
              <a:t>1</a:t>
            </a:r>
            <a:r>
              <a:rPr lang="es-CL" dirty="0"/>
              <a:t> = k</a:t>
            </a:r>
            <a:r>
              <a:rPr lang="es-CL" baseline="-25000" dirty="0"/>
              <a:t>2</a:t>
            </a:r>
            <a:r>
              <a:rPr lang="es-CL" dirty="0"/>
              <a:t>/n</a:t>
            </a:r>
            <a:r>
              <a:rPr lang="es-CL" baseline="-25000" dirty="0"/>
              <a:t>2</a:t>
            </a:r>
            <a:r>
              <a:rPr lang="es-CL" dirty="0"/>
              <a:t>}</a:t>
            </a:r>
          </a:p>
          <a:p>
            <a:endParaRPr lang="es-CL" dirty="0" smtClean="0"/>
          </a:p>
          <a:p>
            <a:pPr lvl="0"/>
            <a:r>
              <a:rPr lang="es-CL" dirty="0"/>
              <a:t>[(2, 3)] = {(k</a:t>
            </a:r>
            <a:r>
              <a:rPr lang="es-CL" baseline="-25000" dirty="0"/>
              <a:t>2</a:t>
            </a:r>
            <a:r>
              <a:rPr lang="es-CL" dirty="0"/>
              <a:t>, n</a:t>
            </a:r>
            <a:r>
              <a:rPr lang="es-CL" baseline="-25000" dirty="0"/>
              <a:t>2</a:t>
            </a:r>
            <a:r>
              <a:rPr lang="es-CL" dirty="0"/>
              <a:t>) / 2/3 = k</a:t>
            </a:r>
            <a:r>
              <a:rPr lang="es-CL" baseline="-25000" dirty="0"/>
              <a:t>2</a:t>
            </a:r>
            <a:r>
              <a:rPr lang="es-CL" dirty="0"/>
              <a:t>/n</a:t>
            </a:r>
            <a:r>
              <a:rPr lang="es-CL" baseline="-25000" dirty="0"/>
              <a:t>2</a:t>
            </a:r>
            <a:r>
              <a:rPr lang="es-CL" dirty="0"/>
              <a:t>} </a:t>
            </a:r>
            <a:endParaRPr lang="es-CL" dirty="0" smtClean="0"/>
          </a:p>
          <a:p>
            <a:pPr marL="109728" lvl="0" indent="0">
              <a:buNone/>
            </a:pPr>
            <a:r>
              <a:rPr lang="es-CL" dirty="0"/>
              <a:t> </a:t>
            </a:r>
            <a:r>
              <a:rPr lang="es-CL" dirty="0" smtClean="0"/>
              <a:t> [(2, 3)] = </a:t>
            </a:r>
            <a:r>
              <a:rPr lang="es-CL" dirty="0"/>
              <a:t>{(2, 3), (4, 6), (6, 9), (8, 12),…}  </a:t>
            </a:r>
          </a:p>
          <a:p>
            <a:endParaRPr lang="es-CL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pPr algn="ctr"/>
            <a:r>
              <a:rPr lang="es-CL" dirty="0" smtClean="0"/>
              <a:t>Solución Ejercicio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endParaRPr lang="es-CL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0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251447"/>
          </a:xfrm>
        </p:spPr>
        <p:txBody>
          <a:bodyPr/>
          <a:lstStyle/>
          <a:p>
            <a:r>
              <a:rPr lang="es-CL" sz="6600" dirty="0" smtClean="0"/>
              <a:t>Fundamentos de la Computación</a:t>
            </a:r>
            <a:br>
              <a:rPr lang="es-CL" sz="6600" dirty="0" smtClean="0"/>
            </a:br>
            <a:endParaRPr lang="es-CL" sz="6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Profesor</a:t>
            </a:r>
            <a:r>
              <a:rPr lang="es-CL" dirty="0" smtClean="0"/>
              <a:t>: Héctor Soza Pollman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573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>
            <a:normAutofit/>
          </a:bodyPr>
          <a:lstStyle/>
          <a:p>
            <a:pPr marL="624078" lvl="0" indent="-514350">
              <a:buFont typeface="+mj-lt"/>
              <a:buAutoNum type="alphaLcParenR"/>
            </a:pPr>
            <a:r>
              <a:rPr lang="es-CL" dirty="0" smtClean="0"/>
              <a:t>Determinar una función </a:t>
            </a:r>
            <a:r>
              <a:rPr lang="es-CL" dirty="0"/>
              <a:t>de A = {1, 2, 3} en </a:t>
            </a:r>
            <a:r>
              <a:rPr lang="es-CL" dirty="0" smtClean="0"/>
              <a:t>B </a:t>
            </a:r>
            <a:r>
              <a:rPr lang="es-CL" dirty="0"/>
              <a:t>= {a, b, c, d}  </a:t>
            </a:r>
            <a:r>
              <a:rPr lang="es-CL" dirty="0" smtClean="0"/>
              <a:t>que sea inyectiva pero no sobreyectiva</a:t>
            </a:r>
          </a:p>
          <a:p>
            <a:pPr marL="624078" lvl="0" indent="-514350">
              <a:buFont typeface="+mj-lt"/>
              <a:buAutoNum type="alphaLcParenR"/>
            </a:pPr>
            <a:endParaRPr lang="es-CL" dirty="0" smtClean="0"/>
          </a:p>
          <a:p>
            <a:pPr marL="624078" lvl="0" indent="-514350">
              <a:buFont typeface="+mj-lt"/>
              <a:buAutoNum type="alphaLcParenR"/>
            </a:pPr>
            <a:r>
              <a:rPr lang="es-CL" dirty="0" smtClean="0"/>
              <a:t>Determinar una función de C = {1, 2} en D = {a, b} que sea biyectiva</a:t>
            </a:r>
          </a:p>
          <a:p>
            <a:pPr marL="109728" lvl="0" indent="0">
              <a:buNone/>
            </a:pPr>
            <a:endParaRPr lang="es-CL" dirty="0" smtClean="0"/>
          </a:p>
          <a:p>
            <a:pPr marL="624078" indent="-514350">
              <a:buAutoNum type="arabicPeriod" startAt="2"/>
            </a:pPr>
            <a:endParaRPr lang="pt-BR" dirty="0"/>
          </a:p>
          <a:p>
            <a:endParaRPr lang="es-CL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pPr algn="ctr"/>
            <a:r>
              <a:rPr lang="es-CL" dirty="0" smtClean="0"/>
              <a:t>Ejercicio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endParaRPr lang="es-CL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9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853136"/>
          </a:xfrm>
        </p:spPr>
        <p:txBody>
          <a:bodyPr>
            <a:normAutofit/>
          </a:bodyPr>
          <a:lstStyle/>
          <a:p>
            <a:pPr marL="624078" lvl="0" indent="-514350">
              <a:buFont typeface="+mj-lt"/>
              <a:buAutoNum type="alphaLcParenR"/>
            </a:pPr>
            <a:r>
              <a:rPr lang="es-CL" dirty="0" smtClean="0"/>
              <a:t>Determinar una función </a:t>
            </a:r>
            <a:r>
              <a:rPr lang="es-CL" dirty="0"/>
              <a:t>de A = {1, 2, 3} en </a:t>
            </a:r>
            <a:r>
              <a:rPr lang="es-CL" dirty="0" smtClean="0"/>
              <a:t>B </a:t>
            </a:r>
            <a:r>
              <a:rPr lang="es-CL" dirty="0"/>
              <a:t>= {a, b, c, d}  </a:t>
            </a:r>
            <a:r>
              <a:rPr lang="es-CL" dirty="0" smtClean="0"/>
              <a:t>que sea inyectiva pero no sobreyectiva</a:t>
            </a:r>
          </a:p>
          <a:p>
            <a:pPr marL="109728" lvl="0" indent="0">
              <a:buNone/>
            </a:pPr>
            <a:endParaRPr lang="es-CL" dirty="0" smtClean="0"/>
          </a:p>
          <a:p>
            <a:pPr marL="109728" lvl="0" indent="0">
              <a:buNone/>
            </a:pPr>
            <a:r>
              <a:rPr lang="es-CL" b="1" dirty="0" smtClean="0"/>
              <a:t>Solución</a:t>
            </a:r>
          </a:p>
          <a:p>
            <a:pPr marL="624078" lvl="0" indent="-514350">
              <a:buFont typeface="+mj-lt"/>
              <a:buAutoNum type="alphaLcParenR"/>
            </a:pPr>
            <a:r>
              <a:rPr lang="es-CL" dirty="0" smtClean="0"/>
              <a:t>Una función inyectiva pero no sobreyectiva es:</a:t>
            </a:r>
          </a:p>
          <a:p>
            <a:pPr marL="109728" lvl="0" indent="0">
              <a:buNone/>
            </a:pPr>
            <a:r>
              <a:rPr lang="es-CL" dirty="0" smtClean="0"/>
              <a:t>     f(1) = b, f(2) = c, f(3) = a</a:t>
            </a:r>
          </a:p>
          <a:p>
            <a:pPr marL="624078" indent="-514350">
              <a:buAutoNum type="arabicPeriod" startAt="2"/>
            </a:pPr>
            <a:endParaRPr lang="pt-BR" dirty="0"/>
          </a:p>
          <a:p>
            <a:endParaRPr lang="es-CL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pPr algn="ctr"/>
            <a:r>
              <a:rPr lang="es-CL" dirty="0" smtClean="0"/>
              <a:t>Solución Ejercicio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endParaRPr lang="es-CL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70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853136"/>
          </a:xfrm>
        </p:spPr>
        <p:txBody>
          <a:bodyPr>
            <a:normAutofit/>
          </a:bodyPr>
          <a:lstStyle/>
          <a:p>
            <a:pPr marL="624078" lvl="0" indent="-514350">
              <a:buFont typeface="+mj-lt"/>
              <a:buAutoNum type="alphaLcParenR" startAt="2"/>
            </a:pPr>
            <a:r>
              <a:rPr lang="es-CL" dirty="0" smtClean="0"/>
              <a:t>Determinar una función de C = {1, 2} en D = {a, b} que sea biyectiva</a:t>
            </a:r>
          </a:p>
          <a:p>
            <a:pPr marL="109728" lvl="0" indent="0">
              <a:buNone/>
            </a:pPr>
            <a:endParaRPr lang="es-CL" dirty="0" smtClean="0"/>
          </a:p>
          <a:p>
            <a:pPr marL="109728" lvl="0" indent="0">
              <a:buNone/>
            </a:pPr>
            <a:r>
              <a:rPr lang="es-CL" b="1" dirty="0" smtClean="0"/>
              <a:t>Solución</a:t>
            </a:r>
          </a:p>
          <a:p>
            <a:pPr marL="624078" lvl="0" indent="-514350">
              <a:buFont typeface="+mj-lt"/>
              <a:buAutoNum type="alphaLcParenR" startAt="2"/>
            </a:pPr>
            <a:r>
              <a:rPr lang="es-CL" dirty="0" smtClean="0"/>
              <a:t>Una función biyectiva de A en B es: </a:t>
            </a:r>
          </a:p>
          <a:p>
            <a:pPr marL="109728" lvl="0" indent="0">
              <a:buNone/>
            </a:pPr>
            <a:r>
              <a:rPr lang="es-CL" dirty="0"/>
              <a:t> </a:t>
            </a:r>
            <a:r>
              <a:rPr lang="es-CL" dirty="0" smtClean="0"/>
              <a:t>    f(1) = a, f(2) = b</a:t>
            </a:r>
            <a:endParaRPr lang="es-CL" dirty="0"/>
          </a:p>
          <a:p>
            <a:pPr marL="624078" indent="-514350">
              <a:buAutoNum type="arabicPeriod" startAt="2"/>
            </a:pPr>
            <a:endParaRPr lang="pt-BR" dirty="0"/>
          </a:p>
          <a:p>
            <a:endParaRPr lang="es-CL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pPr algn="ctr"/>
            <a:r>
              <a:rPr lang="es-CL" dirty="0" smtClean="0"/>
              <a:t>Solución Ejercicio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endParaRPr lang="es-CL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88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624078" indent="-514350">
              <a:buAutoNum type="arabicPeriod"/>
            </a:pPr>
            <a:r>
              <a:rPr lang="pt-BR" sz="2500" dirty="0" smtClean="0"/>
              <a:t>Sea </a:t>
            </a:r>
            <a:r>
              <a:rPr lang="pt-BR" sz="2500" dirty="0"/>
              <a:t>la relación R sobre el conjunto de enteros positivos definida como:</a:t>
            </a:r>
          </a:p>
          <a:p>
            <a:pPr marL="109728" indent="0">
              <a:buNone/>
            </a:pPr>
            <a:r>
              <a:rPr lang="pt-BR" sz="2500" dirty="0"/>
              <a:t>(x, y) </a:t>
            </a:r>
            <a:r>
              <a:rPr lang="el-GR" sz="2500" dirty="0"/>
              <a:t>ε</a:t>
            </a:r>
            <a:r>
              <a:rPr lang="es-CL" sz="2500" dirty="0"/>
              <a:t> R ssi el máximo común divisor de x e y es </a:t>
            </a:r>
            <a:r>
              <a:rPr lang="es-CL" sz="2500" dirty="0" smtClean="0"/>
              <a:t>1</a:t>
            </a:r>
          </a:p>
          <a:p>
            <a:pPr marL="109728" indent="0">
              <a:buNone/>
            </a:pPr>
            <a:r>
              <a:rPr lang="es-CL" sz="2500" dirty="0" smtClean="0"/>
              <a:t>Verificar si R es reflexiva, simétrica, antisimétrica y/o transitiva</a:t>
            </a:r>
          </a:p>
          <a:p>
            <a:pPr marL="109728" indent="0">
              <a:buNone/>
            </a:pPr>
            <a:endParaRPr lang="es-CL" sz="2500" dirty="0" smtClean="0"/>
          </a:p>
          <a:p>
            <a:pPr marL="109728" indent="0">
              <a:buNone/>
            </a:pPr>
            <a:endParaRPr lang="pt-BR" dirty="0" smtClean="0">
              <a:latin typeface="Cambria Math"/>
            </a:endParaRPr>
          </a:p>
          <a:p>
            <a:pPr marL="624078" indent="-514350">
              <a:buAutoNum type="arabicPeriod" startAt="2"/>
            </a:pPr>
            <a:endParaRPr lang="pt-BR" dirty="0"/>
          </a:p>
          <a:p>
            <a:endParaRPr lang="es-CL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pPr algn="ctr"/>
            <a:r>
              <a:rPr lang="es-CL" dirty="0" smtClean="0"/>
              <a:t>Ejercicio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endParaRPr lang="es-CL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93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lvl="0"/>
            <a:r>
              <a:rPr lang="es-CL" dirty="0"/>
              <a:t>Sean los conjuntos A = {1, 5, 7} y B = {a, b, c, d}. Determinar:</a:t>
            </a:r>
          </a:p>
          <a:p>
            <a:pPr marL="624078" indent="-514350">
              <a:buFont typeface="+mj-lt"/>
              <a:buAutoNum type="alphaLcParenR"/>
            </a:pPr>
            <a:r>
              <a:rPr lang="es-CL" dirty="0"/>
              <a:t>¿Cuántas funciones inyectivas se pueden definir entre A y B</a:t>
            </a:r>
            <a:r>
              <a:rPr lang="es-CL" dirty="0" smtClean="0"/>
              <a:t>?</a:t>
            </a:r>
          </a:p>
          <a:p>
            <a:pPr marL="624078" indent="-514350">
              <a:buFont typeface="+mj-lt"/>
              <a:buAutoNum type="alphaLcParenR"/>
            </a:pPr>
            <a:endParaRPr lang="es-CL" dirty="0"/>
          </a:p>
          <a:p>
            <a:pPr marL="624078" indent="-514350">
              <a:buFont typeface="+mj-lt"/>
              <a:buAutoNum type="alphaLcParenR"/>
            </a:pPr>
            <a:r>
              <a:rPr lang="es-CL" dirty="0"/>
              <a:t>¿Cuántas funciones biyectivas se pueden definir entre A y B?</a:t>
            </a:r>
            <a:endParaRPr lang="pt-BR" dirty="0" smtClean="0">
              <a:latin typeface="Cambria Math"/>
            </a:endParaRPr>
          </a:p>
          <a:p>
            <a:pPr marL="624078" indent="-514350">
              <a:buAutoNum type="arabicPeriod" startAt="2"/>
            </a:pPr>
            <a:endParaRPr lang="pt-BR" dirty="0"/>
          </a:p>
          <a:p>
            <a:endParaRPr lang="es-CL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pPr algn="ctr"/>
            <a:r>
              <a:rPr lang="es-CL" dirty="0" smtClean="0"/>
              <a:t>Ejercicio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endParaRPr lang="es-CL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86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lvl="0"/>
            <a:r>
              <a:rPr lang="es-CL" dirty="0"/>
              <a:t>Sean los conjuntos A = {1, 5, 7} y B = {a, b, c, d}. Determinar:</a:t>
            </a:r>
          </a:p>
          <a:p>
            <a:pPr marL="624078" indent="-514350">
              <a:buFont typeface="+mj-lt"/>
              <a:buAutoNum type="alphaLcParenR"/>
            </a:pPr>
            <a:r>
              <a:rPr lang="es-CL" dirty="0"/>
              <a:t>¿Cuántas funciones inyectivas se pueden definir entre A y B?</a:t>
            </a:r>
          </a:p>
          <a:p>
            <a:pPr marL="624078" indent="-514350">
              <a:buAutoNum type="arabicPeriod" startAt="2"/>
            </a:pPr>
            <a:endParaRPr lang="pt-BR" dirty="0"/>
          </a:p>
          <a:p>
            <a:pPr marL="624078" indent="-514350">
              <a:buFont typeface="+mj-lt"/>
              <a:buAutoNum type="alphaLcParenR"/>
            </a:pPr>
            <a:r>
              <a:rPr lang="es-CL" dirty="0"/>
              <a:t>Son 4*3*2 = 24 funciones </a:t>
            </a:r>
            <a:r>
              <a:rPr lang="es-CL" dirty="0" smtClean="0"/>
              <a:t>inyectivas</a:t>
            </a:r>
            <a:endParaRPr lang="es-C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pPr algn="ctr"/>
            <a:r>
              <a:rPr lang="es-CL" dirty="0" smtClean="0"/>
              <a:t>Solución Ejercicio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endParaRPr lang="es-CL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4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lvl="0"/>
            <a:r>
              <a:rPr lang="es-CL" dirty="0"/>
              <a:t>Sean los conjuntos A = {1, 5, 7} y B = {a, b, c, d}. Determinar:</a:t>
            </a:r>
          </a:p>
          <a:p>
            <a:pPr marL="624078" indent="-514350">
              <a:buFont typeface="+mj-lt"/>
              <a:buAutoNum type="alphaLcParenR" startAt="2"/>
            </a:pPr>
            <a:r>
              <a:rPr lang="es-CL" dirty="0" smtClean="0"/>
              <a:t>¿</a:t>
            </a:r>
            <a:r>
              <a:rPr lang="es-CL" dirty="0"/>
              <a:t>Cuántas funciones biyectivas se pueden definir entre A y B?</a:t>
            </a:r>
            <a:endParaRPr lang="pt-BR" dirty="0" smtClean="0">
              <a:latin typeface="Cambria Math"/>
            </a:endParaRPr>
          </a:p>
          <a:p>
            <a:pPr marL="624078" indent="-514350">
              <a:buAutoNum type="arabicPeriod" startAt="2"/>
            </a:pPr>
            <a:endParaRPr lang="pt-BR" dirty="0"/>
          </a:p>
          <a:p>
            <a:pPr marL="624078" indent="-514350">
              <a:buFont typeface="+mj-lt"/>
              <a:buAutoNum type="alphaLcParenR" startAt="2"/>
            </a:pPr>
            <a:r>
              <a:rPr lang="es-CL" dirty="0" smtClean="0"/>
              <a:t>Ninguna </a:t>
            </a:r>
            <a:r>
              <a:rPr lang="es-CL" dirty="0"/>
              <a:t>biyectiva pues #A no es igual al #</a:t>
            </a:r>
            <a:r>
              <a:rPr lang="es-CL" dirty="0" smtClean="0"/>
              <a:t>B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pPr algn="ctr"/>
            <a:r>
              <a:rPr lang="es-CL" dirty="0" smtClean="0"/>
              <a:t>Solución Ejercicio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endParaRPr lang="es-CL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52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r>
              <a:rPr lang="es-CL" dirty="0" smtClean="0"/>
              <a:t>Sea la función definida en ℝ: f(x) = 2x</a:t>
            </a:r>
            <a:r>
              <a:rPr lang="es-CL" baseline="30000" dirty="0" smtClean="0"/>
              <a:t>3</a:t>
            </a:r>
            <a:r>
              <a:rPr lang="es-CL" dirty="0" smtClean="0"/>
              <a:t> - 1</a:t>
            </a:r>
            <a:endParaRPr lang="pt-BR" dirty="0" smtClean="0">
              <a:latin typeface="Lucida Sans Unicode"/>
              <a:cs typeface="Lucida Sans Unicode"/>
            </a:endParaRPr>
          </a:p>
          <a:p>
            <a:pPr marL="624078" indent="-514350">
              <a:buAutoNum type="arabicPeriod"/>
            </a:pPr>
            <a:r>
              <a:rPr lang="pt-BR" dirty="0" smtClean="0">
                <a:latin typeface="Lucida Sans Unicode"/>
                <a:cs typeface="Lucida Sans Unicode"/>
              </a:rPr>
              <a:t>Demostrar que f es biyectiva</a:t>
            </a:r>
          </a:p>
          <a:p>
            <a:pPr marL="624078" indent="-514350">
              <a:buAutoNum type="arabicPeriod"/>
            </a:pPr>
            <a:endParaRPr lang="pt-BR" dirty="0">
              <a:latin typeface="Lucida Sans Unicode"/>
              <a:cs typeface="Lucida Sans Unicode"/>
            </a:endParaRPr>
          </a:p>
          <a:p>
            <a:pPr marL="624078" indent="-514350">
              <a:buAutoNum type="arabicPeriod"/>
            </a:pPr>
            <a:r>
              <a:rPr lang="pt-BR" dirty="0" smtClean="0">
                <a:latin typeface="Lucida Sans Unicode"/>
                <a:cs typeface="Lucida Sans Unicode"/>
              </a:rPr>
              <a:t>Determinar la inversa de f</a:t>
            </a:r>
            <a:endParaRPr lang="pt-BR" dirty="0">
              <a:latin typeface="Lucida Sans Unicode"/>
              <a:cs typeface="Lucida Sans Unicode"/>
            </a:endParaRPr>
          </a:p>
          <a:p>
            <a:pPr marL="109728" indent="0">
              <a:buNone/>
            </a:pPr>
            <a:r>
              <a:rPr lang="es-CL" dirty="0" smtClean="0"/>
              <a:t>  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pPr algn="ctr"/>
            <a:r>
              <a:rPr lang="es-CL" dirty="0" smtClean="0"/>
              <a:t>Ejercicio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endParaRPr lang="es-CL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4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 fontScale="92500" lnSpcReduction="10000"/>
          </a:bodyPr>
          <a:lstStyle/>
          <a:p>
            <a:r>
              <a:rPr lang="es-CL" dirty="0" smtClean="0"/>
              <a:t>Sea la función definida en ℝ: f(x) = 2x</a:t>
            </a:r>
            <a:r>
              <a:rPr lang="es-CL" baseline="30000" dirty="0" smtClean="0"/>
              <a:t>3</a:t>
            </a:r>
            <a:r>
              <a:rPr lang="es-CL" dirty="0" smtClean="0"/>
              <a:t> – 1</a:t>
            </a:r>
          </a:p>
          <a:p>
            <a:endParaRPr lang="pt-BR" dirty="0" smtClean="0">
              <a:latin typeface="Lucida Sans Unicode"/>
              <a:cs typeface="Lucida Sans Unicode"/>
            </a:endParaRPr>
          </a:p>
          <a:p>
            <a:pPr marL="624078" indent="-514350">
              <a:buAutoNum type="arabicPeriod"/>
            </a:pPr>
            <a:r>
              <a:rPr lang="pt-BR" dirty="0" smtClean="0">
                <a:latin typeface="Lucida Sans Unicode"/>
                <a:cs typeface="Lucida Sans Unicode"/>
              </a:rPr>
              <a:t>Demostrar que f es biyectiva</a:t>
            </a:r>
          </a:p>
          <a:p>
            <a:pPr marL="109728" indent="0">
              <a:buNone/>
            </a:pPr>
            <a:r>
              <a:rPr lang="pt-BR" dirty="0" smtClean="0">
                <a:latin typeface="Lucida Sans Unicode"/>
                <a:cs typeface="Lucida Sans Unicode"/>
              </a:rPr>
              <a:t>Sea f(x) = f(y) ⇒ </a:t>
            </a:r>
            <a:r>
              <a:rPr lang="es-CL" dirty="0" smtClean="0"/>
              <a:t>2x</a:t>
            </a:r>
            <a:r>
              <a:rPr lang="es-CL" baseline="30000" dirty="0" smtClean="0"/>
              <a:t>3</a:t>
            </a:r>
            <a:r>
              <a:rPr lang="es-CL" dirty="0" smtClean="0"/>
              <a:t> – 1 = 2y</a:t>
            </a:r>
            <a:r>
              <a:rPr lang="es-CL" baseline="30000" dirty="0" smtClean="0"/>
              <a:t>3</a:t>
            </a:r>
            <a:r>
              <a:rPr lang="es-CL" dirty="0" smtClean="0"/>
              <a:t> – 1 ⇒ x = y, luego f es inyectiva</a:t>
            </a:r>
            <a:endParaRPr lang="pt-BR" dirty="0">
              <a:cs typeface="Lucida Sans Unicode"/>
            </a:endParaRPr>
          </a:p>
          <a:p>
            <a:pPr marL="109728" indent="0">
              <a:buNone/>
            </a:pPr>
            <a:endParaRPr lang="pt-BR" dirty="0" smtClean="0">
              <a:latin typeface="Lucida Sans Unicode"/>
              <a:cs typeface="Lucida Sans Unicode"/>
            </a:endParaRPr>
          </a:p>
          <a:p>
            <a:pPr marL="109728" indent="0">
              <a:buNone/>
            </a:pPr>
            <a:r>
              <a:rPr lang="pt-BR" dirty="0" smtClean="0">
                <a:latin typeface="Lucida Sans Unicode"/>
                <a:cs typeface="Lucida Sans Unicode"/>
              </a:rPr>
              <a:t>Se observa que el recorrido de f es todo </a:t>
            </a:r>
            <a:r>
              <a:rPr lang="es-CL" dirty="0" smtClean="0"/>
              <a:t>ℝ luego f es sobreyectiva</a:t>
            </a:r>
            <a:endParaRPr lang="pt-BR" dirty="0" smtClean="0">
              <a:latin typeface="Lucida Sans Unicode"/>
              <a:cs typeface="Lucida Sans Unicode"/>
            </a:endParaRPr>
          </a:p>
          <a:p>
            <a:pPr marL="109728" indent="0">
              <a:buNone/>
            </a:pPr>
            <a:endParaRPr lang="pt-BR" dirty="0" smtClean="0">
              <a:latin typeface="Lucida Sans Unicode"/>
              <a:cs typeface="Lucida Sans Unicode"/>
            </a:endParaRPr>
          </a:p>
          <a:p>
            <a:pPr marL="109728" indent="0">
              <a:buNone/>
            </a:pPr>
            <a:r>
              <a:rPr lang="pt-BR" dirty="0" smtClean="0">
                <a:latin typeface="Lucida Sans Unicode"/>
                <a:cs typeface="Lucida Sans Unicode"/>
              </a:rPr>
              <a:t>Luego f es biyectiva</a:t>
            </a:r>
            <a:endParaRPr lang="pt-BR" dirty="0">
              <a:latin typeface="Lucida Sans Unicode"/>
              <a:cs typeface="Lucida Sans Unicode"/>
            </a:endParaRPr>
          </a:p>
          <a:p>
            <a:pPr marL="109728" indent="0">
              <a:buNone/>
            </a:pPr>
            <a:r>
              <a:rPr lang="es-CL" dirty="0" smtClean="0"/>
              <a:t>  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pPr algn="ctr"/>
            <a:r>
              <a:rPr lang="es-CL" dirty="0" smtClean="0"/>
              <a:t>Solución Ejercicio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endParaRPr lang="es-CL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5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91264" cy="4525963"/>
              </a:xfrm>
            </p:spPr>
            <p:txBody>
              <a:bodyPr>
                <a:normAutofit/>
              </a:bodyPr>
              <a:lstStyle/>
              <a:p>
                <a:r>
                  <a:rPr lang="es-CL" dirty="0" smtClean="0"/>
                  <a:t>Sea la función definida en ℝ: f(x) = 2x</a:t>
                </a:r>
                <a:r>
                  <a:rPr lang="es-CL" baseline="30000" dirty="0" smtClean="0"/>
                  <a:t>3</a:t>
                </a:r>
                <a:r>
                  <a:rPr lang="es-CL" dirty="0" smtClean="0"/>
                  <a:t> – 1</a:t>
                </a:r>
              </a:p>
              <a:p>
                <a:endParaRPr lang="pt-BR" dirty="0" smtClean="0">
                  <a:latin typeface="Lucida Sans Unicode"/>
                  <a:cs typeface="Lucida Sans Unicode"/>
                </a:endParaRPr>
              </a:p>
              <a:p>
                <a:pPr marL="624078" indent="-514350">
                  <a:buFont typeface="+mj-lt"/>
                  <a:buAutoNum type="arabicPeriod" startAt="2"/>
                </a:pPr>
                <a:r>
                  <a:rPr lang="pt-BR" dirty="0">
                    <a:cs typeface="Lucida Sans Unicode"/>
                  </a:rPr>
                  <a:t>Determinar la inversa de f</a:t>
                </a:r>
              </a:p>
              <a:p>
                <a:pPr marL="109728" indent="0">
                  <a:buNone/>
                </a:pPr>
                <a:r>
                  <a:rPr lang="pt-BR" dirty="0" smtClean="0">
                    <a:latin typeface="Lucida Sans Unicode"/>
                    <a:cs typeface="Lucida Sans Unicode"/>
                  </a:rPr>
                  <a:t>Sea y = </a:t>
                </a:r>
                <a:r>
                  <a:rPr lang="es-CL" dirty="0" smtClean="0"/>
                  <a:t>2x</a:t>
                </a:r>
                <a:r>
                  <a:rPr lang="es-CL" baseline="30000" dirty="0" smtClean="0"/>
                  <a:t>3</a:t>
                </a:r>
                <a:r>
                  <a:rPr lang="es-CL" dirty="0" smtClean="0"/>
                  <a:t> – 1 ⇒ x</a:t>
                </a:r>
                <a:r>
                  <a:rPr lang="es-CL" baseline="30000" dirty="0" smtClean="0"/>
                  <a:t>3</a:t>
                </a:r>
                <a:r>
                  <a:rPr lang="es-CL" dirty="0" smtClean="0"/>
                  <a:t> = (y + 1)/2 </a:t>
                </a:r>
              </a:p>
              <a:p>
                <a:pPr marL="109728" indent="0">
                  <a:buNone/>
                </a:pPr>
                <a:r>
                  <a:rPr lang="es-CL" dirty="0" smtClean="0"/>
                  <a:t>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/>
                      </a:rPr>
                      <m:t>x</m:t>
                    </m:r>
                    <m:r>
                      <a:rPr lang="es-CL" b="0" i="0" smtClean="0">
                        <a:latin typeface="Cambria Math"/>
                      </a:rPr>
                      <m:t>=</m:t>
                    </m:r>
                    <m:rad>
                      <m:radPr>
                        <m:ctrlPr>
                          <a:rPr lang="es-CL" b="0" i="1" smtClean="0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s-CL" b="0" i="0" smtClean="0">
                            <a:latin typeface="Cambria Math"/>
                          </a:rPr>
                          <m:t>3</m:t>
                        </m:r>
                      </m:deg>
                      <m:e>
                        <m:r>
                          <a:rPr lang="es-CL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/>
                          </a:rPr>
                          <m:t>y</m:t>
                        </m:r>
                        <m:r>
                          <a:rPr lang="es-CL" b="0" i="0" smtClean="0">
                            <a:latin typeface="Cambria Math"/>
                          </a:rPr>
                          <m:t>+1)/2</m:t>
                        </m:r>
                      </m:e>
                    </m:rad>
                  </m:oMath>
                </a14:m>
                <a:endParaRPr lang="pt-BR" dirty="0" smtClean="0">
                  <a:cs typeface="Lucida Sans Unicode"/>
                </a:endParaRPr>
              </a:p>
              <a:p>
                <a:pPr marL="109728" indent="0">
                  <a:buNone/>
                </a:pPr>
                <a:endParaRPr lang="pt-BR" dirty="0">
                  <a:cs typeface="Lucida Sans Unicode"/>
                </a:endParaRPr>
              </a:p>
              <a:p>
                <a:pPr marL="109728" indent="0">
                  <a:buNone/>
                </a:pPr>
                <a:r>
                  <a:rPr lang="pt-BR" dirty="0" smtClean="0">
                    <a:cs typeface="Lucida Sans Unicode"/>
                  </a:rPr>
                  <a:t>Luego: f</a:t>
                </a:r>
                <a:r>
                  <a:rPr lang="pt-BR" baseline="30000" dirty="0" smtClean="0">
                    <a:cs typeface="Lucida Sans Unicode"/>
                  </a:rPr>
                  <a:t>-1</a:t>
                </a:r>
                <a:r>
                  <a:rPr lang="pt-BR" dirty="0" smtClean="0">
                    <a:cs typeface="Lucida Sans Unicode"/>
                  </a:rPr>
                  <a:t>(y) 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s-CL" i="1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s-CL">
                            <a:latin typeface="Cambria Math"/>
                          </a:rPr>
                          <m:t>3</m:t>
                        </m:r>
                      </m:deg>
                      <m:e>
                        <m:r>
                          <a:rPr lang="es-CL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s-CL">
                            <a:latin typeface="Cambria Math"/>
                          </a:rPr>
                          <m:t>y</m:t>
                        </m:r>
                        <m:r>
                          <a:rPr lang="es-CL">
                            <a:latin typeface="Cambria Math"/>
                          </a:rPr>
                          <m:t>+1)/2</m:t>
                        </m:r>
                      </m:e>
                    </m:rad>
                  </m:oMath>
                </a14:m>
                <a:endParaRPr lang="pt-BR" dirty="0">
                  <a:cs typeface="Lucida Sans Unicode"/>
                </a:endParaRP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91264" cy="4525963"/>
              </a:xfrm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pPr algn="ctr"/>
            <a:r>
              <a:rPr lang="es-CL" dirty="0" smtClean="0"/>
              <a:t>Solución Ejercicio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endParaRPr lang="es-CL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36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r>
              <a:rPr lang="es-CL" dirty="0" smtClean="0"/>
              <a:t>Sea la función definida en ℝ: f(x) = x</a:t>
            </a:r>
            <a:r>
              <a:rPr lang="es-CL" baseline="30000" dirty="0" smtClean="0"/>
              <a:t>4</a:t>
            </a:r>
            <a:r>
              <a:rPr lang="es-CL" dirty="0" smtClean="0"/>
              <a:t> - x</a:t>
            </a:r>
            <a:endParaRPr lang="pt-BR" dirty="0" smtClean="0">
              <a:latin typeface="Lucida Sans Unicode"/>
              <a:cs typeface="Lucida Sans Unicode"/>
            </a:endParaRPr>
          </a:p>
          <a:p>
            <a:pPr marL="109728" indent="0">
              <a:buNone/>
            </a:pPr>
            <a:r>
              <a:rPr lang="pt-BR" dirty="0" smtClean="0">
                <a:latin typeface="Lucida Sans Unicode"/>
                <a:cs typeface="Lucida Sans Unicode"/>
              </a:rPr>
              <a:t>   Demostrar que f no es biyectiva</a:t>
            </a:r>
          </a:p>
          <a:p>
            <a:pPr marL="624078" indent="-514350">
              <a:buAutoNum type="arabicPeriod"/>
            </a:pPr>
            <a:endParaRPr lang="pt-BR" dirty="0">
              <a:latin typeface="Lucida Sans Unicode"/>
              <a:cs typeface="Lucida Sans Unicode"/>
            </a:endParaRPr>
          </a:p>
          <a:p>
            <a:pPr marL="109728" indent="0">
              <a:buNone/>
            </a:pPr>
            <a:r>
              <a:rPr lang="es-CL" dirty="0" smtClean="0"/>
              <a:t> 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pPr algn="ctr"/>
            <a:r>
              <a:rPr lang="es-CL" dirty="0" smtClean="0"/>
              <a:t>Ejercicio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endParaRPr lang="es-CL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09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r>
              <a:rPr lang="es-CL" dirty="0"/>
              <a:t>Sea la función definida en ℝ: f(x) = x</a:t>
            </a:r>
            <a:r>
              <a:rPr lang="es-CL" baseline="30000" dirty="0"/>
              <a:t>4</a:t>
            </a:r>
            <a:r>
              <a:rPr lang="es-CL" dirty="0"/>
              <a:t> - x</a:t>
            </a:r>
            <a:endParaRPr lang="pt-BR" dirty="0">
              <a:cs typeface="Lucida Sans Unicode"/>
            </a:endParaRPr>
          </a:p>
          <a:p>
            <a:pPr marL="109728" indent="0">
              <a:buNone/>
            </a:pPr>
            <a:r>
              <a:rPr lang="pt-BR" dirty="0">
                <a:cs typeface="Lucida Sans Unicode"/>
              </a:rPr>
              <a:t>   Demostrar que f no es biyectiva</a:t>
            </a:r>
          </a:p>
          <a:p>
            <a:endParaRPr lang="pt-BR" dirty="0" smtClean="0">
              <a:latin typeface="Lucida Sans Unicode"/>
              <a:cs typeface="Lucida Sans Unicode"/>
            </a:endParaRPr>
          </a:p>
          <a:p>
            <a:pPr marL="109728" indent="0">
              <a:buNone/>
            </a:pPr>
            <a:r>
              <a:rPr lang="es-CL" dirty="0" smtClean="0">
                <a:latin typeface="Lucida Sans Unicode"/>
                <a:cs typeface="Lucida Sans Unicode"/>
              </a:rPr>
              <a:t>   Basta con observa que no es inyectiva ya que:</a:t>
            </a:r>
          </a:p>
          <a:p>
            <a:pPr marL="109728" indent="0">
              <a:buNone/>
            </a:pPr>
            <a:r>
              <a:rPr lang="es-CL" dirty="0">
                <a:latin typeface="Lucida Sans Unicode"/>
                <a:cs typeface="Lucida Sans Unicode"/>
              </a:rPr>
              <a:t> </a:t>
            </a:r>
            <a:r>
              <a:rPr lang="es-CL" dirty="0" smtClean="0">
                <a:latin typeface="Lucida Sans Unicode"/>
                <a:cs typeface="Lucida Sans Unicode"/>
              </a:rPr>
              <a:t>  f(0) = 0 y f(1) = 0 pero 0 ≠ 1.</a:t>
            </a:r>
            <a:endParaRPr lang="es-CL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pPr algn="ctr"/>
            <a:r>
              <a:rPr lang="es-CL" dirty="0" smtClean="0"/>
              <a:t>Solución Ejercicio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endParaRPr lang="es-CL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0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251447"/>
          </a:xfrm>
        </p:spPr>
        <p:txBody>
          <a:bodyPr/>
          <a:lstStyle/>
          <a:p>
            <a:r>
              <a:rPr lang="es-CL" sz="6600" dirty="0" smtClean="0"/>
              <a:t>Fundamentos de la Computación</a:t>
            </a:r>
            <a:br>
              <a:rPr lang="es-CL" sz="6600" dirty="0" smtClean="0"/>
            </a:br>
            <a:endParaRPr lang="es-CL" sz="6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Profesor</a:t>
            </a:r>
            <a:r>
              <a:rPr lang="es-CL" dirty="0" smtClean="0"/>
              <a:t>: Héctor Soza Pollman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8248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624078" indent="-514350">
              <a:buAutoNum type="arabicPeriod"/>
            </a:pPr>
            <a:r>
              <a:rPr lang="pt-BR" sz="2500" dirty="0" smtClean="0"/>
              <a:t>Sea </a:t>
            </a:r>
            <a:r>
              <a:rPr lang="pt-BR" sz="2500" dirty="0"/>
              <a:t>la relación R sobre el conjunto de enteros positivos definida como:</a:t>
            </a:r>
          </a:p>
          <a:p>
            <a:pPr marL="109728" indent="0">
              <a:buNone/>
            </a:pPr>
            <a:r>
              <a:rPr lang="pt-BR" sz="2500" dirty="0"/>
              <a:t>(x, y) </a:t>
            </a:r>
            <a:r>
              <a:rPr lang="el-GR" sz="2500" dirty="0"/>
              <a:t>ε</a:t>
            </a:r>
            <a:r>
              <a:rPr lang="es-CL" sz="2500" dirty="0"/>
              <a:t> R ssi el máximo común divisor de x e y es </a:t>
            </a:r>
            <a:r>
              <a:rPr lang="es-CL" sz="2500" dirty="0" smtClean="0"/>
              <a:t>1</a:t>
            </a:r>
          </a:p>
          <a:p>
            <a:pPr marL="109728" indent="0">
              <a:buNone/>
            </a:pPr>
            <a:r>
              <a:rPr lang="es-CL" sz="2500" dirty="0" smtClean="0"/>
              <a:t>Verificar si R es reflexiva, simétrica, antisimétrica y/o transitiva</a:t>
            </a:r>
          </a:p>
          <a:p>
            <a:pPr marL="109728" indent="0">
              <a:buNone/>
            </a:pPr>
            <a:endParaRPr lang="pt-BR" sz="2500" dirty="0" smtClean="0"/>
          </a:p>
          <a:p>
            <a:pPr marL="109728" indent="0">
              <a:buNone/>
            </a:pPr>
            <a:r>
              <a:rPr lang="pt-BR" sz="2500" dirty="0" smtClean="0"/>
              <a:t>Para entender la relación se enumeran todos los pares (x, y) tales que x + y = n para n ≥ 2 (ver siguiente </a:t>
            </a:r>
            <a:r>
              <a:rPr lang="pt-BR" sz="2500" dirty="0" err="1" smtClean="0"/>
              <a:t>lámina</a:t>
            </a:r>
            <a:r>
              <a:rPr lang="pt-BR" sz="2500" dirty="0" smtClean="0"/>
              <a:t>)</a:t>
            </a:r>
            <a:endParaRPr lang="pt-BR" sz="2500" dirty="0"/>
          </a:p>
          <a:p>
            <a:pPr marL="109728" indent="0">
              <a:buNone/>
            </a:pPr>
            <a:endParaRPr lang="pt-BR" dirty="0" smtClean="0">
              <a:latin typeface="Cambria Math"/>
            </a:endParaRPr>
          </a:p>
          <a:p>
            <a:pPr marL="624078" indent="-514350">
              <a:buAutoNum type="arabicPeriod" startAt="2"/>
            </a:pPr>
            <a:endParaRPr lang="pt-BR" dirty="0" smtClean="0">
              <a:latin typeface="Cambria Math"/>
            </a:endParaRPr>
          </a:p>
          <a:p>
            <a:pPr marL="624078" indent="-514350">
              <a:buAutoNum type="arabicPeriod" startAt="2"/>
            </a:pPr>
            <a:endParaRPr lang="pt-BR" dirty="0"/>
          </a:p>
          <a:p>
            <a:endParaRPr lang="es-CL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pPr algn="ctr"/>
            <a:r>
              <a:rPr lang="es-CL" dirty="0" smtClean="0"/>
              <a:t>Solución Ejercicio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endParaRPr lang="es-CL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4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pt-BR" dirty="0" smtClean="0">
              <a:latin typeface="Cambria Math"/>
            </a:endParaRPr>
          </a:p>
          <a:p>
            <a:pPr marL="624078" indent="-514350">
              <a:buAutoNum type="arabicPeriod" startAt="2"/>
            </a:pPr>
            <a:endParaRPr lang="pt-BR" dirty="0" smtClean="0">
              <a:latin typeface="Cambria Math"/>
            </a:endParaRPr>
          </a:p>
          <a:p>
            <a:pPr marL="624078" indent="-514350">
              <a:buAutoNum type="arabicPeriod" startAt="2"/>
            </a:pPr>
            <a:endParaRPr lang="pt-BR" dirty="0"/>
          </a:p>
          <a:p>
            <a:endParaRPr lang="es-CL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pPr algn="ctr"/>
            <a:r>
              <a:rPr lang="es-CL" dirty="0" smtClean="0"/>
              <a:t>Solución Ejercicio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endParaRPr lang="es-CL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88996"/>
              </p:ext>
            </p:extLst>
          </p:nvPr>
        </p:nvGraphicFramePr>
        <p:xfrm>
          <a:off x="899592" y="1397000"/>
          <a:ext cx="6720408" cy="445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24136"/>
                <a:gridCol w="864096"/>
                <a:gridCol w="2952074"/>
                <a:gridCol w="1680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Par (x, y)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x + y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Máximo Común Divisor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¿está en R?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(1, 1)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Si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(1, 2)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Si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(2, 1)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Si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(1, 3)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Si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(2, 2)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No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(3, 1)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Si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(4, 1)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Si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(3, 2)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Si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(2, 3)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Si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(1, 4)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Si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(1, 5)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Si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4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pt-BR" sz="2500" dirty="0"/>
              <a:t>D</a:t>
            </a:r>
            <a:r>
              <a:rPr lang="pt-BR" sz="2500" dirty="0" smtClean="0"/>
              <a:t>e la tabla se observa que:</a:t>
            </a:r>
          </a:p>
          <a:p>
            <a:pPr marL="850392" lvl="1" indent="-457200">
              <a:buFont typeface="+mj-lt"/>
              <a:buAutoNum type="alphaLcParenR"/>
            </a:pPr>
            <a:r>
              <a:rPr lang="pt-BR" sz="2400" dirty="0" smtClean="0">
                <a:latin typeface="+mj-lt"/>
              </a:rPr>
              <a:t>Que (x, x) está en R ssi x = 1, luego se comprueba que </a:t>
            </a:r>
            <a:r>
              <a:rPr lang="pt-BR" sz="2400" b="1" dirty="0" smtClean="0">
                <a:latin typeface="+mj-lt"/>
              </a:rPr>
              <a:t>R no es reflexiva </a:t>
            </a:r>
            <a:r>
              <a:rPr lang="pt-BR" sz="2400" dirty="0" smtClean="0">
                <a:latin typeface="+mj-lt"/>
              </a:rPr>
              <a:t>pues (2, 2) </a:t>
            </a:r>
            <a:r>
              <a:rPr lang="pt-BR" sz="2400" dirty="0" smtClean="0">
                <a:latin typeface="+mj-lt"/>
                <a:cs typeface="Lucida Sans Unicode"/>
              </a:rPr>
              <a:t>∉ </a:t>
            </a:r>
            <a:r>
              <a:rPr lang="pt-BR" sz="2400" dirty="0" smtClean="0">
                <a:latin typeface="+mj-lt"/>
              </a:rPr>
              <a:t>R (para serlo debían estar todos los (x, x) en R)</a:t>
            </a:r>
            <a:r>
              <a:rPr lang="pt-BR" sz="2400" dirty="0">
                <a:latin typeface="+mj-lt"/>
              </a:rPr>
              <a:t> </a:t>
            </a:r>
            <a:endParaRPr lang="pt-BR" sz="2400" dirty="0" smtClean="0">
              <a:latin typeface="+mj-lt"/>
            </a:endParaRPr>
          </a:p>
          <a:p>
            <a:pPr marL="850392" lvl="1" indent="-457200">
              <a:buFont typeface="+mj-lt"/>
              <a:buAutoNum type="alphaLcParenR"/>
            </a:pPr>
            <a:r>
              <a:rPr lang="pt-BR" sz="2400" dirty="0">
                <a:latin typeface="+mj-lt"/>
              </a:rPr>
              <a:t>El máximo común divisor de (x, y) e (y, x) es el mismo, luego si (x , y) </a:t>
            </a:r>
            <a:r>
              <a:rPr lang="pt-BR" sz="2400" dirty="0">
                <a:cs typeface="Lucida Sans Unicode"/>
              </a:rPr>
              <a:t>∈</a:t>
            </a:r>
            <a:r>
              <a:rPr lang="es-CL" sz="2400" dirty="0" smtClean="0">
                <a:latin typeface="+mj-lt"/>
              </a:rPr>
              <a:t> </a:t>
            </a:r>
            <a:r>
              <a:rPr lang="es-CL" sz="2400" dirty="0">
                <a:latin typeface="+mj-lt"/>
              </a:rPr>
              <a:t>R entonces (y, x) </a:t>
            </a:r>
            <a:r>
              <a:rPr lang="pt-BR" sz="2400" dirty="0">
                <a:cs typeface="Lucida Sans Unicode"/>
              </a:rPr>
              <a:t>∈</a:t>
            </a:r>
            <a:r>
              <a:rPr lang="es-CL" sz="2400" dirty="0" smtClean="0">
                <a:latin typeface="+mj-lt"/>
              </a:rPr>
              <a:t> </a:t>
            </a:r>
            <a:r>
              <a:rPr lang="es-CL" sz="2400" dirty="0">
                <a:latin typeface="+mj-lt"/>
              </a:rPr>
              <a:t>R, luego </a:t>
            </a:r>
            <a:r>
              <a:rPr lang="es-CL" sz="2400" b="1" dirty="0">
                <a:latin typeface="+mj-lt"/>
              </a:rPr>
              <a:t>R es </a:t>
            </a:r>
            <a:r>
              <a:rPr lang="es-CL" sz="2400" b="1" dirty="0" smtClean="0">
                <a:latin typeface="+mj-lt"/>
              </a:rPr>
              <a:t>simétrica </a:t>
            </a:r>
          </a:p>
          <a:p>
            <a:pPr marL="850392" lvl="1" indent="-457200">
              <a:buFont typeface="+mj-lt"/>
              <a:buAutoNum type="alphaLcParenR"/>
            </a:pPr>
            <a:r>
              <a:rPr lang="pt-BR" sz="2400" dirty="0" smtClean="0">
                <a:latin typeface="+mj-lt"/>
              </a:rPr>
              <a:t>Como (2, 1) </a:t>
            </a:r>
            <a:r>
              <a:rPr lang="el-GR" sz="2400" dirty="0" smtClean="0">
                <a:latin typeface="+mj-lt"/>
                <a:cs typeface="Lucida Sans Unicode"/>
              </a:rPr>
              <a:t>ε</a:t>
            </a:r>
            <a:r>
              <a:rPr lang="es-CL" sz="2400" dirty="0" smtClean="0">
                <a:latin typeface="+mj-lt"/>
                <a:cs typeface="Lucida Sans Unicode"/>
              </a:rPr>
              <a:t> R y 2 ≠ 1 pero (1, 2) </a:t>
            </a:r>
            <a:r>
              <a:rPr lang="pt-BR" sz="2400" dirty="0">
                <a:cs typeface="Lucida Sans Unicode"/>
              </a:rPr>
              <a:t>∈</a:t>
            </a:r>
            <a:r>
              <a:rPr lang="es-CL" sz="2400" dirty="0" smtClean="0">
                <a:latin typeface="+mj-lt"/>
                <a:cs typeface="Lucida Sans Unicode"/>
              </a:rPr>
              <a:t> R, entonces </a:t>
            </a:r>
            <a:r>
              <a:rPr lang="es-CL" sz="2400" b="1" dirty="0" smtClean="0">
                <a:latin typeface="+mj-lt"/>
                <a:cs typeface="Lucida Sans Unicode"/>
              </a:rPr>
              <a:t>R no es antisimétrica</a:t>
            </a:r>
          </a:p>
          <a:p>
            <a:pPr marL="850392" lvl="1" indent="-457200">
              <a:buFont typeface="+mj-lt"/>
              <a:buAutoNum type="alphaLcParenR"/>
            </a:pPr>
            <a:r>
              <a:rPr lang="pt-BR" sz="2400" dirty="0" smtClean="0">
                <a:latin typeface="+mj-lt"/>
              </a:rPr>
              <a:t>Como (2, 1) </a:t>
            </a:r>
            <a:r>
              <a:rPr lang="pt-BR" sz="2400" dirty="0">
                <a:cs typeface="Lucida Sans Unicode"/>
              </a:rPr>
              <a:t>∈</a:t>
            </a:r>
            <a:r>
              <a:rPr lang="es-CL" sz="2400" dirty="0" smtClean="0">
                <a:latin typeface="+mj-lt"/>
                <a:cs typeface="Lucida Sans Unicode"/>
              </a:rPr>
              <a:t> R y (1, 2) </a:t>
            </a:r>
            <a:r>
              <a:rPr lang="pt-BR" sz="2400" dirty="0">
                <a:cs typeface="Lucida Sans Unicode"/>
              </a:rPr>
              <a:t>∈</a:t>
            </a:r>
            <a:r>
              <a:rPr lang="es-CL" sz="2400" dirty="0" smtClean="0">
                <a:latin typeface="+mj-lt"/>
                <a:cs typeface="Lucida Sans Unicode"/>
              </a:rPr>
              <a:t> R pero (2, 2) ∉ R entonces </a:t>
            </a:r>
            <a:r>
              <a:rPr lang="es-CL" sz="2400" b="1" dirty="0" smtClean="0">
                <a:latin typeface="+mj-lt"/>
                <a:cs typeface="Lucida Sans Unicode"/>
              </a:rPr>
              <a:t>R no es transitiva</a:t>
            </a:r>
            <a:endParaRPr lang="pt-BR" sz="2400" b="1" dirty="0" smtClean="0">
              <a:latin typeface="+mj-lt"/>
            </a:endParaRPr>
          </a:p>
          <a:p>
            <a:endParaRPr lang="pt-BR" dirty="0" smtClean="0">
              <a:latin typeface="Cambria Math"/>
            </a:endParaRPr>
          </a:p>
          <a:p>
            <a:pPr marL="624078" indent="-514350">
              <a:buAutoNum type="arabicPeriod" startAt="2"/>
            </a:pPr>
            <a:endParaRPr lang="pt-BR" dirty="0" smtClean="0">
              <a:latin typeface="Cambria Math"/>
            </a:endParaRPr>
          </a:p>
          <a:p>
            <a:pPr marL="624078" indent="-514350">
              <a:buAutoNum type="arabicPeriod" startAt="2"/>
            </a:pPr>
            <a:endParaRPr lang="pt-BR" dirty="0"/>
          </a:p>
          <a:p>
            <a:endParaRPr lang="es-CL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pPr algn="ctr"/>
            <a:r>
              <a:rPr lang="es-CL" dirty="0" smtClean="0"/>
              <a:t>Solución Ejercicio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endParaRPr lang="es-CL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53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566928" indent="-457200">
              <a:buFont typeface="+mj-lt"/>
              <a:buAutoNum type="arabicPeriod" startAt="2"/>
            </a:pPr>
            <a:r>
              <a:rPr lang="pt-BR" sz="2500" dirty="0" smtClean="0"/>
              <a:t>Sea X = {1, 2,...,10}. Se define la relación R sobre XxX como: (a, b) R (c, d) ssi a + d = b + c</a:t>
            </a:r>
          </a:p>
          <a:p>
            <a:pPr marL="822960" lvl="1" indent="-457200">
              <a:buAutoNum type="alphaLcParenR"/>
            </a:pPr>
            <a:r>
              <a:rPr lang="pt-BR" sz="2100" dirty="0" smtClean="0"/>
              <a:t>Probar que R es una relación de equivalencia sobre XxX</a:t>
            </a:r>
          </a:p>
          <a:p>
            <a:pPr marL="822960" lvl="1" indent="-457200">
              <a:buAutoNum type="alphaLcParenR"/>
            </a:pPr>
            <a:r>
              <a:rPr lang="pt-BR" sz="2100" dirty="0"/>
              <a:t>Identificar la clase de equivalencia de (a, b) sobre XxX y determinar los elementos de la clase del (1, 1)</a:t>
            </a:r>
            <a:endParaRPr lang="pt-BR" sz="2000" dirty="0">
              <a:latin typeface="Cambria Math"/>
            </a:endParaRPr>
          </a:p>
          <a:p>
            <a:pPr marL="109728" indent="0">
              <a:buNone/>
            </a:pPr>
            <a:endParaRPr lang="pt-BR" sz="2500" dirty="0" smtClean="0"/>
          </a:p>
          <a:p>
            <a:pPr marL="109728" indent="0">
              <a:buNone/>
            </a:pPr>
            <a:r>
              <a:rPr lang="pt-BR" sz="2500" dirty="0" smtClean="0"/>
              <a:t>a) </a:t>
            </a:r>
            <a:r>
              <a:rPr lang="pt-BR" sz="2500" b="1" dirty="0" smtClean="0"/>
              <a:t>R debe ser reflexiva</a:t>
            </a:r>
            <a:r>
              <a:rPr lang="pt-BR" sz="2500" dirty="0" smtClean="0"/>
              <a:t>: para todo a se tiene que     (a, b) </a:t>
            </a:r>
            <a:r>
              <a:rPr lang="pt-BR" sz="2500" dirty="0" smtClean="0">
                <a:latin typeface="Lucida Sans Unicode"/>
                <a:cs typeface="Lucida Sans Unicode"/>
              </a:rPr>
              <a:t>R (a, b), lo cual es cierto ya que: a + b = b + a</a:t>
            </a:r>
          </a:p>
          <a:p>
            <a:pPr marL="109728" indent="0">
              <a:buNone/>
            </a:pPr>
            <a:r>
              <a:rPr lang="pt-BR" sz="2500" b="1" dirty="0" smtClean="0"/>
              <a:t>R debe ser simétrica</a:t>
            </a:r>
            <a:r>
              <a:rPr lang="pt-BR" sz="2500" dirty="0" smtClean="0"/>
              <a:t>: (a, b) R (c, d) ⇒ a + d = b + c       ⇒ c + b = d + a ⇒ (c, d) R (a, b) </a:t>
            </a:r>
          </a:p>
          <a:p>
            <a:pPr marL="109728" indent="0">
              <a:buNone/>
            </a:pPr>
            <a:endParaRPr lang="pt-BR" sz="2500" dirty="0"/>
          </a:p>
          <a:p>
            <a:pPr marL="624078" indent="-514350">
              <a:buAutoNum type="arabicPeriod" startAt="2"/>
            </a:pPr>
            <a:endParaRPr lang="pt-BR" dirty="0" smtClean="0">
              <a:latin typeface="Cambria Math"/>
            </a:endParaRPr>
          </a:p>
          <a:p>
            <a:pPr marL="624078" indent="-514350">
              <a:buAutoNum type="arabicPeriod" startAt="2"/>
            </a:pPr>
            <a:endParaRPr lang="pt-BR" dirty="0" smtClean="0">
              <a:latin typeface="Cambria Math"/>
            </a:endParaRPr>
          </a:p>
          <a:p>
            <a:pPr marL="624078" indent="-514350">
              <a:buAutoNum type="arabicPeriod" startAt="2"/>
            </a:pPr>
            <a:endParaRPr lang="pt-BR" dirty="0"/>
          </a:p>
          <a:p>
            <a:endParaRPr lang="es-CL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pPr algn="ctr"/>
            <a:r>
              <a:rPr lang="es-CL" dirty="0"/>
              <a:t>Solución Ejercicio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endParaRPr lang="es-CL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28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pt-BR" sz="2500" b="1" dirty="0" smtClean="0"/>
              <a:t>R debe ser transitiva</a:t>
            </a:r>
            <a:r>
              <a:rPr lang="pt-BR" sz="2500" dirty="0" smtClean="0"/>
              <a:t>: </a:t>
            </a:r>
          </a:p>
          <a:p>
            <a:pPr marL="109728" indent="0">
              <a:buNone/>
            </a:pPr>
            <a:r>
              <a:rPr lang="pt-BR" sz="2500" dirty="0"/>
              <a:t>	</a:t>
            </a:r>
            <a:r>
              <a:rPr lang="pt-BR" sz="2500" dirty="0" smtClean="0"/>
              <a:t>(a, b) </a:t>
            </a:r>
            <a:r>
              <a:rPr lang="pt-BR" sz="2500" dirty="0" smtClean="0">
                <a:cs typeface="Lucida Sans Unicode"/>
              </a:rPr>
              <a:t>R (c, d)</a:t>
            </a:r>
            <a:r>
              <a:rPr lang="pt-BR" sz="2500" dirty="0" smtClean="0"/>
              <a:t> y (c, d) </a:t>
            </a:r>
            <a:r>
              <a:rPr lang="pt-BR" sz="2500" dirty="0" smtClean="0">
                <a:latin typeface="Lucida Sans Unicode"/>
                <a:cs typeface="Lucida Sans Unicode"/>
              </a:rPr>
              <a:t>R (e, f) </a:t>
            </a:r>
            <a:r>
              <a:rPr lang="pt-BR" sz="2500" dirty="0" smtClean="0"/>
              <a:t>⇒ (a, b) </a:t>
            </a:r>
            <a:r>
              <a:rPr lang="pt-BR" sz="2500" dirty="0" smtClean="0">
                <a:latin typeface="Lucida Sans Unicode"/>
                <a:cs typeface="Lucida Sans Unicode"/>
              </a:rPr>
              <a:t>R (e, f)</a:t>
            </a:r>
          </a:p>
          <a:p>
            <a:pPr marL="109728" indent="0">
              <a:buNone/>
            </a:pPr>
            <a:endParaRPr lang="pt-BR" sz="2500" dirty="0" smtClean="0">
              <a:latin typeface="Lucida Sans Unicode"/>
              <a:cs typeface="Lucida Sans Unicode"/>
            </a:endParaRPr>
          </a:p>
          <a:p>
            <a:pPr marL="109728" indent="0">
              <a:buNone/>
            </a:pPr>
            <a:r>
              <a:rPr lang="pt-BR" sz="2500" dirty="0" smtClean="0">
                <a:latin typeface="Lucida Sans Unicode"/>
                <a:cs typeface="Lucida Sans Unicode"/>
              </a:rPr>
              <a:t>(a, b) R (c, d) ⇒ a + d = b + c</a:t>
            </a:r>
            <a:r>
              <a:rPr lang="pt-BR" sz="2500" dirty="0" smtClean="0"/>
              <a:t> ⇒ d = b + c – a</a:t>
            </a:r>
          </a:p>
          <a:p>
            <a:pPr marL="109728" indent="0">
              <a:buNone/>
            </a:pPr>
            <a:r>
              <a:rPr lang="pt-BR" sz="2500" dirty="0" smtClean="0"/>
              <a:t>(c, d) R (e, f) ⇒ c + f = d + e</a:t>
            </a:r>
          </a:p>
          <a:p>
            <a:pPr marL="109728" indent="0">
              <a:buNone/>
            </a:pPr>
            <a:r>
              <a:rPr lang="pt-BR" sz="2500" dirty="0" smtClean="0"/>
              <a:t>⇒ c + f = b + c – a + e</a:t>
            </a:r>
            <a:endParaRPr lang="pt-BR" sz="2500" dirty="0"/>
          </a:p>
          <a:p>
            <a:pPr marL="109728" indent="0">
              <a:buNone/>
            </a:pPr>
            <a:r>
              <a:rPr lang="pt-BR" sz="2500" dirty="0" smtClean="0"/>
              <a:t>⇒ a + f = b + e  </a:t>
            </a:r>
          </a:p>
          <a:p>
            <a:pPr marL="109728" indent="0">
              <a:buNone/>
            </a:pPr>
            <a:r>
              <a:rPr lang="pt-BR" sz="2500" dirty="0" smtClean="0"/>
              <a:t>⇒ (a, b) R (</a:t>
            </a:r>
            <a:r>
              <a:rPr lang="pt-BR" sz="2500" dirty="0"/>
              <a:t>e</a:t>
            </a:r>
            <a:r>
              <a:rPr lang="pt-BR" sz="2500" dirty="0" smtClean="0"/>
              <a:t>, </a:t>
            </a:r>
            <a:r>
              <a:rPr lang="pt-BR" sz="2500" dirty="0"/>
              <a:t>f</a:t>
            </a:r>
            <a:r>
              <a:rPr lang="pt-BR" sz="2500" dirty="0" smtClean="0"/>
              <a:t>) </a:t>
            </a:r>
            <a:endParaRPr lang="pt-BR" sz="2500" dirty="0">
              <a:cs typeface="Lucida Sans Unicode"/>
            </a:endParaRPr>
          </a:p>
          <a:p>
            <a:pPr marL="109728" indent="0">
              <a:buNone/>
            </a:pPr>
            <a:endParaRPr lang="pt-BR" sz="2500" dirty="0" smtClean="0"/>
          </a:p>
          <a:p>
            <a:pPr marL="109728" indent="0">
              <a:buNone/>
            </a:pPr>
            <a:r>
              <a:rPr lang="pt-BR" sz="2500" dirty="0" smtClean="0"/>
              <a:t>Luego se cumple la propiedad</a:t>
            </a:r>
          </a:p>
          <a:p>
            <a:pPr marL="624078" indent="-514350">
              <a:buAutoNum type="arabicPeriod" startAt="2"/>
            </a:pPr>
            <a:endParaRPr lang="pt-BR" dirty="0" smtClean="0">
              <a:latin typeface="Cambria Math"/>
            </a:endParaRPr>
          </a:p>
          <a:p>
            <a:pPr marL="624078" indent="-514350">
              <a:buAutoNum type="arabicPeriod" startAt="2"/>
            </a:pPr>
            <a:endParaRPr lang="pt-BR" dirty="0"/>
          </a:p>
          <a:p>
            <a:endParaRPr lang="es-CL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pPr algn="ctr"/>
            <a:r>
              <a:rPr lang="es-CL" dirty="0"/>
              <a:t>Solución Ejercicio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endParaRPr lang="es-CL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4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566928" indent="-457200">
              <a:buFont typeface="+mj-lt"/>
              <a:buAutoNum type="arabicPeriod" startAt="2"/>
            </a:pPr>
            <a:r>
              <a:rPr lang="pt-BR" sz="2500" dirty="0" smtClean="0"/>
              <a:t>Sea X = {1, 2,...,10}. Se define la relación R sobre XxX como: (a, b) R (c, d) ssi a + d = b + c</a:t>
            </a:r>
          </a:p>
          <a:p>
            <a:pPr marL="822960" lvl="1" indent="-457200">
              <a:buAutoNum type="alphaLcParenR"/>
            </a:pPr>
            <a:r>
              <a:rPr lang="pt-BR" sz="2100" dirty="0" smtClean="0"/>
              <a:t>Probar que R es una relación de equivalencia sobre XxX</a:t>
            </a:r>
          </a:p>
          <a:p>
            <a:pPr marL="822960" lvl="1" indent="-457200">
              <a:buAutoNum type="alphaLcParenR"/>
            </a:pPr>
            <a:r>
              <a:rPr lang="pt-BR" sz="2100" dirty="0"/>
              <a:t>Identificar la clase de equivalencia de (a, b) sobre XxX y determinar los elementos de la clase del (1, 1)</a:t>
            </a:r>
            <a:endParaRPr lang="pt-BR" sz="2000" dirty="0">
              <a:latin typeface="Cambria Math"/>
            </a:endParaRPr>
          </a:p>
          <a:p>
            <a:pPr marL="109728" indent="0">
              <a:buNone/>
            </a:pPr>
            <a:endParaRPr lang="pt-BR" sz="2500" dirty="0" smtClean="0"/>
          </a:p>
          <a:p>
            <a:pPr marL="109728" indent="0">
              <a:buNone/>
            </a:pPr>
            <a:r>
              <a:rPr lang="pt-BR" sz="2500" dirty="0" smtClean="0"/>
              <a:t>b) [(a, </a:t>
            </a:r>
            <a:r>
              <a:rPr lang="pt-BR" sz="2500" dirty="0"/>
              <a:t>b</a:t>
            </a:r>
            <a:r>
              <a:rPr lang="pt-BR" sz="2500" dirty="0" smtClean="0"/>
              <a:t>)] = {(c, d) / a + d = b + c}</a:t>
            </a:r>
          </a:p>
          <a:p>
            <a:pPr marL="109728" indent="0">
              <a:buNone/>
            </a:pPr>
            <a:r>
              <a:rPr lang="pt-BR" sz="2500" dirty="0" smtClean="0"/>
              <a:t>    [(1, 1)] = {(c, d) / 1 + d = 1 + c} = {(c, d) / d = c}</a:t>
            </a:r>
          </a:p>
          <a:p>
            <a:pPr marL="109728" indent="0">
              <a:buNone/>
            </a:pPr>
            <a:r>
              <a:rPr lang="pt-BR" sz="2500" dirty="0" smtClean="0"/>
              <a:t>    [(1, 1)] = {(1, 1), (2, 2), (3, 3), (4, 4), (5, 5), (6, 6),    </a:t>
            </a:r>
          </a:p>
          <a:p>
            <a:pPr marL="109728" indent="0">
              <a:buNone/>
            </a:pPr>
            <a:r>
              <a:rPr lang="pt-BR" sz="2500" dirty="0"/>
              <a:t>	 </a:t>
            </a:r>
            <a:r>
              <a:rPr lang="pt-BR" sz="2500" dirty="0" smtClean="0"/>
              <a:t>           (7, 7), (8, 8), (9, 9), (10, 10)}</a:t>
            </a:r>
          </a:p>
          <a:p>
            <a:pPr marL="624078" indent="-514350">
              <a:buAutoNum type="arabicPeriod" startAt="2"/>
            </a:pPr>
            <a:endParaRPr lang="pt-BR" dirty="0" smtClean="0">
              <a:latin typeface="Cambria Math"/>
            </a:endParaRPr>
          </a:p>
          <a:p>
            <a:pPr marL="624078" indent="-514350">
              <a:buAutoNum type="arabicPeriod" startAt="2"/>
            </a:pPr>
            <a:endParaRPr lang="pt-BR" dirty="0"/>
          </a:p>
          <a:p>
            <a:endParaRPr lang="es-CL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pPr algn="ctr"/>
            <a:r>
              <a:rPr lang="es-CL" dirty="0"/>
              <a:t>Solución Ejercicio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endParaRPr lang="es-CL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06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525963"/>
          </a:xfrm>
        </p:spPr>
        <p:txBody>
          <a:bodyPr>
            <a:normAutofit/>
          </a:bodyPr>
          <a:lstStyle/>
          <a:p>
            <a:pPr lvl="0"/>
            <a:r>
              <a:rPr lang="es-CL" dirty="0" smtClean="0"/>
              <a:t>Sea A = {1,2,3,4,5} y la siguiente relación sobre A:</a:t>
            </a:r>
            <a:endParaRPr lang="es-CL" dirty="0"/>
          </a:p>
          <a:p>
            <a:pPr marL="109728" lvl="0" indent="0">
              <a:buNone/>
            </a:pPr>
            <a:r>
              <a:rPr lang="es-CL" dirty="0" smtClean="0"/>
              <a:t>R = {(1,1), (1,3), (1,5), (2,2), (3,1), (3,3), (3,5), </a:t>
            </a:r>
          </a:p>
          <a:p>
            <a:pPr marL="109728" lvl="0" indent="0">
              <a:buNone/>
            </a:pPr>
            <a:r>
              <a:rPr lang="es-CL" dirty="0"/>
              <a:t> </a:t>
            </a:r>
            <a:r>
              <a:rPr lang="es-CL" dirty="0" smtClean="0"/>
              <a:t>       (4,4), (5,1), (5,3), (5,5)}</a:t>
            </a:r>
          </a:p>
          <a:p>
            <a:pPr lvl="0"/>
            <a:endParaRPr lang="es-CL" dirty="0" smtClean="0"/>
          </a:p>
          <a:p>
            <a:pPr lvl="0"/>
            <a:r>
              <a:rPr lang="es-CL" dirty="0" smtClean="0"/>
              <a:t>Comprobar que R una </a:t>
            </a:r>
            <a:r>
              <a:rPr lang="es-CL" dirty="0"/>
              <a:t>relación de </a:t>
            </a:r>
            <a:r>
              <a:rPr lang="es-CL" dirty="0" smtClean="0"/>
              <a:t>equivalencia</a:t>
            </a:r>
            <a:endParaRPr lang="es-CL" dirty="0"/>
          </a:p>
          <a:p>
            <a:pPr lvl="0"/>
            <a:r>
              <a:rPr lang="es-CL" dirty="0" smtClean="0"/>
              <a:t>Describa todas las clases </a:t>
            </a:r>
            <a:r>
              <a:rPr lang="es-CL" dirty="0"/>
              <a:t>de equivalencia </a:t>
            </a:r>
            <a:r>
              <a:rPr lang="es-CL" dirty="0" smtClean="0"/>
              <a:t>que genera R</a:t>
            </a:r>
            <a:endParaRPr lang="es-CL" dirty="0"/>
          </a:p>
          <a:p>
            <a:pPr lvl="0"/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smtClean="0"/>
              <a:t>Ejercicio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1299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1713</Words>
  <Application>Microsoft Office PowerPoint</Application>
  <PresentationFormat>Presentación en pantalla (4:3)</PresentationFormat>
  <Paragraphs>246</Paragraphs>
  <Slides>28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28</vt:i4>
      </vt:variant>
    </vt:vector>
  </HeadingPairs>
  <TitlesOfParts>
    <vt:vector size="30" baseType="lpstr">
      <vt:lpstr>Concurrencia</vt:lpstr>
      <vt:lpstr>4_Concurrencia</vt:lpstr>
      <vt:lpstr>Fundamentos de la Computación </vt:lpstr>
      <vt:lpstr>Ejercicio</vt:lpstr>
      <vt:lpstr>Solución Ejercicio</vt:lpstr>
      <vt:lpstr>Solución Ejercicio</vt:lpstr>
      <vt:lpstr>Solución Ejercicio</vt:lpstr>
      <vt:lpstr>Solución Ejercicio</vt:lpstr>
      <vt:lpstr>Solución Ejercicio</vt:lpstr>
      <vt:lpstr>Solución Ejercicio</vt:lpstr>
      <vt:lpstr>Ejercicio</vt:lpstr>
      <vt:lpstr>Solución Ejercicio</vt:lpstr>
      <vt:lpstr>Fundamentos de la Computación </vt:lpstr>
      <vt:lpstr>Ejercicio</vt:lpstr>
      <vt:lpstr>Solución Ejercicio</vt:lpstr>
      <vt:lpstr>Solución Ejercicio</vt:lpstr>
      <vt:lpstr>Solución Ejercicio</vt:lpstr>
      <vt:lpstr>Fundamentos de la Computación </vt:lpstr>
      <vt:lpstr>Ejercicio</vt:lpstr>
      <vt:lpstr>Solución Ejercicio</vt:lpstr>
      <vt:lpstr>Solución Ejercicio</vt:lpstr>
      <vt:lpstr>Ejercicio</vt:lpstr>
      <vt:lpstr>Solución Ejercicio</vt:lpstr>
      <vt:lpstr>Solución Ejercicio</vt:lpstr>
      <vt:lpstr>Ejercicio</vt:lpstr>
      <vt:lpstr>Solución Ejercicio</vt:lpstr>
      <vt:lpstr>Solución Ejercicio</vt:lpstr>
      <vt:lpstr>Ejercicio</vt:lpstr>
      <vt:lpstr>Solución Ejercicio</vt:lpstr>
      <vt:lpstr>Fundamentos de la Computación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la Computación</dc:title>
  <dc:creator>hsoza</dc:creator>
  <cp:lastModifiedBy>hsoza</cp:lastModifiedBy>
  <cp:revision>23</cp:revision>
  <dcterms:created xsi:type="dcterms:W3CDTF">2018-03-09T13:16:07Z</dcterms:created>
  <dcterms:modified xsi:type="dcterms:W3CDTF">2021-08-25T21:28:09Z</dcterms:modified>
</cp:coreProperties>
</file>