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81" r:id="rId2"/>
    <p:sldId id="262" r:id="rId3"/>
    <p:sldId id="263" r:id="rId4"/>
    <p:sldId id="288" r:id="rId5"/>
    <p:sldId id="387" r:id="rId6"/>
    <p:sldId id="390" r:id="rId7"/>
    <p:sldId id="289" r:id="rId8"/>
    <p:sldId id="388" r:id="rId9"/>
    <p:sldId id="3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8" r:id="rId18"/>
    <p:sldId id="299" r:id="rId19"/>
    <p:sldId id="300" r:id="rId20"/>
    <p:sldId id="301" r:id="rId21"/>
    <p:sldId id="302" r:id="rId22"/>
    <p:sldId id="303" r:id="rId23"/>
    <p:sldId id="367" r:id="rId24"/>
    <p:sldId id="419" r:id="rId25"/>
    <p:sldId id="304" r:id="rId26"/>
    <p:sldId id="305" r:id="rId27"/>
    <p:sldId id="306" r:id="rId28"/>
    <p:sldId id="307" r:id="rId29"/>
    <p:sldId id="369" r:id="rId30"/>
    <p:sldId id="370" r:id="rId31"/>
    <p:sldId id="371" r:id="rId32"/>
    <p:sldId id="372" r:id="rId33"/>
    <p:sldId id="373" r:id="rId34"/>
    <p:sldId id="394" r:id="rId35"/>
    <p:sldId id="391" r:id="rId36"/>
    <p:sldId id="392" r:id="rId37"/>
    <p:sldId id="374" r:id="rId38"/>
    <p:sldId id="375" r:id="rId39"/>
    <p:sldId id="376" r:id="rId40"/>
    <p:sldId id="378" r:id="rId41"/>
    <p:sldId id="381" r:id="rId42"/>
    <p:sldId id="382" r:id="rId43"/>
    <p:sldId id="383" r:id="rId44"/>
    <p:sldId id="396" r:id="rId45"/>
    <p:sldId id="397" r:id="rId46"/>
    <p:sldId id="409" r:id="rId47"/>
    <p:sldId id="410" r:id="rId48"/>
    <p:sldId id="380" r:id="rId49"/>
    <p:sldId id="319" r:id="rId50"/>
    <p:sldId id="320" r:id="rId51"/>
    <p:sldId id="411" r:id="rId52"/>
    <p:sldId id="418" r:id="rId53"/>
    <p:sldId id="308" r:id="rId54"/>
    <p:sldId id="421" r:id="rId55"/>
    <p:sldId id="420" r:id="rId56"/>
    <p:sldId id="386" r:id="rId57"/>
    <p:sldId id="309" r:id="rId58"/>
    <p:sldId id="312" r:id="rId59"/>
    <p:sldId id="321" r:id="rId60"/>
    <p:sldId id="322" r:id="rId61"/>
    <p:sldId id="324" r:id="rId62"/>
    <p:sldId id="323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272" r:id="rId75"/>
    <p:sldId id="337" r:id="rId76"/>
    <p:sldId id="336" r:id="rId77"/>
    <p:sldId id="273" r:id="rId78"/>
    <p:sldId id="338" r:id="rId79"/>
    <p:sldId id="314" r:id="rId80"/>
    <p:sldId id="274" r:id="rId81"/>
    <p:sldId id="315" r:id="rId82"/>
    <p:sldId id="316" r:id="rId83"/>
    <p:sldId id="275" r:id="rId84"/>
    <p:sldId id="276" r:id="rId85"/>
    <p:sldId id="317" r:id="rId86"/>
    <p:sldId id="318" r:id="rId87"/>
    <p:sldId id="412" r:id="rId88"/>
    <p:sldId id="339" r:id="rId89"/>
    <p:sldId id="340" r:id="rId90"/>
    <p:sldId id="341" r:id="rId91"/>
    <p:sldId id="342" r:id="rId92"/>
    <p:sldId id="344" r:id="rId93"/>
    <p:sldId id="345" r:id="rId94"/>
    <p:sldId id="346" r:id="rId95"/>
    <p:sldId id="413" r:id="rId96"/>
    <p:sldId id="347" r:id="rId97"/>
    <p:sldId id="348" r:id="rId98"/>
    <p:sldId id="349" r:id="rId99"/>
    <p:sldId id="350" r:id="rId100"/>
    <p:sldId id="351" r:id="rId101"/>
    <p:sldId id="352" r:id="rId102"/>
    <p:sldId id="414" r:id="rId103"/>
    <p:sldId id="353" r:id="rId104"/>
    <p:sldId id="415" r:id="rId105"/>
    <p:sldId id="354" r:id="rId106"/>
    <p:sldId id="416" r:id="rId107"/>
    <p:sldId id="355" r:id="rId108"/>
    <p:sldId id="356" r:id="rId109"/>
    <p:sldId id="417" r:id="rId110"/>
    <p:sldId id="357" r:id="rId111"/>
    <p:sldId id="358" r:id="rId112"/>
    <p:sldId id="359" r:id="rId113"/>
    <p:sldId id="360" r:id="rId114"/>
    <p:sldId id="362" r:id="rId115"/>
    <p:sldId id="361" r:id="rId116"/>
    <p:sldId id="363" r:id="rId117"/>
    <p:sldId id="364" r:id="rId118"/>
    <p:sldId id="365" r:id="rId119"/>
    <p:sldId id="366" r:id="rId120"/>
    <p:sldId id="395" r:id="rId121"/>
    <p:sldId id="343" r:id="rId122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DDD4808-3C7B-4BE3-BACE-E7B3BA0D32F5}" type="datetimeFigureOut">
              <a:rPr lang="es-CL" smtClean="0"/>
              <a:t>24-08-2022</a:t>
            </a:fld>
            <a:endParaRPr lang="es-CL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CL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8B252B0-B1F4-4A39-AAA7-6C5345506BC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/>
              <a:t>24-08-2022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/>
              <a:t>24-08-2022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/>
              <a:t>24-08-2022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/>
              <a:t>24-08-2022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/>
              <a:t>24-08-2022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/>
              <a:t>24-08-2022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/>
              <a:t>‹Nº›</a:t>
            </a:fld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/>
              <a:t>24-08-2022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/>
              <a:t>‹Nº›</a:t>
            </a:fld>
            <a:endParaRPr lang="es-CL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/>
              <a:t>24-08-2022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DDD4808-3C7B-4BE3-BACE-E7B3BA0D32F5}" type="datetimeFigureOut">
              <a:rPr lang="es-CL" smtClean="0"/>
              <a:t>24-08-2022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/>
              <a:t>‹Nº›</a:t>
            </a:fld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DDD4808-3C7B-4BE3-BACE-E7B3BA0D32F5}" type="datetimeFigureOut">
              <a:rPr lang="es-CL" smtClean="0"/>
              <a:t>24-08-2022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8B252B0-B1F4-4A39-AAA7-6C5345506BC0}" type="slidenum">
              <a:rPr lang="es-CL" smtClean="0"/>
              <a:t>‹Nº›</a:t>
            </a:fld>
            <a:endParaRPr lang="es-C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DDD4808-3C7B-4BE3-BACE-E7B3BA0D32F5}" type="datetimeFigureOut">
              <a:rPr lang="es-CL" smtClean="0"/>
              <a:t>24-08-2022</a:t>
            </a:fld>
            <a:endParaRPr lang="es-CL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CL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8B252B0-B1F4-4A39-AAA7-6C5345506BC0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251447"/>
          </a:xfrm>
        </p:spPr>
        <p:txBody>
          <a:bodyPr/>
          <a:lstStyle/>
          <a:p>
            <a:r>
              <a:rPr lang="es-CL" sz="6600" dirty="0" smtClean="0"/>
              <a:t>Fundamentos de la Computación</a:t>
            </a:r>
            <a:br>
              <a:rPr lang="es-CL" sz="6600" dirty="0" smtClean="0"/>
            </a:br>
            <a:endParaRPr lang="es-CL" sz="6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Profesor</a:t>
            </a:r>
            <a:r>
              <a:rPr lang="es-CL" dirty="0" smtClean="0"/>
              <a:t>: Héctor Soza Pollman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0203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r>
              <a:rPr lang="es-CL" dirty="0" smtClean="0"/>
              <a:t>En </a:t>
            </a:r>
            <a:r>
              <a:rPr lang="es-CL" dirty="0"/>
              <a:t>estos diagramas el conjunto se representa mediante una superficie </a:t>
            </a:r>
            <a:r>
              <a:rPr lang="es-CL" dirty="0" smtClean="0"/>
              <a:t>y en </a:t>
            </a:r>
            <a:r>
              <a:rPr lang="es-CL" dirty="0"/>
              <a:t>su interior se colocan los elementos del </a:t>
            </a:r>
            <a:r>
              <a:rPr lang="es-CL" dirty="0" smtClean="0"/>
              <a:t>conjunto</a:t>
            </a:r>
          </a:p>
          <a:p>
            <a:endParaRPr lang="es-CL" dirty="0"/>
          </a:p>
          <a:p>
            <a:r>
              <a:rPr lang="es-CL" dirty="0" smtClean="0"/>
              <a:t>Cada </a:t>
            </a:r>
            <a:r>
              <a:rPr lang="es-CL" dirty="0"/>
              <a:t>porción del plano limitada se nombra con una letra </a:t>
            </a:r>
            <a:r>
              <a:rPr lang="es-CL" dirty="0" smtClean="0"/>
              <a:t>mayúscula</a:t>
            </a:r>
          </a:p>
          <a:p>
            <a:endParaRPr lang="es-CL" dirty="0"/>
          </a:p>
          <a:p>
            <a:r>
              <a:rPr lang="es-CL" dirty="0" smtClean="0"/>
              <a:t>Es importante considerar que un diagrama de Venn ayuda a aclarar un resultado de la teoría de conjuntos pero no es una demostración de ese resultado</a:t>
            </a:r>
            <a:endParaRPr lang="es-CL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Teoría de Conjuntos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6387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00200"/>
            <a:ext cx="8496944" cy="4781128"/>
          </a:xfrm>
        </p:spPr>
        <p:txBody>
          <a:bodyPr>
            <a:normAutofit/>
          </a:bodyPr>
          <a:lstStyle/>
          <a:p>
            <a:r>
              <a:rPr lang="es-CL" sz="2800" b="1" dirty="0"/>
              <a:t>Cantidad de </a:t>
            </a:r>
            <a:r>
              <a:rPr lang="es-CL" sz="2800" b="1" dirty="0" smtClean="0"/>
              <a:t>funciones</a:t>
            </a:r>
          </a:p>
          <a:p>
            <a:endParaRPr lang="es-CL" sz="2800" dirty="0"/>
          </a:p>
          <a:p>
            <a:r>
              <a:rPr lang="es-CL" sz="2800" dirty="0"/>
              <a:t>Sean A</a:t>
            </a:r>
            <a:r>
              <a:rPr lang="es-CL" sz="2800" baseline="-25000" dirty="0"/>
              <a:t>m</a:t>
            </a:r>
            <a:r>
              <a:rPr lang="es-CL" sz="2800" dirty="0"/>
              <a:t> y B</a:t>
            </a:r>
            <a:r>
              <a:rPr lang="es-CL" sz="2800" baseline="-25000" dirty="0"/>
              <a:t>n</a:t>
            </a:r>
            <a:r>
              <a:rPr lang="es-CL" sz="2800" dirty="0"/>
              <a:t> </a:t>
            </a:r>
            <a:r>
              <a:rPr lang="es-CL" sz="2800" dirty="0" smtClean="0"/>
              <a:t>conjuntos finitos</a:t>
            </a:r>
            <a:r>
              <a:rPr lang="es-CL" sz="2800" dirty="0"/>
              <a:t>, con m y n elementos </a:t>
            </a:r>
            <a:r>
              <a:rPr lang="es-CL" sz="2800" dirty="0" smtClean="0"/>
              <a:t>respectivamente </a:t>
            </a:r>
          </a:p>
          <a:p>
            <a:endParaRPr lang="es-CL" sz="2800" dirty="0"/>
          </a:p>
          <a:p>
            <a:r>
              <a:rPr lang="es-CL" sz="2800" dirty="0" smtClean="0"/>
              <a:t>Entonces </a:t>
            </a:r>
            <a:r>
              <a:rPr lang="es-CL" sz="2800" dirty="0"/>
              <a:t>la cantidad de funciones f que hay </a:t>
            </a:r>
            <a:r>
              <a:rPr lang="es-CL" sz="2800" dirty="0" smtClean="0"/>
              <a:t>de A</a:t>
            </a:r>
            <a:r>
              <a:rPr lang="es-CL" sz="2800" baseline="-25000" dirty="0" smtClean="0"/>
              <a:t>m</a:t>
            </a:r>
            <a:r>
              <a:rPr lang="es-CL" sz="2800" dirty="0" smtClean="0"/>
              <a:t> </a:t>
            </a:r>
            <a:r>
              <a:rPr lang="es-CL" sz="2800" dirty="0"/>
              <a:t>en B</a:t>
            </a:r>
            <a:r>
              <a:rPr lang="es-CL" sz="2800" baseline="-25000" dirty="0"/>
              <a:t>n</a:t>
            </a:r>
            <a:r>
              <a:rPr lang="es-CL" sz="2800" dirty="0"/>
              <a:t> es igual a </a:t>
            </a:r>
            <a:r>
              <a:rPr lang="es-CL" sz="2800" dirty="0" err="1"/>
              <a:t>n</a:t>
            </a:r>
            <a:r>
              <a:rPr lang="es-CL" sz="2800" baseline="30000" dirty="0" err="1"/>
              <a:t>m</a:t>
            </a:r>
            <a:endParaRPr lang="es-CL" sz="2800" baseline="300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Funciones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723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00200"/>
            <a:ext cx="8496944" cy="4781128"/>
          </a:xfrm>
        </p:spPr>
        <p:txBody>
          <a:bodyPr>
            <a:normAutofit/>
          </a:bodyPr>
          <a:lstStyle/>
          <a:p>
            <a:r>
              <a:rPr lang="es-CL" sz="2800" b="1" dirty="0" smtClean="0"/>
              <a:t>Funciones inyectivas</a:t>
            </a:r>
            <a:endParaRPr lang="es-CL" sz="2800" b="1" baseline="30000" dirty="0"/>
          </a:p>
          <a:p>
            <a:endParaRPr lang="es-CL" sz="2800" dirty="0" smtClean="0"/>
          </a:p>
          <a:p>
            <a:r>
              <a:rPr lang="es-CL" sz="2800" dirty="0" smtClean="0"/>
              <a:t>f </a:t>
            </a:r>
            <a:r>
              <a:rPr lang="es-CL" sz="2800" dirty="0"/>
              <a:t>es </a:t>
            </a:r>
            <a:r>
              <a:rPr lang="es-CL" sz="2800" b="1" dirty="0"/>
              <a:t>inyectiva</a:t>
            </a:r>
            <a:r>
              <a:rPr lang="es-CL" sz="2800" dirty="0"/>
              <a:t> si para todo elemento b ∈ B existe a lo sumo un elemento a ∈ A para el </a:t>
            </a:r>
            <a:r>
              <a:rPr lang="es-CL" sz="2800" dirty="0" smtClean="0"/>
              <a:t>cual f(a</a:t>
            </a:r>
            <a:r>
              <a:rPr lang="es-CL" sz="2800" dirty="0"/>
              <a:t>) = </a:t>
            </a:r>
            <a:r>
              <a:rPr lang="es-CL" sz="2800" dirty="0" smtClean="0"/>
              <a:t>b </a:t>
            </a:r>
          </a:p>
          <a:p>
            <a:endParaRPr lang="es-CL" sz="2800" dirty="0"/>
          </a:p>
          <a:p>
            <a:r>
              <a:rPr lang="es-CL" sz="2800" dirty="0" smtClean="0"/>
              <a:t>Dicho </a:t>
            </a:r>
            <a:r>
              <a:rPr lang="es-CL" sz="2800" dirty="0"/>
              <a:t>de otra manera, f es inyectiva si para todo </a:t>
            </a:r>
            <a:r>
              <a:rPr lang="es-CL" sz="2800" dirty="0" smtClean="0"/>
              <a:t>a, b </a:t>
            </a:r>
            <a:r>
              <a:rPr lang="es-CL" sz="2800" dirty="0"/>
              <a:t>∈ A tales que f(a) = </a:t>
            </a:r>
            <a:r>
              <a:rPr lang="es-CL" sz="2800" dirty="0" smtClean="0"/>
              <a:t>f(b) entonces   a </a:t>
            </a:r>
            <a:r>
              <a:rPr lang="es-CL" sz="2800" dirty="0"/>
              <a:t>= </a:t>
            </a:r>
            <a:r>
              <a:rPr lang="es-CL" sz="2800" dirty="0" smtClean="0"/>
              <a:t>b</a:t>
            </a:r>
            <a:endParaRPr lang="es-CL" sz="2800" baseline="300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Funciones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2813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pPr algn="ctr"/>
            <a:r>
              <a:rPr lang="es-CL" dirty="0" smtClean="0"/>
              <a:t>Funciones inyectivas</a:t>
            </a:r>
            <a:endParaRPr lang="es-C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7078657" cy="3517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62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00200"/>
            <a:ext cx="8496944" cy="4781128"/>
          </a:xfrm>
        </p:spPr>
        <p:txBody>
          <a:bodyPr>
            <a:normAutofit/>
          </a:bodyPr>
          <a:lstStyle/>
          <a:p>
            <a:r>
              <a:rPr lang="es-CL" sz="2800" b="1" dirty="0" smtClean="0"/>
              <a:t>Funciones sobreyectivas</a:t>
            </a:r>
          </a:p>
          <a:p>
            <a:endParaRPr lang="es-CL" sz="2800" b="1" baseline="30000" dirty="0"/>
          </a:p>
          <a:p>
            <a:r>
              <a:rPr lang="es-CL" sz="2800" dirty="0"/>
              <a:t>f es </a:t>
            </a:r>
            <a:r>
              <a:rPr lang="es-CL" sz="2800" b="1" dirty="0"/>
              <a:t>sobreyectiva</a:t>
            </a:r>
            <a:r>
              <a:rPr lang="es-CL" sz="2800" dirty="0"/>
              <a:t> si para todo elemento b ∈ B existe al menos un elemento a ∈ A para </a:t>
            </a:r>
            <a:r>
              <a:rPr lang="es-CL" sz="2800" dirty="0" smtClean="0"/>
              <a:t>el cual </a:t>
            </a:r>
            <a:r>
              <a:rPr lang="es-CL" sz="2800" dirty="0"/>
              <a:t>f(a) = </a:t>
            </a:r>
            <a:r>
              <a:rPr lang="es-CL" sz="2800" dirty="0" smtClean="0"/>
              <a:t>b </a:t>
            </a:r>
          </a:p>
          <a:p>
            <a:endParaRPr lang="es-CL" sz="2800" dirty="0"/>
          </a:p>
          <a:p>
            <a:r>
              <a:rPr lang="es-CL" sz="2800" dirty="0" smtClean="0"/>
              <a:t>Dicho </a:t>
            </a:r>
            <a:r>
              <a:rPr lang="es-CL" sz="2800" dirty="0"/>
              <a:t>de otra manera, f es </a:t>
            </a:r>
            <a:r>
              <a:rPr lang="es-CL" sz="2800" b="1" dirty="0"/>
              <a:t>sobreyectiva</a:t>
            </a:r>
            <a:r>
              <a:rPr lang="es-CL" sz="2800" dirty="0"/>
              <a:t> si </a:t>
            </a:r>
            <a:r>
              <a:rPr lang="es-CL" sz="2800" dirty="0" err="1"/>
              <a:t>Im</a:t>
            </a:r>
            <a:r>
              <a:rPr lang="es-CL" sz="2800" dirty="0"/>
              <a:t>(f) = </a:t>
            </a:r>
            <a:r>
              <a:rPr lang="es-CL" sz="2800" dirty="0" smtClean="0"/>
              <a:t>B</a:t>
            </a:r>
            <a:endParaRPr lang="es-CL" sz="2800" baseline="300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Funciones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7527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pPr algn="ctr"/>
            <a:r>
              <a:rPr lang="es-CL" dirty="0" smtClean="0"/>
              <a:t>Funciones sobreyectivas</a:t>
            </a:r>
            <a:endParaRPr lang="es-C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64" y="1988840"/>
            <a:ext cx="6477969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81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00200"/>
            <a:ext cx="8496944" cy="4781128"/>
          </a:xfrm>
        </p:spPr>
        <p:txBody>
          <a:bodyPr>
            <a:normAutofit/>
          </a:bodyPr>
          <a:lstStyle/>
          <a:p>
            <a:r>
              <a:rPr lang="es-CL" sz="2800" b="1" dirty="0" smtClean="0"/>
              <a:t>Funciones biyectivas</a:t>
            </a:r>
          </a:p>
          <a:p>
            <a:endParaRPr lang="es-CL" sz="2800" b="1" baseline="30000" dirty="0"/>
          </a:p>
          <a:p>
            <a:r>
              <a:rPr lang="es-CL" sz="2800" dirty="0"/>
              <a:t>f es </a:t>
            </a:r>
            <a:r>
              <a:rPr lang="es-CL" sz="2800" b="1" dirty="0"/>
              <a:t>biyectiva</a:t>
            </a:r>
            <a:r>
              <a:rPr lang="es-CL" sz="2800" dirty="0"/>
              <a:t> si es a la vez inyectiva y </a:t>
            </a:r>
            <a:r>
              <a:rPr lang="es-CL" sz="2800" dirty="0" smtClean="0"/>
              <a:t>sobreyectiva</a:t>
            </a:r>
          </a:p>
          <a:p>
            <a:endParaRPr lang="es-CL" sz="2800" dirty="0" smtClean="0"/>
          </a:p>
          <a:p>
            <a:r>
              <a:rPr lang="es-CL" sz="2800" dirty="0" smtClean="0"/>
              <a:t>Es </a:t>
            </a:r>
            <a:r>
              <a:rPr lang="es-CL" sz="2800" dirty="0"/>
              <a:t>decir para todo elemento b ∈ </a:t>
            </a:r>
            <a:r>
              <a:rPr lang="es-CL" sz="2800" dirty="0" smtClean="0"/>
              <a:t>B existe </a:t>
            </a:r>
            <a:r>
              <a:rPr lang="es-CL" sz="2800" dirty="0"/>
              <a:t>exactamente un elemento a ∈ A para el cual f(a) = </a:t>
            </a:r>
            <a:r>
              <a:rPr lang="es-CL" sz="2800" dirty="0" smtClean="0"/>
              <a:t>b</a:t>
            </a:r>
            <a:endParaRPr lang="es-CL" sz="2800" baseline="300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Funciones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9511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pPr algn="ctr"/>
            <a:r>
              <a:rPr lang="es-CL" dirty="0" smtClean="0"/>
              <a:t>Funciones biyectivas</a:t>
            </a:r>
            <a:endParaRPr lang="es-C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33" y="2058548"/>
            <a:ext cx="6164063" cy="3170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898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00200"/>
            <a:ext cx="8496944" cy="4781128"/>
          </a:xfrm>
        </p:spPr>
        <p:txBody>
          <a:bodyPr>
            <a:normAutofit/>
          </a:bodyPr>
          <a:lstStyle/>
          <a:p>
            <a:r>
              <a:rPr lang="es-CL" sz="2800" b="1" dirty="0" smtClean="0"/>
              <a:t>Combinatoria</a:t>
            </a:r>
          </a:p>
          <a:p>
            <a:endParaRPr lang="es-CL" sz="2800" baseline="30000" dirty="0"/>
          </a:p>
          <a:p>
            <a:r>
              <a:rPr lang="es-CL" sz="2800" dirty="0"/>
              <a:t>Sean A y B conjuntos </a:t>
            </a:r>
            <a:r>
              <a:rPr lang="es-CL" sz="2800" dirty="0" smtClean="0"/>
              <a:t>finitos</a:t>
            </a:r>
          </a:p>
          <a:p>
            <a:endParaRPr lang="es-CL" sz="2800" dirty="0"/>
          </a:p>
          <a:p>
            <a:r>
              <a:rPr lang="es-CL" sz="2800" dirty="0" smtClean="0"/>
              <a:t>Si f: </a:t>
            </a:r>
            <a:r>
              <a:rPr lang="es-CL" sz="2800" dirty="0"/>
              <a:t>A → B </a:t>
            </a:r>
            <a:r>
              <a:rPr lang="es-CL" sz="2800" dirty="0" smtClean="0"/>
              <a:t>es función inyectiva </a:t>
            </a:r>
            <a:r>
              <a:rPr lang="es-CL" sz="2800" dirty="0">
                <a:latin typeface="Lucida Sans Unicode"/>
                <a:cs typeface="Lucida Sans Unicode"/>
              </a:rPr>
              <a:t>⇒</a:t>
            </a:r>
            <a:r>
              <a:rPr lang="es-CL" sz="2800" dirty="0" smtClean="0"/>
              <a:t> #</a:t>
            </a:r>
            <a:r>
              <a:rPr lang="es-CL" sz="2800" dirty="0"/>
              <a:t>A ≤ #</a:t>
            </a:r>
            <a:r>
              <a:rPr lang="es-CL" sz="2800" dirty="0" smtClean="0"/>
              <a:t>B</a:t>
            </a:r>
          </a:p>
          <a:p>
            <a:endParaRPr lang="es-CL" sz="2800" dirty="0"/>
          </a:p>
          <a:p>
            <a:r>
              <a:rPr lang="es-CL" sz="2800" dirty="0" smtClean="0"/>
              <a:t>Si f: </a:t>
            </a:r>
            <a:r>
              <a:rPr lang="es-CL" sz="2800" dirty="0"/>
              <a:t>A → B </a:t>
            </a:r>
            <a:r>
              <a:rPr lang="es-CL" sz="2800" dirty="0" smtClean="0"/>
              <a:t>es función sobreyectiva </a:t>
            </a:r>
            <a:r>
              <a:rPr lang="es-CL" sz="2800" dirty="0" smtClean="0">
                <a:latin typeface="Lucida Sans Unicode"/>
                <a:cs typeface="Lucida Sans Unicode"/>
              </a:rPr>
              <a:t>⇒ </a:t>
            </a:r>
            <a:r>
              <a:rPr lang="es-CL" sz="2800" dirty="0" smtClean="0"/>
              <a:t>#</a:t>
            </a:r>
            <a:r>
              <a:rPr lang="es-CL" sz="2800" dirty="0"/>
              <a:t>A ≥ #</a:t>
            </a:r>
            <a:r>
              <a:rPr lang="es-CL" sz="2800" dirty="0" smtClean="0"/>
              <a:t>B</a:t>
            </a:r>
          </a:p>
          <a:p>
            <a:endParaRPr lang="es-CL" sz="2800" dirty="0"/>
          </a:p>
          <a:p>
            <a:r>
              <a:rPr lang="es-CL" sz="2800" dirty="0" smtClean="0"/>
              <a:t>Si f: </a:t>
            </a:r>
            <a:r>
              <a:rPr lang="es-CL" sz="2800" dirty="0"/>
              <a:t>A → B </a:t>
            </a:r>
            <a:r>
              <a:rPr lang="es-CL" sz="2800" dirty="0" smtClean="0"/>
              <a:t>es función biyectiva </a:t>
            </a:r>
            <a:r>
              <a:rPr lang="es-CL" sz="2800" dirty="0" smtClean="0">
                <a:latin typeface="Lucida Sans Unicode"/>
                <a:cs typeface="Lucida Sans Unicode"/>
              </a:rPr>
              <a:t>⇒ </a:t>
            </a:r>
            <a:r>
              <a:rPr lang="es-CL" sz="2800" dirty="0" smtClean="0"/>
              <a:t>#</a:t>
            </a:r>
            <a:r>
              <a:rPr lang="es-CL" sz="2800" dirty="0"/>
              <a:t>A = #B</a:t>
            </a:r>
            <a:endParaRPr lang="es-CL" sz="28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Funciones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4771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00200"/>
            <a:ext cx="8496944" cy="4781128"/>
          </a:xfrm>
        </p:spPr>
        <p:txBody>
          <a:bodyPr>
            <a:normAutofit/>
          </a:bodyPr>
          <a:lstStyle/>
          <a:p>
            <a:r>
              <a:rPr lang="es-CL" sz="2800" b="1" dirty="0" smtClean="0"/>
              <a:t>Composición</a:t>
            </a:r>
          </a:p>
          <a:p>
            <a:endParaRPr lang="es-CL" sz="2800" b="1" baseline="30000" dirty="0"/>
          </a:p>
          <a:p>
            <a:r>
              <a:rPr lang="es-CL" sz="2800" dirty="0"/>
              <a:t>Sean </a:t>
            </a:r>
            <a:r>
              <a:rPr lang="es-CL" sz="2800" dirty="0" smtClean="0"/>
              <a:t>A, B, C conjuntos </a:t>
            </a:r>
            <a:r>
              <a:rPr lang="es-CL" sz="2800" dirty="0"/>
              <a:t>y </a:t>
            </a:r>
            <a:r>
              <a:rPr lang="es-CL" sz="2800" dirty="0" smtClean="0"/>
              <a:t>g: </a:t>
            </a:r>
            <a:r>
              <a:rPr lang="es-CL" sz="2800" dirty="0"/>
              <a:t>A → B, </a:t>
            </a:r>
            <a:r>
              <a:rPr lang="es-CL" sz="2800" dirty="0" smtClean="0"/>
              <a:t>f: </a:t>
            </a:r>
            <a:r>
              <a:rPr lang="es-CL" sz="2800" dirty="0"/>
              <a:t>B → C </a:t>
            </a:r>
            <a:r>
              <a:rPr lang="es-CL" sz="2800" dirty="0" smtClean="0"/>
              <a:t>funciones</a:t>
            </a:r>
            <a:endParaRPr lang="es-CL" sz="2800" dirty="0"/>
          </a:p>
          <a:p>
            <a:r>
              <a:rPr lang="es-CL" sz="2800" dirty="0" smtClean="0"/>
              <a:t>Entonces </a:t>
            </a:r>
            <a:r>
              <a:rPr lang="es-CL" sz="2800" dirty="0"/>
              <a:t>la </a:t>
            </a:r>
            <a:r>
              <a:rPr lang="es-CL" sz="2800" dirty="0" smtClean="0"/>
              <a:t>composición </a:t>
            </a:r>
            <a:r>
              <a:rPr lang="es-CL" sz="2800" dirty="0"/>
              <a:t>de </a:t>
            </a:r>
            <a:r>
              <a:rPr lang="es-CL" sz="2800" dirty="0" smtClean="0"/>
              <a:t>f </a:t>
            </a:r>
            <a:r>
              <a:rPr lang="es-CL" sz="2800" dirty="0"/>
              <a:t>con </a:t>
            </a:r>
            <a:r>
              <a:rPr lang="es-CL" sz="2800" dirty="0" smtClean="0"/>
              <a:t>g, </a:t>
            </a:r>
            <a:r>
              <a:rPr lang="es-CL" sz="2800" dirty="0"/>
              <a:t>que se </a:t>
            </a:r>
            <a:r>
              <a:rPr lang="es-CL" sz="2800" dirty="0" smtClean="0"/>
              <a:t>anota f </a:t>
            </a:r>
            <a:r>
              <a:rPr lang="es-CL" sz="2800" dirty="0"/>
              <a:t>◦ </a:t>
            </a:r>
            <a:r>
              <a:rPr lang="es-CL" sz="2800" dirty="0" smtClean="0"/>
              <a:t>g, definida por:</a:t>
            </a:r>
          </a:p>
          <a:p>
            <a:endParaRPr lang="es-CL" sz="2800" baseline="30000" dirty="0"/>
          </a:p>
          <a:p>
            <a:pPr marL="109728" indent="0">
              <a:buNone/>
            </a:pPr>
            <a:r>
              <a:rPr lang="es-CL" sz="2800" dirty="0" smtClean="0"/>
              <a:t>	(f </a:t>
            </a:r>
            <a:r>
              <a:rPr lang="es-CL" sz="2800" dirty="0"/>
              <a:t>◦ </a:t>
            </a:r>
            <a:r>
              <a:rPr lang="es-CL" sz="2800" dirty="0" smtClean="0"/>
              <a:t>g)(x) </a:t>
            </a:r>
            <a:r>
              <a:rPr lang="es-CL" sz="2800" dirty="0"/>
              <a:t>= </a:t>
            </a:r>
            <a:r>
              <a:rPr lang="es-CL" sz="2800" dirty="0" smtClean="0"/>
              <a:t>f(g(x)), </a:t>
            </a:r>
            <a:r>
              <a:rPr lang="es-CL" sz="2800" dirty="0"/>
              <a:t>∀ </a:t>
            </a:r>
            <a:r>
              <a:rPr lang="es-CL" sz="2800" dirty="0" smtClean="0"/>
              <a:t>x </a:t>
            </a:r>
            <a:r>
              <a:rPr lang="es-CL" sz="2800" dirty="0"/>
              <a:t>∈ A</a:t>
            </a:r>
            <a:endParaRPr lang="es-CL" sz="2800" baseline="30000" dirty="0" smtClean="0"/>
          </a:p>
          <a:p>
            <a:endParaRPr lang="es-CL" sz="2800" baseline="30000" dirty="0" smtClean="0"/>
          </a:p>
          <a:p>
            <a:pPr marL="109728" indent="0">
              <a:buNone/>
            </a:pPr>
            <a:r>
              <a:rPr lang="es-CL" sz="2800" dirty="0" smtClean="0"/>
              <a:t>   es una función </a:t>
            </a:r>
            <a:r>
              <a:rPr lang="es-CL" sz="2800" dirty="0"/>
              <a:t>de A en C</a:t>
            </a:r>
            <a:endParaRPr lang="es-CL" sz="2800" baseline="300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Funciones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0223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pPr algn="ctr"/>
            <a:r>
              <a:rPr lang="es-CL" dirty="0" smtClean="0"/>
              <a:t>Composición de Funciones</a:t>
            </a:r>
            <a:endParaRPr lang="es-C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38536"/>
            <a:ext cx="5711957" cy="3212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60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s-CL" b="1" dirty="0" smtClean="0"/>
              <a:t>Ejemplo: </a:t>
            </a:r>
            <a:r>
              <a:rPr lang="es-CL" dirty="0" smtClean="0"/>
              <a:t>sean:</a:t>
            </a:r>
          </a:p>
          <a:p>
            <a:pPr marL="0" indent="0">
              <a:buNone/>
            </a:pPr>
            <a:r>
              <a:rPr lang="es-CL" b="1" dirty="0" smtClean="0"/>
              <a:t>   Conjunto </a:t>
            </a:r>
            <a:r>
              <a:rPr lang="es-CL" b="1" dirty="0"/>
              <a:t>A </a:t>
            </a:r>
            <a:r>
              <a:rPr lang="es-CL" dirty="0" smtClean="0"/>
              <a:t>formado </a:t>
            </a:r>
            <a:r>
              <a:rPr lang="es-CL" dirty="0"/>
              <a:t>por los elementos </a:t>
            </a:r>
            <a:r>
              <a:rPr lang="es-CL" b="1" dirty="0"/>
              <a:t>1, 2, </a:t>
            </a:r>
            <a:r>
              <a:rPr lang="es-CL" b="1" dirty="0" smtClean="0"/>
              <a:t>3</a:t>
            </a:r>
          </a:p>
          <a:p>
            <a:endParaRPr lang="es-CL" b="1" dirty="0"/>
          </a:p>
          <a:p>
            <a:pPr marL="0" indent="0">
              <a:buNone/>
            </a:pPr>
            <a:r>
              <a:rPr lang="es-CL" b="1" dirty="0" smtClean="0"/>
              <a:t>Conjunto </a:t>
            </a:r>
            <a:r>
              <a:rPr lang="es-CL" b="1" dirty="0"/>
              <a:t>B </a:t>
            </a:r>
            <a:r>
              <a:rPr lang="es-CL" dirty="0" smtClean="0"/>
              <a:t>formado </a:t>
            </a:r>
            <a:r>
              <a:rPr lang="es-CL" dirty="0"/>
              <a:t>por los elementos </a:t>
            </a:r>
            <a:r>
              <a:rPr lang="es-CL" b="1" dirty="0"/>
              <a:t>a, b, c, </a:t>
            </a:r>
            <a:r>
              <a:rPr lang="es-CL" b="1" dirty="0" smtClean="0"/>
              <a:t>d</a:t>
            </a:r>
          </a:p>
          <a:p>
            <a:endParaRPr lang="es-CL" b="1" dirty="0"/>
          </a:p>
          <a:p>
            <a:r>
              <a:rPr lang="es-CL" dirty="0" smtClean="0"/>
              <a:t>Otra </a:t>
            </a:r>
            <a:r>
              <a:rPr lang="es-CL" dirty="0"/>
              <a:t>forma de </a:t>
            </a:r>
            <a:r>
              <a:rPr lang="es-CL" dirty="0" smtClean="0"/>
              <a:t>representar los </a:t>
            </a:r>
          </a:p>
          <a:p>
            <a:pPr marL="109728" indent="0">
              <a:buNone/>
            </a:pPr>
            <a:r>
              <a:rPr lang="es-CL" dirty="0" smtClean="0"/>
              <a:t>   conjuntos es</a:t>
            </a:r>
            <a:r>
              <a:rPr lang="es-CL" dirty="0"/>
              <a:t> </a:t>
            </a:r>
            <a:r>
              <a:rPr lang="es-CL" dirty="0" smtClean="0"/>
              <a:t>entre llaves:</a:t>
            </a:r>
          </a:p>
          <a:p>
            <a:pPr marL="0" indent="0">
              <a:buNone/>
            </a:pPr>
            <a:r>
              <a:rPr lang="es-CL" dirty="0" smtClean="0"/>
              <a:t>	A </a:t>
            </a:r>
            <a:r>
              <a:rPr lang="es-CL" dirty="0"/>
              <a:t>= {1, 2, 3</a:t>
            </a:r>
            <a:r>
              <a:rPr lang="es-CL" dirty="0" smtClean="0"/>
              <a:t>}</a:t>
            </a:r>
          </a:p>
          <a:p>
            <a:pPr marL="0" indent="0">
              <a:buNone/>
            </a:pPr>
            <a:r>
              <a:rPr lang="es-CL" dirty="0" smtClean="0"/>
              <a:t>	B </a:t>
            </a:r>
            <a:r>
              <a:rPr lang="es-CL" dirty="0"/>
              <a:t>= {a, b, c, d}</a:t>
            </a:r>
            <a:endParaRPr lang="es-CL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Teoría de Conjuntos</a:t>
            </a:r>
            <a:endParaRPr lang="es-CL" dirty="0"/>
          </a:p>
        </p:txBody>
      </p:sp>
      <p:pic>
        <p:nvPicPr>
          <p:cNvPr id="1026" name="Picture 2" descr="http://www.profesorenlinea.cl/matematica/Conjuntos/image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077072"/>
            <a:ext cx="2162175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90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600200"/>
                <a:ext cx="8496944" cy="4781128"/>
              </a:xfrm>
            </p:spPr>
            <p:txBody>
              <a:bodyPr>
                <a:normAutofit/>
              </a:bodyPr>
              <a:lstStyle/>
              <a:p>
                <a:r>
                  <a:rPr lang="es-CL" sz="2800" b="1" dirty="0" smtClean="0"/>
                  <a:t>Ejemplo de composición de funciones:</a:t>
                </a:r>
              </a:p>
              <a:p>
                <a:r>
                  <a:rPr lang="pt-BR" sz="2800" dirty="0" smtClean="0"/>
                  <a:t>Sean las funciones:</a:t>
                </a:r>
              </a:p>
              <a:p>
                <a:pPr marL="109728" indent="0">
                  <a:buNone/>
                </a:pPr>
                <a:r>
                  <a:rPr lang="pt-BR" sz="2800" dirty="0" smtClean="0"/>
                  <a:t>  g: </a:t>
                </a:r>
                <a:r>
                  <a:rPr lang="pt-BR" sz="2800" dirty="0" smtClean="0">
                    <a:latin typeface="Lucida Sans Unicode"/>
                    <a:cs typeface="Lucida Sans Unicode"/>
                  </a:rPr>
                  <a:t>ℕ</a:t>
                </a:r>
                <a:r>
                  <a:rPr lang="pt-BR" sz="2800" dirty="0" smtClean="0"/>
                  <a:t> </a:t>
                </a:r>
                <a:r>
                  <a:rPr lang="pt-BR" sz="2800" dirty="0"/>
                  <a:t>→</a:t>
                </a:r>
                <a:r>
                  <a:rPr lang="pt-BR" sz="2800" i="1" dirty="0"/>
                  <a:t> </a:t>
                </a:r>
                <a:r>
                  <a:rPr lang="pt-BR" sz="2800" dirty="0" smtClean="0"/>
                  <a:t>ℝ,</a:t>
                </a:r>
                <a:r>
                  <a:rPr lang="pt-BR" sz="2800" i="1" dirty="0" smtClean="0"/>
                  <a:t> </a:t>
                </a:r>
                <a:r>
                  <a:rPr lang="pt-BR" sz="2800" dirty="0" smtClean="0"/>
                  <a:t>g(n</a:t>
                </a:r>
                <a:r>
                  <a:rPr lang="pt-BR" sz="2800" dirty="0"/>
                  <a:t>) </a:t>
                </a:r>
                <a:r>
                  <a:rPr lang="pt-BR" sz="2800" dirty="0" smtClean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280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s-CL" sz="2800" b="0" i="0" smtClean="0">
                            <a:latin typeface="Cambria Math"/>
                          </a:rPr>
                          <m:t>n</m:t>
                        </m:r>
                      </m:e>
                    </m:rad>
                  </m:oMath>
                </a14:m>
                <a:endParaRPr lang="es-CL" sz="2800" dirty="0"/>
              </a:p>
              <a:p>
                <a:pPr marL="109728" indent="0">
                  <a:buNone/>
                </a:pPr>
                <a:r>
                  <a:rPr lang="es-CL" sz="2800" dirty="0" smtClean="0"/>
                  <a:t>  f: ℝ</a:t>
                </a:r>
                <a:r>
                  <a:rPr lang="es-CL" sz="2800" dirty="0"/>
                  <a:t>→</a:t>
                </a:r>
                <a:r>
                  <a:rPr lang="es-CL" sz="2800" dirty="0" smtClean="0"/>
                  <a:t>ℝ</a:t>
                </a:r>
                <a:r>
                  <a:rPr lang="es-CL" sz="2800" baseline="-25000" dirty="0"/>
                  <a:t>&gt;</a:t>
                </a:r>
                <a:r>
                  <a:rPr lang="es-CL" sz="2800" baseline="-25000" dirty="0" smtClean="0"/>
                  <a:t>0</a:t>
                </a:r>
                <a:r>
                  <a:rPr lang="es-CL" sz="2800" dirty="0" smtClean="0"/>
                  <a:t>, f(x</a:t>
                </a:r>
                <a:r>
                  <a:rPr lang="es-CL" sz="2800" dirty="0"/>
                  <a:t>) = x</a:t>
                </a:r>
                <a:r>
                  <a:rPr lang="es-CL" sz="2800" baseline="30000" dirty="0"/>
                  <a:t>2</a:t>
                </a:r>
                <a:r>
                  <a:rPr lang="es-CL" sz="2800" dirty="0"/>
                  <a:t> + </a:t>
                </a:r>
                <a:r>
                  <a:rPr lang="es-CL" sz="2800" dirty="0" smtClean="0"/>
                  <a:t>1</a:t>
                </a:r>
              </a:p>
              <a:p>
                <a:pPr marL="109728" indent="0">
                  <a:buNone/>
                </a:pPr>
                <a:endParaRPr lang="es-CL" sz="2800" dirty="0"/>
              </a:p>
              <a:p>
                <a:r>
                  <a:rPr lang="es-CL" sz="2800" dirty="0" smtClean="0"/>
                  <a:t>Entonces f </a:t>
                </a:r>
                <a:r>
                  <a:rPr lang="es-CL" sz="2800" dirty="0"/>
                  <a:t>◦ </a:t>
                </a:r>
                <a:r>
                  <a:rPr lang="es-CL" sz="2800" dirty="0" smtClean="0"/>
                  <a:t>g: </a:t>
                </a:r>
                <a:r>
                  <a:rPr lang="es-CL" sz="2800" dirty="0" smtClean="0">
                    <a:latin typeface="Lucida Sans Unicode"/>
                    <a:cs typeface="Lucida Sans Unicode"/>
                  </a:rPr>
                  <a:t>ℕ</a:t>
                </a:r>
                <a:r>
                  <a:rPr lang="es-CL" sz="2800" dirty="0" smtClean="0"/>
                  <a:t>→</a:t>
                </a:r>
                <a:r>
                  <a:rPr lang="es-CL" sz="2800" i="1" dirty="0" smtClean="0"/>
                  <a:t> </a:t>
                </a:r>
                <a:r>
                  <a:rPr lang="es-CL" sz="2800" dirty="0" smtClean="0"/>
                  <a:t>ℝ</a:t>
                </a:r>
                <a:r>
                  <a:rPr lang="es-CL" sz="2800" baseline="-25000" dirty="0" smtClean="0"/>
                  <a:t>&gt;0</a:t>
                </a:r>
                <a:r>
                  <a:rPr lang="es-CL" sz="2800" dirty="0" smtClean="0"/>
                  <a:t> </a:t>
                </a:r>
                <a:r>
                  <a:rPr lang="es-CL" sz="2800" dirty="0"/>
                  <a:t>es </a:t>
                </a:r>
                <a:r>
                  <a:rPr lang="es-CL" sz="2800" dirty="0" smtClean="0"/>
                  <a:t>la función:         </a:t>
                </a:r>
                <a:r>
                  <a:rPr lang="pt-BR" sz="2800" dirty="0" smtClean="0"/>
                  <a:t>∀n </a:t>
                </a:r>
                <a:r>
                  <a:rPr lang="pt-BR" sz="2800" dirty="0"/>
                  <a:t>∈ </a:t>
                </a:r>
                <a:r>
                  <a:rPr lang="pt-BR" sz="2800" dirty="0" smtClean="0">
                    <a:cs typeface="Lucida Sans Unicode"/>
                  </a:rPr>
                  <a:t>ℕ</a:t>
                </a:r>
                <a:endParaRPr lang="es-CL" sz="2800" dirty="0"/>
              </a:p>
              <a:p>
                <a:pPr marL="109728" indent="0">
                  <a:buNone/>
                </a:pPr>
                <a:r>
                  <a:rPr lang="es-CL" sz="2600" dirty="0" smtClean="0"/>
                  <a:t>  (f ◦ g)(</a:t>
                </a:r>
                <a:r>
                  <a:rPr lang="es-CL" sz="2600" dirty="0"/>
                  <a:t>n) = </a:t>
                </a:r>
                <a:r>
                  <a:rPr lang="es-CL" sz="2600" dirty="0" smtClean="0"/>
                  <a:t>f(g(n))= f(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26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s-CL" sz="2600">
                            <a:latin typeface="Cambria Math"/>
                          </a:rPr>
                          <m:t>n</m:t>
                        </m:r>
                      </m:e>
                    </m:rad>
                    <m:r>
                      <a:rPr lang="es-CL" sz="2600" i="1">
                        <a:latin typeface="Cambria Math"/>
                      </a:rPr>
                      <m:t> </m:t>
                    </m:r>
                  </m:oMath>
                </a14:m>
                <a:r>
                  <a:rPr lang="es-CL" sz="2600" dirty="0" smtClean="0"/>
                  <a:t>) </a:t>
                </a:r>
                <a:r>
                  <a:rPr lang="es-CL" sz="2600" dirty="0"/>
                  <a:t>= </a:t>
                </a:r>
                <a:r>
                  <a:rPr lang="es-CL" sz="2600" dirty="0" smtClean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26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s-CL" sz="2600">
                            <a:latin typeface="Cambria Math"/>
                          </a:rPr>
                          <m:t>n</m:t>
                        </m:r>
                      </m:e>
                    </m:rad>
                  </m:oMath>
                </a14:m>
                <a:r>
                  <a:rPr lang="pt-BR" sz="2600" dirty="0" smtClean="0"/>
                  <a:t>)</a:t>
                </a:r>
                <a:r>
                  <a:rPr lang="pt-BR" sz="2600" baseline="30000" dirty="0" smtClean="0"/>
                  <a:t>2</a:t>
                </a:r>
                <a:r>
                  <a:rPr lang="pt-BR" sz="2600" dirty="0" smtClean="0"/>
                  <a:t> </a:t>
                </a:r>
                <a:r>
                  <a:rPr lang="pt-BR" sz="2600" dirty="0"/>
                  <a:t>+ 1 = n + </a:t>
                </a:r>
                <a:r>
                  <a:rPr lang="pt-BR" sz="2600" dirty="0" smtClean="0"/>
                  <a:t>1</a:t>
                </a:r>
                <a:endParaRPr lang="es-CL" sz="2600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600200"/>
                <a:ext cx="8496944" cy="4781128"/>
              </a:xfrm>
              <a:blipFill rotWithShape="1">
                <a:blip r:embed="rId2"/>
                <a:stretch>
                  <a:fillRect t="-127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Funciones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8423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00200"/>
            <a:ext cx="8496944" cy="4781128"/>
          </a:xfrm>
        </p:spPr>
        <p:txBody>
          <a:bodyPr>
            <a:normAutofit fontScale="92500"/>
          </a:bodyPr>
          <a:lstStyle/>
          <a:p>
            <a:r>
              <a:rPr lang="es-CL" sz="2800" b="1" dirty="0"/>
              <a:t>Funciones </a:t>
            </a:r>
            <a:r>
              <a:rPr lang="es-CL" sz="2800" b="1" dirty="0" smtClean="0"/>
              <a:t>biyectivas</a:t>
            </a:r>
          </a:p>
          <a:p>
            <a:endParaRPr lang="es-CL" sz="2800" b="1" dirty="0"/>
          </a:p>
          <a:p>
            <a:r>
              <a:rPr lang="es-CL" sz="2800" dirty="0"/>
              <a:t>Cuando </a:t>
            </a:r>
            <a:r>
              <a:rPr lang="es-CL" sz="2800" dirty="0" smtClean="0"/>
              <a:t>f: </a:t>
            </a:r>
            <a:r>
              <a:rPr lang="es-CL" sz="2800" dirty="0"/>
              <a:t>A → B es una </a:t>
            </a:r>
            <a:r>
              <a:rPr lang="es-CL" sz="2800" dirty="0" smtClean="0"/>
              <a:t>función </a:t>
            </a:r>
            <a:r>
              <a:rPr lang="es-CL" sz="2800" dirty="0"/>
              <a:t>biyectiva, recordemos que se tiene que para todo </a:t>
            </a:r>
            <a:r>
              <a:rPr lang="es-CL" sz="2800" dirty="0" smtClean="0"/>
              <a:t>elemento b </a:t>
            </a:r>
            <a:r>
              <a:rPr lang="es-CL" sz="2800" dirty="0"/>
              <a:t>∈ B existe exactamente un elemento a ∈ A tal que f(a) = </a:t>
            </a:r>
            <a:r>
              <a:rPr lang="es-CL" sz="2800" dirty="0" smtClean="0"/>
              <a:t>b </a:t>
            </a:r>
          </a:p>
          <a:p>
            <a:endParaRPr lang="es-CL" sz="2800" dirty="0"/>
          </a:p>
          <a:p>
            <a:r>
              <a:rPr lang="es-CL" sz="2800" dirty="0" smtClean="0"/>
              <a:t>Por </a:t>
            </a:r>
            <a:r>
              <a:rPr lang="es-CL" sz="2800" dirty="0"/>
              <a:t>lo tanto </a:t>
            </a:r>
            <a:r>
              <a:rPr lang="es-CL" sz="2800" dirty="0" smtClean="0"/>
              <a:t>R</a:t>
            </a:r>
            <a:r>
              <a:rPr lang="es-CL" sz="2800" dirty="0"/>
              <a:t>′ = {(</a:t>
            </a:r>
            <a:r>
              <a:rPr lang="es-CL" sz="2800" dirty="0" smtClean="0"/>
              <a:t>b, </a:t>
            </a:r>
            <a:r>
              <a:rPr lang="es-CL" sz="2800" dirty="0"/>
              <a:t>a</a:t>
            </a:r>
            <a:r>
              <a:rPr lang="es-CL" sz="2800" dirty="0" smtClean="0"/>
              <a:t>)/ </a:t>
            </a:r>
            <a:r>
              <a:rPr lang="es-CL" sz="2800" dirty="0"/>
              <a:t>f(a) = b} ⊆ B × A es una </a:t>
            </a:r>
            <a:r>
              <a:rPr lang="es-CL" sz="2800" dirty="0" smtClean="0"/>
              <a:t>relación </a:t>
            </a:r>
            <a:r>
              <a:rPr lang="es-CL" sz="2800" dirty="0"/>
              <a:t>de B en A que satisface las propiedades </a:t>
            </a:r>
            <a:r>
              <a:rPr lang="es-CL" sz="2800" dirty="0" smtClean="0"/>
              <a:t>de función pues </a:t>
            </a:r>
            <a:r>
              <a:rPr lang="es-CL" sz="2800" dirty="0"/>
              <a:t>todos los b ∈ B </a:t>
            </a:r>
            <a:r>
              <a:rPr lang="es-CL" sz="2800" dirty="0" smtClean="0"/>
              <a:t>están </a:t>
            </a:r>
            <a:r>
              <a:rPr lang="es-CL" sz="2800" dirty="0"/>
              <a:t>relacionados con </a:t>
            </a:r>
            <a:r>
              <a:rPr lang="es-CL" sz="2800" dirty="0" smtClean="0"/>
              <a:t>algún </a:t>
            </a:r>
            <a:r>
              <a:rPr lang="es-CL" sz="2800" dirty="0"/>
              <a:t>a ∈ A, y ese a es </a:t>
            </a:r>
            <a:r>
              <a:rPr lang="es-CL" sz="2800" dirty="0" smtClean="0"/>
              <a:t>único</a:t>
            </a:r>
            <a:endParaRPr lang="es-CL" sz="2800" b="1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Funciones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6627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00200"/>
            <a:ext cx="8496944" cy="4781128"/>
          </a:xfrm>
        </p:spPr>
        <p:txBody>
          <a:bodyPr>
            <a:normAutofit/>
          </a:bodyPr>
          <a:lstStyle/>
          <a:p>
            <a:r>
              <a:rPr lang="es-CL" sz="2800" dirty="0"/>
              <a:t>Esta </a:t>
            </a:r>
            <a:r>
              <a:rPr lang="es-CL" sz="2800" dirty="0" smtClean="0"/>
              <a:t>función R</a:t>
            </a:r>
            <a:r>
              <a:rPr lang="es-CL" sz="2800" dirty="0"/>
              <a:t>′ se </a:t>
            </a:r>
            <a:r>
              <a:rPr lang="es-CL" sz="2800" dirty="0" smtClean="0"/>
              <a:t>anota </a:t>
            </a:r>
            <a:r>
              <a:rPr lang="es-CL" sz="2800" dirty="0"/>
              <a:t>f</a:t>
            </a:r>
            <a:r>
              <a:rPr lang="es-CL" sz="2800" baseline="30000" dirty="0"/>
              <a:t>−1</a:t>
            </a:r>
            <a:r>
              <a:rPr lang="es-CL" sz="2800" dirty="0"/>
              <a:t> y se llama la </a:t>
            </a:r>
            <a:r>
              <a:rPr lang="es-CL" sz="2800" dirty="0" smtClean="0"/>
              <a:t>función </a:t>
            </a:r>
            <a:r>
              <a:rPr lang="es-CL" sz="2800" dirty="0"/>
              <a:t>inversa de </a:t>
            </a:r>
            <a:r>
              <a:rPr lang="es-CL" sz="2800" dirty="0" smtClean="0"/>
              <a:t>f</a:t>
            </a:r>
          </a:p>
          <a:p>
            <a:endParaRPr lang="es-CL" sz="2800" dirty="0"/>
          </a:p>
          <a:p>
            <a:r>
              <a:rPr lang="es-CL" sz="2800" dirty="0" smtClean="0"/>
              <a:t>Está definida </a:t>
            </a:r>
            <a:r>
              <a:rPr lang="es-CL" sz="2800" b="1" dirty="0"/>
              <a:t>ú</a:t>
            </a:r>
            <a:r>
              <a:rPr lang="es-CL" sz="2800" b="1" dirty="0" smtClean="0"/>
              <a:t>nicamente</a:t>
            </a:r>
            <a:r>
              <a:rPr lang="es-CL" sz="2800" dirty="0" smtClean="0"/>
              <a:t> </a:t>
            </a:r>
            <a:r>
              <a:rPr lang="es-CL" sz="2800" dirty="0"/>
              <a:t>cuando la </a:t>
            </a:r>
            <a:r>
              <a:rPr lang="es-CL" sz="2800" dirty="0" smtClean="0"/>
              <a:t>función</a:t>
            </a:r>
            <a:endParaRPr lang="es-CL" sz="2800" dirty="0"/>
          </a:p>
          <a:p>
            <a:pPr marL="109728" indent="0">
              <a:buNone/>
            </a:pPr>
            <a:r>
              <a:rPr lang="es-CL" sz="2800" dirty="0" smtClean="0"/>
              <a:t>  f </a:t>
            </a:r>
            <a:r>
              <a:rPr lang="es-CL" sz="2800" dirty="0"/>
              <a:t>es </a:t>
            </a:r>
            <a:r>
              <a:rPr lang="es-CL" sz="2800" dirty="0" smtClean="0"/>
              <a:t>biyectiva</a:t>
            </a:r>
          </a:p>
          <a:p>
            <a:endParaRPr lang="es-CL" sz="2800" dirty="0"/>
          </a:p>
          <a:p>
            <a:r>
              <a:rPr lang="es-CL" sz="2800" dirty="0" smtClean="0"/>
              <a:t>Se </a:t>
            </a:r>
            <a:r>
              <a:rPr lang="es-CL" sz="2800" dirty="0"/>
              <a:t>tiene que f</a:t>
            </a:r>
            <a:r>
              <a:rPr lang="es-CL" sz="2800" baseline="30000" dirty="0"/>
              <a:t>−</a:t>
            </a:r>
            <a:r>
              <a:rPr lang="es-CL" sz="2800" baseline="30000" dirty="0" smtClean="0"/>
              <a:t>1</a:t>
            </a:r>
            <a:r>
              <a:rPr lang="es-CL" sz="2800" dirty="0" smtClean="0"/>
              <a:t>: </a:t>
            </a:r>
            <a:r>
              <a:rPr lang="es-CL" sz="2800" dirty="0"/>
              <a:t>B → A es la </a:t>
            </a:r>
            <a:r>
              <a:rPr lang="es-CL" sz="2800" dirty="0" smtClean="0"/>
              <a:t>función </a:t>
            </a:r>
            <a:r>
              <a:rPr lang="es-CL" sz="2800" dirty="0"/>
              <a:t>que satisface para todo b ∈ B</a:t>
            </a:r>
            <a:r>
              <a:rPr lang="es-CL" sz="2800" dirty="0" smtClean="0"/>
              <a:t>:</a:t>
            </a:r>
          </a:p>
          <a:p>
            <a:pPr marL="109728" indent="0">
              <a:buNone/>
            </a:pPr>
            <a:r>
              <a:rPr lang="es-CL" sz="2800" dirty="0" smtClean="0"/>
              <a:t>	f</a:t>
            </a:r>
            <a:r>
              <a:rPr lang="es-CL" sz="2800" baseline="30000" dirty="0" smtClean="0"/>
              <a:t>−</a:t>
            </a:r>
            <a:r>
              <a:rPr lang="es-CL" sz="2800" baseline="30000" dirty="0"/>
              <a:t>1</a:t>
            </a:r>
            <a:r>
              <a:rPr lang="es-CL" sz="2800" dirty="0"/>
              <a:t>(b) = a </a:t>
            </a:r>
            <a:r>
              <a:rPr lang="es-CL" sz="2800" dirty="0" smtClean="0"/>
              <a:t>⇔ </a:t>
            </a:r>
            <a:r>
              <a:rPr lang="es-CL" sz="2800" dirty="0"/>
              <a:t>f(a) = </a:t>
            </a:r>
            <a:r>
              <a:rPr lang="es-CL" sz="2800" dirty="0" smtClean="0"/>
              <a:t>b</a:t>
            </a:r>
            <a:endParaRPr lang="es-CL" sz="2800" b="1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Funciones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7765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00200"/>
            <a:ext cx="8496944" cy="4781128"/>
          </a:xfrm>
        </p:spPr>
        <p:txBody>
          <a:bodyPr>
            <a:normAutofit/>
          </a:bodyPr>
          <a:lstStyle/>
          <a:p>
            <a:r>
              <a:rPr lang="es-CL" sz="2800" b="1" dirty="0" smtClean="0"/>
              <a:t>Ejemplos</a:t>
            </a:r>
            <a:r>
              <a:rPr lang="es-CL" sz="2800" dirty="0" smtClean="0"/>
              <a:t>:</a:t>
            </a:r>
          </a:p>
          <a:p>
            <a:endParaRPr lang="es-CL" sz="2800" b="1" dirty="0" smtClean="0"/>
          </a:p>
          <a:p>
            <a:r>
              <a:rPr lang="es-CL" sz="2800" dirty="0"/>
              <a:t>La </a:t>
            </a:r>
            <a:r>
              <a:rPr lang="es-CL" sz="2800" dirty="0" smtClean="0"/>
              <a:t>función </a:t>
            </a:r>
            <a:r>
              <a:rPr lang="es-CL" sz="2800" dirty="0"/>
              <a:t>inversa de la </a:t>
            </a:r>
            <a:r>
              <a:rPr lang="es-CL" sz="2800" dirty="0" smtClean="0"/>
              <a:t>función id</a:t>
            </a:r>
            <a:r>
              <a:rPr lang="es-CL" sz="2800" baseline="-25000" dirty="0" smtClean="0"/>
              <a:t>A</a:t>
            </a:r>
            <a:r>
              <a:rPr lang="es-CL" sz="2800" dirty="0" smtClean="0"/>
              <a:t>: </a:t>
            </a:r>
            <a:r>
              <a:rPr lang="es-CL" sz="2800" dirty="0"/>
              <a:t>A → A es la misma </a:t>
            </a:r>
            <a:r>
              <a:rPr lang="es-CL" sz="2800" dirty="0" smtClean="0"/>
              <a:t>función id</a:t>
            </a:r>
            <a:r>
              <a:rPr lang="es-CL" sz="2800" baseline="-25000" dirty="0" smtClean="0"/>
              <a:t>A</a:t>
            </a:r>
            <a:r>
              <a:rPr lang="es-CL" sz="2800" dirty="0" smtClean="0"/>
              <a:t>: </a:t>
            </a:r>
            <a:r>
              <a:rPr lang="es-CL" sz="2800" dirty="0"/>
              <a:t>A → </a:t>
            </a:r>
            <a:r>
              <a:rPr lang="es-CL" sz="2800" dirty="0" smtClean="0"/>
              <a:t>A</a:t>
            </a:r>
          </a:p>
          <a:p>
            <a:endParaRPr lang="es-CL" sz="2800" b="1" dirty="0" smtClean="0"/>
          </a:p>
          <a:p>
            <a:r>
              <a:rPr lang="es-CL" sz="2800" dirty="0"/>
              <a:t>La </a:t>
            </a:r>
            <a:r>
              <a:rPr lang="es-CL" sz="2800" dirty="0" smtClean="0"/>
              <a:t>función </a:t>
            </a:r>
            <a:r>
              <a:rPr lang="es-CL" sz="2800" dirty="0"/>
              <a:t>inversa de la </a:t>
            </a:r>
            <a:r>
              <a:rPr lang="es-CL" sz="2800" dirty="0" smtClean="0"/>
              <a:t>función f: </a:t>
            </a:r>
            <a:r>
              <a:rPr lang="es-CL" sz="2800" dirty="0" smtClean="0">
                <a:latin typeface="Lucida Sans Unicode"/>
                <a:cs typeface="Lucida Sans Unicode"/>
              </a:rPr>
              <a:t>ℤ</a:t>
            </a:r>
            <a:r>
              <a:rPr lang="es-CL" sz="2800" dirty="0" smtClean="0"/>
              <a:t> </a:t>
            </a:r>
            <a:r>
              <a:rPr lang="es-CL" sz="2800" dirty="0"/>
              <a:t>→ </a:t>
            </a:r>
            <a:r>
              <a:rPr lang="es-CL" sz="2800" dirty="0" smtClean="0">
                <a:latin typeface="Lucida Sans Unicode"/>
                <a:cs typeface="Lucida Sans Unicode"/>
              </a:rPr>
              <a:t>ℤ</a:t>
            </a:r>
            <a:r>
              <a:rPr lang="es-CL" sz="2800" dirty="0"/>
              <a:t> </a:t>
            </a:r>
            <a:r>
              <a:rPr lang="es-CL" sz="2800" dirty="0" smtClean="0"/>
              <a:t>dada por f(n</a:t>
            </a:r>
            <a:r>
              <a:rPr lang="es-CL" sz="2800" dirty="0"/>
              <a:t>) = n + 1 es la </a:t>
            </a:r>
            <a:r>
              <a:rPr lang="es-CL" sz="2800" dirty="0" smtClean="0"/>
              <a:t>función f</a:t>
            </a:r>
            <a:r>
              <a:rPr lang="es-CL" sz="2800" baseline="30000" dirty="0" smtClean="0"/>
              <a:t>−1</a:t>
            </a:r>
            <a:r>
              <a:rPr lang="es-CL" sz="2800" dirty="0" smtClean="0"/>
              <a:t>: </a:t>
            </a:r>
            <a:r>
              <a:rPr lang="es-CL" sz="2800" dirty="0">
                <a:cs typeface="Lucida Sans Unicode"/>
              </a:rPr>
              <a:t>ℤ</a:t>
            </a:r>
            <a:r>
              <a:rPr lang="es-CL" sz="2800" dirty="0"/>
              <a:t> → </a:t>
            </a:r>
            <a:r>
              <a:rPr lang="es-CL" sz="2800" dirty="0">
                <a:cs typeface="Lucida Sans Unicode"/>
              </a:rPr>
              <a:t>ℤ</a:t>
            </a:r>
            <a:r>
              <a:rPr lang="es-CL" sz="2800" dirty="0"/>
              <a:t> </a:t>
            </a:r>
            <a:r>
              <a:rPr lang="es-CL" sz="2800" dirty="0" smtClean="0"/>
              <a:t>dada por f</a:t>
            </a:r>
            <a:r>
              <a:rPr lang="es-CL" sz="2800" baseline="30000" dirty="0" smtClean="0"/>
              <a:t>−1</a:t>
            </a:r>
            <a:r>
              <a:rPr lang="es-CL" sz="2800" dirty="0" smtClean="0"/>
              <a:t>(k</a:t>
            </a:r>
            <a:r>
              <a:rPr lang="es-CL" sz="2800" dirty="0"/>
              <a:t>) = k−1</a:t>
            </a:r>
            <a:endParaRPr lang="es-CL" sz="2800" b="1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Funciones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4562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00200"/>
            <a:ext cx="8496944" cy="4781128"/>
          </a:xfrm>
        </p:spPr>
        <p:txBody>
          <a:bodyPr>
            <a:normAutofit/>
          </a:bodyPr>
          <a:lstStyle/>
          <a:p>
            <a:r>
              <a:rPr lang="es-CL" sz="2800" dirty="0"/>
              <a:t>Las funciones biyectivas y su inversa </a:t>
            </a:r>
            <a:r>
              <a:rPr lang="es-CL" sz="2800" dirty="0" smtClean="0"/>
              <a:t>están </a:t>
            </a:r>
            <a:r>
              <a:rPr lang="es-CL" sz="2800" dirty="0"/>
              <a:t>relacionadas por medio de la </a:t>
            </a:r>
            <a:r>
              <a:rPr lang="es-CL" sz="2800" dirty="0" smtClean="0"/>
              <a:t>composición</a:t>
            </a:r>
          </a:p>
          <a:p>
            <a:endParaRPr lang="es-CL" sz="2800" b="1" dirty="0"/>
          </a:p>
          <a:p>
            <a:r>
              <a:rPr lang="es-CL" sz="2800" dirty="0"/>
              <a:t>Por </a:t>
            </a:r>
            <a:r>
              <a:rPr lang="es-CL" sz="2800" dirty="0" smtClean="0"/>
              <a:t>ejemplo </a:t>
            </a:r>
            <a:r>
              <a:rPr lang="pt-BR" sz="2800" dirty="0" smtClean="0"/>
              <a:t>para </a:t>
            </a:r>
            <a:r>
              <a:rPr lang="es-CL" sz="2800" dirty="0" smtClean="0"/>
              <a:t>f: </a:t>
            </a:r>
            <a:r>
              <a:rPr lang="es-CL" sz="2800" dirty="0" smtClean="0">
                <a:cs typeface="Lucida Sans Unicode"/>
              </a:rPr>
              <a:t>ℤ</a:t>
            </a:r>
            <a:r>
              <a:rPr lang="es-CL" sz="2800" dirty="0" smtClean="0"/>
              <a:t> </a:t>
            </a:r>
            <a:r>
              <a:rPr lang="es-CL" sz="2800" dirty="0"/>
              <a:t>→ </a:t>
            </a:r>
            <a:r>
              <a:rPr lang="es-CL" sz="2800" dirty="0" smtClean="0">
                <a:cs typeface="Lucida Sans Unicode"/>
              </a:rPr>
              <a:t>ℤ,</a:t>
            </a:r>
            <a:r>
              <a:rPr lang="es-CL" sz="2800" dirty="0" smtClean="0"/>
              <a:t> f(n</a:t>
            </a:r>
            <a:r>
              <a:rPr lang="es-CL" sz="2800" dirty="0"/>
              <a:t>) = n + 1 </a:t>
            </a:r>
            <a:r>
              <a:rPr lang="pt-BR" sz="2800" dirty="0" smtClean="0"/>
              <a:t>se </a:t>
            </a:r>
            <a:r>
              <a:rPr lang="pt-BR" sz="2800" dirty="0"/>
              <a:t>tiene </a:t>
            </a:r>
            <a:r>
              <a:rPr lang="pt-BR" sz="2800" dirty="0" smtClean="0"/>
              <a:t>que:</a:t>
            </a:r>
          </a:p>
          <a:p>
            <a:r>
              <a:rPr lang="es-CL" sz="2800" dirty="0" smtClean="0"/>
              <a:t>(f</a:t>
            </a:r>
            <a:r>
              <a:rPr lang="es-CL" sz="2800" baseline="30000" dirty="0" smtClean="0"/>
              <a:t>−1</a:t>
            </a:r>
            <a:r>
              <a:rPr lang="es-CL" sz="2800" dirty="0" smtClean="0"/>
              <a:t>◦ f)(n</a:t>
            </a:r>
            <a:r>
              <a:rPr lang="es-CL" sz="2800" dirty="0"/>
              <a:t>) = </a:t>
            </a:r>
            <a:r>
              <a:rPr lang="es-CL" sz="2800" dirty="0" smtClean="0"/>
              <a:t>f</a:t>
            </a:r>
            <a:r>
              <a:rPr lang="es-CL" sz="2800" baseline="30000" dirty="0" smtClean="0"/>
              <a:t>−1</a:t>
            </a:r>
            <a:r>
              <a:rPr lang="es-CL" sz="2800" dirty="0" smtClean="0"/>
              <a:t>(f(n)) = f</a:t>
            </a:r>
            <a:r>
              <a:rPr lang="es-CL" sz="2800" baseline="30000" dirty="0" smtClean="0"/>
              <a:t>−1</a:t>
            </a:r>
            <a:r>
              <a:rPr lang="pt-BR" sz="2800" dirty="0" smtClean="0"/>
              <a:t>(n+1</a:t>
            </a:r>
            <a:r>
              <a:rPr lang="pt-BR" sz="2800" dirty="0"/>
              <a:t>) = (</a:t>
            </a:r>
            <a:r>
              <a:rPr lang="pt-BR" sz="2800" dirty="0" smtClean="0"/>
              <a:t>n+1)−1= n, </a:t>
            </a:r>
            <a:r>
              <a:rPr lang="pt-BR" sz="2800" dirty="0"/>
              <a:t>∀ n ∈ </a:t>
            </a:r>
            <a:r>
              <a:rPr lang="pt-BR" sz="2800" dirty="0" smtClean="0"/>
              <a:t>Z</a:t>
            </a:r>
          </a:p>
          <a:p>
            <a:endParaRPr lang="es-CL" sz="2800" dirty="0" smtClean="0"/>
          </a:p>
          <a:p>
            <a:r>
              <a:rPr lang="es-CL" sz="2800" dirty="0" smtClean="0"/>
              <a:t>Por lo tanto </a:t>
            </a:r>
            <a:r>
              <a:rPr lang="es-CL" sz="2800" dirty="0"/>
              <a:t>f</a:t>
            </a:r>
            <a:r>
              <a:rPr lang="es-CL" sz="2800" baseline="30000" dirty="0"/>
              <a:t>−1</a:t>
            </a:r>
            <a:r>
              <a:rPr lang="es-CL" sz="2800" dirty="0"/>
              <a:t>◦ </a:t>
            </a:r>
            <a:r>
              <a:rPr lang="es-CL" sz="2800" dirty="0" smtClean="0"/>
              <a:t>f = </a:t>
            </a:r>
            <a:r>
              <a:rPr lang="es-CL" sz="2800" dirty="0" err="1" smtClean="0"/>
              <a:t>id</a:t>
            </a:r>
            <a:r>
              <a:rPr lang="es-CL" sz="2800" baseline="-25000" dirty="0" err="1" smtClean="0">
                <a:latin typeface="Lucida Sans Unicode"/>
                <a:cs typeface="Lucida Sans Unicode"/>
              </a:rPr>
              <a:t>ℤ</a:t>
            </a:r>
            <a:endParaRPr lang="es-CL" sz="2800" b="1" baseline="-250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Funciones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3563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00200"/>
            <a:ext cx="8496944" cy="4781128"/>
          </a:xfrm>
        </p:spPr>
        <p:txBody>
          <a:bodyPr>
            <a:normAutofit/>
          </a:bodyPr>
          <a:lstStyle/>
          <a:p>
            <a:r>
              <a:rPr lang="es-CL" sz="2800" dirty="0" smtClean="0"/>
              <a:t>Inversamente:</a:t>
            </a:r>
          </a:p>
          <a:p>
            <a:endParaRPr lang="es-CL" sz="2800" dirty="0" smtClean="0"/>
          </a:p>
          <a:p>
            <a:r>
              <a:rPr lang="es-CL" sz="2800" dirty="0" smtClean="0"/>
              <a:t>(f </a:t>
            </a:r>
            <a:r>
              <a:rPr lang="es-CL" sz="2800" dirty="0"/>
              <a:t>◦ </a:t>
            </a:r>
            <a:r>
              <a:rPr lang="es-CL" sz="2800" dirty="0" smtClean="0"/>
              <a:t>f</a:t>
            </a:r>
            <a:r>
              <a:rPr lang="es-CL" sz="2800" baseline="30000" dirty="0" smtClean="0"/>
              <a:t>−1</a:t>
            </a:r>
            <a:r>
              <a:rPr lang="es-CL" sz="2800" dirty="0" smtClean="0"/>
              <a:t>)(k</a:t>
            </a:r>
            <a:r>
              <a:rPr lang="es-CL" sz="2800" dirty="0"/>
              <a:t>) = </a:t>
            </a:r>
            <a:r>
              <a:rPr lang="es-CL" sz="2800" dirty="0" smtClean="0"/>
              <a:t>f(f</a:t>
            </a:r>
            <a:r>
              <a:rPr lang="es-CL" sz="2800" baseline="30000" dirty="0" smtClean="0"/>
              <a:t>−1</a:t>
            </a:r>
            <a:r>
              <a:rPr lang="es-CL" sz="2800" dirty="0" smtClean="0"/>
              <a:t>(k)) = f(k−1</a:t>
            </a:r>
            <a:r>
              <a:rPr lang="es-CL" sz="2800" dirty="0"/>
              <a:t>) = (</a:t>
            </a:r>
            <a:r>
              <a:rPr lang="es-CL" sz="2800" dirty="0" smtClean="0"/>
              <a:t>k−1)+1 </a:t>
            </a:r>
            <a:r>
              <a:rPr lang="es-CL" sz="2800" dirty="0"/>
              <a:t>= </a:t>
            </a:r>
            <a:r>
              <a:rPr lang="es-CL" sz="2800" dirty="0" smtClean="0"/>
              <a:t>k, </a:t>
            </a:r>
            <a:r>
              <a:rPr lang="es-CL" sz="2800" dirty="0"/>
              <a:t>∀ k ∈ </a:t>
            </a:r>
            <a:r>
              <a:rPr lang="es-CL" sz="2800" dirty="0" smtClean="0">
                <a:latin typeface="Lucida Sans Unicode"/>
                <a:cs typeface="Lucida Sans Unicode"/>
              </a:rPr>
              <a:t>ℤ</a:t>
            </a:r>
          </a:p>
          <a:p>
            <a:endParaRPr lang="es-CL" sz="2800" dirty="0">
              <a:latin typeface="Lucida Sans Unicode"/>
              <a:cs typeface="Lucida Sans Unicode"/>
            </a:endParaRPr>
          </a:p>
          <a:p>
            <a:r>
              <a:rPr lang="es-CL" sz="2800" dirty="0"/>
              <a:t>Por lo tanto </a:t>
            </a:r>
            <a:r>
              <a:rPr lang="es-CL" sz="2800" dirty="0" smtClean="0"/>
              <a:t>f◦ f</a:t>
            </a:r>
            <a:r>
              <a:rPr lang="es-CL" sz="2800" baseline="30000" dirty="0"/>
              <a:t>−1</a:t>
            </a:r>
            <a:r>
              <a:rPr lang="es-CL" sz="2800" dirty="0" smtClean="0"/>
              <a:t> </a:t>
            </a:r>
            <a:r>
              <a:rPr lang="es-CL" sz="2800" dirty="0"/>
              <a:t>= </a:t>
            </a:r>
            <a:r>
              <a:rPr lang="es-CL" sz="2800" dirty="0" err="1"/>
              <a:t>id</a:t>
            </a:r>
            <a:r>
              <a:rPr lang="es-CL" sz="2800" baseline="-25000" dirty="0" err="1">
                <a:cs typeface="Lucida Sans Unicode"/>
              </a:rPr>
              <a:t>ℤ</a:t>
            </a:r>
            <a:endParaRPr lang="es-CL" sz="2800" b="1" baseline="-25000" dirty="0"/>
          </a:p>
          <a:p>
            <a:endParaRPr lang="es-CL" sz="2800" dirty="0" smtClean="0"/>
          </a:p>
          <a:p>
            <a:r>
              <a:rPr lang="es-CL" sz="2800" dirty="0" smtClean="0"/>
              <a:t>Esto ocurre siempre para funciones biyectivas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Funciones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3319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00200"/>
            <a:ext cx="8496944" cy="4781128"/>
          </a:xfrm>
        </p:spPr>
        <p:txBody>
          <a:bodyPr>
            <a:normAutofit/>
          </a:bodyPr>
          <a:lstStyle/>
          <a:p>
            <a:r>
              <a:rPr lang="es-CL" sz="2800" b="1" dirty="0" smtClean="0"/>
              <a:t>Propiedad</a:t>
            </a:r>
            <a:r>
              <a:rPr lang="es-CL" sz="2800" dirty="0" smtClean="0"/>
              <a:t>: Si f: </a:t>
            </a:r>
            <a:r>
              <a:rPr lang="es-CL" sz="2800" dirty="0"/>
              <a:t>A → B </a:t>
            </a:r>
            <a:r>
              <a:rPr lang="es-CL" sz="2800" dirty="0" smtClean="0"/>
              <a:t>es una función </a:t>
            </a:r>
            <a:r>
              <a:rPr lang="es-CL" sz="2800" dirty="0"/>
              <a:t>biyectiva, </a:t>
            </a:r>
            <a:r>
              <a:rPr lang="es-CL" sz="2800" dirty="0" smtClean="0"/>
              <a:t>entonces:</a:t>
            </a:r>
          </a:p>
          <a:p>
            <a:r>
              <a:rPr lang="es-CL" sz="2800" dirty="0" smtClean="0"/>
              <a:t>f</a:t>
            </a:r>
            <a:r>
              <a:rPr lang="es-CL" sz="2800" baseline="30000" dirty="0"/>
              <a:t>−1</a:t>
            </a:r>
            <a:r>
              <a:rPr lang="es-CL" sz="2800" dirty="0"/>
              <a:t> ◦ f = id</a:t>
            </a:r>
            <a:r>
              <a:rPr lang="es-CL" sz="2800" baseline="-25000" dirty="0"/>
              <a:t>A</a:t>
            </a:r>
            <a:r>
              <a:rPr lang="es-CL" sz="2800" dirty="0"/>
              <a:t> y f ◦ f</a:t>
            </a:r>
            <a:r>
              <a:rPr lang="es-CL" sz="2800" baseline="30000" dirty="0"/>
              <a:t>−1</a:t>
            </a:r>
            <a:r>
              <a:rPr lang="es-CL" sz="2800" dirty="0"/>
              <a:t> = </a:t>
            </a:r>
            <a:r>
              <a:rPr lang="es-CL" sz="2800" dirty="0" err="1" smtClean="0"/>
              <a:t>id</a:t>
            </a:r>
            <a:r>
              <a:rPr lang="es-CL" sz="2800" baseline="-25000" dirty="0" err="1" smtClean="0"/>
              <a:t>B</a:t>
            </a:r>
            <a:endParaRPr lang="es-CL" sz="2800" dirty="0" smtClean="0"/>
          </a:p>
          <a:p>
            <a:endParaRPr lang="es-CL" sz="2800" dirty="0"/>
          </a:p>
          <a:p>
            <a:r>
              <a:rPr lang="es-CL" sz="2800" b="1" dirty="0" smtClean="0"/>
              <a:t>Propiedad</a:t>
            </a:r>
            <a:r>
              <a:rPr lang="es-CL" sz="2800" dirty="0" smtClean="0"/>
              <a:t>:</a:t>
            </a:r>
          </a:p>
          <a:p>
            <a:r>
              <a:rPr lang="es-CL" sz="2800" dirty="0" smtClean="0"/>
              <a:t>Si </a:t>
            </a:r>
            <a:r>
              <a:rPr lang="es-CL" sz="2800" dirty="0"/>
              <a:t>existe una </a:t>
            </a:r>
            <a:r>
              <a:rPr lang="es-CL" sz="2800" dirty="0" smtClean="0"/>
              <a:t>función </a:t>
            </a:r>
            <a:r>
              <a:rPr lang="es-CL" sz="2800" dirty="0"/>
              <a:t>g : B → A </a:t>
            </a:r>
            <a:r>
              <a:rPr lang="es-CL" sz="2800" dirty="0" smtClean="0"/>
              <a:t>para la </a:t>
            </a:r>
            <a:r>
              <a:rPr lang="es-CL" sz="2800" dirty="0"/>
              <a:t>que </a:t>
            </a:r>
            <a:r>
              <a:rPr lang="es-CL" sz="2800" dirty="0" smtClean="0"/>
              <a:t>   g </a:t>
            </a:r>
            <a:r>
              <a:rPr lang="es-CL" sz="2800" dirty="0"/>
              <a:t>◦ f = id</a:t>
            </a:r>
            <a:r>
              <a:rPr lang="es-CL" sz="2800" baseline="-25000" dirty="0"/>
              <a:t>A</a:t>
            </a:r>
            <a:r>
              <a:rPr lang="es-CL" sz="2800" dirty="0"/>
              <a:t> y f ◦ g = </a:t>
            </a:r>
            <a:r>
              <a:rPr lang="es-CL" sz="2800" dirty="0" err="1"/>
              <a:t>id</a:t>
            </a:r>
            <a:r>
              <a:rPr lang="es-CL" sz="2800" baseline="-25000" dirty="0" err="1"/>
              <a:t>B</a:t>
            </a:r>
            <a:r>
              <a:rPr lang="es-CL" sz="2800" dirty="0"/>
              <a:t>, entonces f es </a:t>
            </a:r>
            <a:r>
              <a:rPr lang="es-CL" sz="2800" dirty="0" smtClean="0"/>
              <a:t>biyectiva y </a:t>
            </a:r>
            <a:r>
              <a:rPr lang="es-CL" sz="2800" dirty="0"/>
              <a:t>f</a:t>
            </a:r>
            <a:r>
              <a:rPr lang="es-CL" sz="2800" baseline="30000" dirty="0"/>
              <a:t>−1</a:t>
            </a:r>
            <a:r>
              <a:rPr lang="es-CL" sz="2800" dirty="0"/>
              <a:t> = g</a:t>
            </a:r>
            <a:endParaRPr lang="es-CL" sz="28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Funciones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1154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00200"/>
            <a:ext cx="8496944" cy="4781128"/>
          </a:xfrm>
        </p:spPr>
        <p:txBody>
          <a:bodyPr>
            <a:normAutofit/>
          </a:bodyPr>
          <a:lstStyle/>
          <a:p>
            <a:r>
              <a:rPr lang="es-CL" sz="2800" b="1" dirty="0" smtClean="0"/>
              <a:t>Combinatoria: cantidad </a:t>
            </a:r>
            <a:r>
              <a:rPr lang="es-CL" sz="2800" b="1" dirty="0"/>
              <a:t>de funciones </a:t>
            </a:r>
            <a:r>
              <a:rPr lang="es-CL" sz="2800" b="1" dirty="0" smtClean="0"/>
              <a:t>biyectivas</a:t>
            </a:r>
          </a:p>
          <a:p>
            <a:r>
              <a:rPr lang="es-CL" sz="2800" dirty="0" smtClean="0"/>
              <a:t>La </a:t>
            </a:r>
            <a:r>
              <a:rPr lang="es-CL" sz="2800" dirty="0"/>
              <a:t>cantidad de funciones biyectivas que hay entre dos conjuntos con n</a:t>
            </a:r>
            <a:r>
              <a:rPr lang="es-CL" sz="2800" i="1" dirty="0"/>
              <a:t> </a:t>
            </a:r>
            <a:r>
              <a:rPr lang="es-CL" sz="2800" dirty="0"/>
              <a:t>elementos</a:t>
            </a:r>
            <a:r>
              <a:rPr lang="es-CL" sz="2800" dirty="0" smtClean="0"/>
              <a:t>, o la </a:t>
            </a:r>
            <a:r>
              <a:rPr lang="es-CL" sz="2800" dirty="0"/>
              <a:t>cantidad de permutaciones de elementos en un conjunto de n</a:t>
            </a:r>
            <a:r>
              <a:rPr lang="es-CL" sz="2800" i="1" dirty="0"/>
              <a:t> </a:t>
            </a:r>
            <a:r>
              <a:rPr lang="es-CL" sz="2800" dirty="0" smtClean="0"/>
              <a:t>elementos, es el </a:t>
            </a:r>
            <a:r>
              <a:rPr lang="pt-BR" sz="2800" dirty="0"/>
              <a:t>factorial de n, que se </a:t>
            </a:r>
            <a:r>
              <a:rPr lang="pt-BR" sz="2800" dirty="0" smtClean="0"/>
              <a:t>denota </a:t>
            </a:r>
            <a:r>
              <a:rPr lang="pt-BR" sz="2800" dirty="0"/>
              <a:t>n</a:t>
            </a:r>
            <a:r>
              <a:rPr lang="pt-BR" sz="2800" dirty="0" smtClean="0"/>
              <a:t>! = n·(n−1)···2·1</a:t>
            </a:r>
          </a:p>
          <a:p>
            <a:endParaRPr lang="pt-BR" sz="2800" dirty="0" smtClean="0"/>
          </a:p>
          <a:p>
            <a:r>
              <a:rPr lang="pt-BR" sz="2800" dirty="0" smtClean="0"/>
              <a:t>También se calcula: n! = n*(n–1)!</a:t>
            </a:r>
          </a:p>
          <a:p>
            <a:endParaRPr lang="es-CL" sz="28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Funciones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2260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600200"/>
                <a:ext cx="8496944" cy="4781128"/>
              </a:xfrm>
            </p:spPr>
            <p:txBody>
              <a:bodyPr>
                <a:normAutofit/>
              </a:bodyPr>
              <a:lstStyle/>
              <a:p>
                <a:r>
                  <a:rPr lang="es-CL" sz="2800" b="1" dirty="0" smtClean="0"/>
                  <a:t>Combinatoria: cantidad </a:t>
                </a:r>
                <a:r>
                  <a:rPr lang="es-CL" sz="2800" b="1" dirty="0"/>
                  <a:t>de funciones </a:t>
                </a:r>
                <a:r>
                  <a:rPr lang="es-CL" sz="2800" b="1" dirty="0" smtClean="0"/>
                  <a:t>inyectivas</a:t>
                </a:r>
              </a:p>
              <a:p>
                <a:r>
                  <a:rPr lang="es-CL" sz="2800" dirty="0" smtClean="0"/>
                  <a:t>Sean </a:t>
                </a:r>
                <a:r>
                  <a:rPr lang="es-CL" sz="2800" dirty="0"/>
                  <a:t>A</a:t>
                </a:r>
                <a:r>
                  <a:rPr lang="es-CL" sz="2800" baseline="-25000" dirty="0"/>
                  <a:t>m</a:t>
                </a:r>
                <a:r>
                  <a:rPr lang="es-CL" sz="2800" dirty="0"/>
                  <a:t> y </a:t>
                </a:r>
                <a:r>
                  <a:rPr lang="es-CL" sz="2800" dirty="0" smtClean="0"/>
                  <a:t>B</a:t>
                </a:r>
                <a:r>
                  <a:rPr lang="es-CL" sz="2800" baseline="-25000" dirty="0" smtClean="0"/>
                  <a:t>n </a:t>
                </a:r>
                <a:r>
                  <a:rPr lang="es-CL" sz="2800" dirty="0" smtClean="0"/>
                  <a:t>conjuntos finitos</a:t>
                </a:r>
                <a:r>
                  <a:rPr lang="es-CL" sz="2800" dirty="0"/>
                  <a:t>, con m y n elementos respectivamente, donde m ≤ </a:t>
                </a:r>
                <a:r>
                  <a:rPr lang="es-CL" sz="2800" dirty="0" smtClean="0"/>
                  <a:t>n </a:t>
                </a:r>
              </a:p>
              <a:p>
                <a:endParaRPr lang="es-CL" sz="2800" dirty="0"/>
              </a:p>
              <a:p>
                <a:r>
                  <a:rPr lang="es-CL" sz="2800" dirty="0" smtClean="0"/>
                  <a:t>Entonces </a:t>
                </a:r>
                <a:r>
                  <a:rPr lang="es-CL" sz="2800" dirty="0"/>
                  <a:t>la cantidad </a:t>
                </a:r>
                <a:r>
                  <a:rPr lang="es-CL" sz="2800" dirty="0" smtClean="0"/>
                  <a:t>de funciones </a:t>
                </a:r>
                <a:r>
                  <a:rPr lang="es-CL" sz="2800" dirty="0"/>
                  <a:t>inyectivas </a:t>
                </a:r>
                <a:r>
                  <a:rPr lang="es-CL" sz="2800" dirty="0" smtClean="0"/>
                  <a:t> f </a:t>
                </a:r>
                <a:r>
                  <a:rPr lang="es-CL" sz="2800" dirty="0"/>
                  <a:t>: A</a:t>
                </a:r>
                <a:r>
                  <a:rPr lang="es-CL" sz="2800" baseline="-25000" dirty="0"/>
                  <a:t>m</a:t>
                </a:r>
                <a:r>
                  <a:rPr lang="es-CL" sz="2800" dirty="0"/>
                  <a:t> → B</a:t>
                </a:r>
                <a:r>
                  <a:rPr lang="es-CL" sz="2800" baseline="-25000" dirty="0"/>
                  <a:t>n</a:t>
                </a:r>
                <a:r>
                  <a:rPr lang="es-CL" sz="2800" dirty="0"/>
                  <a:t> que hay </a:t>
                </a:r>
                <a:r>
                  <a:rPr lang="es-CL" sz="2800" dirty="0" smtClean="0"/>
                  <a:t>es:</a:t>
                </a:r>
                <a:endParaRPr lang="pt-BR" sz="2800" dirty="0" smtClean="0"/>
              </a:p>
              <a:p>
                <a:pPr marL="109728" indent="0">
                  <a:buNone/>
                </a:pPr>
                <a:r>
                  <a:rPr lang="pt-BR" sz="2800" dirty="0" smtClean="0"/>
                  <a:t>	n·(</a:t>
                </a:r>
                <a:r>
                  <a:rPr lang="pt-BR" sz="2800" dirty="0"/>
                  <a:t>n − 1</a:t>
                </a:r>
                <a:r>
                  <a:rPr lang="pt-BR" sz="2800" dirty="0" smtClean="0"/>
                  <a:t>)···(</a:t>
                </a:r>
                <a:r>
                  <a:rPr lang="pt-BR" sz="2800" dirty="0"/>
                  <a:t>n − m + 1) </a:t>
                </a:r>
                <a:r>
                  <a:rPr lang="pt-BR" sz="36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60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CL" sz="3600" b="0" i="0" smtClean="0">
                            <a:latin typeface="Cambria Math"/>
                          </a:rPr>
                          <m:t>n</m:t>
                        </m:r>
                        <m:r>
                          <a:rPr lang="es-CL" sz="3600" b="0" i="0" smtClean="0">
                            <a:latin typeface="Cambria Math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s-CL" sz="3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CL" sz="3600" b="0" i="0" smtClean="0">
                                <a:latin typeface="Cambria Math"/>
                              </a:rPr>
                              <m:t>n</m:t>
                            </m:r>
                            <m:r>
                              <a:rPr lang="es-CL" sz="3600" b="0" i="0" smtClean="0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s-CL" sz="3600" b="0" i="0" smtClean="0">
                                <a:latin typeface="Cambria Math"/>
                              </a:rPr>
                              <m:t>m</m:t>
                            </m:r>
                          </m:e>
                        </m:d>
                        <m:r>
                          <a:rPr lang="es-CL" sz="3600" b="0" i="0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es-CL" sz="3600" dirty="0" smtClean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600200"/>
                <a:ext cx="8496944" cy="4781128"/>
              </a:xfrm>
              <a:blipFill rotWithShape="1">
                <a:blip r:embed="rId2"/>
                <a:stretch>
                  <a:fillRect t="-127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Funciones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390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00200"/>
            <a:ext cx="8496944" cy="4781128"/>
          </a:xfrm>
        </p:spPr>
        <p:txBody>
          <a:bodyPr>
            <a:normAutofit/>
          </a:bodyPr>
          <a:lstStyle/>
          <a:p>
            <a:r>
              <a:rPr lang="es-CL" sz="2800" b="1" dirty="0" smtClean="0"/>
              <a:t>Ejemplo:</a:t>
            </a:r>
          </a:p>
          <a:p>
            <a:r>
              <a:rPr lang="es-CL" sz="2800" dirty="0" smtClean="0"/>
              <a:t>Supongamos A</a:t>
            </a:r>
            <a:r>
              <a:rPr lang="es-CL" sz="2800" baseline="-25000" dirty="0" smtClean="0"/>
              <a:t>3</a:t>
            </a:r>
            <a:r>
              <a:rPr lang="es-CL" sz="2800" dirty="0" smtClean="0"/>
              <a:t> </a:t>
            </a:r>
            <a:r>
              <a:rPr lang="es-CL" sz="2800" dirty="0"/>
              <a:t>= {</a:t>
            </a:r>
            <a:r>
              <a:rPr lang="es-CL" sz="2800" dirty="0" smtClean="0"/>
              <a:t>a, b, c} </a:t>
            </a:r>
            <a:r>
              <a:rPr lang="es-CL" sz="2800" dirty="0"/>
              <a:t>y B</a:t>
            </a:r>
            <a:r>
              <a:rPr lang="es-CL" sz="2800" baseline="-25000" dirty="0"/>
              <a:t>5</a:t>
            </a:r>
            <a:r>
              <a:rPr lang="es-CL" sz="2800" dirty="0"/>
              <a:t> = </a:t>
            </a:r>
            <a:r>
              <a:rPr lang="es-CL" sz="2800" dirty="0" smtClean="0"/>
              <a:t>{1,2,3,4,5} </a:t>
            </a:r>
          </a:p>
          <a:p>
            <a:r>
              <a:rPr lang="es-CL" sz="2800" dirty="0" smtClean="0"/>
              <a:t>¿Cuántas </a:t>
            </a:r>
            <a:r>
              <a:rPr lang="es-CL" sz="2800" dirty="0"/>
              <a:t>funciones </a:t>
            </a:r>
            <a:r>
              <a:rPr lang="es-CL" sz="2800" dirty="0" smtClean="0"/>
              <a:t>inyectivas f: </a:t>
            </a:r>
            <a:r>
              <a:rPr lang="es-CL" sz="2800" dirty="0"/>
              <a:t>A</a:t>
            </a:r>
            <a:r>
              <a:rPr lang="es-CL" sz="2800" baseline="-25000" dirty="0"/>
              <a:t>3</a:t>
            </a:r>
            <a:r>
              <a:rPr lang="es-CL" sz="2800" dirty="0"/>
              <a:t> → B</a:t>
            </a:r>
            <a:r>
              <a:rPr lang="es-CL" sz="2800" baseline="-25000" dirty="0"/>
              <a:t>5</a:t>
            </a:r>
            <a:r>
              <a:rPr lang="es-CL" sz="2800" dirty="0"/>
              <a:t> hay</a:t>
            </a:r>
            <a:r>
              <a:rPr lang="es-CL" sz="2800" dirty="0" smtClean="0"/>
              <a:t>?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Funciones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1224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10000"/>
          </a:bodyPr>
          <a:lstStyle/>
          <a:p>
            <a:r>
              <a:rPr lang="es-CL" dirty="0"/>
              <a:t>Un conjunto queda perfectamente definido si se conocen con exactitud los elementos que lo integran o que pertenecen a él; es decir, si se nombran todos sus elementos o bien si se usa un enunciado o propiedad que lo </a:t>
            </a:r>
            <a:r>
              <a:rPr lang="es-CL" dirty="0" smtClean="0"/>
              <a:t>identifique</a:t>
            </a:r>
          </a:p>
          <a:p>
            <a:endParaRPr lang="es-CL" dirty="0"/>
          </a:p>
          <a:p>
            <a:r>
              <a:rPr lang="es-CL" dirty="0" smtClean="0"/>
              <a:t>Independientemente </a:t>
            </a:r>
            <a:r>
              <a:rPr lang="es-CL" dirty="0"/>
              <a:t>de la forma en que se lo represente, siempre se usa una letra mayúscula que lo </a:t>
            </a:r>
            <a:r>
              <a:rPr lang="es-CL" dirty="0" smtClean="0"/>
              <a:t>define</a:t>
            </a:r>
          </a:p>
          <a:p>
            <a:endParaRPr lang="es-CL" dirty="0"/>
          </a:p>
          <a:p>
            <a:r>
              <a:rPr lang="es-CL" dirty="0" smtClean="0"/>
              <a:t>Esta </a:t>
            </a:r>
            <a:r>
              <a:rPr lang="es-CL" dirty="0"/>
              <a:t>letra mayúscula representa a un conjunto específico de elementos</a:t>
            </a:r>
            <a:endParaRPr lang="es-CL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Teoría de Conjuntos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8831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00200"/>
            <a:ext cx="8496944" cy="4781128"/>
          </a:xfrm>
        </p:spPr>
        <p:txBody>
          <a:bodyPr>
            <a:normAutofit/>
          </a:bodyPr>
          <a:lstStyle/>
          <a:p>
            <a:r>
              <a:rPr lang="es-CL" sz="2800" dirty="0" smtClean="0"/>
              <a:t>Viendo </a:t>
            </a:r>
            <a:r>
              <a:rPr lang="es-CL" sz="2800" dirty="0"/>
              <a:t>donde va a parar el </a:t>
            </a:r>
            <a:r>
              <a:rPr lang="es-CL" sz="2800" dirty="0" smtClean="0"/>
              <a:t>elemento a </a:t>
            </a:r>
            <a:r>
              <a:rPr lang="es-CL" sz="2800" dirty="0"/>
              <a:t>que tiene 5 posibilidades </a:t>
            </a:r>
            <a:r>
              <a:rPr lang="es-CL" sz="2800" dirty="0" smtClean="0"/>
              <a:t>(1,2,3,4 </a:t>
            </a:r>
            <a:r>
              <a:rPr lang="es-CL" sz="2800" dirty="0"/>
              <a:t>o </a:t>
            </a:r>
            <a:r>
              <a:rPr lang="es-CL" sz="2800" dirty="0" smtClean="0"/>
              <a:t>5</a:t>
            </a:r>
            <a:r>
              <a:rPr lang="es-CL" sz="2800" dirty="0"/>
              <a:t>), luego se </a:t>
            </a:r>
            <a:r>
              <a:rPr lang="es-CL" sz="2800" dirty="0" smtClean="0"/>
              <a:t>fija </a:t>
            </a:r>
            <a:r>
              <a:rPr lang="es-CL" sz="2800" dirty="0"/>
              <a:t>donde va a parar </a:t>
            </a:r>
            <a:r>
              <a:rPr lang="es-CL" sz="2800" dirty="0" smtClean="0"/>
              <a:t>b, </a:t>
            </a:r>
            <a:r>
              <a:rPr lang="es-CL" sz="2800" dirty="0"/>
              <a:t>a quien le quedan 4 posibilidades en B</a:t>
            </a:r>
            <a:r>
              <a:rPr lang="es-CL" sz="2800" baseline="-25000" dirty="0"/>
              <a:t>5</a:t>
            </a:r>
            <a:r>
              <a:rPr lang="es-CL" sz="2800" dirty="0"/>
              <a:t> </a:t>
            </a:r>
            <a:r>
              <a:rPr lang="es-CL" sz="2800" dirty="0" smtClean="0"/>
              <a:t>(según donde </a:t>
            </a:r>
            <a:r>
              <a:rPr lang="es-CL" sz="2800" dirty="0"/>
              <a:t>fue a </a:t>
            </a:r>
            <a:r>
              <a:rPr lang="es-CL" sz="2800" dirty="0" smtClean="0"/>
              <a:t>parar a, </a:t>
            </a:r>
            <a:r>
              <a:rPr lang="es-CL" sz="2800" dirty="0"/>
              <a:t>ya que no se puede repetir) y luego se </a:t>
            </a:r>
            <a:r>
              <a:rPr lang="es-CL" sz="2800" dirty="0" smtClean="0"/>
              <a:t>fija </a:t>
            </a:r>
            <a:r>
              <a:rPr lang="es-CL" sz="2800" dirty="0"/>
              <a:t>donde va a parar </a:t>
            </a:r>
            <a:r>
              <a:rPr lang="es-CL" sz="2800" dirty="0" smtClean="0"/>
              <a:t>c </a:t>
            </a:r>
            <a:r>
              <a:rPr lang="es-CL" sz="2800" dirty="0"/>
              <a:t>(a quien </a:t>
            </a:r>
            <a:r>
              <a:rPr lang="es-CL" sz="2800" dirty="0" smtClean="0"/>
              <a:t>le quedan </a:t>
            </a:r>
            <a:r>
              <a:rPr lang="es-CL" sz="2800" dirty="0"/>
              <a:t>3 posibilidades</a:t>
            </a:r>
            <a:r>
              <a:rPr lang="es-CL" sz="2800" dirty="0" smtClean="0"/>
              <a:t>), por </a:t>
            </a:r>
            <a:r>
              <a:rPr lang="es-CL" sz="2800" dirty="0"/>
              <a:t>lo tanto hay </a:t>
            </a:r>
            <a:r>
              <a:rPr lang="es-CL" sz="2800" dirty="0" smtClean="0"/>
              <a:t>5</a:t>
            </a:r>
            <a:r>
              <a:rPr lang="es-CL" sz="2800" i="1" dirty="0" smtClean="0"/>
              <a:t>·</a:t>
            </a:r>
            <a:r>
              <a:rPr lang="es-CL" sz="2800" dirty="0" smtClean="0"/>
              <a:t>4</a:t>
            </a:r>
            <a:r>
              <a:rPr lang="es-CL" sz="2800" i="1" dirty="0" smtClean="0"/>
              <a:t>·</a:t>
            </a:r>
            <a:r>
              <a:rPr lang="es-CL" sz="2800" dirty="0" smtClean="0"/>
              <a:t>3 </a:t>
            </a:r>
            <a:r>
              <a:rPr lang="es-CL" sz="2800" dirty="0"/>
              <a:t>= 5</a:t>
            </a:r>
            <a:r>
              <a:rPr lang="es-CL" sz="2800" dirty="0" smtClean="0"/>
              <a:t>!/2! = 60 </a:t>
            </a:r>
            <a:r>
              <a:rPr lang="es-CL" sz="2800" dirty="0"/>
              <a:t>funciones inyectivas de A</a:t>
            </a:r>
            <a:r>
              <a:rPr lang="es-CL" sz="2800" baseline="-25000" dirty="0"/>
              <a:t>3</a:t>
            </a:r>
            <a:r>
              <a:rPr lang="es-CL" sz="2800" dirty="0"/>
              <a:t> en B</a:t>
            </a:r>
            <a:r>
              <a:rPr lang="es-CL" sz="2800" baseline="-25000" dirty="0"/>
              <a:t>5</a:t>
            </a:r>
            <a:endParaRPr lang="es-CL" sz="2800" baseline="-250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Funciones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6816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251447"/>
          </a:xfrm>
        </p:spPr>
        <p:txBody>
          <a:bodyPr/>
          <a:lstStyle/>
          <a:p>
            <a:r>
              <a:rPr lang="es-CL" sz="6600" dirty="0" smtClean="0"/>
              <a:t>Fundamentos de la Computación</a:t>
            </a:r>
            <a:br>
              <a:rPr lang="es-CL" sz="6600" dirty="0" smtClean="0"/>
            </a:br>
            <a:endParaRPr lang="es-CL" sz="6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Profesor</a:t>
            </a:r>
            <a:r>
              <a:rPr lang="es-CL" dirty="0" smtClean="0"/>
              <a:t>: Héctor Soza Pollman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370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r>
              <a:rPr lang="es-CL" dirty="0"/>
              <a:t>Existen dos maneras de definir un conjunto </a:t>
            </a:r>
            <a:r>
              <a:rPr lang="es-CL" dirty="0" smtClean="0"/>
              <a:t>dado:</a:t>
            </a:r>
          </a:p>
          <a:p>
            <a:endParaRPr lang="es-CL" b="1" dirty="0"/>
          </a:p>
          <a:p>
            <a:r>
              <a:rPr lang="es-CL" b="1" dirty="0" smtClean="0"/>
              <a:t>Por </a:t>
            </a:r>
            <a:r>
              <a:rPr lang="es-CL" b="1" dirty="0"/>
              <a:t>extensión o enumeración: </a:t>
            </a:r>
            <a:r>
              <a:rPr lang="es-CL" dirty="0"/>
              <a:t>se define nombrando a cada elemento del </a:t>
            </a:r>
            <a:r>
              <a:rPr lang="es-CL" dirty="0" smtClean="0"/>
              <a:t>conjunto </a:t>
            </a:r>
          </a:p>
          <a:p>
            <a:endParaRPr lang="es-CL" b="1" dirty="0"/>
          </a:p>
          <a:p>
            <a:r>
              <a:rPr lang="es-CL" b="1" dirty="0" smtClean="0"/>
              <a:t>Por </a:t>
            </a:r>
            <a:r>
              <a:rPr lang="es-CL" b="1" dirty="0"/>
              <a:t>comprensión: </a:t>
            </a:r>
            <a:r>
              <a:rPr lang="es-CL" dirty="0"/>
              <a:t>se define mediante un enunciado o atributo que representa al conjunto (se busca una frase que represente a la totalidad de elementos sin nombrar a ninguno en particular)</a:t>
            </a:r>
          </a:p>
          <a:p>
            <a:endParaRPr lang="es-CL" b="1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Teoría de Conjuntos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9149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s-CL" b="1" dirty="0" smtClean="0"/>
              <a:t>Ejemplos</a:t>
            </a:r>
            <a:r>
              <a:rPr lang="es-CL" dirty="0" smtClean="0"/>
              <a:t>: sobre el conjunto de los enteros positivos y el cero se tiene:</a:t>
            </a:r>
          </a:p>
          <a:p>
            <a:endParaRPr lang="es-CL" dirty="0"/>
          </a:p>
          <a:p>
            <a:endParaRPr lang="es-CL" dirty="0"/>
          </a:p>
          <a:p>
            <a:endParaRPr lang="es-CL" b="1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Teoría de Conjuntos</a:t>
            </a:r>
            <a:endParaRPr lang="es-CL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203991"/>
              </p:ext>
            </p:extLst>
          </p:nvPr>
        </p:nvGraphicFramePr>
        <p:xfrm>
          <a:off x="457200" y="2852936"/>
          <a:ext cx="8229600" cy="2736304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684076">
                <a:tc>
                  <a:txBody>
                    <a:bodyPr/>
                    <a:lstStyle/>
                    <a:p>
                      <a:r>
                        <a:rPr lang="es-CL" b="1" dirty="0">
                          <a:effectLst/>
                        </a:rPr>
                        <a:t>Por comprensión</a:t>
                      </a:r>
                      <a:endParaRPr lang="es-CL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b="1">
                          <a:effectLst/>
                        </a:rPr>
                        <a:t>Por extensión</a:t>
                      </a:r>
                      <a:endParaRPr lang="es-CL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84076">
                <a:tc>
                  <a:txBody>
                    <a:bodyPr/>
                    <a:lstStyle/>
                    <a:p>
                      <a:r>
                        <a:rPr lang="es-CL" dirty="0">
                          <a:effectLst/>
                        </a:rPr>
                        <a:t>A = </a:t>
                      </a:r>
                      <a:r>
                        <a:rPr lang="es-CL" dirty="0" smtClean="0">
                          <a:effectLst/>
                        </a:rPr>
                        <a:t>{Enteros entre</a:t>
                      </a:r>
                      <a:r>
                        <a:rPr lang="es-CL" baseline="0" dirty="0" smtClean="0">
                          <a:effectLst/>
                        </a:rPr>
                        <a:t> </a:t>
                      </a:r>
                      <a:r>
                        <a:rPr lang="es-CL" dirty="0" smtClean="0">
                          <a:effectLst/>
                        </a:rPr>
                        <a:t>el 0</a:t>
                      </a:r>
                      <a:r>
                        <a:rPr lang="es-CL" baseline="0" dirty="0" smtClean="0">
                          <a:effectLst/>
                        </a:rPr>
                        <a:t> y el 9</a:t>
                      </a:r>
                      <a:r>
                        <a:rPr lang="es-CL" dirty="0" smtClean="0">
                          <a:effectLst/>
                        </a:rPr>
                        <a:t>}</a:t>
                      </a:r>
                      <a:endParaRPr lang="es-CL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A = {0, 1, 2, 3, 4, 5, 6, 7, 8, 9}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84076">
                <a:tc>
                  <a:txBody>
                    <a:bodyPr/>
                    <a:lstStyle/>
                    <a:p>
                      <a:r>
                        <a:rPr lang="es-CL" dirty="0">
                          <a:effectLst/>
                        </a:rPr>
                        <a:t>B = {Números </a:t>
                      </a:r>
                      <a:r>
                        <a:rPr lang="es-CL" dirty="0" smtClean="0">
                          <a:effectLst/>
                        </a:rPr>
                        <a:t>pares positivos}</a:t>
                      </a:r>
                      <a:endParaRPr lang="es-CL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B = {2, 4, 6, 8, 10, 12, 14, ...}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84076">
                <a:tc>
                  <a:txBody>
                    <a:bodyPr/>
                    <a:lstStyle/>
                    <a:p>
                      <a:r>
                        <a:rPr lang="es-CL" dirty="0">
                          <a:effectLst/>
                        </a:rPr>
                        <a:t>C = {Múltiplos de </a:t>
                      </a:r>
                      <a:r>
                        <a:rPr lang="es-CL" dirty="0" smtClean="0">
                          <a:effectLst/>
                        </a:rPr>
                        <a:t>5 positivos}</a:t>
                      </a:r>
                      <a:endParaRPr lang="es-CL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effectLst/>
                        </a:rPr>
                        <a:t>C = {5, 10, 15, 20, 25, 30, 35...}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16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s-CL" b="1" dirty="0"/>
              <a:t>Conjuntos disjuntos</a:t>
            </a:r>
            <a:r>
              <a:rPr lang="es-CL" dirty="0"/>
              <a:t> : Son aquellos conjuntos que </a:t>
            </a:r>
            <a:r>
              <a:rPr lang="es-CL" b="1" dirty="0"/>
              <a:t>no </a:t>
            </a:r>
            <a:r>
              <a:rPr lang="es-CL" dirty="0"/>
              <a:t>tienen elementos en </a:t>
            </a:r>
            <a:r>
              <a:rPr lang="es-CL" dirty="0" smtClean="0"/>
              <a:t>común</a:t>
            </a:r>
          </a:p>
          <a:p>
            <a:endParaRPr lang="es-CL" dirty="0"/>
          </a:p>
          <a:p>
            <a:r>
              <a:rPr lang="es-CL" b="1" dirty="0"/>
              <a:t>Conjunto Subconjunto</a:t>
            </a:r>
            <a:r>
              <a:rPr lang="es-CL" dirty="0"/>
              <a:t>: Un conjunto es subconjunto de otro </a:t>
            </a:r>
            <a:r>
              <a:rPr lang="es-CL" b="1" dirty="0"/>
              <a:t>si todos los elementos de un conjunto también pertenecen al </a:t>
            </a:r>
            <a:r>
              <a:rPr lang="es-CL" b="1" dirty="0" smtClean="0"/>
              <a:t>otro</a:t>
            </a:r>
          </a:p>
          <a:p>
            <a:endParaRPr lang="es-CL" dirty="0"/>
          </a:p>
          <a:p>
            <a:r>
              <a:rPr lang="es-CL" dirty="0"/>
              <a:t>En general, para expresar que un conjunto es subconjunto de otro conjunto se pone entre ellos el </a:t>
            </a:r>
            <a:r>
              <a:rPr lang="es-CL" dirty="0" smtClean="0"/>
              <a:t>símbolo </a:t>
            </a:r>
            <a:r>
              <a:rPr lang="es-CL" dirty="0" smtClean="0">
                <a:latin typeface="Lucida Sans Unicode"/>
                <a:cs typeface="Lucida Sans Unicode"/>
              </a:rPr>
              <a:t>⊆</a:t>
            </a:r>
            <a:endParaRPr lang="es-CL" dirty="0"/>
          </a:p>
          <a:p>
            <a:endParaRPr lang="es-CL" dirty="0"/>
          </a:p>
          <a:p>
            <a:endParaRPr lang="es-CL" b="1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Teoría de Conjuntos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30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20000"/>
          </a:bodyPr>
          <a:lstStyle/>
          <a:p>
            <a:r>
              <a:rPr lang="es-CL" b="1" dirty="0" smtClean="0"/>
              <a:t>Ejemplos</a:t>
            </a:r>
            <a:r>
              <a:rPr lang="es-CL" dirty="0" smtClean="0"/>
              <a:t>: sean los conjuntos:</a:t>
            </a:r>
          </a:p>
          <a:p>
            <a:r>
              <a:rPr lang="es-CL" dirty="0" smtClean="0"/>
              <a:t>E </a:t>
            </a:r>
            <a:r>
              <a:rPr lang="es-CL" dirty="0"/>
              <a:t>= </a:t>
            </a:r>
            <a:r>
              <a:rPr lang="es-CL" dirty="0" smtClean="0"/>
              <a:t>{pizarrón</a:t>
            </a:r>
            <a:r>
              <a:rPr lang="es-CL" dirty="0"/>
              <a:t>, tiza, borrador</a:t>
            </a:r>
            <a:r>
              <a:rPr lang="es-CL" dirty="0" smtClean="0"/>
              <a:t>}</a:t>
            </a:r>
            <a:endParaRPr lang="es-CL" dirty="0"/>
          </a:p>
          <a:p>
            <a:r>
              <a:rPr lang="es-CL" dirty="0"/>
              <a:t>F =  </a:t>
            </a:r>
            <a:r>
              <a:rPr lang="es-CL" dirty="0" smtClean="0"/>
              <a:t>{tiza</a:t>
            </a:r>
            <a:r>
              <a:rPr lang="es-CL" dirty="0"/>
              <a:t>, profesor, regla}   </a:t>
            </a:r>
          </a:p>
          <a:p>
            <a:r>
              <a:rPr lang="es-CL" dirty="0"/>
              <a:t>G = </a:t>
            </a:r>
            <a:r>
              <a:rPr lang="es-CL" dirty="0" smtClean="0"/>
              <a:t>{alumno</a:t>
            </a:r>
            <a:r>
              <a:rPr lang="es-CL" dirty="0"/>
              <a:t>, cuaderno, sala, lápiz </a:t>
            </a:r>
            <a:r>
              <a:rPr lang="es-CL" dirty="0" smtClean="0"/>
              <a:t>}</a:t>
            </a:r>
          </a:p>
          <a:p>
            <a:r>
              <a:rPr lang="es-CL" dirty="0" smtClean="0"/>
              <a:t>H = {cuaderno, sala}</a:t>
            </a:r>
          </a:p>
          <a:p>
            <a:endParaRPr lang="es-CL" dirty="0"/>
          </a:p>
          <a:p>
            <a:r>
              <a:rPr lang="es-CL" b="1" dirty="0"/>
              <a:t>E y G son conjuntos disjuntos</a:t>
            </a:r>
            <a:r>
              <a:rPr lang="es-CL" dirty="0"/>
              <a:t> porque: pizarrón, tiza, borrador no pertenecen al conjunto </a:t>
            </a:r>
            <a:r>
              <a:rPr lang="es-CL" dirty="0" smtClean="0"/>
              <a:t>G</a:t>
            </a:r>
          </a:p>
          <a:p>
            <a:r>
              <a:rPr lang="es-CL" b="1" dirty="0" smtClean="0"/>
              <a:t>E </a:t>
            </a:r>
            <a:r>
              <a:rPr lang="es-CL" b="1" dirty="0"/>
              <a:t>y F no son disjuntos </a:t>
            </a:r>
            <a:r>
              <a:rPr lang="es-CL" dirty="0"/>
              <a:t>ya que  tiza pertenece a </a:t>
            </a:r>
            <a:r>
              <a:rPr lang="es-CL" dirty="0" smtClean="0"/>
              <a:t>E </a:t>
            </a:r>
            <a:r>
              <a:rPr lang="es-CL" dirty="0"/>
              <a:t>y también a  </a:t>
            </a:r>
            <a:r>
              <a:rPr lang="es-CL" dirty="0" smtClean="0"/>
              <a:t>F</a:t>
            </a:r>
          </a:p>
          <a:p>
            <a:r>
              <a:rPr lang="es-CL" b="1" dirty="0" smtClean="0"/>
              <a:t>H </a:t>
            </a:r>
            <a:r>
              <a:rPr lang="es-CL" b="1" dirty="0" smtClean="0">
                <a:latin typeface="Lucida Sans Unicode"/>
                <a:cs typeface="Lucida Sans Unicode"/>
              </a:rPr>
              <a:t>⊆ </a:t>
            </a:r>
            <a:r>
              <a:rPr lang="es-CL" b="1" dirty="0"/>
              <a:t>G </a:t>
            </a:r>
            <a:r>
              <a:rPr lang="es-CL" dirty="0"/>
              <a:t>ya que </a:t>
            </a:r>
            <a:r>
              <a:rPr lang="es-CL" dirty="0" smtClean="0"/>
              <a:t>cuaderno y sala pertenecen a H</a:t>
            </a:r>
          </a:p>
          <a:p>
            <a:r>
              <a:rPr lang="es-CL" b="1" dirty="0" smtClean="0"/>
              <a:t>F ⊈</a:t>
            </a:r>
            <a:r>
              <a:rPr lang="es-CL" b="1" dirty="0" smtClean="0">
                <a:latin typeface="Lucida Sans Unicode"/>
                <a:cs typeface="Lucida Sans Unicode"/>
              </a:rPr>
              <a:t> </a:t>
            </a:r>
            <a:r>
              <a:rPr lang="es-CL" b="1" dirty="0"/>
              <a:t>E </a:t>
            </a:r>
            <a:r>
              <a:rPr lang="es-CL" dirty="0"/>
              <a:t>(F no es subconjunto de E)</a:t>
            </a:r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/>
          </a:p>
          <a:p>
            <a:endParaRPr lang="es-CL" b="1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Teoría de Conjuntos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23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r>
              <a:rPr lang="es-CL" b="1" dirty="0"/>
              <a:t>Propiedades de la relación subconjunto</a:t>
            </a:r>
            <a:endParaRPr lang="es-CL" dirty="0"/>
          </a:p>
          <a:p>
            <a:r>
              <a:rPr lang="es-CL" dirty="0" smtClean="0"/>
              <a:t>Todo </a:t>
            </a:r>
            <a:r>
              <a:rPr lang="es-CL" dirty="0"/>
              <a:t>conjunto es subconjunto de sí </a:t>
            </a:r>
            <a:r>
              <a:rPr lang="es-CL" dirty="0" smtClean="0"/>
              <a:t>mismo</a:t>
            </a:r>
            <a:endParaRPr lang="es-CL" dirty="0"/>
          </a:p>
          <a:p>
            <a:endParaRPr lang="es-CL" dirty="0" smtClean="0"/>
          </a:p>
          <a:p>
            <a:r>
              <a:rPr lang="es-CL" dirty="0" smtClean="0"/>
              <a:t>Ejemplo: Si</a:t>
            </a:r>
            <a:r>
              <a:rPr lang="es-CL" dirty="0"/>
              <a:t> </a:t>
            </a:r>
            <a:r>
              <a:rPr lang="es-CL" dirty="0" smtClean="0"/>
              <a:t>T </a:t>
            </a:r>
            <a:r>
              <a:rPr lang="es-CL" dirty="0"/>
              <a:t>= </a:t>
            </a:r>
            <a:r>
              <a:rPr lang="es-CL" dirty="0" smtClean="0"/>
              <a:t>{x</a:t>
            </a:r>
            <a:r>
              <a:rPr lang="es-CL" dirty="0"/>
              <a:t>, </a:t>
            </a:r>
            <a:r>
              <a:rPr lang="es-CL" dirty="0" smtClean="0"/>
              <a:t>y, z}, </a:t>
            </a:r>
            <a:r>
              <a:rPr lang="es-CL" dirty="0"/>
              <a:t>se tiene que  T </a:t>
            </a:r>
            <a:r>
              <a:rPr lang="es-CL" dirty="0" smtClean="0">
                <a:latin typeface="Lucida Sans Unicode"/>
                <a:cs typeface="Lucida Sans Unicode"/>
              </a:rPr>
              <a:t>⊆</a:t>
            </a:r>
            <a:r>
              <a:rPr lang="es-CL" dirty="0"/>
              <a:t> T</a:t>
            </a:r>
          </a:p>
          <a:p>
            <a:endParaRPr lang="es-CL" dirty="0"/>
          </a:p>
          <a:p>
            <a:r>
              <a:rPr lang="es-CL" dirty="0" smtClean="0"/>
              <a:t>El</a:t>
            </a:r>
            <a:r>
              <a:rPr lang="es-CL" dirty="0"/>
              <a:t> conjunto </a:t>
            </a:r>
            <a:r>
              <a:rPr lang="es-CL" b="1" dirty="0"/>
              <a:t>vacío</a:t>
            </a:r>
            <a:r>
              <a:rPr lang="es-CL" dirty="0"/>
              <a:t> es aquel que no tiene </a:t>
            </a:r>
            <a:r>
              <a:rPr lang="es-CL" dirty="0" smtClean="0"/>
              <a:t>elementos y es </a:t>
            </a:r>
            <a:r>
              <a:rPr lang="es-CL" dirty="0"/>
              <a:t>subconjunto de cualquier conjunto </a:t>
            </a:r>
            <a:r>
              <a:rPr lang="es-CL" dirty="0" smtClean="0"/>
              <a:t>(se </a:t>
            </a:r>
            <a:r>
              <a:rPr lang="es-CL" dirty="0"/>
              <a:t>representa </a:t>
            </a:r>
            <a:r>
              <a:rPr lang="es-CL" dirty="0" smtClean="0"/>
              <a:t>por la letra griega Ø)</a:t>
            </a:r>
            <a:endParaRPr lang="es-CL" dirty="0"/>
          </a:p>
          <a:p>
            <a:endParaRPr lang="es-CL" dirty="0" smtClean="0"/>
          </a:p>
          <a:p>
            <a:r>
              <a:rPr lang="es-CL" dirty="0" smtClean="0"/>
              <a:t>Si </a:t>
            </a:r>
            <a:r>
              <a:rPr lang="es-CL" dirty="0"/>
              <a:t>se tiene </a:t>
            </a:r>
            <a:r>
              <a:rPr lang="es-CL" dirty="0" smtClean="0"/>
              <a:t>un </a:t>
            </a:r>
            <a:r>
              <a:rPr lang="es-CL" dirty="0"/>
              <a:t>conjunto </a:t>
            </a:r>
            <a:r>
              <a:rPr lang="es-CL" dirty="0" smtClean="0"/>
              <a:t>B cualquiera se </a:t>
            </a:r>
            <a:r>
              <a:rPr lang="es-CL" dirty="0"/>
              <a:t>puede establecer </a:t>
            </a:r>
            <a:r>
              <a:rPr lang="es-CL" dirty="0" smtClean="0"/>
              <a:t>que:</a:t>
            </a:r>
            <a:r>
              <a:rPr lang="es-CL" dirty="0"/>
              <a:t> </a:t>
            </a:r>
            <a:r>
              <a:rPr lang="es-CL" dirty="0" smtClean="0"/>
              <a:t>Ø</a:t>
            </a:r>
            <a:r>
              <a:rPr lang="es-CL" dirty="0"/>
              <a:t> </a:t>
            </a:r>
            <a:r>
              <a:rPr lang="es-CL" dirty="0" smtClean="0">
                <a:latin typeface="Lucida Sans Unicode"/>
                <a:cs typeface="Lucida Sans Unicode"/>
              </a:rPr>
              <a:t>⊆</a:t>
            </a:r>
            <a:r>
              <a:rPr lang="es-CL" dirty="0"/>
              <a:t> </a:t>
            </a:r>
            <a:r>
              <a:rPr lang="es-CL" dirty="0" smtClean="0"/>
              <a:t>B</a:t>
            </a:r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/>
          </a:p>
          <a:p>
            <a:endParaRPr lang="es-CL" b="1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Teoría de Conjuntos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26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s-CL" b="1" dirty="0" smtClean="0"/>
              <a:t>Operaciones entre conjuntos</a:t>
            </a:r>
            <a:endParaRPr lang="es-CL" dirty="0"/>
          </a:p>
          <a:p>
            <a:r>
              <a:rPr lang="es-CL" dirty="0"/>
              <a:t>La </a:t>
            </a:r>
            <a:r>
              <a:rPr lang="es-CL" b="1" dirty="0"/>
              <a:t>intersección</a:t>
            </a:r>
            <a:r>
              <a:rPr lang="es-CL" dirty="0"/>
              <a:t> entre dos o más conjuntos es </a:t>
            </a:r>
            <a:r>
              <a:rPr lang="es-CL" b="1" dirty="0"/>
              <a:t>otro conjunto </a:t>
            </a:r>
            <a:r>
              <a:rPr lang="es-CL" dirty="0"/>
              <a:t>formado por los elementos comunes a </a:t>
            </a:r>
            <a:r>
              <a:rPr lang="es-CL" dirty="0" smtClean="0"/>
              <a:t>ellos; </a:t>
            </a:r>
            <a:r>
              <a:rPr lang="es-CL" dirty="0"/>
              <a:t>es decir, a los elementos comunes o repetidos de ambos </a:t>
            </a:r>
            <a:r>
              <a:rPr lang="es-CL" dirty="0" smtClean="0"/>
              <a:t>conjuntos</a:t>
            </a:r>
          </a:p>
          <a:p>
            <a:endParaRPr lang="es-CL" dirty="0"/>
          </a:p>
          <a:p>
            <a:r>
              <a:rPr lang="es-CL" dirty="0"/>
              <a:t>La intersección se simboliza con el </a:t>
            </a:r>
            <a:r>
              <a:rPr lang="es-CL" dirty="0" smtClean="0"/>
              <a:t>signo </a:t>
            </a:r>
            <a:r>
              <a:rPr lang="es-CL" dirty="0" smtClean="0">
                <a:latin typeface="Lucida Sans Unicode"/>
                <a:cs typeface="Lucida Sans Unicode"/>
              </a:rPr>
              <a:t>⋂</a:t>
            </a:r>
            <a:r>
              <a:rPr lang="es-CL" dirty="0" smtClean="0"/>
              <a:t>  </a:t>
            </a:r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/>
          </a:p>
          <a:p>
            <a:endParaRPr lang="es-CL" b="1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Teoría de Conjuntos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01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s-CL" b="1" dirty="0" smtClean="0"/>
              <a:t>Ejemplo</a:t>
            </a:r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/>
          </a:p>
          <a:p>
            <a:endParaRPr lang="es-CL" b="1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Teoría de Conjuntos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8194" name="Picture 2" descr="http://www.profesorenlinea.cl/matematica/Conjuntos/image0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843" y="2132856"/>
            <a:ext cx="4017342" cy="277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6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 smtClean="0"/>
              <a:t>Ciencia </a:t>
            </a:r>
            <a:r>
              <a:rPr lang="es-ES" b="1" dirty="0"/>
              <a:t>de la </a:t>
            </a:r>
            <a:r>
              <a:rPr lang="es-ES" b="1" dirty="0" smtClean="0"/>
              <a:t>Computación</a:t>
            </a:r>
            <a:r>
              <a:rPr lang="es-ES" dirty="0" smtClean="0"/>
              <a:t>: </a:t>
            </a:r>
          </a:p>
          <a:p>
            <a:r>
              <a:rPr lang="es-ES" dirty="0" smtClean="0"/>
              <a:t>Agrupación </a:t>
            </a:r>
            <a:r>
              <a:rPr lang="es-ES" dirty="0"/>
              <a:t>ordenada de conocimientos, formada por dos componentes principales: </a:t>
            </a:r>
            <a:endParaRPr lang="es-ES" dirty="0" smtClean="0"/>
          </a:p>
          <a:p>
            <a:pPr lvl="1"/>
            <a:r>
              <a:rPr lang="es-ES" sz="2000" b="1" dirty="0" smtClean="0"/>
              <a:t>Ideas </a:t>
            </a:r>
            <a:r>
              <a:rPr lang="es-ES" sz="2000" b="1" dirty="0"/>
              <a:t>y modelos fundamentales tras la computación </a:t>
            </a:r>
            <a:endParaRPr lang="es-ES" sz="2000" b="1" dirty="0" smtClean="0"/>
          </a:p>
          <a:p>
            <a:pPr lvl="1"/>
            <a:r>
              <a:rPr lang="es-ES" sz="2000" b="1" dirty="0"/>
              <a:t>T</a:t>
            </a:r>
            <a:r>
              <a:rPr lang="es-ES" sz="2000" b="1" dirty="0" smtClean="0"/>
              <a:t>écnicas </a:t>
            </a:r>
            <a:r>
              <a:rPr lang="es-ES" sz="2000" b="1" dirty="0"/>
              <a:t>de ingeniería para el diseño de sistemas computacionales, tanto hardware como </a:t>
            </a:r>
            <a:r>
              <a:rPr lang="es-ES" sz="2000" b="1" dirty="0" smtClean="0"/>
              <a:t>software</a:t>
            </a:r>
          </a:p>
          <a:p>
            <a:endParaRPr lang="es-ES" dirty="0" smtClean="0"/>
          </a:p>
          <a:p>
            <a:r>
              <a:rPr lang="es-ES" dirty="0" smtClean="0"/>
              <a:t>En este curso daremos </a:t>
            </a:r>
            <a:r>
              <a:rPr lang="es-ES" dirty="0"/>
              <a:t>una introducción al área teórica, tratando de aportar algunas aplicaciones prácticas en cada </a:t>
            </a:r>
            <a:r>
              <a:rPr lang="es-ES" dirty="0" smtClean="0"/>
              <a:t>tema cuando sea posible</a:t>
            </a:r>
            <a:endParaRPr lang="es-CL" dirty="0"/>
          </a:p>
          <a:p>
            <a:endParaRPr lang="es-CL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Introducción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0266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10000"/>
          </a:bodyPr>
          <a:lstStyle/>
          <a:p>
            <a:r>
              <a:rPr lang="es-CL" b="1" dirty="0"/>
              <a:t>La unión se representa por el </a:t>
            </a:r>
            <a:r>
              <a:rPr lang="es-CL" b="1" dirty="0" smtClean="0"/>
              <a:t>símbolo </a:t>
            </a:r>
            <a:r>
              <a:rPr lang="es-CL" b="1" dirty="0" smtClean="0">
                <a:latin typeface="Lucida Sans Unicode"/>
                <a:cs typeface="Lucida Sans Unicode"/>
              </a:rPr>
              <a:t>⋃</a:t>
            </a:r>
            <a:r>
              <a:rPr lang="es-CL" b="1" dirty="0" smtClean="0"/>
              <a:t> </a:t>
            </a:r>
            <a:endParaRPr lang="es-CL" b="1" dirty="0"/>
          </a:p>
          <a:p>
            <a:endParaRPr lang="es-CL" dirty="0" smtClean="0"/>
          </a:p>
          <a:p>
            <a:r>
              <a:rPr lang="es-CL" dirty="0"/>
              <a:t>Si un elemento está repetido, se coloca una sola vez</a:t>
            </a:r>
          </a:p>
          <a:p>
            <a:endParaRPr lang="es-CL" dirty="0" smtClean="0"/>
          </a:p>
          <a:p>
            <a:r>
              <a:rPr lang="es-CL" dirty="0"/>
              <a:t>Cuando no hay elementos comunes o repetidos </a:t>
            </a:r>
            <a:r>
              <a:rPr lang="es-CL" dirty="0" smtClean="0"/>
              <a:t>se </a:t>
            </a:r>
            <a:r>
              <a:rPr lang="es-CL" dirty="0"/>
              <a:t>anotan todos los elementos en un solo conjunto</a:t>
            </a:r>
          </a:p>
          <a:p>
            <a:endParaRPr lang="es-CL" dirty="0" smtClean="0"/>
          </a:p>
          <a:p>
            <a:r>
              <a:rPr lang="es-CL" dirty="0"/>
              <a:t>Si hay elementos repetidos, éstos se anotan en </a:t>
            </a:r>
            <a:r>
              <a:rPr lang="es-CL" dirty="0" smtClean="0"/>
              <a:t>la </a:t>
            </a:r>
            <a:r>
              <a:rPr lang="es-CL" dirty="0"/>
              <a:t>zona común a ambos conjuntos </a:t>
            </a:r>
            <a:r>
              <a:rPr lang="es-CL" dirty="0" smtClean="0"/>
              <a:t>donde </a:t>
            </a:r>
            <a:r>
              <a:rPr lang="es-CL" dirty="0"/>
              <a:t>se juntan ambas figuras cerradas</a:t>
            </a:r>
          </a:p>
          <a:p>
            <a:endParaRPr lang="es-CL" dirty="0"/>
          </a:p>
          <a:p>
            <a:endParaRPr lang="es-CL" dirty="0"/>
          </a:p>
          <a:p>
            <a:endParaRPr lang="es-CL" b="1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Teoría de Conjuntos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4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r>
              <a:rPr lang="es-CL" b="1" dirty="0" smtClean="0"/>
              <a:t>Ejemplos:</a:t>
            </a:r>
          </a:p>
          <a:p>
            <a:endParaRPr lang="es-CL" b="1" dirty="0"/>
          </a:p>
          <a:p>
            <a:endParaRPr lang="es-CL" b="1" dirty="0" smtClean="0"/>
          </a:p>
          <a:p>
            <a:endParaRPr lang="es-CL" b="1" dirty="0"/>
          </a:p>
          <a:p>
            <a:endParaRPr lang="es-CL" b="1" dirty="0" smtClean="0"/>
          </a:p>
          <a:p>
            <a:r>
              <a:rPr lang="pt-BR" b="1" dirty="0" smtClean="0"/>
              <a:t>A </a:t>
            </a:r>
            <a:r>
              <a:rPr lang="pt-BR" b="1" dirty="0" smtClean="0">
                <a:latin typeface="Lucida Sans Unicode"/>
                <a:cs typeface="Lucida Sans Unicode"/>
              </a:rPr>
              <a:t>⋃</a:t>
            </a:r>
            <a:r>
              <a:rPr lang="pt-BR" b="1" dirty="0"/>
              <a:t> B = {2, 3, 4, 5, 6, 7}</a:t>
            </a:r>
          </a:p>
          <a:p>
            <a:endParaRPr lang="es-CL" b="1" dirty="0"/>
          </a:p>
          <a:p>
            <a:endParaRPr lang="es-CL" dirty="0" smtClean="0"/>
          </a:p>
          <a:p>
            <a:endParaRPr lang="es-CL" dirty="0"/>
          </a:p>
          <a:p>
            <a:r>
              <a:rPr lang="pl-PL" b="1" dirty="0"/>
              <a:t>W </a:t>
            </a:r>
            <a:r>
              <a:rPr lang="pl-PL" b="1" dirty="0" smtClean="0">
                <a:latin typeface="Lucida Sans Unicode"/>
                <a:cs typeface="Lucida Sans Unicode"/>
              </a:rPr>
              <a:t>⋃</a:t>
            </a:r>
            <a:r>
              <a:rPr lang="pl-PL" b="1" dirty="0"/>
              <a:t> Z = {9, 6, 8, 5, 7}</a:t>
            </a:r>
          </a:p>
          <a:p>
            <a:endParaRPr lang="es-CL" b="1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Teoría de Conjuntos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1266" name="Picture 2" descr="http://www.profesorenlinea.cl/matematica/Conjuntos/image045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276872"/>
            <a:ext cx="3779717" cy="126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www.profesorenlinea.cl/matematica/Conjuntos/image04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488" y="4149080"/>
            <a:ext cx="4739424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8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r>
              <a:rPr lang="es-CL" b="1" dirty="0"/>
              <a:t>Cardinalidad de un conjunto</a:t>
            </a:r>
          </a:p>
          <a:p>
            <a:endParaRPr lang="es-CL" b="1" dirty="0" smtClean="0"/>
          </a:p>
          <a:p>
            <a:r>
              <a:rPr lang="es-CL" dirty="0"/>
              <a:t>La cardinalidad de un conjunto se representa con el símbolo # y corresponde al </a:t>
            </a:r>
            <a:r>
              <a:rPr lang="es-CL" b="1" dirty="0"/>
              <a:t>número de </a:t>
            </a:r>
            <a:r>
              <a:rPr lang="es-CL" b="1" dirty="0" smtClean="0"/>
              <a:t>elementos </a:t>
            </a:r>
            <a:r>
              <a:rPr lang="es-CL" dirty="0" smtClean="0"/>
              <a:t>que </a:t>
            </a:r>
            <a:r>
              <a:rPr lang="es-CL" dirty="0"/>
              <a:t>tiene el </a:t>
            </a:r>
            <a:r>
              <a:rPr lang="es-CL" dirty="0" smtClean="0"/>
              <a:t>conjunto</a:t>
            </a:r>
          </a:p>
          <a:p>
            <a:endParaRPr lang="es-CL" b="1" dirty="0"/>
          </a:p>
          <a:p>
            <a:r>
              <a:rPr lang="es-CL" b="1" dirty="0" smtClean="0"/>
              <a:t>Ejemplos</a:t>
            </a:r>
          </a:p>
          <a:p>
            <a:r>
              <a:rPr lang="es-CL" dirty="0" smtClean="0"/>
              <a:t>Si</a:t>
            </a:r>
            <a:r>
              <a:rPr lang="es-CL" dirty="0"/>
              <a:t> T =  {x, y, z</a:t>
            </a:r>
            <a:r>
              <a:rPr lang="es-CL" dirty="0" smtClean="0"/>
              <a:t>} entonces #T = 3</a:t>
            </a:r>
          </a:p>
          <a:p>
            <a:endParaRPr lang="es-CL" dirty="0" smtClean="0"/>
          </a:p>
          <a:p>
            <a:r>
              <a:rPr lang="es-CL" b="1" dirty="0" smtClean="0"/>
              <a:t>#</a:t>
            </a:r>
            <a:r>
              <a:rPr lang="es-CL" b="1" dirty="0" smtClean="0">
                <a:latin typeface="Lucida Sans Unicode"/>
                <a:cs typeface="Lucida Sans Unicode"/>
              </a:rPr>
              <a:t>∅ = 0</a:t>
            </a:r>
            <a:endParaRPr lang="es-CL" b="1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Teoría de Conjuntos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94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s-CL" b="1" dirty="0" smtClean="0"/>
              <a:t>Conjunto potencia </a:t>
            </a:r>
            <a:r>
              <a:rPr lang="es-CL" b="1" dirty="0"/>
              <a:t>de un conjunto</a:t>
            </a:r>
          </a:p>
          <a:p>
            <a:r>
              <a:rPr lang="es-CL" dirty="0" smtClean="0"/>
              <a:t>Sea </a:t>
            </a:r>
            <a:r>
              <a:rPr lang="es-CL" dirty="0"/>
              <a:t>A</a:t>
            </a:r>
            <a:r>
              <a:rPr lang="es-CL" i="1" dirty="0" smtClean="0"/>
              <a:t> </a:t>
            </a:r>
            <a:r>
              <a:rPr lang="es-CL" dirty="0"/>
              <a:t>un conjunto. El </a:t>
            </a:r>
            <a:r>
              <a:rPr lang="es-CL" b="1" dirty="0"/>
              <a:t>conjunto </a:t>
            </a:r>
            <a:r>
              <a:rPr lang="es-CL" b="1" dirty="0" smtClean="0"/>
              <a:t>potencia </a:t>
            </a:r>
            <a:r>
              <a:rPr lang="es-CL" dirty="0" smtClean="0"/>
              <a:t>de </a:t>
            </a:r>
            <a:r>
              <a:rPr lang="es-CL" dirty="0"/>
              <a:t>A, </a:t>
            </a:r>
            <a:r>
              <a:rPr lang="es-CL" dirty="0" smtClean="0"/>
              <a:t>que se denota </a:t>
            </a:r>
            <a:r>
              <a:rPr lang="es-CL" dirty="0" smtClean="0">
                <a:latin typeface="Lucida Sans Unicode"/>
                <a:cs typeface="Lucida Sans Unicode"/>
              </a:rPr>
              <a:t>℘</a:t>
            </a:r>
            <a:r>
              <a:rPr lang="es-CL" dirty="0" smtClean="0"/>
              <a:t>(A</a:t>
            </a:r>
            <a:r>
              <a:rPr lang="es-CL" dirty="0"/>
              <a:t>), es el conjunto formado por todos los subconjuntos de A, o sea el conjunto </a:t>
            </a:r>
            <a:r>
              <a:rPr lang="es-CL" dirty="0" smtClean="0"/>
              <a:t>cuyos elementos</a:t>
            </a:r>
            <a:r>
              <a:rPr lang="es-CL" i="1" dirty="0" smtClean="0"/>
              <a:t> </a:t>
            </a:r>
            <a:r>
              <a:rPr lang="es-CL" dirty="0"/>
              <a:t>son los subconjuntos de </a:t>
            </a:r>
            <a:r>
              <a:rPr lang="es-CL" dirty="0" smtClean="0"/>
              <a:t>A</a:t>
            </a:r>
            <a:r>
              <a:rPr lang="es-CL" dirty="0"/>
              <a:t>,</a:t>
            </a:r>
            <a:r>
              <a:rPr lang="es-CL" dirty="0" smtClean="0"/>
              <a:t> es decir:</a:t>
            </a:r>
          </a:p>
          <a:p>
            <a:pPr marL="109728" indent="0">
              <a:buNone/>
            </a:pPr>
            <a:r>
              <a:rPr lang="pt-BR" dirty="0" smtClean="0">
                <a:latin typeface="Lucida Sans Unicode"/>
                <a:cs typeface="Lucida Sans Unicode"/>
              </a:rPr>
              <a:t>	℘</a:t>
            </a:r>
            <a:r>
              <a:rPr lang="pt-BR" dirty="0" smtClean="0"/>
              <a:t>(</a:t>
            </a:r>
            <a:r>
              <a:rPr lang="pt-BR" dirty="0"/>
              <a:t>A) = {</a:t>
            </a:r>
            <a:r>
              <a:rPr lang="pt-BR" dirty="0" smtClean="0"/>
              <a:t>B/ </a:t>
            </a:r>
            <a:r>
              <a:rPr lang="pt-BR" dirty="0"/>
              <a:t>B ⊆ A}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err="1" smtClean="0"/>
              <a:t>también</a:t>
            </a:r>
            <a:r>
              <a:rPr lang="pt-BR" dirty="0" smtClean="0"/>
              <a:t>: </a:t>
            </a:r>
            <a:r>
              <a:rPr lang="pt-BR" dirty="0"/>
              <a:t>B ∈ </a:t>
            </a:r>
            <a:r>
              <a:rPr lang="pt-BR" dirty="0">
                <a:cs typeface="Lucida Sans Unicode"/>
              </a:rPr>
              <a:t>℘</a:t>
            </a:r>
            <a:r>
              <a:rPr lang="pt-BR" dirty="0" smtClean="0"/>
              <a:t>(</a:t>
            </a:r>
            <a:r>
              <a:rPr lang="pt-BR" dirty="0"/>
              <a:t>A) </a:t>
            </a:r>
            <a:r>
              <a:rPr lang="pt-BR" dirty="0" smtClean="0">
                <a:latin typeface="Lucida Sans Unicode"/>
                <a:cs typeface="Lucida Sans Unicode"/>
              </a:rPr>
              <a:t>⇔</a:t>
            </a:r>
            <a:r>
              <a:rPr lang="pt-BR" dirty="0" smtClean="0"/>
              <a:t> </a:t>
            </a:r>
            <a:r>
              <a:rPr lang="pt-BR" dirty="0"/>
              <a:t>B ⊆ A</a:t>
            </a:r>
            <a:endParaRPr lang="es-CL" b="1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Teoría de Conjuntos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99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s-CL" dirty="0" smtClean="0"/>
              <a:t>Ejemplo: sea A = {1, 2}</a:t>
            </a:r>
          </a:p>
          <a:p>
            <a:pPr marL="109728" indent="0">
              <a:buNone/>
            </a:pPr>
            <a:r>
              <a:rPr lang="pt-BR" dirty="0" smtClean="0">
                <a:latin typeface="Lucida Sans Unicode"/>
                <a:cs typeface="Lucida Sans Unicode"/>
              </a:rPr>
              <a:t>   ℘</a:t>
            </a:r>
            <a:r>
              <a:rPr lang="pt-BR" dirty="0" smtClean="0"/>
              <a:t>(</a:t>
            </a:r>
            <a:r>
              <a:rPr lang="pt-BR" dirty="0"/>
              <a:t>A) = </a:t>
            </a:r>
            <a:r>
              <a:rPr lang="pt-BR" dirty="0" smtClean="0"/>
              <a:t>{</a:t>
            </a:r>
            <a:r>
              <a:rPr lang="es-CL" dirty="0" smtClean="0">
                <a:cs typeface="Lucida Sans Unicode"/>
              </a:rPr>
              <a:t>∅, {1}, {2}, {1, 2}</a:t>
            </a:r>
            <a:r>
              <a:rPr lang="pt-BR" dirty="0" smtClean="0"/>
              <a:t> } </a:t>
            </a:r>
          </a:p>
          <a:p>
            <a:endParaRPr lang="pt-BR" dirty="0" smtClean="0"/>
          </a:p>
          <a:p>
            <a:pPr marL="109728" indent="0">
              <a:buNone/>
            </a:pPr>
            <a:r>
              <a:rPr lang="es-CL" b="1" dirty="0" smtClean="0"/>
              <a:t>  #</a:t>
            </a:r>
            <a:r>
              <a:rPr lang="pt-BR" dirty="0">
                <a:cs typeface="Lucida Sans Unicode"/>
              </a:rPr>
              <a:t> ℘</a:t>
            </a:r>
            <a:r>
              <a:rPr lang="pt-BR" dirty="0"/>
              <a:t>(A) = </a:t>
            </a:r>
            <a:r>
              <a:rPr lang="pt-BR" dirty="0" smtClean="0"/>
              <a:t>4</a:t>
            </a:r>
            <a:endParaRPr lang="es-CL" b="1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Teoría de Conjuntos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51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s-CL" b="1" dirty="0"/>
              <a:t>Conjuntos equivalentes</a:t>
            </a:r>
          </a:p>
          <a:p>
            <a:r>
              <a:rPr lang="es-CL" dirty="0" smtClean="0"/>
              <a:t>Son </a:t>
            </a:r>
            <a:r>
              <a:rPr lang="es-CL" dirty="0"/>
              <a:t>aquellos </a:t>
            </a:r>
            <a:r>
              <a:rPr lang="es-CL" dirty="0" smtClean="0"/>
              <a:t>conjuntos con</a:t>
            </a:r>
            <a:r>
              <a:rPr lang="es-CL" dirty="0"/>
              <a:t> igual </a:t>
            </a:r>
            <a:r>
              <a:rPr lang="es-CL" dirty="0" smtClean="0"/>
              <a:t>cardinalidad, </a:t>
            </a:r>
            <a:r>
              <a:rPr lang="es-CL" dirty="0"/>
              <a:t>es decir, igual número de </a:t>
            </a:r>
            <a:r>
              <a:rPr lang="es-CL" dirty="0" smtClean="0"/>
              <a:t>elementos</a:t>
            </a:r>
          </a:p>
          <a:p>
            <a:endParaRPr lang="es-CL" b="1" dirty="0" smtClean="0"/>
          </a:p>
          <a:p>
            <a:r>
              <a:rPr lang="es-CL" b="1" dirty="0" smtClean="0"/>
              <a:t>Ejemplos</a:t>
            </a:r>
            <a:r>
              <a:rPr lang="es-CL" dirty="0" smtClean="0"/>
              <a:t>: T </a:t>
            </a:r>
            <a:r>
              <a:rPr lang="es-CL" dirty="0"/>
              <a:t>y P son equivalentes porque tienen la misma cardinalidad</a:t>
            </a:r>
            <a:endParaRPr lang="es-CL" dirty="0" smtClean="0"/>
          </a:p>
          <a:p>
            <a:endParaRPr lang="es-CL" b="1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Teoría de Conjuntos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667722"/>
              </p:ext>
            </p:extLst>
          </p:nvPr>
        </p:nvGraphicFramePr>
        <p:xfrm>
          <a:off x="1647381" y="4198849"/>
          <a:ext cx="5688632" cy="1903867"/>
        </p:xfrm>
        <a:graphic>
          <a:graphicData uri="http://schemas.openxmlformats.org/drawingml/2006/table">
            <a:tbl>
              <a:tblPr/>
              <a:tblGrid>
                <a:gridCol w="682636"/>
                <a:gridCol w="2616771"/>
                <a:gridCol w="2389225"/>
              </a:tblGrid>
              <a:tr h="1147783"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effectLst/>
                        </a:rPr>
                        <a:t>T 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dirty="0" smtClean="0">
                          <a:effectLst/>
                        </a:rPr>
                        <a:t>{   </a:t>
                      </a:r>
                      <a:r>
                        <a:rPr lang="es-CL" dirty="0">
                          <a:effectLst/>
                        </a:rPr>
                        <a:t> </a:t>
                      </a:r>
                      <a:r>
                        <a:rPr lang="es-CL" dirty="0" smtClean="0">
                          <a:effectLst/>
                        </a:rPr>
                        <a:t>, </a:t>
                      </a:r>
                      <a:r>
                        <a:rPr lang="es-CL" dirty="0">
                          <a:effectLst/>
                        </a:rPr>
                        <a:t> </a:t>
                      </a:r>
                      <a:r>
                        <a:rPr lang="es-CL" dirty="0" smtClean="0">
                          <a:effectLst/>
                        </a:rPr>
                        <a:t>    </a:t>
                      </a:r>
                      <a:r>
                        <a:rPr lang="es-CL" dirty="0">
                          <a:effectLst/>
                        </a:rPr>
                        <a:t> </a:t>
                      </a:r>
                      <a:r>
                        <a:rPr lang="es-CL" dirty="0" smtClean="0">
                          <a:effectLst/>
                        </a:rPr>
                        <a:t>  ,    }</a:t>
                      </a:r>
                      <a:endParaRPr lang="es-CL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effectLst/>
                        </a:rPr>
                        <a:t>#  T  =   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56084">
                <a:tc>
                  <a:txBody>
                    <a:bodyPr/>
                    <a:lstStyle/>
                    <a:p>
                      <a:pPr algn="ctr"/>
                      <a:r>
                        <a:rPr lang="es-CL">
                          <a:effectLst/>
                        </a:rPr>
                        <a:t>P 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dirty="0" smtClean="0">
                          <a:effectLst/>
                        </a:rPr>
                        <a:t>{a</a:t>
                      </a:r>
                      <a:r>
                        <a:rPr lang="es-CL" dirty="0">
                          <a:effectLst/>
                        </a:rPr>
                        <a:t>, b, </a:t>
                      </a:r>
                      <a:r>
                        <a:rPr lang="es-CL" dirty="0" smtClean="0">
                          <a:effectLst/>
                        </a:rPr>
                        <a:t>c}</a:t>
                      </a:r>
                      <a:endParaRPr lang="es-CL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effectLst/>
                        </a:rPr>
                        <a:t>#  P  =   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4337" name="Picture 1" descr="http://www.profesorenlinea.cl/matematica/Conjuntos/image05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061" y="4648026"/>
            <a:ext cx="1619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http://www.profesorenlinea.cl/matematica/Conjuntos/image057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570" y="4653136"/>
            <a:ext cx="3143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http://www.profesorenlinea.cl/matematica/Conjuntos/image05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339" y="4648026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29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r>
              <a:rPr lang="es-CL" b="1" dirty="0"/>
              <a:t>Conjuntos iguales</a:t>
            </a:r>
          </a:p>
          <a:p>
            <a:r>
              <a:rPr lang="es-CL" dirty="0" smtClean="0"/>
              <a:t>Son </a:t>
            </a:r>
            <a:r>
              <a:rPr lang="es-CL" dirty="0"/>
              <a:t>todos aquellos conjuntos </a:t>
            </a:r>
            <a:r>
              <a:rPr lang="es-CL" dirty="0" smtClean="0"/>
              <a:t>que tienen sus elementos </a:t>
            </a:r>
            <a:r>
              <a:rPr lang="es-CL" dirty="0"/>
              <a:t>iguales </a:t>
            </a:r>
            <a:r>
              <a:rPr lang="es-CL" dirty="0" smtClean="0"/>
              <a:t> </a:t>
            </a:r>
          </a:p>
          <a:p>
            <a:endParaRPr lang="es-CL" dirty="0"/>
          </a:p>
          <a:p>
            <a:r>
              <a:rPr lang="es-CL" dirty="0"/>
              <a:t>A veces pueden estar desordenados los elementos cuando son más de uno, en tal caso, debe recordarse que en un conjunto no importa el orden en que estén los elementos</a:t>
            </a:r>
          </a:p>
          <a:p>
            <a:endParaRPr lang="es-CL" dirty="0"/>
          </a:p>
          <a:p>
            <a:r>
              <a:rPr lang="es-CL" b="1" dirty="0"/>
              <a:t>Ejemplo</a:t>
            </a:r>
            <a:r>
              <a:rPr lang="es-CL" dirty="0"/>
              <a:t>: A = {a, </a:t>
            </a:r>
            <a:r>
              <a:rPr lang="es-CL" dirty="0" smtClean="0"/>
              <a:t>b} y B = {b, a} son conjuntos iguales</a:t>
            </a:r>
            <a:endParaRPr lang="es-CL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Teoría de Conjuntos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8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s-CL" b="1" dirty="0"/>
              <a:t>Conjunto Universo</a:t>
            </a:r>
          </a:p>
          <a:p>
            <a:endParaRPr lang="es-CL" b="1" dirty="0" smtClean="0"/>
          </a:p>
          <a:p>
            <a:r>
              <a:rPr lang="es-CL" dirty="0" smtClean="0"/>
              <a:t>Se representa por U e indica que </a:t>
            </a:r>
            <a:r>
              <a:rPr lang="es-CL" dirty="0"/>
              <a:t>es un conjunto que contiene a todos los </a:t>
            </a:r>
            <a:r>
              <a:rPr lang="es-CL" dirty="0" smtClean="0"/>
              <a:t>conjuntos</a:t>
            </a:r>
          </a:p>
          <a:p>
            <a:endParaRPr lang="es-CL" b="1" dirty="0"/>
          </a:p>
          <a:p>
            <a:r>
              <a:rPr lang="es-CL" b="1" dirty="0" smtClean="0"/>
              <a:t>Ejemplo</a:t>
            </a:r>
            <a:r>
              <a:rPr lang="es-CL" dirty="0" smtClean="0"/>
              <a:t>: U = {1, 2, 3, 4, 5, 7} es el conjunto Universo</a:t>
            </a:r>
            <a:endParaRPr lang="es-CL" b="1" dirty="0"/>
          </a:p>
          <a:p>
            <a:endParaRPr lang="es-CL" b="1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Teoría de Conjuntos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7410" name="Picture 2" descr="http://www.profesorenlinea.cl/matematica/Conjuntos/image06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256" y="4747844"/>
            <a:ext cx="5552949" cy="146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4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s-CL" b="1" dirty="0"/>
              <a:t>Complemento </a:t>
            </a:r>
            <a:r>
              <a:rPr lang="es-CL" b="1" dirty="0" smtClean="0"/>
              <a:t>de un conjunto</a:t>
            </a:r>
          </a:p>
          <a:p>
            <a:r>
              <a:rPr lang="es-CL" dirty="0" smtClean="0"/>
              <a:t>Sea </a:t>
            </a:r>
            <a:r>
              <a:rPr lang="es-CL" dirty="0"/>
              <a:t>A subconjunto de un conjunto </a:t>
            </a:r>
            <a:r>
              <a:rPr lang="es-CL" dirty="0" smtClean="0"/>
              <a:t>universo U </a:t>
            </a:r>
          </a:p>
          <a:p>
            <a:endParaRPr lang="es-CL" dirty="0"/>
          </a:p>
          <a:p>
            <a:r>
              <a:rPr lang="es-CL" dirty="0" smtClean="0"/>
              <a:t>El </a:t>
            </a:r>
            <a:r>
              <a:rPr lang="es-CL" dirty="0"/>
              <a:t>complemento de </a:t>
            </a:r>
            <a:r>
              <a:rPr lang="es-CL" dirty="0" smtClean="0"/>
              <a:t>A (</a:t>
            </a:r>
            <a:r>
              <a:rPr lang="es-CL" dirty="0"/>
              <a:t>en U) es el conjunto A′ de los elementos de U que no pertenecen a </a:t>
            </a:r>
            <a:r>
              <a:rPr lang="es-CL" dirty="0" err="1" smtClean="0"/>
              <a:t>A</a:t>
            </a:r>
            <a:r>
              <a:rPr lang="es-CL" dirty="0" smtClean="0"/>
              <a:t>, es decir:</a:t>
            </a:r>
          </a:p>
          <a:p>
            <a:pPr marL="109728" indent="0">
              <a:buNone/>
            </a:pPr>
            <a:r>
              <a:rPr lang="es-CL" dirty="0" smtClean="0"/>
              <a:t>	A′ = </a:t>
            </a:r>
            <a:r>
              <a:rPr lang="es-CL" dirty="0"/>
              <a:t>{b ∈ </a:t>
            </a:r>
            <a:r>
              <a:rPr lang="es-CL" dirty="0" smtClean="0"/>
              <a:t>U/ </a:t>
            </a:r>
            <a:r>
              <a:rPr lang="es-CL" dirty="0"/>
              <a:t>b </a:t>
            </a:r>
            <a:r>
              <a:rPr lang="es-CL" dirty="0" smtClean="0">
                <a:latin typeface="Lucida Sans Unicode"/>
                <a:cs typeface="Lucida Sans Unicode"/>
              </a:rPr>
              <a:t>∉</a:t>
            </a:r>
            <a:r>
              <a:rPr lang="es-CL" dirty="0" smtClean="0"/>
              <a:t> </a:t>
            </a:r>
            <a:r>
              <a:rPr lang="es-CL" dirty="0"/>
              <a:t>A</a:t>
            </a:r>
            <a:r>
              <a:rPr lang="es-CL" dirty="0" smtClean="0"/>
              <a:t>}</a:t>
            </a:r>
          </a:p>
          <a:p>
            <a:endParaRPr lang="es-CL" dirty="0" smtClean="0"/>
          </a:p>
          <a:p>
            <a:r>
              <a:rPr lang="es-CL" dirty="0" smtClean="0"/>
              <a:t>o también: </a:t>
            </a:r>
            <a:r>
              <a:rPr lang="es-CL" dirty="0"/>
              <a:t>∀ b ∈ </a:t>
            </a:r>
            <a:r>
              <a:rPr lang="es-CL" dirty="0" smtClean="0"/>
              <a:t>U, </a:t>
            </a:r>
            <a:r>
              <a:rPr lang="es-CL" dirty="0"/>
              <a:t>b ∈ </a:t>
            </a:r>
            <a:r>
              <a:rPr lang="es-CL" dirty="0" smtClean="0"/>
              <a:t>A′ </a:t>
            </a:r>
            <a:r>
              <a:rPr lang="es-CL" dirty="0" smtClean="0">
                <a:latin typeface="Lucida Sans Unicode"/>
                <a:cs typeface="Lucida Sans Unicode"/>
              </a:rPr>
              <a:t>⇔</a:t>
            </a:r>
            <a:r>
              <a:rPr lang="es-CL" dirty="0" smtClean="0"/>
              <a:t> </a:t>
            </a:r>
            <a:r>
              <a:rPr lang="es-CL" dirty="0"/>
              <a:t>b </a:t>
            </a:r>
            <a:r>
              <a:rPr lang="es-CL" dirty="0" smtClean="0">
                <a:latin typeface="Lucida Sans Unicode"/>
                <a:cs typeface="Lucida Sans Unicode"/>
              </a:rPr>
              <a:t>∉</a:t>
            </a:r>
            <a:r>
              <a:rPr lang="es-CL" dirty="0" smtClean="0"/>
              <a:t> A</a:t>
            </a:r>
            <a:endParaRPr lang="es-CL" b="1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/>
              <a:t>Teoría de Conjuntos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20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s-CL" b="1" dirty="0"/>
              <a:t>Leyes de </a:t>
            </a:r>
            <a:r>
              <a:rPr lang="es-CL" b="1" dirty="0" err="1"/>
              <a:t>De</a:t>
            </a:r>
            <a:r>
              <a:rPr lang="es-CL" b="1" dirty="0"/>
              <a:t> </a:t>
            </a:r>
            <a:r>
              <a:rPr lang="es-CL" b="1" dirty="0" smtClean="0"/>
              <a:t>Morgan (</a:t>
            </a:r>
            <a:r>
              <a:rPr lang="es-CL" dirty="0"/>
              <a:t>por el </a:t>
            </a:r>
            <a:r>
              <a:rPr lang="es-CL" dirty="0" smtClean="0"/>
              <a:t>matemático británico </a:t>
            </a:r>
            <a:r>
              <a:rPr lang="es-CL" dirty="0"/>
              <a:t>Augustus De Morgan, 1806-1871</a:t>
            </a:r>
            <a:r>
              <a:rPr lang="es-CL" b="1" dirty="0" smtClean="0"/>
              <a:t>)</a:t>
            </a:r>
          </a:p>
          <a:p>
            <a:endParaRPr lang="es-CL" i="1" dirty="0" smtClean="0"/>
          </a:p>
          <a:p>
            <a:r>
              <a:rPr lang="es-CL" dirty="0" smtClean="0"/>
              <a:t>Sean A y B conjuntos </a:t>
            </a:r>
            <a:r>
              <a:rPr lang="es-CL" dirty="0"/>
              <a:t>dentro de un conjunto </a:t>
            </a:r>
            <a:r>
              <a:rPr lang="es-CL" dirty="0" smtClean="0"/>
              <a:t>universo U, entonces:</a:t>
            </a:r>
          </a:p>
          <a:p>
            <a:endParaRPr lang="es-CL" b="1" dirty="0" smtClean="0"/>
          </a:p>
          <a:p>
            <a:pPr marL="109728" indent="0">
              <a:buNone/>
            </a:pPr>
            <a:r>
              <a:rPr lang="es-CL" dirty="0" smtClean="0"/>
              <a:t>	(</a:t>
            </a:r>
            <a:r>
              <a:rPr lang="es-CL" dirty="0"/>
              <a:t>A ∪ B</a:t>
            </a:r>
            <a:r>
              <a:rPr lang="es-CL" dirty="0" smtClean="0"/>
              <a:t>)′ = A′ </a:t>
            </a:r>
            <a:r>
              <a:rPr lang="es-CL" dirty="0"/>
              <a:t>∩ </a:t>
            </a:r>
            <a:r>
              <a:rPr lang="es-CL" dirty="0" smtClean="0"/>
              <a:t>B′ </a:t>
            </a:r>
          </a:p>
          <a:p>
            <a:endParaRPr lang="es-CL" dirty="0"/>
          </a:p>
          <a:p>
            <a:pPr marL="109728" indent="0">
              <a:buNone/>
            </a:pPr>
            <a:r>
              <a:rPr lang="es-CL" dirty="0" smtClean="0"/>
              <a:t>	(</a:t>
            </a:r>
            <a:r>
              <a:rPr lang="es-CL" dirty="0"/>
              <a:t>A ∩ B</a:t>
            </a:r>
            <a:r>
              <a:rPr lang="es-CL" dirty="0" smtClean="0"/>
              <a:t>)′ = A′ </a:t>
            </a:r>
            <a:r>
              <a:rPr lang="es-CL" dirty="0"/>
              <a:t>∪ </a:t>
            </a:r>
            <a:r>
              <a:rPr lang="es-CL" dirty="0" smtClean="0"/>
              <a:t>B′</a:t>
            </a:r>
            <a:endParaRPr lang="es-CL" dirty="0"/>
          </a:p>
          <a:p>
            <a:endParaRPr lang="es-CL" b="1" dirty="0"/>
          </a:p>
          <a:p>
            <a:endParaRPr lang="es-CL" b="1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/>
              <a:t>Teoría de Conjuntos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42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s-ES" sz="2400" dirty="0" smtClean="0"/>
              <a:t>Aplicaciones existen en diferentes campos teórico-prácticos, </a:t>
            </a:r>
            <a:r>
              <a:rPr lang="es-ES" sz="2400" dirty="0"/>
              <a:t>como </a:t>
            </a:r>
            <a:r>
              <a:rPr lang="es-ES" sz="2400" dirty="0" smtClean="0"/>
              <a:t>lo son</a:t>
            </a:r>
            <a:r>
              <a:rPr lang="es-ES" sz="2400" dirty="0"/>
              <a:t>: </a:t>
            </a:r>
            <a:endParaRPr lang="es-ES" sz="2400" dirty="0" smtClean="0"/>
          </a:p>
          <a:p>
            <a:pPr lvl="1"/>
            <a:r>
              <a:rPr lang="es-ES" sz="2200" b="1" dirty="0" smtClean="0"/>
              <a:t>modelos </a:t>
            </a:r>
            <a:r>
              <a:rPr lang="es-ES" sz="2200" b="1" dirty="0"/>
              <a:t>de estudio en Biología para redes de </a:t>
            </a:r>
            <a:r>
              <a:rPr lang="es-ES" sz="2200" b="1" dirty="0" smtClean="0"/>
              <a:t>neuronas </a:t>
            </a:r>
          </a:p>
          <a:p>
            <a:pPr lvl="1"/>
            <a:r>
              <a:rPr lang="es-ES" sz="2200" b="1" dirty="0" smtClean="0"/>
              <a:t>teoría </a:t>
            </a:r>
            <a:r>
              <a:rPr lang="es-ES" sz="2200" b="1" dirty="0"/>
              <a:t>de circuitos en ingeniería eléctrica para el diseño de </a:t>
            </a:r>
            <a:r>
              <a:rPr lang="es-ES" sz="2200" b="1" dirty="0" smtClean="0"/>
              <a:t>hardware</a:t>
            </a:r>
          </a:p>
          <a:p>
            <a:pPr lvl="1"/>
            <a:r>
              <a:rPr lang="es-ES" sz="2200" b="1" dirty="0" smtClean="0"/>
              <a:t>fundamentos </a:t>
            </a:r>
            <a:r>
              <a:rPr lang="es-ES" sz="2200" b="1" dirty="0"/>
              <a:t>de lógica estudiados por matemáticos </a:t>
            </a:r>
            <a:endParaRPr lang="es-ES" sz="2200" b="1" dirty="0" smtClean="0"/>
          </a:p>
          <a:p>
            <a:pPr lvl="1"/>
            <a:r>
              <a:rPr lang="es-ES" sz="2200" b="1" dirty="0" smtClean="0"/>
              <a:t>investigación </a:t>
            </a:r>
            <a:r>
              <a:rPr lang="es-ES" sz="2200" b="1" dirty="0"/>
              <a:t>de lingüistas sobre gramáticas para lenguajes </a:t>
            </a:r>
            <a:r>
              <a:rPr lang="es-ES" sz="2200" b="1" dirty="0" smtClean="0"/>
              <a:t>naturales</a:t>
            </a:r>
          </a:p>
          <a:p>
            <a:pPr lvl="1"/>
            <a:r>
              <a:rPr lang="es-ES" sz="2200" b="1" dirty="0"/>
              <a:t>a</a:t>
            </a:r>
            <a:r>
              <a:rPr lang="es-ES" sz="2200" b="1" dirty="0" smtClean="0"/>
              <a:t>plicación al desarrollo de lenguajes de Computación</a:t>
            </a:r>
          </a:p>
          <a:p>
            <a:pPr lvl="1"/>
            <a:r>
              <a:rPr lang="es-ES" sz="2200" b="1" dirty="0"/>
              <a:t>e</a:t>
            </a:r>
            <a:r>
              <a:rPr lang="es-ES" sz="2200" b="1" dirty="0" smtClean="0"/>
              <a:t>n el desarrollo de Compiladores</a:t>
            </a:r>
          </a:p>
          <a:p>
            <a:pPr lvl="1"/>
            <a:r>
              <a:rPr lang="es-ES" sz="2200" b="1" dirty="0"/>
              <a:t>e</a:t>
            </a:r>
            <a:r>
              <a:rPr lang="es-ES" sz="2200" b="1" dirty="0" smtClean="0"/>
              <a:t>tc.</a:t>
            </a:r>
            <a:endParaRPr lang="es-CL" sz="22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Introducción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8716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s-CL" b="1" dirty="0"/>
              <a:t>Leyes distributivas</a:t>
            </a:r>
            <a:endParaRPr lang="es-CL" i="1" dirty="0" smtClean="0"/>
          </a:p>
          <a:p>
            <a:r>
              <a:rPr lang="es-CL" dirty="0" smtClean="0"/>
              <a:t>Sean A, B, C </a:t>
            </a:r>
            <a:r>
              <a:rPr lang="es-CL" dirty="0"/>
              <a:t>conjuntos dentro de un conjunto </a:t>
            </a:r>
            <a:r>
              <a:rPr lang="es-CL" dirty="0" smtClean="0"/>
              <a:t>universo U, entonces:</a:t>
            </a:r>
          </a:p>
          <a:p>
            <a:endParaRPr lang="es-CL" dirty="0"/>
          </a:p>
          <a:p>
            <a:pPr marL="109728" indent="0">
              <a:buNone/>
            </a:pPr>
            <a:r>
              <a:rPr lang="es-CL" dirty="0" smtClean="0"/>
              <a:t>	A </a:t>
            </a:r>
            <a:r>
              <a:rPr lang="es-CL" dirty="0"/>
              <a:t>∩ (B ∪ C) = (A ∩ B) ∪ (A ∩ C)  </a:t>
            </a:r>
          </a:p>
          <a:p>
            <a:endParaRPr lang="es-CL" dirty="0"/>
          </a:p>
          <a:p>
            <a:pPr marL="109728" indent="0">
              <a:buNone/>
            </a:pPr>
            <a:r>
              <a:rPr lang="es-CL" dirty="0" smtClean="0"/>
              <a:t>	A </a:t>
            </a:r>
            <a:r>
              <a:rPr lang="es-CL" dirty="0"/>
              <a:t>∪ (B ∩ C) = (A ∪ B) ∩ (A ∪ C)</a:t>
            </a:r>
          </a:p>
          <a:p>
            <a:endParaRPr lang="es-CL" b="1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/>
              <a:t>Teoría de Conjuntos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7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s-CL" b="1" dirty="0"/>
              <a:t>Diferencia </a:t>
            </a:r>
            <a:r>
              <a:rPr lang="es-CL" b="1" dirty="0" smtClean="0"/>
              <a:t> de conjuntos</a:t>
            </a:r>
            <a:endParaRPr lang="es-CL" i="1" dirty="0" smtClean="0"/>
          </a:p>
          <a:p>
            <a:r>
              <a:rPr lang="es-CL" dirty="0"/>
              <a:t>Sean A, B conjuntos, entonces:</a:t>
            </a:r>
          </a:p>
          <a:p>
            <a:endParaRPr lang="es-CL" dirty="0" smtClean="0"/>
          </a:p>
          <a:p>
            <a:r>
              <a:rPr lang="es-CL" dirty="0" smtClean="0"/>
              <a:t>A </a:t>
            </a:r>
            <a:r>
              <a:rPr lang="es-CL" dirty="0"/>
              <a:t>− B es el conjunto de los elementos de A que no son elementos de B </a:t>
            </a:r>
          </a:p>
          <a:p>
            <a:endParaRPr lang="es-CL" dirty="0"/>
          </a:p>
          <a:p>
            <a:r>
              <a:rPr lang="es-CL" dirty="0"/>
              <a:t>O también:  A − B = A ∩ B</a:t>
            </a:r>
            <a:r>
              <a:rPr lang="es-CL" dirty="0" smtClean="0"/>
              <a:t>′</a:t>
            </a:r>
          </a:p>
          <a:p>
            <a:endParaRPr lang="es-CL" dirty="0"/>
          </a:p>
          <a:p>
            <a:r>
              <a:rPr lang="es-CL" dirty="0" smtClean="0"/>
              <a:t>También: A – B = A – (A </a:t>
            </a:r>
            <a:r>
              <a:rPr lang="es-CL" dirty="0" smtClean="0">
                <a:latin typeface="Lucida Sans Unicode"/>
                <a:cs typeface="Lucida Sans Unicode"/>
              </a:rPr>
              <a:t>∩ B)</a:t>
            </a:r>
            <a:endParaRPr lang="es-CL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/>
              <a:t>Teoría de Conjuntos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2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s-CL" b="1" dirty="0"/>
              <a:t>Diferencia </a:t>
            </a:r>
            <a:r>
              <a:rPr lang="es-CL" b="1" dirty="0" smtClean="0"/>
              <a:t>simétrica: </a:t>
            </a:r>
          </a:p>
          <a:p>
            <a:r>
              <a:rPr lang="es-CL" dirty="0" smtClean="0"/>
              <a:t>Sean </a:t>
            </a:r>
            <a:r>
              <a:rPr lang="es-CL" dirty="0"/>
              <a:t>A, B </a:t>
            </a:r>
            <a:r>
              <a:rPr lang="es-CL" dirty="0" smtClean="0"/>
              <a:t>conjuntos </a:t>
            </a:r>
            <a:r>
              <a:rPr lang="es-CL" dirty="0"/>
              <a:t>dentro de un conjunto </a:t>
            </a:r>
            <a:r>
              <a:rPr lang="es-CL" dirty="0" smtClean="0"/>
              <a:t>universo </a:t>
            </a:r>
            <a:r>
              <a:rPr lang="es-CL" dirty="0"/>
              <a:t>U</a:t>
            </a:r>
            <a:r>
              <a:rPr lang="es-CL" dirty="0" smtClean="0"/>
              <a:t>, </a:t>
            </a:r>
            <a:r>
              <a:rPr lang="es-CL" dirty="0"/>
              <a:t>entonces</a:t>
            </a:r>
            <a:r>
              <a:rPr lang="es-CL" dirty="0" smtClean="0"/>
              <a:t>:</a:t>
            </a:r>
            <a:endParaRPr lang="es-CL" dirty="0"/>
          </a:p>
          <a:p>
            <a:endParaRPr lang="es-CL" dirty="0" smtClean="0"/>
          </a:p>
          <a:p>
            <a:r>
              <a:rPr lang="es-CL" dirty="0"/>
              <a:t>A△B es el conjunto de los elementos de U que pertenecen </a:t>
            </a:r>
            <a:r>
              <a:rPr lang="es-CL" dirty="0" smtClean="0"/>
              <a:t>a </a:t>
            </a:r>
            <a:r>
              <a:rPr lang="es-CL" dirty="0" err="1" smtClean="0"/>
              <a:t>A</a:t>
            </a:r>
            <a:r>
              <a:rPr lang="es-CL" dirty="0" smtClean="0"/>
              <a:t> </a:t>
            </a:r>
            <a:r>
              <a:rPr lang="es-CL" dirty="0"/>
              <a:t>o a B pero no a los dos a la </a:t>
            </a:r>
            <a:r>
              <a:rPr lang="es-CL" dirty="0" smtClean="0"/>
              <a:t>vez, es decir:</a:t>
            </a:r>
          </a:p>
          <a:p>
            <a:endParaRPr lang="es-CL" dirty="0"/>
          </a:p>
          <a:p>
            <a:r>
              <a:rPr lang="es-CL" sz="2800" dirty="0">
                <a:latin typeface="+mj-lt"/>
              </a:rPr>
              <a:t>A△B = {</a:t>
            </a:r>
            <a:r>
              <a:rPr lang="es-CL" sz="2800" dirty="0" err="1" smtClean="0">
                <a:latin typeface="+mj-lt"/>
              </a:rPr>
              <a:t>c∈U</a:t>
            </a:r>
            <a:r>
              <a:rPr lang="es-CL" sz="2800" dirty="0" smtClean="0">
                <a:latin typeface="+mj-lt"/>
              </a:rPr>
              <a:t>/ </a:t>
            </a:r>
            <a:r>
              <a:rPr lang="es-CL" sz="2800" dirty="0">
                <a:latin typeface="+mj-lt"/>
              </a:rPr>
              <a:t>(</a:t>
            </a:r>
            <a:r>
              <a:rPr lang="es-CL" sz="2800" dirty="0" err="1" smtClean="0">
                <a:latin typeface="+mj-lt"/>
              </a:rPr>
              <a:t>c∈A</a:t>
            </a:r>
            <a:r>
              <a:rPr lang="es-CL" sz="2800" dirty="0" smtClean="0">
                <a:latin typeface="+mj-lt"/>
              </a:rPr>
              <a:t> </a:t>
            </a:r>
            <a:r>
              <a:rPr lang="es-CL" sz="2800" dirty="0">
                <a:latin typeface="+mj-lt"/>
              </a:rPr>
              <a:t>y </a:t>
            </a:r>
            <a:r>
              <a:rPr lang="es-CL" sz="2800" dirty="0" err="1" smtClean="0">
                <a:latin typeface="+mj-lt"/>
              </a:rPr>
              <a:t>c</a:t>
            </a:r>
            <a:r>
              <a:rPr lang="es-CL" sz="2800" dirty="0" err="1" smtClean="0">
                <a:latin typeface="Lucida Sans Unicode"/>
                <a:cs typeface="Lucida Sans Unicode"/>
              </a:rPr>
              <a:t>∉</a:t>
            </a:r>
            <a:r>
              <a:rPr lang="es-CL" sz="2800" dirty="0" err="1" smtClean="0">
                <a:latin typeface="+mj-lt"/>
              </a:rPr>
              <a:t>B</a:t>
            </a:r>
            <a:r>
              <a:rPr lang="es-CL" sz="2800" dirty="0">
                <a:latin typeface="+mj-lt"/>
              </a:rPr>
              <a:t>) o (</a:t>
            </a:r>
            <a:r>
              <a:rPr lang="es-CL" sz="2800" dirty="0" err="1" smtClean="0">
                <a:latin typeface="+mj-lt"/>
              </a:rPr>
              <a:t>c∈B</a:t>
            </a:r>
            <a:r>
              <a:rPr lang="es-CL" sz="2800" dirty="0" smtClean="0">
                <a:latin typeface="+mj-lt"/>
              </a:rPr>
              <a:t> </a:t>
            </a:r>
            <a:r>
              <a:rPr lang="es-CL" sz="2800" dirty="0">
                <a:latin typeface="+mj-lt"/>
              </a:rPr>
              <a:t>y </a:t>
            </a:r>
            <a:r>
              <a:rPr lang="es-CL" sz="2800" dirty="0" err="1" smtClean="0">
                <a:latin typeface="+mj-lt"/>
              </a:rPr>
              <a:t>c</a:t>
            </a:r>
            <a:r>
              <a:rPr lang="es-CL" sz="2800" dirty="0" err="1" smtClean="0">
                <a:latin typeface="Lucida Sans Unicode"/>
                <a:cs typeface="Lucida Sans Unicode"/>
              </a:rPr>
              <a:t>∉</a:t>
            </a:r>
            <a:r>
              <a:rPr lang="es-CL" sz="2800" dirty="0" err="1" smtClean="0">
                <a:latin typeface="+mj-lt"/>
              </a:rPr>
              <a:t>A</a:t>
            </a:r>
            <a:r>
              <a:rPr lang="es-CL" sz="2800" dirty="0" smtClean="0">
                <a:latin typeface="+mj-lt"/>
              </a:rPr>
              <a:t>)}</a:t>
            </a:r>
            <a:endParaRPr lang="es-CL" dirty="0"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/>
              <a:t>Teoría de Conjuntos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12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s-CL" b="1" dirty="0"/>
              <a:t>Diferencia </a:t>
            </a:r>
            <a:r>
              <a:rPr lang="es-CL" b="1" dirty="0" smtClean="0"/>
              <a:t>simétrica: </a:t>
            </a:r>
          </a:p>
          <a:p>
            <a:r>
              <a:rPr lang="es-CL" dirty="0" smtClean="0"/>
              <a:t>También se verifica que:</a:t>
            </a:r>
          </a:p>
          <a:p>
            <a:endParaRPr lang="es-CL" dirty="0">
              <a:latin typeface="+mj-lt"/>
            </a:endParaRPr>
          </a:p>
          <a:p>
            <a:r>
              <a:rPr lang="pt-BR" sz="2800" dirty="0">
                <a:latin typeface="+mj-lt"/>
              </a:rPr>
              <a:t>A△B = (</a:t>
            </a:r>
            <a:r>
              <a:rPr lang="pt-BR" sz="2800" dirty="0" smtClean="0">
                <a:latin typeface="+mj-lt"/>
              </a:rPr>
              <a:t>A−B</a:t>
            </a:r>
            <a:r>
              <a:rPr lang="pt-BR" sz="2800" dirty="0">
                <a:latin typeface="+mj-lt"/>
              </a:rPr>
              <a:t>) ∪ (</a:t>
            </a:r>
            <a:r>
              <a:rPr lang="pt-BR" sz="2800" dirty="0" smtClean="0">
                <a:latin typeface="+mj-lt"/>
              </a:rPr>
              <a:t>B−A</a:t>
            </a:r>
            <a:r>
              <a:rPr lang="pt-BR" sz="2800" dirty="0">
                <a:latin typeface="+mj-lt"/>
              </a:rPr>
              <a:t>) = (</a:t>
            </a:r>
            <a:r>
              <a:rPr lang="pt-BR" sz="2800" dirty="0" smtClean="0">
                <a:latin typeface="+mj-lt"/>
              </a:rPr>
              <a:t>A∩B</a:t>
            </a:r>
            <a:r>
              <a:rPr lang="es-CL" sz="2800" dirty="0" smtClean="0"/>
              <a:t>′</a:t>
            </a:r>
            <a:r>
              <a:rPr lang="es-CL" sz="2800" dirty="0" smtClean="0">
                <a:latin typeface="+mj-lt"/>
              </a:rPr>
              <a:t>) </a:t>
            </a:r>
            <a:r>
              <a:rPr lang="es-CL" sz="2800" dirty="0">
                <a:latin typeface="+mj-lt"/>
              </a:rPr>
              <a:t>∪ (</a:t>
            </a:r>
            <a:r>
              <a:rPr lang="es-CL" sz="2800" dirty="0" smtClean="0">
                <a:latin typeface="+mj-lt"/>
              </a:rPr>
              <a:t>B∩A</a:t>
            </a:r>
            <a:r>
              <a:rPr lang="es-CL" sz="2800" dirty="0" smtClean="0"/>
              <a:t>′</a:t>
            </a:r>
            <a:r>
              <a:rPr lang="es-CL" sz="2800" dirty="0" smtClean="0">
                <a:latin typeface="+mj-lt"/>
              </a:rPr>
              <a:t>) </a:t>
            </a:r>
          </a:p>
          <a:p>
            <a:pPr marL="109728" indent="0">
              <a:buNone/>
            </a:pPr>
            <a:r>
              <a:rPr lang="es-CL" sz="2800" dirty="0" smtClean="0">
                <a:latin typeface="+mj-lt"/>
              </a:rPr>
              <a:t>          = </a:t>
            </a:r>
            <a:r>
              <a:rPr lang="es-CL" sz="2800" dirty="0">
                <a:latin typeface="+mj-lt"/>
              </a:rPr>
              <a:t>(</a:t>
            </a:r>
            <a:r>
              <a:rPr lang="es-CL" sz="2800" dirty="0" smtClean="0">
                <a:latin typeface="+mj-lt"/>
              </a:rPr>
              <a:t>A∪B</a:t>
            </a:r>
            <a:r>
              <a:rPr lang="es-CL" sz="2800" dirty="0">
                <a:latin typeface="+mj-lt"/>
              </a:rPr>
              <a:t>) − (</a:t>
            </a:r>
            <a:r>
              <a:rPr lang="es-CL" sz="2800" dirty="0" smtClean="0">
                <a:latin typeface="+mj-lt"/>
              </a:rPr>
              <a:t>A∩B)</a:t>
            </a:r>
          </a:p>
          <a:p>
            <a:pPr marL="109728" indent="0">
              <a:buNone/>
            </a:pPr>
            <a:endParaRPr lang="es-CL" sz="2800" dirty="0">
              <a:latin typeface="+mj-lt"/>
            </a:endParaRPr>
          </a:p>
          <a:p>
            <a:r>
              <a:rPr lang="es-CL" sz="2400" b="1" dirty="0" smtClean="0">
                <a:latin typeface="+mj-lt"/>
              </a:rPr>
              <a:t>Ejemplo</a:t>
            </a:r>
            <a:r>
              <a:rPr lang="es-CL" sz="2400" dirty="0" smtClean="0">
                <a:latin typeface="+mj-lt"/>
              </a:rPr>
              <a:t>:</a:t>
            </a:r>
            <a:endParaRPr lang="es-CL" sz="2400" dirty="0">
              <a:latin typeface="+mj-lt"/>
            </a:endParaRPr>
          </a:p>
          <a:p>
            <a:r>
              <a:rPr lang="es-CL" sz="2400" dirty="0" smtClean="0">
                <a:latin typeface="+mj-lt"/>
              </a:rPr>
              <a:t>Sean </a:t>
            </a:r>
            <a:r>
              <a:rPr lang="es-CL" sz="2400" dirty="0">
                <a:latin typeface="+mj-lt"/>
              </a:rPr>
              <a:t>A = {</a:t>
            </a:r>
            <a:r>
              <a:rPr lang="es-CL" sz="2400" dirty="0" smtClean="0">
                <a:latin typeface="+mj-lt"/>
              </a:rPr>
              <a:t>1, 2, 3, 5, </a:t>
            </a:r>
            <a:r>
              <a:rPr lang="es-CL" sz="2400" dirty="0">
                <a:latin typeface="+mj-lt"/>
              </a:rPr>
              <a:t>8</a:t>
            </a:r>
            <a:r>
              <a:rPr lang="es-CL" sz="2400" dirty="0" smtClean="0">
                <a:latin typeface="+mj-lt"/>
              </a:rPr>
              <a:t>}, </a:t>
            </a:r>
            <a:r>
              <a:rPr lang="es-CL" sz="2400" dirty="0">
                <a:latin typeface="+mj-lt"/>
              </a:rPr>
              <a:t>B = {</a:t>
            </a:r>
            <a:r>
              <a:rPr lang="es-CL" sz="2400" dirty="0" smtClean="0">
                <a:latin typeface="+mj-lt"/>
              </a:rPr>
              <a:t>3, 4, 5, </a:t>
            </a:r>
            <a:r>
              <a:rPr lang="es-CL" sz="2400" dirty="0">
                <a:latin typeface="+mj-lt"/>
              </a:rPr>
              <a:t>10} </a:t>
            </a:r>
            <a:r>
              <a:rPr lang="es-CL" sz="2400" dirty="0" smtClean="0">
                <a:latin typeface="+mj-lt"/>
              </a:rPr>
              <a:t>subconjuntos de </a:t>
            </a:r>
            <a:r>
              <a:rPr lang="es-CL" sz="2400" dirty="0">
                <a:latin typeface="+mj-lt"/>
              </a:rPr>
              <a:t>U = {</a:t>
            </a:r>
            <a:r>
              <a:rPr lang="es-CL" sz="2400" dirty="0" smtClean="0">
                <a:latin typeface="+mj-lt"/>
              </a:rPr>
              <a:t>1,…,10}, entonces: </a:t>
            </a:r>
          </a:p>
          <a:p>
            <a:pPr marL="109728" indent="0">
              <a:buNone/>
            </a:pPr>
            <a:r>
              <a:rPr lang="es-CL" sz="2400" dirty="0">
                <a:latin typeface="+mj-lt"/>
              </a:rPr>
              <a:t>	</a:t>
            </a:r>
            <a:r>
              <a:rPr lang="es-CL" sz="2400" dirty="0" smtClean="0">
                <a:latin typeface="+mj-lt"/>
              </a:rPr>
              <a:t>A</a:t>
            </a:r>
            <a:r>
              <a:rPr lang="es-CL" sz="2400" dirty="0">
                <a:latin typeface="+mj-lt"/>
              </a:rPr>
              <a:t>△B </a:t>
            </a:r>
            <a:r>
              <a:rPr lang="es-CL" sz="2400" dirty="0" smtClean="0">
                <a:latin typeface="+mj-lt"/>
              </a:rPr>
              <a:t>= {1, 2, 4, 8, </a:t>
            </a:r>
            <a:r>
              <a:rPr lang="es-CL" sz="2400" dirty="0">
                <a:latin typeface="+mj-lt"/>
              </a:rPr>
              <a:t>10}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/>
              <a:t>Teoría de Conjuntos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94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>
            <a:normAutofit/>
          </a:bodyPr>
          <a:lstStyle/>
          <a:p>
            <a:r>
              <a:rPr lang="es-CL" sz="3600" dirty="0" smtClean="0"/>
              <a:t>Representación de A</a:t>
            </a:r>
            <a:r>
              <a:rPr lang="en-US" sz="3600" dirty="0" smtClean="0"/>
              <a:t>△B</a:t>
            </a:r>
            <a:r>
              <a:rPr lang="es-CL" sz="3600" dirty="0" smtClean="0"/>
              <a:t> usando diagramas de Venn</a:t>
            </a:r>
            <a:endParaRPr lang="es-CL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217" y="1484784"/>
            <a:ext cx="6934200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317251" y="1700808"/>
            <a:ext cx="496855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544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 smtClean="0"/>
              <a:t>Sea </a:t>
            </a:r>
            <a:r>
              <a:rPr lang="es-CL" dirty="0"/>
              <a:t>U = {1,2,3,4,5,6,7,8,9,10} el conjunto </a:t>
            </a:r>
            <a:r>
              <a:rPr lang="es-CL" dirty="0" smtClean="0"/>
              <a:t>universo</a:t>
            </a:r>
          </a:p>
          <a:p>
            <a:r>
              <a:rPr lang="es-CL" dirty="0" smtClean="0"/>
              <a:t>A </a:t>
            </a:r>
            <a:r>
              <a:rPr lang="es-CL" dirty="0"/>
              <a:t>= {1,4,7,10}, B = {1,2,3,4,5} y C = {2,4,6,8</a:t>
            </a:r>
            <a:r>
              <a:rPr lang="es-CL" dirty="0" smtClean="0"/>
              <a:t>} </a:t>
            </a:r>
          </a:p>
          <a:p>
            <a:r>
              <a:rPr lang="es-CL" dirty="0" smtClean="0"/>
              <a:t>Determinar:</a:t>
            </a:r>
          </a:p>
          <a:p>
            <a:endParaRPr lang="es-CL" dirty="0" smtClean="0"/>
          </a:p>
          <a:p>
            <a:r>
              <a:rPr lang="es-CL" dirty="0" smtClean="0"/>
              <a:t>A′ – B′</a:t>
            </a:r>
            <a:endParaRPr lang="es-CL" dirty="0"/>
          </a:p>
          <a:p>
            <a:r>
              <a:rPr lang="es-CL" dirty="0" smtClean="0"/>
              <a:t>A </a:t>
            </a:r>
            <a:r>
              <a:rPr lang="es-CL" dirty="0" smtClean="0">
                <a:latin typeface="Lucida Sans Unicode"/>
                <a:cs typeface="Lucida Sans Unicode"/>
              </a:rPr>
              <a:t>∪ (B ∩ C)</a:t>
            </a:r>
          </a:p>
          <a:p>
            <a:r>
              <a:rPr lang="es-CL" dirty="0" smtClean="0">
                <a:latin typeface="Lucida Sans Unicode"/>
                <a:cs typeface="Lucida Sans Unicode"/>
              </a:rPr>
              <a:t>(B </a:t>
            </a:r>
            <a:r>
              <a:rPr lang="en-US" dirty="0" smtClean="0"/>
              <a:t>△ C)</a:t>
            </a:r>
            <a:r>
              <a:rPr lang="es-CL" dirty="0" smtClean="0"/>
              <a:t>′</a:t>
            </a:r>
            <a:endParaRPr lang="en-US" dirty="0" smtClean="0"/>
          </a:p>
          <a:p>
            <a:r>
              <a:rPr lang="en-US" dirty="0" smtClean="0">
                <a:latin typeface="Lucida Sans Unicode"/>
                <a:cs typeface="Lucida Sans Unicode"/>
              </a:rPr>
              <a:t>A – B - C</a:t>
            </a:r>
            <a:r>
              <a:rPr lang="es-CL" dirty="0" smtClean="0">
                <a:latin typeface="Lucida Sans Unicode"/>
                <a:cs typeface="Lucida Sans Unicode"/>
              </a:rPr>
              <a:t> </a:t>
            </a:r>
          </a:p>
          <a:p>
            <a:r>
              <a:rPr lang="es-CL" dirty="0" smtClean="0">
                <a:latin typeface="Lucida Sans Unicode"/>
                <a:cs typeface="Lucida Sans Unicode"/>
              </a:rPr>
              <a:t>A </a:t>
            </a:r>
            <a:r>
              <a:rPr lang="en-US" dirty="0" smtClean="0"/>
              <a:t>△ A</a:t>
            </a:r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smtClean="0"/>
              <a:t>Ejercicio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9864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 smtClean="0"/>
              <a:t>Sea </a:t>
            </a:r>
            <a:r>
              <a:rPr lang="es-CL" dirty="0"/>
              <a:t>U = {1,2,3,4,5,6,7,8,9,10} el conjunto </a:t>
            </a:r>
            <a:r>
              <a:rPr lang="es-CL" dirty="0" smtClean="0"/>
              <a:t>universo</a:t>
            </a:r>
          </a:p>
          <a:p>
            <a:r>
              <a:rPr lang="es-CL" dirty="0" smtClean="0"/>
              <a:t>A </a:t>
            </a:r>
            <a:r>
              <a:rPr lang="es-CL" dirty="0"/>
              <a:t>= {1,4,7,10}, B = {1,2,3,4,5} y C = {2,4,6,8</a:t>
            </a:r>
            <a:r>
              <a:rPr lang="es-CL" dirty="0" smtClean="0"/>
              <a:t>} </a:t>
            </a:r>
          </a:p>
          <a:p>
            <a:r>
              <a:rPr lang="es-CL" dirty="0" smtClean="0"/>
              <a:t>Determinar:</a:t>
            </a:r>
          </a:p>
          <a:p>
            <a:endParaRPr lang="es-CL" dirty="0" smtClean="0"/>
          </a:p>
          <a:p>
            <a:r>
              <a:rPr lang="es-CL" dirty="0" smtClean="0"/>
              <a:t>A′ – B′ = {2,3,5}</a:t>
            </a:r>
            <a:endParaRPr lang="es-CL" dirty="0"/>
          </a:p>
          <a:p>
            <a:r>
              <a:rPr lang="es-CL" dirty="0" smtClean="0"/>
              <a:t>A </a:t>
            </a:r>
            <a:r>
              <a:rPr lang="es-CL" dirty="0" smtClean="0">
                <a:latin typeface="Lucida Sans Unicode"/>
                <a:cs typeface="Lucida Sans Unicode"/>
              </a:rPr>
              <a:t>∪ (B ∩ C) = {1,2,4,7,10}</a:t>
            </a:r>
          </a:p>
          <a:p>
            <a:r>
              <a:rPr lang="es-CL" dirty="0" smtClean="0">
                <a:latin typeface="Lucida Sans Unicode"/>
                <a:cs typeface="Lucida Sans Unicode"/>
              </a:rPr>
              <a:t>(B </a:t>
            </a:r>
            <a:r>
              <a:rPr lang="en-US" dirty="0" smtClean="0"/>
              <a:t>△ C)</a:t>
            </a:r>
            <a:r>
              <a:rPr lang="es-CL" dirty="0" smtClean="0"/>
              <a:t>′ = {2,4,7,9,10}</a:t>
            </a:r>
            <a:endParaRPr lang="en-US" dirty="0" smtClean="0"/>
          </a:p>
          <a:p>
            <a:r>
              <a:rPr lang="en-US" dirty="0" smtClean="0">
                <a:latin typeface="Lucida Sans Unicode"/>
                <a:cs typeface="Lucida Sans Unicode"/>
              </a:rPr>
              <a:t>A – B - C</a:t>
            </a:r>
            <a:r>
              <a:rPr lang="es-CL" dirty="0" smtClean="0">
                <a:latin typeface="Lucida Sans Unicode"/>
                <a:cs typeface="Lucida Sans Unicode"/>
              </a:rPr>
              <a:t> = {7,10}</a:t>
            </a:r>
          </a:p>
          <a:p>
            <a:r>
              <a:rPr lang="es-CL" dirty="0" smtClean="0">
                <a:latin typeface="Lucida Sans Unicode"/>
                <a:cs typeface="Lucida Sans Unicode"/>
              </a:rPr>
              <a:t>A </a:t>
            </a:r>
            <a:r>
              <a:rPr lang="en-US" dirty="0" smtClean="0"/>
              <a:t>△ A = </a:t>
            </a:r>
            <a:r>
              <a:rPr lang="en-US" dirty="0" smtClean="0">
                <a:latin typeface="Lucida Sans Unicode"/>
                <a:cs typeface="Lucida Sans Unicode"/>
              </a:rPr>
              <a:t>∅</a:t>
            </a:r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smtClean="0"/>
              <a:t>Solución Ejercicio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0948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s-CL" b="1" dirty="0" smtClean="0"/>
              <a:t>Combinatoria</a:t>
            </a:r>
            <a:r>
              <a:rPr lang="es-CL" b="1" dirty="0"/>
              <a:t>: Cardinal de la </a:t>
            </a:r>
            <a:r>
              <a:rPr lang="es-CL" b="1" dirty="0" smtClean="0"/>
              <a:t>unión </a:t>
            </a:r>
          </a:p>
          <a:p>
            <a:endParaRPr lang="es-CL" b="1" dirty="0"/>
          </a:p>
          <a:p>
            <a:r>
              <a:rPr lang="es-CL" dirty="0" smtClean="0"/>
              <a:t>Sean A, B </a:t>
            </a:r>
            <a:r>
              <a:rPr lang="es-CL" dirty="0"/>
              <a:t>conjuntos </a:t>
            </a:r>
            <a:r>
              <a:rPr lang="es-CL" dirty="0" smtClean="0"/>
              <a:t>finitos </a:t>
            </a:r>
            <a:r>
              <a:rPr lang="es-CL" dirty="0"/>
              <a:t>dentro de un conjunto </a:t>
            </a:r>
            <a:r>
              <a:rPr lang="es-CL" dirty="0" smtClean="0"/>
              <a:t>universo U</a:t>
            </a:r>
          </a:p>
          <a:p>
            <a:endParaRPr lang="es-CL" dirty="0"/>
          </a:p>
          <a:p>
            <a:r>
              <a:rPr lang="es-CL" dirty="0"/>
              <a:t>Si A y B son conjuntos disjuntos, </a:t>
            </a:r>
            <a:r>
              <a:rPr lang="es-CL" dirty="0" smtClean="0"/>
              <a:t>entonces: </a:t>
            </a:r>
          </a:p>
          <a:p>
            <a:pPr marL="109728" indent="0">
              <a:buNone/>
            </a:pPr>
            <a:r>
              <a:rPr lang="es-CL" dirty="0"/>
              <a:t> </a:t>
            </a:r>
            <a:r>
              <a:rPr lang="es-CL" dirty="0" smtClean="0"/>
              <a:t>   #(</a:t>
            </a:r>
            <a:r>
              <a:rPr lang="es-CL" dirty="0"/>
              <a:t>A ∪ B) = #A + #</a:t>
            </a:r>
            <a:r>
              <a:rPr lang="es-CL" dirty="0" smtClean="0"/>
              <a:t>B</a:t>
            </a:r>
          </a:p>
          <a:p>
            <a:endParaRPr lang="es-CL" dirty="0" smtClean="0"/>
          </a:p>
          <a:p>
            <a:r>
              <a:rPr lang="es-CL" dirty="0" smtClean="0"/>
              <a:t>En general:  </a:t>
            </a:r>
            <a:r>
              <a:rPr lang="es-CL" dirty="0"/>
              <a:t>#(A ∪ B) = #A + #B − #(A ∩ B</a:t>
            </a:r>
            <a:r>
              <a:rPr lang="es-CL" dirty="0" smtClean="0"/>
              <a:t>)</a:t>
            </a:r>
            <a:endParaRPr lang="es-CL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/>
              <a:t>Teoría de Conjuntos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56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s-CL" b="1" dirty="0" smtClean="0"/>
              <a:t>Combinatoria</a:t>
            </a:r>
            <a:r>
              <a:rPr lang="es-CL" b="1" dirty="0"/>
              <a:t>: Cardinal </a:t>
            </a:r>
            <a:r>
              <a:rPr lang="es-CL" b="1" dirty="0" smtClean="0"/>
              <a:t>del complemento</a:t>
            </a:r>
          </a:p>
          <a:p>
            <a:endParaRPr lang="es-CL" dirty="0" smtClean="0"/>
          </a:p>
          <a:p>
            <a:r>
              <a:rPr lang="es-CL" dirty="0" smtClean="0"/>
              <a:t>Sean A, B </a:t>
            </a:r>
            <a:r>
              <a:rPr lang="es-CL" dirty="0"/>
              <a:t>conjuntos </a:t>
            </a:r>
            <a:r>
              <a:rPr lang="es-CL" dirty="0" smtClean="0"/>
              <a:t>finitos </a:t>
            </a:r>
            <a:r>
              <a:rPr lang="es-CL" dirty="0"/>
              <a:t>dentro de un conjunto </a:t>
            </a:r>
            <a:r>
              <a:rPr lang="es-CL" dirty="0" smtClean="0"/>
              <a:t>universo U</a:t>
            </a:r>
          </a:p>
          <a:p>
            <a:endParaRPr lang="es-CL" dirty="0"/>
          </a:p>
          <a:p>
            <a:r>
              <a:rPr lang="es-CL" dirty="0"/>
              <a:t>Si U es un conjunto </a:t>
            </a:r>
            <a:r>
              <a:rPr lang="es-CL" dirty="0" smtClean="0"/>
              <a:t>finito</a:t>
            </a:r>
            <a:r>
              <a:rPr lang="es-CL" dirty="0"/>
              <a:t>, </a:t>
            </a:r>
            <a:r>
              <a:rPr lang="es-CL" dirty="0" smtClean="0"/>
              <a:t>entonces: </a:t>
            </a:r>
          </a:p>
          <a:p>
            <a:pPr marL="109728" indent="0">
              <a:buNone/>
            </a:pPr>
            <a:r>
              <a:rPr lang="es-CL" dirty="0" smtClean="0"/>
              <a:t>	#(</a:t>
            </a:r>
            <a:r>
              <a:rPr lang="es-CL" dirty="0"/>
              <a:t>A′) = #U − #</a:t>
            </a:r>
            <a:r>
              <a:rPr lang="es-CL" dirty="0" smtClean="0"/>
              <a:t>A</a:t>
            </a:r>
          </a:p>
          <a:p>
            <a:pPr marL="109728" indent="0">
              <a:buNone/>
            </a:pPr>
            <a:endParaRPr lang="es-CL" dirty="0"/>
          </a:p>
          <a:p>
            <a:endParaRPr lang="es-CL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/>
              <a:t>Teoría de Conjuntos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04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s-CL" dirty="0" smtClean="0"/>
              <a:t>Se deduce por ejemplo que:</a:t>
            </a:r>
          </a:p>
          <a:p>
            <a:endParaRPr lang="es-CL" dirty="0"/>
          </a:p>
          <a:p>
            <a:pPr marL="109728" indent="0">
              <a:buNone/>
            </a:pPr>
            <a:r>
              <a:rPr lang="es-CL" dirty="0" smtClean="0"/>
              <a:t>	#(A−</a:t>
            </a:r>
            <a:r>
              <a:rPr lang="es-CL" dirty="0"/>
              <a:t>B) = #A </a:t>
            </a:r>
            <a:r>
              <a:rPr lang="es-CL" dirty="0" smtClean="0"/>
              <a:t>− #(</a:t>
            </a:r>
            <a:r>
              <a:rPr lang="es-CL" dirty="0"/>
              <a:t>A ∩ B) </a:t>
            </a:r>
            <a:endParaRPr lang="es-CL" dirty="0" smtClean="0"/>
          </a:p>
          <a:p>
            <a:endParaRPr lang="es-CL" dirty="0"/>
          </a:p>
          <a:p>
            <a:pPr marL="109728" indent="0">
              <a:buNone/>
            </a:pPr>
            <a:r>
              <a:rPr lang="es-CL" dirty="0" smtClean="0"/>
              <a:t>	#(</a:t>
            </a:r>
            <a:r>
              <a:rPr lang="es-CL" dirty="0"/>
              <a:t>A△B) = #A </a:t>
            </a:r>
            <a:r>
              <a:rPr lang="es-CL" dirty="0" smtClean="0"/>
              <a:t>+ #</a:t>
            </a:r>
            <a:r>
              <a:rPr lang="es-CL" dirty="0"/>
              <a:t>B − 2#(A ∩ B</a:t>
            </a:r>
            <a:r>
              <a:rPr lang="es-CL" dirty="0" smtClean="0"/>
              <a:t>)</a:t>
            </a:r>
          </a:p>
          <a:p>
            <a:endParaRPr lang="es-CL" dirty="0"/>
          </a:p>
          <a:p>
            <a:endParaRPr lang="es-CL" dirty="0"/>
          </a:p>
          <a:p>
            <a:pPr marL="109728" indent="0">
              <a:buNone/>
            </a:pPr>
            <a:endParaRPr lang="es-CL" dirty="0"/>
          </a:p>
          <a:p>
            <a:endParaRPr lang="es-CL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/>
              <a:t>Teoría de Conjuntos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65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/>
          </a:bodyPr>
          <a:lstStyle/>
          <a:p>
            <a:r>
              <a:rPr lang="es-CL" dirty="0"/>
              <a:t>La idea de agrupar objetos de la misma naturaleza para clasificarlos en “colecciones” o “conjuntos” es parte de la vida diaria de los seres </a:t>
            </a:r>
            <a:r>
              <a:rPr lang="es-CL" dirty="0" smtClean="0"/>
              <a:t>humanos</a:t>
            </a:r>
          </a:p>
          <a:p>
            <a:endParaRPr lang="es-CL" dirty="0"/>
          </a:p>
          <a:p>
            <a:r>
              <a:rPr lang="es-CL" dirty="0" smtClean="0"/>
              <a:t>Por </a:t>
            </a:r>
            <a:r>
              <a:rPr lang="es-CL" dirty="0"/>
              <a:t>ejemplo, el conjunto de libros de una biblioteca, el conjunto de árboles en un terreno, el conjunto de zapatos en </a:t>
            </a:r>
            <a:r>
              <a:rPr lang="es-CL" dirty="0" smtClean="0"/>
              <a:t>una zapatería, </a:t>
            </a:r>
            <a:r>
              <a:rPr lang="es-CL" dirty="0"/>
              <a:t>el conjunto de utensilios en una cocina, </a:t>
            </a:r>
            <a:r>
              <a:rPr lang="es-CL" dirty="0" smtClean="0"/>
              <a:t>etcétera</a:t>
            </a:r>
            <a:r>
              <a:rPr lang="es-CL" dirty="0"/>
              <a:t>.</a:t>
            </a:r>
            <a:endParaRPr lang="es-CL" dirty="0" smtClean="0"/>
          </a:p>
          <a:p>
            <a:endParaRPr lang="es-CL" dirty="0"/>
          </a:p>
          <a:p>
            <a:r>
              <a:rPr lang="es-CL" dirty="0" smtClean="0"/>
              <a:t>En </a:t>
            </a:r>
            <a:r>
              <a:rPr lang="es-CL" dirty="0"/>
              <a:t>todos estos ejemplos, se </a:t>
            </a:r>
            <a:r>
              <a:rPr lang="es-CL" dirty="0" smtClean="0"/>
              <a:t>usa la palabra conjunto como </a:t>
            </a:r>
            <a:r>
              <a:rPr lang="es-CL" dirty="0"/>
              <a:t>una colección de objetos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Teoría de Conjuntos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7629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s-CL" dirty="0" smtClean="0"/>
              <a:t>Hay varias maneras de demostrar un resultado en Matemáticas</a:t>
            </a:r>
          </a:p>
          <a:p>
            <a:endParaRPr lang="es-CL" dirty="0"/>
          </a:p>
          <a:p>
            <a:pPr marL="624078" indent="-514350">
              <a:buFont typeface="+mj-lt"/>
              <a:buAutoNum type="arabicPeriod"/>
            </a:pPr>
            <a:r>
              <a:rPr lang="es-CL" dirty="0" smtClean="0"/>
              <a:t>Demostración directa</a:t>
            </a:r>
          </a:p>
          <a:p>
            <a:pPr marL="624078" indent="-514350">
              <a:buFont typeface="+mj-lt"/>
              <a:buAutoNum type="arabicPeriod"/>
            </a:pPr>
            <a:r>
              <a:rPr lang="es-CL" dirty="0" smtClean="0"/>
              <a:t>Usando lógica (la veremos en el próximo capítulo)</a:t>
            </a:r>
          </a:p>
          <a:p>
            <a:pPr marL="624078" indent="-514350">
              <a:buFont typeface="+mj-lt"/>
              <a:buAutoNum type="arabicPeriod"/>
            </a:pPr>
            <a:r>
              <a:rPr lang="es-CL" dirty="0" smtClean="0"/>
              <a:t>Usando inducción matemática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Técnicas de Demostración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48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s-CL" b="1" dirty="0" smtClean="0"/>
              <a:t>Ejemplo</a:t>
            </a:r>
            <a:r>
              <a:rPr lang="es-CL" dirty="0" smtClean="0"/>
              <a:t>: probar en forma directa que:</a:t>
            </a:r>
          </a:p>
          <a:p>
            <a:pPr marL="109728" indent="0">
              <a:buNone/>
            </a:pPr>
            <a:r>
              <a:rPr lang="pt-BR" dirty="0" smtClean="0"/>
              <a:t>	A </a:t>
            </a:r>
            <a:r>
              <a:rPr lang="pt-BR" dirty="0"/>
              <a:t>∩ (B ∪ C) = (A ∩ B) ∪ (A ∩ C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es-CL" dirty="0" smtClean="0"/>
              <a:t>Demostración:</a:t>
            </a:r>
          </a:p>
          <a:p>
            <a:endParaRPr lang="es-CL" dirty="0" smtClean="0"/>
          </a:p>
          <a:p>
            <a:r>
              <a:rPr lang="es-CL" dirty="0" smtClean="0"/>
              <a:t>Debemos probar la doble inclusión:</a:t>
            </a:r>
          </a:p>
          <a:p>
            <a:pPr marL="681228" indent="-571500">
              <a:buFont typeface="+mj-lt"/>
              <a:buAutoNum type="romanLcPeriod"/>
            </a:pPr>
            <a:r>
              <a:rPr lang="pt-BR" dirty="0"/>
              <a:t>A ∩ (B ∪ C) </a:t>
            </a:r>
            <a:r>
              <a:rPr lang="pt-BR" dirty="0" smtClean="0"/>
              <a:t>⊆ </a:t>
            </a:r>
            <a:r>
              <a:rPr lang="pt-BR" dirty="0"/>
              <a:t>(A ∩ B) ∪ (A ∩ C</a:t>
            </a:r>
            <a:r>
              <a:rPr lang="pt-BR" dirty="0" smtClean="0"/>
              <a:t>)</a:t>
            </a:r>
          </a:p>
          <a:p>
            <a:pPr marL="681228" indent="-571500">
              <a:buFont typeface="+mj-lt"/>
              <a:buAutoNum type="romanLcPeriod"/>
            </a:pPr>
            <a:r>
              <a:rPr lang="pt-BR" dirty="0" smtClean="0"/>
              <a:t>(</a:t>
            </a:r>
            <a:r>
              <a:rPr lang="pt-BR" dirty="0"/>
              <a:t>A ∩ B) ∪ (A ∩ C</a:t>
            </a:r>
            <a:r>
              <a:rPr lang="pt-BR" dirty="0" smtClean="0"/>
              <a:t>) ⊆ A </a:t>
            </a:r>
            <a:r>
              <a:rPr lang="pt-BR" dirty="0"/>
              <a:t>∩ (B ∪ C) </a:t>
            </a:r>
            <a:endParaRPr lang="es-CL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Técnicas de Demostración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13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92500" lnSpcReduction="20000"/>
          </a:bodyPr>
          <a:lstStyle/>
          <a:p>
            <a:pPr marL="681228" indent="-571500">
              <a:buFont typeface="+mj-lt"/>
              <a:buAutoNum type="romanLcPeriod"/>
            </a:pPr>
            <a:r>
              <a:rPr lang="pt-BR" dirty="0" smtClean="0"/>
              <a:t>A </a:t>
            </a:r>
            <a:r>
              <a:rPr lang="pt-BR" dirty="0"/>
              <a:t>∩ (B ∪ C) </a:t>
            </a:r>
            <a:r>
              <a:rPr lang="pt-BR" dirty="0" smtClean="0"/>
              <a:t>⊆ </a:t>
            </a:r>
            <a:r>
              <a:rPr lang="pt-BR" dirty="0"/>
              <a:t>(A ∩ B) ∪ (A ∩ C</a:t>
            </a:r>
            <a:r>
              <a:rPr lang="pt-BR" dirty="0" smtClean="0"/>
              <a:t>)</a:t>
            </a:r>
          </a:p>
          <a:p>
            <a:pPr marL="109728" indent="0">
              <a:buNone/>
            </a:pPr>
            <a:endParaRPr lang="pt-BR" dirty="0" smtClean="0"/>
          </a:p>
          <a:p>
            <a:pPr marL="109728" indent="0">
              <a:buNone/>
            </a:pPr>
            <a:r>
              <a:rPr lang="es-CL" dirty="0" smtClean="0"/>
              <a:t>Sea </a:t>
            </a:r>
            <a:r>
              <a:rPr lang="es-CL" dirty="0"/>
              <a:t>x ∈ A ∩ (B ∪ C</a:t>
            </a:r>
            <a:r>
              <a:rPr lang="es-CL" dirty="0" smtClean="0"/>
              <a:t>), entonces </a:t>
            </a:r>
            <a:r>
              <a:rPr lang="es-CL" dirty="0"/>
              <a:t>x ∈ A y x ∈ (B∪C</a:t>
            </a:r>
            <a:r>
              <a:rPr lang="es-CL" dirty="0" smtClean="0"/>
              <a:t>)</a:t>
            </a:r>
            <a:endParaRPr lang="es-CL" dirty="0"/>
          </a:p>
          <a:p>
            <a:pPr marL="109728" indent="0">
              <a:buNone/>
            </a:pPr>
            <a:r>
              <a:rPr lang="es-CL" dirty="0" smtClean="0"/>
              <a:t>Es </a:t>
            </a:r>
            <a:r>
              <a:rPr lang="es-CL" dirty="0"/>
              <a:t>decir x ∈ A y (x ∈ B o x ∈ C</a:t>
            </a:r>
            <a:r>
              <a:rPr lang="es-CL" dirty="0" smtClean="0"/>
              <a:t>) </a:t>
            </a:r>
          </a:p>
          <a:p>
            <a:pPr marL="109728" indent="0">
              <a:buNone/>
            </a:pPr>
            <a:endParaRPr lang="es-CL" dirty="0" smtClean="0"/>
          </a:p>
          <a:p>
            <a:pPr marL="109728" indent="0">
              <a:buNone/>
            </a:pPr>
            <a:r>
              <a:rPr lang="es-CL" dirty="0" smtClean="0"/>
              <a:t>Si </a:t>
            </a:r>
            <a:r>
              <a:rPr lang="es-CL" dirty="0"/>
              <a:t>x ∈ B, entonces estamos en el caso x ∈ A </a:t>
            </a:r>
            <a:r>
              <a:rPr lang="es-CL" dirty="0" smtClean="0"/>
              <a:t>y x </a:t>
            </a:r>
            <a:r>
              <a:rPr lang="es-CL" dirty="0"/>
              <a:t>∈ B, y si x ∈ C estamos en el caso x ∈ A y x ∈ </a:t>
            </a:r>
            <a:r>
              <a:rPr lang="es-CL" dirty="0" smtClean="0"/>
              <a:t>C </a:t>
            </a:r>
          </a:p>
          <a:p>
            <a:pPr marL="109728" indent="0">
              <a:buNone/>
            </a:pPr>
            <a:endParaRPr lang="es-CL" dirty="0" smtClean="0"/>
          </a:p>
          <a:p>
            <a:pPr marL="109728" indent="0">
              <a:buNone/>
            </a:pPr>
            <a:r>
              <a:rPr lang="es-CL" dirty="0" smtClean="0"/>
              <a:t>O </a:t>
            </a:r>
            <a:r>
              <a:rPr lang="es-CL" dirty="0"/>
              <a:t>sea x ∈ A ∩ B o x ∈ A ∩ </a:t>
            </a:r>
            <a:r>
              <a:rPr lang="es-CL" dirty="0" smtClean="0"/>
              <a:t>C, </a:t>
            </a:r>
          </a:p>
          <a:p>
            <a:pPr marL="109728" indent="0">
              <a:buNone/>
            </a:pPr>
            <a:r>
              <a:rPr lang="es-CL" dirty="0" smtClean="0"/>
              <a:t>Por </a:t>
            </a:r>
            <a:r>
              <a:rPr lang="es-CL" dirty="0"/>
              <a:t>lo </a:t>
            </a:r>
            <a:r>
              <a:rPr lang="es-CL" dirty="0" smtClean="0"/>
              <a:t>tanto: x </a:t>
            </a:r>
            <a:r>
              <a:rPr lang="es-CL" dirty="0"/>
              <a:t>∈ (A ∩ B) ∪ (A ∩ C</a:t>
            </a:r>
            <a:r>
              <a:rPr lang="es-CL" dirty="0" smtClean="0"/>
              <a:t>) </a:t>
            </a:r>
          </a:p>
          <a:p>
            <a:pPr marL="109728" indent="0">
              <a:buNone/>
            </a:pPr>
            <a:endParaRPr lang="es-CL" dirty="0" smtClean="0"/>
          </a:p>
          <a:p>
            <a:pPr marL="109728" indent="0">
              <a:buNone/>
            </a:pPr>
            <a:r>
              <a:rPr lang="es-CL" dirty="0" smtClean="0"/>
              <a:t>Luego </a:t>
            </a:r>
            <a:r>
              <a:rPr lang="es-CL" dirty="0"/>
              <a:t>A ∩ (B ∪ C) ⊆ (A ∩ B) ∪ (A ∩ C</a:t>
            </a:r>
            <a:r>
              <a:rPr lang="es-CL" dirty="0" smtClean="0"/>
              <a:t>)</a:t>
            </a:r>
            <a:endParaRPr lang="pt-B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Técnicas de Demostración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99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pPr marL="681228" indent="-571500">
              <a:buFont typeface="+mj-lt"/>
              <a:buAutoNum type="romanLcPeriod" startAt="2"/>
            </a:pPr>
            <a:r>
              <a:rPr lang="pt-BR" dirty="0"/>
              <a:t>(A ∩ B) ∪ (A ∩ C) ⊆ A ∩ (B ∪ </a:t>
            </a:r>
            <a:r>
              <a:rPr lang="pt-BR" dirty="0" smtClean="0"/>
              <a:t>C)</a:t>
            </a:r>
          </a:p>
          <a:p>
            <a:pPr marL="109728" indent="0">
              <a:buNone/>
            </a:pPr>
            <a:r>
              <a:rPr lang="es-CL" dirty="0" smtClean="0"/>
              <a:t>Sea </a:t>
            </a:r>
            <a:r>
              <a:rPr lang="es-CL" dirty="0"/>
              <a:t>x ∈ (A ∩ B) ∪ (A ∩ C</a:t>
            </a:r>
            <a:r>
              <a:rPr lang="es-CL" dirty="0" smtClean="0"/>
              <a:t>) </a:t>
            </a:r>
          </a:p>
          <a:p>
            <a:pPr marL="109728" indent="0">
              <a:buNone/>
            </a:pPr>
            <a:r>
              <a:rPr lang="es-CL" dirty="0" smtClean="0"/>
              <a:t>Entonces </a:t>
            </a:r>
            <a:r>
              <a:rPr lang="es-CL" dirty="0"/>
              <a:t>x ∈ A ∩ B </a:t>
            </a:r>
            <a:r>
              <a:rPr lang="es-CL" dirty="0" smtClean="0"/>
              <a:t>o x </a:t>
            </a:r>
            <a:r>
              <a:rPr lang="es-CL" dirty="0"/>
              <a:t>∈ A ∩ </a:t>
            </a:r>
            <a:r>
              <a:rPr lang="es-CL" dirty="0" smtClean="0"/>
              <a:t>C</a:t>
            </a:r>
          </a:p>
          <a:p>
            <a:pPr marL="109728" indent="0">
              <a:buNone/>
            </a:pPr>
            <a:r>
              <a:rPr lang="es-CL" dirty="0" smtClean="0"/>
              <a:t>Es decir: (</a:t>
            </a:r>
            <a:r>
              <a:rPr lang="es-CL" dirty="0"/>
              <a:t>x ∈ A y x ∈ B) o (x ∈ A y x ∈ C</a:t>
            </a:r>
            <a:r>
              <a:rPr lang="es-CL" dirty="0" smtClean="0"/>
              <a:t>) </a:t>
            </a:r>
          </a:p>
          <a:p>
            <a:pPr marL="109728" indent="0">
              <a:buNone/>
            </a:pPr>
            <a:r>
              <a:rPr lang="es-CL" dirty="0" smtClean="0"/>
              <a:t>En </a:t>
            </a:r>
            <a:r>
              <a:rPr lang="es-CL" dirty="0"/>
              <a:t>todos los casos x ∈ A</a:t>
            </a:r>
            <a:r>
              <a:rPr lang="es-CL" dirty="0" smtClean="0"/>
              <a:t>, y [x </a:t>
            </a:r>
            <a:r>
              <a:rPr lang="es-CL" dirty="0"/>
              <a:t>∈ B o x ∈ </a:t>
            </a:r>
            <a:r>
              <a:rPr lang="es-CL" dirty="0" smtClean="0"/>
              <a:t>C]</a:t>
            </a:r>
          </a:p>
          <a:p>
            <a:pPr marL="109728" indent="0">
              <a:buNone/>
            </a:pPr>
            <a:r>
              <a:rPr lang="es-CL" dirty="0" smtClean="0"/>
              <a:t>Luego: x </a:t>
            </a:r>
            <a:r>
              <a:rPr lang="es-CL" dirty="0"/>
              <a:t>∈ </a:t>
            </a:r>
            <a:r>
              <a:rPr lang="es-CL" dirty="0" smtClean="0"/>
              <a:t>A y </a:t>
            </a:r>
            <a:r>
              <a:rPr lang="es-CL" dirty="0"/>
              <a:t>x ∈ (B ∪ C)</a:t>
            </a:r>
            <a:endParaRPr lang="es-CL" dirty="0" smtClean="0"/>
          </a:p>
          <a:p>
            <a:pPr marL="109728" indent="0">
              <a:buNone/>
            </a:pPr>
            <a:r>
              <a:rPr lang="es-CL" dirty="0" smtClean="0"/>
              <a:t>Por </a:t>
            </a:r>
            <a:r>
              <a:rPr lang="es-CL" dirty="0"/>
              <a:t>lo tanto x ∈ A ∩ (B ∪ C</a:t>
            </a:r>
            <a:r>
              <a:rPr lang="es-CL" dirty="0" smtClean="0"/>
              <a:t>) </a:t>
            </a:r>
          </a:p>
          <a:p>
            <a:pPr marL="109728" indent="0">
              <a:buNone/>
            </a:pPr>
            <a:r>
              <a:rPr lang="es-CL" dirty="0" smtClean="0"/>
              <a:t>Luego </a:t>
            </a:r>
            <a:r>
              <a:rPr lang="es-CL" dirty="0"/>
              <a:t>(A ∩ B) ∪ (A ∩ C) </a:t>
            </a:r>
            <a:r>
              <a:rPr lang="es-CL" dirty="0" smtClean="0"/>
              <a:t>⊆ A </a:t>
            </a:r>
            <a:r>
              <a:rPr lang="es-CL" dirty="0"/>
              <a:t>∩ (B ∪ C</a:t>
            </a:r>
            <a:r>
              <a:rPr lang="es-CL" dirty="0" smtClean="0"/>
              <a:t>)</a:t>
            </a:r>
          </a:p>
          <a:p>
            <a:pPr marL="109728" indent="0">
              <a:buNone/>
            </a:pPr>
            <a:endParaRPr lang="pt-BR" dirty="0" smtClean="0"/>
          </a:p>
          <a:p>
            <a:pPr marL="109728" indent="0">
              <a:buNone/>
            </a:pPr>
            <a:r>
              <a:rPr lang="pt-BR" dirty="0" smtClean="0"/>
              <a:t>Luego: A </a:t>
            </a:r>
            <a:r>
              <a:rPr lang="pt-BR" dirty="0"/>
              <a:t>∩ (B ∪ C) = (A ∩ B) ∪ (A ∩ C)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Técnicas de Demostración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89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pt-BR" sz="3200" b="1" dirty="0" smtClean="0"/>
              <a:t>Inducción</a:t>
            </a:r>
          </a:p>
          <a:p>
            <a:pPr marL="109728" indent="0">
              <a:buNone/>
            </a:pPr>
            <a:endParaRPr lang="pt-BR" dirty="0" smtClean="0"/>
          </a:p>
          <a:p>
            <a:r>
              <a:rPr lang="es-ES" sz="2800" dirty="0"/>
              <a:t>Dada una proposición P(n) sobre un entero no negativo n, el principio de inducción matemática es que P(n) se verifica ssi:</a:t>
            </a:r>
            <a:endParaRPr lang="es-CL" sz="2800" dirty="0"/>
          </a:p>
          <a:p>
            <a:endParaRPr lang="es-ES" sz="2800" dirty="0" smtClean="0"/>
          </a:p>
          <a:p>
            <a:r>
              <a:rPr lang="es-ES" sz="2800" b="1" dirty="0" smtClean="0"/>
              <a:t>(</a:t>
            </a:r>
            <a:r>
              <a:rPr lang="es-ES" sz="2800" b="1" dirty="0"/>
              <a:t>Base) </a:t>
            </a:r>
            <a:r>
              <a:rPr lang="es-ES" sz="2800" dirty="0"/>
              <a:t>P(k) es válido, k </a:t>
            </a:r>
            <a:r>
              <a:rPr lang="es-ES" sz="2800" dirty="0">
                <a:sym typeface="Symbol"/>
              </a:rPr>
              <a:t></a:t>
            </a:r>
            <a:r>
              <a:rPr lang="es-ES" sz="2800" dirty="0"/>
              <a:t> </a:t>
            </a:r>
            <a:r>
              <a:rPr lang="es-ES" sz="2800" dirty="0" smtClean="0"/>
              <a:t>0</a:t>
            </a:r>
          </a:p>
          <a:p>
            <a:r>
              <a:rPr lang="es-ES" sz="2800" b="1" dirty="0"/>
              <a:t>(Principio de inducción) </a:t>
            </a:r>
            <a:r>
              <a:rPr lang="es-ES" sz="2800" dirty="0" smtClean="0"/>
              <a:t>Si </a:t>
            </a:r>
            <a:r>
              <a:rPr lang="es-ES" sz="2800" dirty="0"/>
              <a:t>se supone </a:t>
            </a:r>
            <a:r>
              <a:rPr lang="es-ES" sz="2800" dirty="0" smtClean="0"/>
              <a:t>que P(n</a:t>
            </a:r>
            <a:r>
              <a:rPr lang="es-ES" sz="2800" dirty="0"/>
              <a:t>) </a:t>
            </a:r>
            <a:r>
              <a:rPr lang="es-ES" sz="2800" dirty="0" smtClean="0"/>
              <a:t>es válida </a:t>
            </a:r>
            <a:r>
              <a:rPr lang="es-ES" sz="2800" dirty="0"/>
              <a:t>entonces </a:t>
            </a:r>
            <a:r>
              <a:rPr lang="es-ES" sz="2800" dirty="0" smtClean="0"/>
              <a:t>probar </a:t>
            </a:r>
            <a:r>
              <a:rPr lang="es-ES" sz="2800" dirty="0"/>
              <a:t>que P(n+1) es válida </a:t>
            </a:r>
            <a:r>
              <a:rPr lang="es-ES" sz="2800" dirty="0" smtClean="0"/>
              <a:t>también </a:t>
            </a:r>
            <a:r>
              <a:rPr lang="es-ES" sz="2800" dirty="0"/>
              <a:t>para n </a:t>
            </a:r>
            <a:r>
              <a:rPr lang="es-ES" sz="2800" dirty="0">
                <a:sym typeface="Symbol"/>
              </a:rPr>
              <a:t></a:t>
            </a:r>
            <a:r>
              <a:rPr lang="es-ES" sz="2800" dirty="0"/>
              <a:t> 1</a:t>
            </a:r>
            <a:endParaRPr lang="pt-B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Técnicas de Demostración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25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/>
              <a:t>Técnicas de Demostración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35280" cy="502738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ES" sz="2800" b="1" u="sng" dirty="0" smtClean="0"/>
                  <a:t>Ejemplo</a:t>
                </a:r>
                <a:r>
                  <a:rPr lang="es-ES" sz="2800" dirty="0"/>
                  <a:t>: Compruebe que</a:t>
                </a:r>
                <a:r>
                  <a:rPr lang="es-ES" sz="2800" dirty="0" smtClean="0"/>
                  <a:t>: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s-CL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s-CL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s-CL" sz="28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s-CL" sz="28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CL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L" sz="28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CL" sz="2800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s-CL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CL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CL" sz="28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s-CL" sz="2800" i="1">
                              <a:latin typeface="Cambria Math"/>
                            </a:rPr>
                            <m:t>𝑛</m:t>
                          </m:r>
                          <m:r>
                            <a:rPr lang="es-CL" sz="2800" i="1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s-CL" sz="2800" i="1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s-CL" sz="2800" dirty="0"/>
              </a:p>
              <a:p>
                <a:pPr marL="109728" indent="0">
                  <a:buNone/>
                </a:pPr>
                <a:r>
                  <a:rPr lang="es-ES" sz="2800" dirty="0" smtClean="0"/>
                  <a:t>  </a:t>
                </a:r>
                <a:r>
                  <a:rPr lang="pt-BR" sz="2800" dirty="0" smtClean="0"/>
                  <a:t>(Base) Para </a:t>
                </a:r>
                <a:r>
                  <a:rPr lang="pt-BR" sz="2800" dirty="0"/>
                  <a:t>n = 0 se verifica </a:t>
                </a:r>
                <a:r>
                  <a:rPr lang="pt-BR" sz="2800" dirty="0" smtClean="0"/>
                  <a:t>que: </a:t>
                </a:r>
              </a:p>
              <a:p>
                <a:pPr marL="109728" lvl="0" indent="0">
                  <a:buNone/>
                </a:pPr>
                <a:r>
                  <a:rPr lang="pt-BR" sz="2800" dirty="0"/>
                  <a:t>	</a:t>
                </a:r>
                <a:r>
                  <a:rPr lang="pt-BR" sz="2800" dirty="0" smtClean="0"/>
                  <a:t>2</a:t>
                </a:r>
                <a:r>
                  <a:rPr lang="pt-BR" sz="2800" baseline="30000" dirty="0" smtClean="0"/>
                  <a:t>0</a:t>
                </a:r>
                <a:r>
                  <a:rPr lang="pt-BR" sz="2800" dirty="0" smtClean="0"/>
                  <a:t> = 1 y </a:t>
                </a:r>
                <a:r>
                  <a:rPr lang="pt-BR" sz="2800" dirty="0"/>
                  <a:t>2</a:t>
                </a:r>
                <a:r>
                  <a:rPr lang="pt-BR" sz="2800" baseline="30000" dirty="0"/>
                  <a:t>0+1 </a:t>
                </a:r>
                <a:r>
                  <a:rPr lang="pt-BR" sz="2800" dirty="0"/>
                  <a:t>– 1 = </a:t>
                </a:r>
                <a:r>
                  <a:rPr lang="pt-BR" sz="2800" dirty="0" smtClean="0"/>
                  <a:t>1</a:t>
                </a:r>
                <a:endParaRPr lang="es-CL" sz="2800" dirty="0"/>
              </a:p>
              <a:p>
                <a:r>
                  <a:rPr lang="es-ES" sz="2800" dirty="0" smtClean="0"/>
                  <a:t>(Inducción) Para </a:t>
                </a:r>
                <a:r>
                  <a:rPr lang="es-ES" sz="2800" dirty="0"/>
                  <a:t>n &gt; 0 se supone válida la </a:t>
                </a:r>
                <a:r>
                  <a:rPr lang="es-ES" sz="2800" dirty="0" smtClean="0"/>
                  <a:t>proposición, entonces se debe probar la Tesis:</a:t>
                </a:r>
                <a:r>
                  <a:rPr lang="es-CL" sz="2800" dirty="0" smtClean="0"/>
                  <a:t> 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s-CL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s-CL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s-CL" sz="28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s-CL" sz="2800" i="1">
                              <a:latin typeface="Cambria Math"/>
                            </a:rPr>
                            <m:t>𝑛</m:t>
                          </m:r>
                          <m:r>
                            <a:rPr lang="es-CL" sz="2800" i="1">
                              <a:latin typeface="Cambria Math"/>
                            </a:rPr>
                            <m:t>+1</m:t>
                          </m:r>
                        </m:sup>
                        <m:e>
                          <m:sSup>
                            <m:sSupPr>
                              <m:ctrlPr>
                                <a:rPr lang="es-CL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L" sz="28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CL" sz="2800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s-CL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CL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CL" sz="28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s-CL" sz="2800" i="1">
                              <a:latin typeface="Cambria Math"/>
                            </a:rPr>
                            <m:t>𝑛</m:t>
                          </m:r>
                          <m:r>
                            <a:rPr lang="es-CL" sz="2800" i="1">
                              <a:latin typeface="Cambria Math"/>
                            </a:rPr>
                            <m:t>+2</m:t>
                          </m:r>
                        </m:sup>
                      </m:sSup>
                      <m:r>
                        <a:rPr lang="es-CL" sz="2800" i="1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s-CL" sz="2800" dirty="0"/>
              </a:p>
              <a:p>
                <a:pPr lvl="0"/>
                <a:endParaRPr lang="es-CL" sz="2800" dirty="0"/>
              </a:p>
              <a:p>
                <a:endParaRPr lang="es-CL" sz="2000" dirty="0"/>
              </a:p>
              <a:p>
                <a:endParaRPr lang="es-CL" sz="2200" b="1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35280" cy="5027380"/>
              </a:xfrm>
              <a:blipFill rotWithShape="1">
                <a:blip r:embed="rId2"/>
                <a:stretch>
                  <a:fillRect t="-182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39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/>
              <a:t>Técnicas de Demostración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35280" cy="5027380"/>
              </a:xfrm>
            </p:spPr>
            <p:txBody>
              <a:bodyPr>
                <a:normAutofit/>
              </a:bodyPr>
              <a:lstStyle/>
              <a:p>
                <a:r>
                  <a:rPr lang="es-CL" sz="2800" dirty="0" smtClean="0"/>
                  <a:t>La prueba es:</a:t>
                </a:r>
              </a:p>
              <a:p>
                <a:endParaRPr lang="es-CL" sz="2800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s-CL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s-CL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s-CL" sz="28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s-CL" sz="2800" i="1">
                              <a:latin typeface="Cambria Math"/>
                            </a:rPr>
                            <m:t>𝑛</m:t>
                          </m:r>
                          <m:r>
                            <a:rPr lang="es-CL" sz="2800" i="1">
                              <a:latin typeface="Cambria Math"/>
                            </a:rPr>
                            <m:t>+1</m:t>
                          </m:r>
                        </m:sup>
                        <m:e>
                          <m:sSup>
                            <m:sSupPr>
                              <m:ctrlPr>
                                <a:rPr lang="es-CL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L" sz="28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CL" sz="2800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s-CL" sz="2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CL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s-CL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s-CL" sz="28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s-CL" sz="28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CL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L" sz="28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CL" sz="2800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s-CL" sz="28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s-CL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CL" sz="28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s-CL" sz="2800" i="1">
                              <a:latin typeface="Cambria Math"/>
                            </a:rPr>
                            <m:t>𝑛</m:t>
                          </m:r>
                          <m:r>
                            <a:rPr lang="es-CL" sz="2800" i="1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s-CL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CL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CL" sz="28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s-CL" sz="2800" i="1">
                              <a:latin typeface="Cambria Math"/>
                            </a:rPr>
                            <m:t>𝑛</m:t>
                          </m:r>
                          <m:r>
                            <a:rPr lang="es-CL" sz="2800" i="1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s-CL" sz="2800" b="0" i="1" smtClean="0">
                          <a:latin typeface="Cambria Math"/>
                        </a:rPr>
                        <m:t>−1+</m:t>
                      </m:r>
                      <m:sSup>
                        <m:sSupPr>
                          <m:ctrlPr>
                            <a:rPr lang="es-CL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CL" sz="28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s-CL" sz="2800" i="1">
                              <a:latin typeface="Cambria Math"/>
                            </a:rPr>
                            <m:t>𝑛</m:t>
                          </m:r>
                          <m:r>
                            <a:rPr lang="es-CL" sz="2800" i="1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s-CL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CL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CL" sz="28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s-CL" sz="2800" i="1">
                              <a:latin typeface="Cambria Math"/>
                            </a:rPr>
                            <m:t>𝑛</m:t>
                          </m:r>
                          <m:r>
                            <a:rPr lang="es-CL" sz="2800" i="1">
                              <a:latin typeface="Cambria Math"/>
                            </a:rPr>
                            <m:t>+2</m:t>
                          </m:r>
                        </m:sup>
                      </m:sSup>
                      <m:r>
                        <a:rPr lang="es-CL" sz="28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s-CL" sz="2800" dirty="0"/>
              </a:p>
              <a:p>
                <a:pPr marL="109728" indent="0">
                  <a:buNone/>
                </a:pPr>
                <a:r>
                  <a:rPr lang="es-CL" sz="2800" dirty="0" smtClean="0"/>
                  <a:t>                               </a:t>
                </a:r>
                <a:r>
                  <a:rPr lang="es-CL" sz="2800" dirty="0" smtClean="0">
                    <a:sym typeface="Symbol"/>
                  </a:rPr>
                  <a:t></a:t>
                </a:r>
              </a:p>
              <a:p>
                <a:pPr marL="109728" indent="0">
                  <a:buNone/>
                </a:pPr>
                <a:r>
                  <a:rPr lang="es-CL" sz="2800" dirty="0">
                    <a:sym typeface="Symbol"/>
                  </a:rPr>
                  <a:t> </a:t>
                </a:r>
                <a:r>
                  <a:rPr lang="es-CL" sz="2800" dirty="0" smtClean="0">
                    <a:sym typeface="Symbol"/>
                  </a:rPr>
                  <a:t>               Hipótesis de inducción</a:t>
                </a:r>
                <a:endParaRPr lang="es-CL" sz="2800" dirty="0"/>
              </a:p>
              <a:p>
                <a:endParaRPr lang="es-CL" sz="2200" b="1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35280" cy="5027380"/>
              </a:xfrm>
              <a:blipFill rotWithShape="1">
                <a:blip r:embed="rId2"/>
                <a:stretch>
                  <a:fillRect t="-121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13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251447"/>
          </a:xfrm>
        </p:spPr>
        <p:txBody>
          <a:bodyPr/>
          <a:lstStyle/>
          <a:p>
            <a:r>
              <a:rPr lang="es-CL" sz="6600" dirty="0" smtClean="0"/>
              <a:t>Fundamentos de la Computación</a:t>
            </a:r>
            <a:br>
              <a:rPr lang="es-CL" sz="6600" dirty="0" smtClean="0"/>
            </a:br>
            <a:endParaRPr lang="es-CL" sz="6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Profesor</a:t>
            </a:r>
            <a:r>
              <a:rPr lang="es-CL" dirty="0" smtClean="0"/>
              <a:t>: Héctor Soza Pollman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5444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s-CL" b="1" dirty="0"/>
              <a:t>Par ordenado</a:t>
            </a:r>
          </a:p>
          <a:p>
            <a:r>
              <a:rPr lang="es-CL" dirty="0" smtClean="0"/>
              <a:t>Cuando </a:t>
            </a:r>
            <a:r>
              <a:rPr lang="es-CL" dirty="0"/>
              <a:t>hablamos de </a:t>
            </a:r>
            <a:r>
              <a:rPr lang="es-CL" b="1" dirty="0"/>
              <a:t>par </a:t>
            </a:r>
            <a:r>
              <a:rPr lang="es-CL" b="1" dirty="0" smtClean="0"/>
              <a:t>ordenado</a:t>
            </a:r>
            <a:r>
              <a:rPr lang="es-CL" dirty="0" smtClean="0"/>
              <a:t>, </a:t>
            </a:r>
            <a:r>
              <a:rPr lang="es-CL" dirty="0"/>
              <a:t>nos estamos refiriendo a </a:t>
            </a:r>
            <a:r>
              <a:rPr lang="es-CL" b="1" dirty="0"/>
              <a:t>dos </a:t>
            </a:r>
            <a:r>
              <a:rPr lang="es-CL" dirty="0"/>
              <a:t>números, o figuras, encerrados en un </a:t>
            </a:r>
            <a:r>
              <a:rPr lang="es-CL" dirty="0" smtClean="0"/>
              <a:t>paréntesis</a:t>
            </a:r>
            <a:endParaRPr lang="es-CL" dirty="0"/>
          </a:p>
          <a:p>
            <a:endParaRPr lang="es-CL" dirty="0" smtClean="0"/>
          </a:p>
          <a:p>
            <a:r>
              <a:rPr lang="es-CL" dirty="0" smtClean="0"/>
              <a:t>Su </a:t>
            </a:r>
            <a:r>
              <a:rPr lang="es-CL" dirty="0"/>
              <a:t>representación general es</a:t>
            </a:r>
            <a:r>
              <a:rPr lang="es-CL" dirty="0" smtClean="0"/>
              <a:t>: (a, b)</a:t>
            </a:r>
          </a:p>
          <a:p>
            <a:endParaRPr lang="es-CL" dirty="0"/>
          </a:p>
          <a:p>
            <a:r>
              <a:rPr lang="es-CL" dirty="0"/>
              <a:t>Un par ordenado se puede obtener desarrollando </a:t>
            </a:r>
            <a:r>
              <a:rPr lang="es-CL" dirty="0" smtClean="0"/>
              <a:t>la </a:t>
            </a:r>
            <a:r>
              <a:rPr lang="es-CL" dirty="0"/>
              <a:t>operación llamada </a:t>
            </a:r>
            <a:r>
              <a:rPr lang="es-CL" b="1" dirty="0"/>
              <a:t>producto </a:t>
            </a:r>
            <a:r>
              <a:rPr lang="es-CL" b="1" dirty="0" smtClean="0"/>
              <a:t>cartesiano entre dos conjuntos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Relaciones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17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s-CL" b="1" dirty="0" smtClean="0"/>
              <a:t>Ejemplo</a:t>
            </a:r>
            <a:r>
              <a:rPr lang="es-CL" dirty="0" smtClean="0"/>
              <a:t>: si se tienen los conjuntos A y B, las </a:t>
            </a:r>
            <a:r>
              <a:rPr lang="es-CL" dirty="0"/>
              <a:t>combinaciones que se pueden hacer entre los elementos de ambos </a:t>
            </a:r>
            <a:r>
              <a:rPr lang="es-CL" dirty="0" smtClean="0"/>
              <a:t>conjuntos son:</a:t>
            </a:r>
            <a:endParaRPr lang="es-CL" dirty="0"/>
          </a:p>
          <a:p>
            <a:endParaRPr lang="es-CL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Relaciones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8434" name="Picture 2" descr="http://www.profesorenlinea.cl/imagenmatematica/parordenado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132138"/>
            <a:ext cx="3528392" cy="244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7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s-CL" dirty="0" smtClean="0"/>
              <a:t>Una definición para </a:t>
            </a:r>
            <a:r>
              <a:rPr lang="es-CL" b="1" dirty="0" smtClean="0"/>
              <a:t>conjunto</a:t>
            </a:r>
            <a:r>
              <a:rPr lang="es-CL" dirty="0" smtClean="0"/>
              <a:t> es la siguiente:</a:t>
            </a:r>
          </a:p>
          <a:p>
            <a:endParaRPr lang="es-CL" dirty="0"/>
          </a:p>
          <a:p>
            <a:r>
              <a:rPr lang="es-CL" dirty="0" smtClean="0"/>
              <a:t>Es una colección de objetos, llamados elementos, que tiene la propiedad de que, dado un objeto cualquiera, se puede decidir si ese objeto es o no un elemento del conjunto</a:t>
            </a:r>
          </a:p>
          <a:p>
            <a:endParaRPr lang="es-CL" dirty="0"/>
          </a:p>
          <a:p>
            <a:r>
              <a:rPr lang="es-CL" dirty="0" smtClean="0"/>
              <a:t>Se observa que el orden de los elementos en un conjunto no importa, y en un conjunto no se consideran las repeticiones de elementos</a:t>
            </a:r>
          </a:p>
          <a:p>
            <a:endParaRPr lang="es-CL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Teoría de Conjuntos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1178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s-CL" dirty="0"/>
              <a:t>Estas combinaciones se pueden representar mediante pares ordenados, tal como se indican en la siguiente </a:t>
            </a:r>
            <a:r>
              <a:rPr lang="es-CL" dirty="0" smtClean="0"/>
              <a:t>tabla: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Relaciones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AutoShape 2" descr="http://www.profesorenlinea.cl/imagenmatematica/parordenado02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22532" name="Picture 4" descr="http://www.profesorenlinea.cl/imagenmatematica/parordenado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880" y="3148875"/>
            <a:ext cx="3928384" cy="21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4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>
            <a:normAutofit/>
          </a:bodyPr>
          <a:lstStyle/>
          <a:p>
            <a:r>
              <a:rPr lang="es-CL" dirty="0" smtClean="0"/>
              <a:t>Otra técnica de demostración usada en Matemáticas es la reducción al absurdo</a:t>
            </a:r>
          </a:p>
          <a:p>
            <a:endParaRPr lang="es-CL" dirty="0"/>
          </a:p>
          <a:p>
            <a:r>
              <a:rPr lang="es-CL" dirty="0" smtClean="0"/>
              <a:t>Se supone que lo que se quiere demostrar no es cierto y uniendo esto con los axiomas conocidos se desarrolla la demostración hasta alcanzar una contradicción </a:t>
            </a:r>
            <a:endParaRPr lang="pt-B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Técnicas de Demostración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87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Usando </a:t>
            </a:r>
            <a:r>
              <a:rPr lang="pt-BR" b="1" dirty="0" smtClean="0"/>
              <a:t>reducción al absurdo </a:t>
            </a:r>
            <a:r>
              <a:rPr lang="pt-BR" dirty="0" smtClean="0"/>
              <a:t>probar que:</a:t>
            </a:r>
          </a:p>
          <a:p>
            <a:pPr marL="109728" indent="0">
              <a:buNone/>
            </a:pPr>
            <a:r>
              <a:rPr lang="pt-BR" dirty="0" smtClean="0"/>
              <a:t>	A = B </a:t>
            </a:r>
            <a:r>
              <a:rPr lang="pt-BR" dirty="0" smtClean="0">
                <a:latin typeface="Lucida Sans Unicode"/>
                <a:cs typeface="Lucida Sans Unicode"/>
              </a:rPr>
              <a:t>⇔ A × B = B × A</a:t>
            </a:r>
          </a:p>
          <a:p>
            <a:pPr marL="109728" indent="0">
              <a:buNone/>
            </a:pPr>
            <a:endParaRPr lang="pt-BR" dirty="0">
              <a:latin typeface="Lucida Sans Unicode"/>
              <a:cs typeface="Lucida Sans Unicode"/>
            </a:endParaRPr>
          </a:p>
          <a:p>
            <a:r>
              <a:rPr lang="pt-BR" b="1" dirty="0" smtClean="0">
                <a:latin typeface="Lucida Sans Unicode"/>
                <a:cs typeface="Lucida Sans Unicode"/>
              </a:rPr>
              <a:t>Demostración</a:t>
            </a:r>
            <a:r>
              <a:rPr lang="pt-BR" dirty="0" smtClean="0">
                <a:latin typeface="Lucida Sans Unicode"/>
                <a:cs typeface="Lucida Sans Unicode"/>
              </a:rPr>
              <a:t>:</a:t>
            </a:r>
          </a:p>
          <a:p>
            <a:pPr marL="109728" indent="0">
              <a:buNone/>
            </a:pPr>
            <a:r>
              <a:rPr lang="pt-BR" dirty="0" smtClean="0"/>
              <a:t>⇒) Directa porque si A = B entonces se tiene A </a:t>
            </a:r>
            <a:r>
              <a:rPr lang="pt-BR" dirty="0" smtClean="0">
                <a:cs typeface="Lucida Sans Unicode"/>
              </a:rPr>
              <a:t>× A </a:t>
            </a:r>
            <a:endParaRPr lang="pt-BR" dirty="0" smtClean="0"/>
          </a:p>
          <a:p>
            <a:pPr marL="109728" indent="0">
              <a:buNone/>
            </a:pPr>
            <a:r>
              <a:rPr lang="pt-BR" dirty="0" smtClean="0"/>
              <a:t>⇐) Sea </a:t>
            </a:r>
            <a:r>
              <a:rPr lang="pt-BR" dirty="0">
                <a:cs typeface="Lucida Sans Unicode"/>
              </a:rPr>
              <a:t>A × B = B × </a:t>
            </a:r>
            <a:r>
              <a:rPr lang="pt-BR" dirty="0" smtClean="0">
                <a:cs typeface="Lucida Sans Unicode"/>
              </a:rPr>
              <a:t>A y supongamos que A ≠ B</a:t>
            </a:r>
          </a:p>
          <a:p>
            <a:pPr marL="109728" indent="0">
              <a:buNone/>
            </a:pPr>
            <a:r>
              <a:rPr lang="pt-BR" dirty="0" smtClean="0">
                <a:cs typeface="Lucida Sans Unicode"/>
              </a:rPr>
              <a:t>Como </a:t>
            </a:r>
            <a:r>
              <a:rPr lang="pt-BR" dirty="0">
                <a:cs typeface="Lucida Sans Unicode"/>
              </a:rPr>
              <a:t>A ≠ </a:t>
            </a:r>
            <a:r>
              <a:rPr lang="pt-BR" dirty="0" smtClean="0">
                <a:cs typeface="Lucida Sans Unicode"/>
              </a:rPr>
              <a:t>B podemos suponer sin pérdida de generalidad que existe x </a:t>
            </a:r>
            <a:r>
              <a:rPr lang="el-GR" dirty="0" smtClean="0">
                <a:latin typeface="Lucida Sans Unicode"/>
                <a:cs typeface="Lucida Sans Unicode"/>
              </a:rPr>
              <a:t>∈</a:t>
            </a:r>
            <a:r>
              <a:rPr lang="es-CL" dirty="0" smtClean="0">
                <a:latin typeface="Lucida Sans Unicode"/>
                <a:cs typeface="Lucida Sans Unicode"/>
              </a:rPr>
              <a:t> A tal que x ∉ B</a:t>
            </a:r>
          </a:p>
          <a:p>
            <a:pPr marL="109728" indent="0">
              <a:buNone/>
            </a:pPr>
            <a:r>
              <a:rPr lang="es-CL" dirty="0" smtClean="0">
                <a:latin typeface="Lucida Sans Unicode"/>
                <a:cs typeface="Lucida Sans Unicode"/>
              </a:rPr>
              <a:t>Sea y ∈ B, entonces (x, y) ∈ </a:t>
            </a:r>
            <a:r>
              <a:rPr lang="pt-BR" dirty="0">
                <a:cs typeface="Lucida Sans Unicode"/>
              </a:rPr>
              <a:t>A × B </a:t>
            </a:r>
            <a:r>
              <a:rPr lang="pt-BR" dirty="0" smtClean="0">
                <a:cs typeface="Lucida Sans Unicode"/>
              </a:rPr>
              <a:t>pero (x, y) </a:t>
            </a:r>
            <a:r>
              <a:rPr lang="pt-BR" dirty="0" smtClean="0">
                <a:latin typeface="Lucida Sans Unicode"/>
                <a:cs typeface="Lucida Sans Unicode"/>
              </a:rPr>
              <a:t>∉ </a:t>
            </a:r>
            <a:r>
              <a:rPr lang="pt-BR" dirty="0">
                <a:cs typeface="Lucida Sans Unicode"/>
              </a:rPr>
              <a:t>B × A</a:t>
            </a:r>
          </a:p>
          <a:p>
            <a:pPr marL="109728" indent="0">
              <a:buNone/>
            </a:pPr>
            <a:r>
              <a:rPr lang="pt-BR" dirty="0" smtClean="0">
                <a:cs typeface="Lucida Sans Unicode"/>
              </a:rPr>
              <a:t>Esto contradice el hecho de que </a:t>
            </a:r>
            <a:r>
              <a:rPr lang="pt-BR" dirty="0">
                <a:cs typeface="Lucida Sans Unicode"/>
              </a:rPr>
              <a:t>A × B = B × A</a:t>
            </a:r>
          </a:p>
          <a:p>
            <a:pPr marL="109728" indent="0">
              <a:buNone/>
            </a:pPr>
            <a:r>
              <a:rPr lang="pt-BR" dirty="0" smtClean="0"/>
              <a:t>Luego se verifica la propiedad</a:t>
            </a:r>
            <a:endParaRPr lang="pt-B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Técnicas de Demostración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41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s-CL" dirty="0" smtClean="0"/>
              <a:t>Les dejo en campus virtual un corto video que usa demostración con reducción al absurdo</a:t>
            </a:r>
          </a:p>
          <a:p>
            <a:endParaRPr lang="es-CL" dirty="0"/>
          </a:p>
          <a:p>
            <a:r>
              <a:rPr lang="es-CL" dirty="0" smtClean="0"/>
              <a:t>¿Cuántos números primos hay? Usando el teorema de Euclides se demuestra que hay infinitos números primos con reducción al absurdo</a:t>
            </a:r>
            <a:endParaRPr lang="es-CL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>
            <a:normAutofit/>
          </a:bodyPr>
          <a:lstStyle/>
          <a:p>
            <a:r>
              <a:rPr lang="es-CL" dirty="0" smtClean="0"/>
              <a:t>Técnicas de Demostración	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05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35280" cy="4525963"/>
              </a:xfrm>
            </p:spPr>
            <p:txBody>
              <a:bodyPr>
                <a:normAutofit/>
              </a:bodyPr>
              <a:lstStyle/>
              <a:p>
                <a:r>
                  <a:rPr lang="es-CL" dirty="0" smtClean="0"/>
                  <a:t>Además les dejo en campus virtual un teorema que se demuestra usando reducción al absurdo</a:t>
                </a:r>
              </a:p>
              <a:p>
                <a:endParaRPr lang="es-CL" dirty="0"/>
              </a:p>
              <a:p>
                <a:r>
                  <a:rPr lang="es-CL" dirty="0" smtClean="0"/>
                  <a:t>Si m no es un cuadrado perfecto entonces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CL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s-CL" i="0">
                            <a:latin typeface="Cambria Math"/>
                          </a:rPr>
                          <m:t>m</m:t>
                        </m:r>
                      </m:e>
                    </m:rad>
                  </m:oMath>
                </a14:m>
                <a:r>
                  <a:rPr lang="es-CL" dirty="0" smtClean="0"/>
                  <a:t> es un número irracional</a:t>
                </a:r>
                <a:endParaRPr lang="es-CL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35280" cy="4525963"/>
              </a:xfrm>
              <a:blipFill rotWithShape="1">
                <a:blip r:embed="rId2"/>
                <a:stretch>
                  <a:fillRect t="-1213" r="-159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>
            <a:normAutofit/>
          </a:bodyPr>
          <a:lstStyle/>
          <a:p>
            <a:r>
              <a:rPr lang="es-CL" dirty="0" smtClean="0"/>
              <a:t>Técnicas de Demostración	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06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s-CL" dirty="0" smtClean="0"/>
              <a:t>Un </a:t>
            </a:r>
            <a:r>
              <a:rPr lang="es-CL" dirty="0"/>
              <a:t>par ordenado sirve para representar un subconjunto del </a:t>
            </a:r>
            <a:r>
              <a:rPr lang="es-CL" b="1" dirty="0"/>
              <a:t>producto cartesiano </a:t>
            </a:r>
            <a:r>
              <a:rPr lang="es-CL" dirty="0"/>
              <a:t>entre dos conjuntos, un </a:t>
            </a:r>
            <a:r>
              <a:rPr lang="es-CL" b="1" dirty="0"/>
              <a:t>punto en un plano cartesiano </a:t>
            </a:r>
            <a:r>
              <a:rPr lang="es-CL" dirty="0"/>
              <a:t>o bien </a:t>
            </a:r>
            <a:r>
              <a:rPr lang="es-CL" dirty="0" smtClean="0"/>
              <a:t>una </a:t>
            </a:r>
            <a:r>
              <a:rPr lang="es-CL" b="1" dirty="0" smtClean="0"/>
              <a:t>relación</a:t>
            </a:r>
            <a:r>
              <a:rPr lang="es-CL" dirty="0" smtClean="0"/>
              <a:t> </a:t>
            </a:r>
            <a:r>
              <a:rPr lang="es-CL" dirty="0"/>
              <a:t>o una </a:t>
            </a:r>
            <a:r>
              <a:rPr lang="es-CL" b="1" dirty="0" smtClean="0"/>
              <a:t>función</a:t>
            </a:r>
          </a:p>
          <a:p>
            <a:endParaRPr lang="es-CL" b="1" dirty="0"/>
          </a:p>
          <a:p>
            <a:r>
              <a:rPr lang="es-CL" dirty="0"/>
              <a:t>Cada par ordenado es una combinación entre elementos </a:t>
            </a:r>
            <a:r>
              <a:rPr lang="es-CL" dirty="0" smtClean="0"/>
              <a:t>de un </a:t>
            </a:r>
            <a:r>
              <a:rPr lang="es-CL" dirty="0"/>
              <a:t>conjunto </a:t>
            </a:r>
            <a:r>
              <a:rPr lang="es-CL" b="1" dirty="0"/>
              <a:t>A </a:t>
            </a:r>
            <a:r>
              <a:rPr lang="es-CL" dirty="0"/>
              <a:t>y elementos </a:t>
            </a:r>
            <a:r>
              <a:rPr lang="es-CL" dirty="0" smtClean="0"/>
              <a:t>de un </a:t>
            </a:r>
            <a:r>
              <a:rPr lang="es-CL" dirty="0"/>
              <a:t>conjunto </a:t>
            </a:r>
            <a:r>
              <a:rPr lang="es-CL" b="1" dirty="0"/>
              <a:t>B </a:t>
            </a:r>
            <a:r>
              <a:rPr lang="es-CL" b="1" dirty="0" smtClean="0"/>
              <a:t>y su producto cartesiano se llama  A </a:t>
            </a:r>
            <a:r>
              <a:rPr lang="es-CL" b="1" dirty="0"/>
              <a:t>× </a:t>
            </a:r>
            <a:r>
              <a:rPr lang="es-CL" b="1" dirty="0" smtClean="0"/>
              <a:t>B</a:t>
            </a:r>
          </a:p>
          <a:p>
            <a:endParaRPr lang="es-CL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Relaciones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21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s-CL" dirty="0" smtClean="0"/>
              <a:t>Para cada conjunto A se llama conjunto potencia de A al conjunto </a:t>
            </a:r>
            <a:r>
              <a:rPr lang="es-CL" b="1" dirty="0" smtClean="0">
                <a:cs typeface="Lucida Sans Unicode"/>
              </a:rPr>
              <a:t>℘</a:t>
            </a:r>
            <a:r>
              <a:rPr lang="es-CL" dirty="0" smtClean="0">
                <a:cs typeface="Lucida Sans Unicode"/>
              </a:rPr>
              <a:t>(</a:t>
            </a:r>
            <a:r>
              <a:rPr lang="es-CL" b="1" dirty="0" smtClean="0"/>
              <a:t>A)</a:t>
            </a:r>
            <a:r>
              <a:rPr lang="es-CL" dirty="0" smtClean="0"/>
              <a:t> formado por todos los subconjuntos de A (incluyendo a A)</a:t>
            </a:r>
            <a:endParaRPr lang="es-CL" b="1" dirty="0" smtClean="0"/>
          </a:p>
          <a:p>
            <a:endParaRPr lang="es-CL" b="1" dirty="0"/>
          </a:p>
          <a:p>
            <a:r>
              <a:rPr lang="es-CL" b="1" dirty="0" smtClean="0"/>
              <a:t>Ejemplo</a:t>
            </a:r>
            <a:r>
              <a:rPr lang="es-CL" dirty="0" smtClean="0"/>
              <a:t>:</a:t>
            </a:r>
          </a:p>
          <a:p>
            <a:r>
              <a:rPr lang="es-CL" dirty="0" smtClean="0"/>
              <a:t>Para A = {1, 2} su conjunto potencia es:</a:t>
            </a:r>
          </a:p>
          <a:p>
            <a:endParaRPr lang="es-CL" dirty="0"/>
          </a:p>
          <a:p>
            <a:pPr marL="109728" indent="0">
              <a:buNone/>
            </a:pPr>
            <a:r>
              <a:rPr lang="es-CL" dirty="0" smtClean="0">
                <a:cs typeface="Lucida Sans Unicode"/>
              </a:rPr>
              <a:t>	℘(A) = {</a:t>
            </a:r>
            <a:r>
              <a:rPr lang="es-CL" dirty="0" smtClean="0">
                <a:latin typeface="Lucida Sans Unicode"/>
                <a:cs typeface="Lucida Sans Unicode"/>
              </a:rPr>
              <a:t>∅, {1}, {2}, {1, 2}}</a:t>
            </a:r>
            <a:endParaRPr lang="es-CL" dirty="0" smtClean="0"/>
          </a:p>
          <a:p>
            <a:endParaRPr lang="es-CL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Relaciones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33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r>
              <a:rPr lang="es-CL" dirty="0" smtClean="0"/>
              <a:t>Siempre </a:t>
            </a:r>
            <a:r>
              <a:rPr lang="es-CL" dirty="0"/>
              <a:t>el primer elemento </a:t>
            </a:r>
            <a:r>
              <a:rPr lang="es-CL" dirty="0" smtClean="0"/>
              <a:t>de un par ordenado pertenece </a:t>
            </a:r>
            <a:r>
              <a:rPr lang="es-CL" dirty="0"/>
              <a:t>al primer conjunto y el segundo elemento al segundo conjunto pero </a:t>
            </a:r>
            <a:r>
              <a:rPr lang="es-CL" b="1" dirty="0"/>
              <a:t>no al revés </a:t>
            </a:r>
            <a:r>
              <a:rPr lang="es-CL" dirty="0"/>
              <a:t>porque su representación </a:t>
            </a:r>
            <a:r>
              <a:rPr lang="es-CL" b="1" dirty="0"/>
              <a:t>no es conmutativa </a:t>
            </a:r>
            <a:r>
              <a:rPr lang="es-CL" dirty="0"/>
              <a:t>, es decir, no se puede alterar el </a:t>
            </a:r>
            <a:r>
              <a:rPr lang="es-CL" dirty="0" smtClean="0"/>
              <a:t>orden</a:t>
            </a:r>
          </a:p>
          <a:p>
            <a:endParaRPr lang="es-CL" dirty="0"/>
          </a:p>
          <a:p>
            <a:r>
              <a:rPr lang="es-CL" dirty="0"/>
              <a:t>Sean A y B </a:t>
            </a:r>
            <a:r>
              <a:rPr lang="es-CL" dirty="0" smtClean="0"/>
              <a:t>conjuntos, un </a:t>
            </a:r>
            <a:r>
              <a:rPr lang="es-CL" dirty="0"/>
              <a:t>subconjunto </a:t>
            </a:r>
            <a:r>
              <a:rPr lang="es-CL" dirty="0" smtClean="0"/>
              <a:t>ℛ </a:t>
            </a:r>
            <a:r>
              <a:rPr lang="es-CL" dirty="0"/>
              <a:t>del producto </a:t>
            </a:r>
            <a:r>
              <a:rPr lang="es-CL" dirty="0" smtClean="0"/>
              <a:t>cartesiano A </a:t>
            </a:r>
            <a:r>
              <a:rPr lang="es-CL" dirty="0"/>
              <a:t>× B se llama una </a:t>
            </a:r>
            <a:r>
              <a:rPr lang="es-CL" dirty="0" smtClean="0"/>
              <a:t>relación </a:t>
            </a:r>
            <a:r>
              <a:rPr lang="es-CL" dirty="0"/>
              <a:t>de A en </a:t>
            </a:r>
            <a:r>
              <a:rPr lang="es-CL" dirty="0" smtClean="0"/>
              <a:t>B, es </a:t>
            </a:r>
            <a:r>
              <a:rPr lang="es-CL" dirty="0"/>
              <a:t>decir </a:t>
            </a:r>
            <a:r>
              <a:rPr lang="es-CL" dirty="0" smtClean="0"/>
              <a:t>ℛ </a:t>
            </a:r>
            <a:r>
              <a:rPr lang="es-CL" dirty="0"/>
              <a:t>es una </a:t>
            </a:r>
            <a:r>
              <a:rPr lang="es-CL" dirty="0" smtClean="0"/>
              <a:t>relación </a:t>
            </a:r>
            <a:r>
              <a:rPr lang="es-CL" dirty="0"/>
              <a:t>de A en B </a:t>
            </a:r>
            <a:r>
              <a:rPr lang="es-CL" dirty="0" smtClean="0"/>
              <a:t>si </a:t>
            </a:r>
            <a:r>
              <a:rPr lang="es-CL" dirty="0"/>
              <a:t>ℛ</a:t>
            </a:r>
            <a:r>
              <a:rPr lang="es-CL" dirty="0" smtClean="0"/>
              <a:t> </a:t>
            </a:r>
            <a:r>
              <a:rPr lang="es-CL" dirty="0"/>
              <a:t>∈ </a:t>
            </a:r>
            <a:r>
              <a:rPr lang="es-CL" dirty="0" smtClean="0">
                <a:latin typeface="Lucida Sans Unicode"/>
                <a:cs typeface="Lucida Sans Unicode"/>
              </a:rPr>
              <a:t>℘</a:t>
            </a:r>
            <a:r>
              <a:rPr lang="es-CL" dirty="0" smtClean="0"/>
              <a:t>(A </a:t>
            </a:r>
            <a:r>
              <a:rPr lang="es-CL" dirty="0"/>
              <a:t>× B</a:t>
            </a:r>
            <a:r>
              <a:rPr lang="es-CL" dirty="0" smtClean="0"/>
              <a:t>)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Relaciones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93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r>
              <a:rPr lang="es-CL" b="1" dirty="0" smtClean="0"/>
              <a:t>Ejemplo</a:t>
            </a:r>
            <a:r>
              <a:rPr lang="es-CL" dirty="0" smtClean="0"/>
              <a:t>:</a:t>
            </a:r>
          </a:p>
          <a:p>
            <a:r>
              <a:rPr lang="es-CL" dirty="0" smtClean="0"/>
              <a:t>Sean </a:t>
            </a:r>
            <a:r>
              <a:rPr lang="es-CL" dirty="0"/>
              <a:t>A = {</a:t>
            </a:r>
            <a:r>
              <a:rPr lang="es-CL" dirty="0" smtClean="0"/>
              <a:t>a, b, </a:t>
            </a:r>
            <a:r>
              <a:rPr lang="es-CL" dirty="0"/>
              <a:t>c}, B = {</a:t>
            </a:r>
            <a:r>
              <a:rPr lang="es-CL" dirty="0" smtClean="0"/>
              <a:t>1, </a:t>
            </a:r>
            <a:r>
              <a:rPr lang="es-CL" dirty="0"/>
              <a:t>2}, </a:t>
            </a:r>
            <a:r>
              <a:rPr lang="es-CL" dirty="0" smtClean="0"/>
              <a:t>entonces son </a:t>
            </a:r>
            <a:r>
              <a:rPr lang="es-CL" dirty="0"/>
              <a:t>ejemplos de relaciones de A en B: </a:t>
            </a:r>
            <a:endParaRPr lang="es-CL" dirty="0" smtClean="0"/>
          </a:p>
          <a:p>
            <a:pPr marL="109728" indent="0">
              <a:buNone/>
            </a:pPr>
            <a:r>
              <a:rPr lang="es-CL" dirty="0"/>
              <a:t> </a:t>
            </a:r>
            <a:r>
              <a:rPr lang="es-CL" dirty="0" smtClean="0"/>
              <a:t>  R</a:t>
            </a:r>
            <a:r>
              <a:rPr lang="es-CL" baseline="-25000" dirty="0" smtClean="0"/>
              <a:t>1</a:t>
            </a:r>
            <a:r>
              <a:rPr lang="es-CL" dirty="0" smtClean="0"/>
              <a:t> </a:t>
            </a:r>
            <a:r>
              <a:rPr lang="es-CL" dirty="0"/>
              <a:t>= {(</a:t>
            </a:r>
            <a:r>
              <a:rPr lang="es-CL" dirty="0" smtClean="0"/>
              <a:t>a, </a:t>
            </a:r>
            <a:r>
              <a:rPr lang="es-CL" dirty="0"/>
              <a:t>1</a:t>
            </a:r>
            <a:r>
              <a:rPr lang="es-CL" dirty="0" smtClean="0"/>
              <a:t>), </a:t>
            </a:r>
            <a:r>
              <a:rPr lang="es-CL" dirty="0"/>
              <a:t>(</a:t>
            </a:r>
            <a:r>
              <a:rPr lang="es-CL" dirty="0" smtClean="0"/>
              <a:t>b, </a:t>
            </a:r>
            <a:r>
              <a:rPr lang="es-CL" dirty="0"/>
              <a:t>1</a:t>
            </a:r>
            <a:r>
              <a:rPr lang="es-CL" dirty="0" smtClean="0"/>
              <a:t>), </a:t>
            </a:r>
            <a:r>
              <a:rPr lang="es-CL" dirty="0"/>
              <a:t>(</a:t>
            </a:r>
            <a:r>
              <a:rPr lang="es-CL" dirty="0" smtClean="0"/>
              <a:t>b, </a:t>
            </a:r>
            <a:r>
              <a:rPr lang="es-CL" dirty="0"/>
              <a:t>2</a:t>
            </a:r>
            <a:r>
              <a:rPr lang="es-CL" dirty="0" smtClean="0"/>
              <a:t>)}</a:t>
            </a:r>
            <a:endParaRPr lang="es-CL" dirty="0"/>
          </a:p>
          <a:p>
            <a:pPr marL="109728" indent="0">
              <a:buNone/>
            </a:pPr>
            <a:r>
              <a:rPr lang="es-CL" dirty="0" smtClean="0"/>
              <a:t>   R</a:t>
            </a:r>
            <a:r>
              <a:rPr lang="es-CL" baseline="-25000" dirty="0" smtClean="0"/>
              <a:t>2</a:t>
            </a:r>
            <a:r>
              <a:rPr lang="es-CL" dirty="0" smtClean="0"/>
              <a:t> </a:t>
            </a:r>
            <a:r>
              <a:rPr lang="es-CL" dirty="0"/>
              <a:t>= {(</a:t>
            </a:r>
            <a:r>
              <a:rPr lang="es-CL" dirty="0" smtClean="0"/>
              <a:t>a, </a:t>
            </a:r>
            <a:r>
              <a:rPr lang="es-CL" dirty="0"/>
              <a:t>2</a:t>
            </a:r>
            <a:r>
              <a:rPr lang="es-CL" dirty="0" smtClean="0"/>
              <a:t>), </a:t>
            </a:r>
            <a:r>
              <a:rPr lang="es-CL" dirty="0"/>
              <a:t>(</a:t>
            </a:r>
            <a:r>
              <a:rPr lang="es-CL" dirty="0" smtClean="0"/>
              <a:t>b, </a:t>
            </a:r>
            <a:r>
              <a:rPr lang="es-CL" dirty="0"/>
              <a:t>2</a:t>
            </a:r>
            <a:r>
              <a:rPr lang="es-CL" dirty="0" smtClean="0"/>
              <a:t>), </a:t>
            </a:r>
            <a:r>
              <a:rPr lang="es-CL" dirty="0"/>
              <a:t>(</a:t>
            </a:r>
            <a:r>
              <a:rPr lang="es-CL" dirty="0" smtClean="0"/>
              <a:t>c, </a:t>
            </a:r>
            <a:r>
              <a:rPr lang="es-CL" dirty="0"/>
              <a:t>1</a:t>
            </a:r>
            <a:r>
              <a:rPr lang="es-CL" dirty="0" smtClean="0"/>
              <a:t>), </a:t>
            </a:r>
            <a:r>
              <a:rPr lang="es-CL" dirty="0"/>
              <a:t>(</a:t>
            </a:r>
            <a:r>
              <a:rPr lang="es-CL" dirty="0" smtClean="0"/>
              <a:t>c, </a:t>
            </a:r>
            <a:r>
              <a:rPr lang="es-CL" dirty="0"/>
              <a:t>2</a:t>
            </a:r>
            <a:r>
              <a:rPr lang="es-CL" dirty="0" smtClean="0"/>
              <a:t>)} </a:t>
            </a:r>
          </a:p>
          <a:p>
            <a:pPr marL="109728" indent="0">
              <a:buNone/>
            </a:pPr>
            <a:r>
              <a:rPr lang="es-CL" dirty="0" smtClean="0"/>
              <a:t>   R</a:t>
            </a:r>
            <a:r>
              <a:rPr lang="es-CL" baseline="-25000" dirty="0" smtClean="0"/>
              <a:t>3</a:t>
            </a:r>
            <a:r>
              <a:rPr lang="es-CL" dirty="0" smtClean="0"/>
              <a:t> </a:t>
            </a:r>
            <a:r>
              <a:rPr lang="es-CL" dirty="0"/>
              <a:t>= ∅ </a:t>
            </a:r>
            <a:r>
              <a:rPr lang="es-CL" dirty="0" smtClean="0"/>
              <a:t> </a:t>
            </a:r>
          </a:p>
          <a:p>
            <a:pPr marL="109728" indent="0">
              <a:buNone/>
            </a:pPr>
            <a:r>
              <a:rPr lang="es-CL" dirty="0"/>
              <a:t> </a:t>
            </a:r>
            <a:r>
              <a:rPr lang="es-CL" dirty="0" smtClean="0"/>
              <a:t>  R</a:t>
            </a:r>
            <a:r>
              <a:rPr lang="es-CL" baseline="-25000" dirty="0" smtClean="0"/>
              <a:t>4</a:t>
            </a:r>
            <a:r>
              <a:rPr lang="es-CL" dirty="0" smtClean="0"/>
              <a:t> </a:t>
            </a:r>
            <a:r>
              <a:rPr lang="es-CL" dirty="0"/>
              <a:t>= A × B </a:t>
            </a:r>
            <a:endParaRPr lang="es-CL" dirty="0" smtClean="0"/>
          </a:p>
          <a:p>
            <a:pPr marL="109728" indent="0">
              <a:buNone/>
            </a:pPr>
            <a:r>
              <a:rPr lang="es-CL" dirty="0" smtClean="0"/>
              <a:t> </a:t>
            </a:r>
            <a:endParaRPr lang="es-CL" dirty="0"/>
          </a:p>
          <a:p>
            <a:pPr marL="109728" indent="0">
              <a:buNone/>
            </a:pPr>
            <a:r>
              <a:rPr lang="es-CL" dirty="0" smtClean="0"/>
              <a:t>R</a:t>
            </a:r>
            <a:r>
              <a:rPr lang="es-CL" baseline="-25000" dirty="0" smtClean="0"/>
              <a:t>5</a:t>
            </a:r>
            <a:r>
              <a:rPr lang="es-CL" dirty="0" smtClean="0"/>
              <a:t> </a:t>
            </a:r>
            <a:r>
              <a:rPr lang="es-CL" dirty="0"/>
              <a:t>= {(</a:t>
            </a:r>
            <a:r>
              <a:rPr lang="es-CL" dirty="0" smtClean="0"/>
              <a:t>1, </a:t>
            </a:r>
            <a:r>
              <a:rPr lang="es-CL" dirty="0"/>
              <a:t>c</a:t>
            </a:r>
            <a:r>
              <a:rPr lang="es-CL" dirty="0" smtClean="0"/>
              <a:t>), </a:t>
            </a:r>
            <a:r>
              <a:rPr lang="es-CL" dirty="0"/>
              <a:t>(</a:t>
            </a:r>
            <a:r>
              <a:rPr lang="es-CL" dirty="0" smtClean="0"/>
              <a:t>2, </a:t>
            </a:r>
            <a:r>
              <a:rPr lang="es-CL" dirty="0"/>
              <a:t>a)} es un ejemplo de </a:t>
            </a:r>
            <a:r>
              <a:rPr lang="es-CL" dirty="0" smtClean="0"/>
              <a:t>relación </a:t>
            </a:r>
            <a:r>
              <a:rPr lang="es-CL" dirty="0"/>
              <a:t>de B en A (notar que importa </a:t>
            </a:r>
            <a:r>
              <a:rPr lang="es-CL" dirty="0" smtClean="0"/>
              <a:t>el orden de los elementos en el par ordenado)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Relaciones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s-CL" b="1" dirty="0" smtClean="0"/>
              <a:t>Ejemplo</a:t>
            </a:r>
            <a:r>
              <a:rPr lang="es-CL" dirty="0" smtClean="0"/>
              <a:t>:</a:t>
            </a:r>
          </a:p>
          <a:p>
            <a:r>
              <a:rPr lang="es-CL" sz="2500" dirty="0" smtClean="0"/>
              <a:t>Sean </a:t>
            </a:r>
            <a:r>
              <a:rPr lang="es-CL" sz="2500" dirty="0"/>
              <a:t>A = B = </a:t>
            </a:r>
            <a:r>
              <a:rPr lang="es-CL" sz="2500" dirty="0" smtClean="0"/>
              <a:t>ℝ </a:t>
            </a:r>
          </a:p>
          <a:p>
            <a:r>
              <a:rPr lang="es-CL" sz="2500" dirty="0" smtClean="0"/>
              <a:t>Las siguientes son </a:t>
            </a:r>
            <a:r>
              <a:rPr lang="es-CL" sz="2500" dirty="0"/>
              <a:t>relaciones de ℝ en ℝ, o, como veremos luego, relaciones en </a:t>
            </a:r>
            <a:r>
              <a:rPr lang="es-CL" sz="2500" dirty="0" smtClean="0"/>
              <a:t>ℝ:</a:t>
            </a:r>
            <a:endParaRPr lang="es-CL" sz="2500" dirty="0"/>
          </a:p>
          <a:p>
            <a:endParaRPr lang="es-CL" sz="2500" dirty="0"/>
          </a:p>
          <a:p>
            <a:pPr marL="109728" indent="0">
              <a:buNone/>
            </a:pPr>
            <a:r>
              <a:rPr lang="es-CL" sz="2500" dirty="0" smtClean="0"/>
              <a:t>	R</a:t>
            </a:r>
            <a:r>
              <a:rPr lang="es-CL" sz="2500" baseline="-25000" dirty="0" smtClean="0"/>
              <a:t>6</a:t>
            </a:r>
            <a:r>
              <a:rPr lang="es-CL" sz="2500" dirty="0" smtClean="0"/>
              <a:t> </a:t>
            </a:r>
            <a:r>
              <a:rPr lang="es-CL" sz="2500" dirty="0"/>
              <a:t>= {(</a:t>
            </a:r>
            <a:r>
              <a:rPr lang="es-CL" sz="2500" dirty="0" smtClean="0"/>
              <a:t>x, </a:t>
            </a:r>
            <a:r>
              <a:rPr lang="es-CL" sz="2500" dirty="0"/>
              <a:t>y) ∈ </a:t>
            </a:r>
            <a:r>
              <a:rPr lang="es-CL" sz="2500" dirty="0" smtClean="0"/>
              <a:t>ℝ</a:t>
            </a:r>
            <a:r>
              <a:rPr lang="es-CL" sz="2500" baseline="30000" dirty="0" smtClean="0"/>
              <a:t>2</a:t>
            </a:r>
            <a:r>
              <a:rPr lang="es-CL" sz="2500" dirty="0" smtClean="0"/>
              <a:t>/ x</a:t>
            </a:r>
            <a:r>
              <a:rPr lang="es-CL" sz="2500" baseline="30000" dirty="0" smtClean="0"/>
              <a:t>2</a:t>
            </a:r>
            <a:r>
              <a:rPr lang="es-CL" sz="2500" dirty="0" smtClean="0"/>
              <a:t> </a:t>
            </a:r>
            <a:r>
              <a:rPr lang="es-CL" sz="2500" dirty="0"/>
              <a:t>= y</a:t>
            </a:r>
            <a:r>
              <a:rPr lang="es-CL" sz="2500" baseline="30000" dirty="0"/>
              <a:t>2</a:t>
            </a:r>
            <a:r>
              <a:rPr lang="es-CL" sz="2500" dirty="0"/>
              <a:t>} </a:t>
            </a:r>
            <a:r>
              <a:rPr lang="es-CL" sz="2500" dirty="0" smtClean="0"/>
              <a:t> </a:t>
            </a:r>
          </a:p>
          <a:p>
            <a:pPr marL="109728" indent="0">
              <a:buNone/>
            </a:pPr>
            <a:endParaRPr lang="es-CL" sz="2500" dirty="0" smtClean="0"/>
          </a:p>
          <a:p>
            <a:pPr marL="109728" indent="0">
              <a:buNone/>
            </a:pPr>
            <a:r>
              <a:rPr lang="es-CL" sz="2500" dirty="0" smtClean="0"/>
              <a:t>	R</a:t>
            </a:r>
            <a:r>
              <a:rPr lang="es-CL" sz="2500" baseline="-25000" dirty="0" smtClean="0"/>
              <a:t>7</a:t>
            </a:r>
            <a:r>
              <a:rPr lang="es-CL" sz="2500" dirty="0" smtClean="0"/>
              <a:t> </a:t>
            </a:r>
            <a:r>
              <a:rPr lang="es-CL" sz="2500" dirty="0"/>
              <a:t>= {(</a:t>
            </a:r>
            <a:r>
              <a:rPr lang="es-CL" sz="2500" dirty="0" smtClean="0"/>
              <a:t>x, </a:t>
            </a:r>
            <a:r>
              <a:rPr lang="es-CL" sz="2500" dirty="0"/>
              <a:t>y) ∈ </a:t>
            </a:r>
            <a:r>
              <a:rPr lang="es-CL" sz="2500" dirty="0" smtClean="0"/>
              <a:t>ℝ</a:t>
            </a:r>
            <a:r>
              <a:rPr lang="es-CL" sz="2500" baseline="30000" dirty="0" smtClean="0"/>
              <a:t>2</a:t>
            </a:r>
            <a:r>
              <a:rPr lang="es-CL" sz="2500" dirty="0" smtClean="0"/>
              <a:t>/ </a:t>
            </a:r>
            <a:r>
              <a:rPr lang="es-CL" sz="2500" dirty="0"/>
              <a:t>x = y</a:t>
            </a:r>
            <a:r>
              <a:rPr lang="es-CL" sz="2500" baseline="30000" dirty="0"/>
              <a:t>2</a:t>
            </a:r>
            <a:r>
              <a:rPr lang="es-CL" sz="2500" dirty="0"/>
              <a:t>} </a:t>
            </a:r>
            <a:endParaRPr lang="es-CL" sz="2500" dirty="0" smtClean="0"/>
          </a:p>
          <a:p>
            <a:endParaRPr lang="es-CL" sz="25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Relaciones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02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20000"/>
          </a:bodyPr>
          <a:lstStyle/>
          <a:p>
            <a:r>
              <a:rPr lang="es-CL" dirty="0" smtClean="0"/>
              <a:t>Se dice que un elemento a pertenece al conjunto A anotando a </a:t>
            </a:r>
            <a:r>
              <a:rPr lang="es-CL" dirty="0" smtClean="0">
                <a:latin typeface="Lucida Sans Unicode"/>
                <a:cs typeface="Lucida Sans Unicode"/>
              </a:rPr>
              <a:t>∈ A, y que b no pertenece al conjunto A se anota b ∉ A</a:t>
            </a:r>
            <a:endParaRPr lang="es-CL" dirty="0"/>
          </a:p>
          <a:p>
            <a:r>
              <a:rPr lang="es-CL" b="1" dirty="0" smtClean="0"/>
              <a:t>Ejemplos:</a:t>
            </a:r>
            <a:r>
              <a:rPr lang="es-CL" dirty="0" smtClean="0"/>
              <a:t> </a:t>
            </a:r>
          </a:p>
          <a:p>
            <a:r>
              <a:rPr lang="es-CL" dirty="0" smtClean="0"/>
              <a:t>Si A = {1, 2, 3} entonces:</a:t>
            </a:r>
          </a:p>
          <a:p>
            <a:pPr marL="109728" indent="0">
              <a:buNone/>
            </a:pPr>
            <a:r>
              <a:rPr lang="es-CL" dirty="0" smtClean="0"/>
              <a:t>  1 </a:t>
            </a:r>
            <a:r>
              <a:rPr lang="es-CL" dirty="0" smtClean="0">
                <a:latin typeface="Lucida Sans Unicode"/>
                <a:cs typeface="Lucida Sans Unicode"/>
              </a:rPr>
              <a:t>∈ A, 4 ∉ A</a:t>
            </a:r>
          </a:p>
          <a:p>
            <a:endParaRPr lang="es-CL" dirty="0" smtClean="0"/>
          </a:p>
          <a:p>
            <a:r>
              <a:rPr lang="es-CL" dirty="0" smtClean="0"/>
              <a:t>Se </a:t>
            </a:r>
            <a:r>
              <a:rPr lang="es-CL" dirty="0"/>
              <a:t>observa que pueden haber conjuntos que incluyan conjuntos</a:t>
            </a:r>
          </a:p>
          <a:p>
            <a:endParaRPr lang="es-CL" dirty="0" smtClean="0"/>
          </a:p>
          <a:p>
            <a:r>
              <a:rPr lang="es-CL" dirty="0" smtClean="0"/>
              <a:t>Si B = {2, {1}, {3,4}} entonces:</a:t>
            </a:r>
          </a:p>
          <a:p>
            <a:r>
              <a:rPr lang="es-CL" dirty="0" smtClean="0"/>
              <a:t>{</a:t>
            </a:r>
            <a:r>
              <a:rPr lang="es-CL" dirty="0"/>
              <a:t>1} </a:t>
            </a:r>
            <a:r>
              <a:rPr lang="es-CL" dirty="0">
                <a:cs typeface="Lucida Sans Unicode"/>
              </a:rPr>
              <a:t>∈ B, {2, 3} ∉ B, </a:t>
            </a:r>
            <a:r>
              <a:rPr lang="es-CL" dirty="0"/>
              <a:t>{3,4}</a:t>
            </a:r>
            <a:r>
              <a:rPr lang="es-CL" dirty="0">
                <a:cs typeface="Lucida Sans Unicode"/>
              </a:rPr>
              <a:t> ∈ B</a:t>
            </a:r>
            <a:endParaRPr lang="es-CL" dirty="0"/>
          </a:p>
          <a:p>
            <a:endParaRPr lang="es-CL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Teoría de Conjuntos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1966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>
            <a:normAutofit/>
          </a:bodyPr>
          <a:lstStyle/>
          <a:p>
            <a:r>
              <a:rPr lang="es-CL" dirty="0"/>
              <a:t>Dados a ∈ A, b ∈ B y una </a:t>
            </a:r>
            <a:r>
              <a:rPr lang="es-CL" dirty="0" smtClean="0"/>
              <a:t>relación </a:t>
            </a:r>
            <a:r>
              <a:rPr lang="es-CL" dirty="0"/>
              <a:t>R de A en B, </a:t>
            </a:r>
            <a:r>
              <a:rPr lang="es-CL" b="1" dirty="0"/>
              <a:t>se dice que a </a:t>
            </a:r>
            <a:r>
              <a:rPr lang="es-CL" b="1" dirty="0" smtClean="0"/>
              <a:t>está </a:t>
            </a:r>
            <a:r>
              <a:rPr lang="es-CL" b="1" dirty="0"/>
              <a:t>relacionado con b (por </a:t>
            </a:r>
            <a:r>
              <a:rPr lang="es-CL" b="1" dirty="0" smtClean="0"/>
              <a:t>la relación </a:t>
            </a:r>
            <a:r>
              <a:rPr lang="es-CL" b="1" dirty="0"/>
              <a:t>R) si (</a:t>
            </a:r>
            <a:r>
              <a:rPr lang="es-CL" b="1" dirty="0" smtClean="0"/>
              <a:t>a, </a:t>
            </a:r>
            <a:r>
              <a:rPr lang="es-CL" b="1" dirty="0"/>
              <a:t>b) ∈ </a:t>
            </a:r>
            <a:r>
              <a:rPr lang="es-CL" b="1" dirty="0" smtClean="0"/>
              <a:t>R</a:t>
            </a:r>
          </a:p>
          <a:p>
            <a:endParaRPr lang="es-CL" dirty="0"/>
          </a:p>
          <a:p>
            <a:r>
              <a:rPr lang="es-CL" dirty="0" smtClean="0"/>
              <a:t>En </a:t>
            </a:r>
            <a:r>
              <a:rPr lang="es-CL" dirty="0"/>
              <a:t>ese caso se escribe </a:t>
            </a:r>
            <a:r>
              <a:rPr lang="es-CL" dirty="0" smtClean="0"/>
              <a:t>a R b </a:t>
            </a:r>
          </a:p>
          <a:p>
            <a:endParaRPr lang="es-CL" dirty="0"/>
          </a:p>
          <a:p>
            <a:r>
              <a:rPr lang="es-CL" dirty="0" smtClean="0"/>
              <a:t>Si </a:t>
            </a:r>
            <a:r>
              <a:rPr lang="es-CL" dirty="0"/>
              <a:t>a no </a:t>
            </a:r>
            <a:r>
              <a:rPr lang="es-CL" dirty="0" smtClean="0"/>
              <a:t>está </a:t>
            </a:r>
            <a:r>
              <a:rPr lang="es-CL" dirty="0"/>
              <a:t>relacionado con b, </a:t>
            </a:r>
            <a:r>
              <a:rPr lang="pt-BR" dirty="0" smtClean="0"/>
              <a:t>(a, </a:t>
            </a:r>
            <a:r>
              <a:rPr lang="pt-BR" dirty="0"/>
              <a:t>b) </a:t>
            </a:r>
            <a:r>
              <a:rPr lang="pt-BR" dirty="0" smtClean="0"/>
              <a:t>∉ </a:t>
            </a:r>
            <a:r>
              <a:rPr lang="pt-BR" dirty="0"/>
              <a:t>R, se escribe </a:t>
            </a:r>
            <a:r>
              <a:rPr lang="pt-BR" dirty="0" smtClean="0"/>
              <a:t>a ℟ b</a:t>
            </a:r>
            <a:endParaRPr lang="es-ES" dirty="0" smtClean="0"/>
          </a:p>
          <a:p>
            <a:endParaRPr lang="es-ES" dirty="0"/>
          </a:p>
          <a:p>
            <a:endParaRPr lang="es-CL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Relaciones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1241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>
            <a:normAutofit/>
          </a:bodyPr>
          <a:lstStyle/>
          <a:p>
            <a:r>
              <a:rPr lang="es-CL" b="1" dirty="0" smtClean="0"/>
              <a:t>Ejemplos</a:t>
            </a:r>
            <a:r>
              <a:rPr lang="es-CL" dirty="0" smtClean="0"/>
              <a:t>: En </a:t>
            </a:r>
            <a:r>
              <a:rPr lang="es-CL" dirty="0"/>
              <a:t>los ejemplos </a:t>
            </a:r>
            <a:r>
              <a:rPr lang="es-CL" dirty="0" smtClean="0"/>
              <a:t>anteriores </a:t>
            </a:r>
            <a:r>
              <a:rPr lang="es-CL" dirty="0"/>
              <a:t>se </a:t>
            </a:r>
            <a:r>
              <a:rPr lang="es-CL" dirty="0" smtClean="0"/>
              <a:t>tiene: </a:t>
            </a:r>
          </a:p>
          <a:p>
            <a:pPr marL="109728" indent="0">
              <a:buNone/>
            </a:pPr>
            <a:r>
              <a:rPr lang="es-CL" dirty="0" smtClean="0"/>
              <a:t>  b R</a:t>
            </a:r>
            <a:r>
              <a:rPr lang="es-CL" baseline="-25000" dirty="0" smtClean="0"/>
              <a:t>1 </a:t>
            </a:r>
            <a:r>
              <a:rPr lang="es-CL" dirty="0" smtClean="0"/>
              <a:t>1 </a:t>
            </a:r>
            <a:r>
              <a:rPr lang="es-CL" dirty="0"/>
              <a:t>pero </a:t>
            </a:r>
            <a:r>
              <a:rPr lang="es-CL" dirty="0" smtClean="0"/>
              <a:t>a </a:t>
            </a:r>
            <a:r>
              <a:rPr lang="pt-BR" dirty="0" smtClean="0"/>
              <a:t>℟</a:t>
            </a:r>
            <a:r>
              <a:rPr lang="es-CL" baseline="-25000" dirty="0" smtClean="0"/>
              <a:t>1</a:t>
            </a:r>
            <a:r>
              <a:rPr lang="es-CL" dirty="0" smtClean="0"/>
              <a:t> 2 </a:t>
            </a:r>
          </a:p>
          <a:p>
            <a:pPr marL="109728" indent="0">
              <a:buNone/>
            </a:pPr>
            <a:r>
              <a:rPr lang="es-CL" dirty="0"/>
              <a:t> </a:t>
            </a:r>
            <a:r>
              <a:rPr lang="es-CL" dirty="0" smtClean="0"/>
              <a:t> porque R</a:t>
            </a:r>
            <a:r>
              <a:rPr lang="es-CL" baseline="-25000" dirty="0" smtClean="0"/>
              <a:t>1</a:t>
            </a:r>
            <a:r>
              <a:rPr lang="es-CL" dirty="0" smtClean="0"/>
              <a:t> </a:t>
            </a:r>
            <a:r>
              <a:rPr lang="es-CL" dirty="0"/>
              <a:t>= {(a, 1), (b, 1), (b, 2</a:t>
            </a:r>
            <a:r>
              <a:rPr lang="es-CL" dirty="0" smtClean="0"/>
              <a:t>)}</a:t>
            </a:r>
          </a:p>
          <a:p>
            <a:pPr marL="109728" indent="0">
              <a:buNone/>
            </a:pPr>
            <a:endParaRPr lang="es-CL" dirty="0"/>
          </a:p>
          <a:p>
            <a:pPr marL="109728" indent="0">
              <a:buNone/>
            </a:pPr>
            <a:r>
              <a:rPr lang="es-CL" dirty="0" smtClean="0"/>
              <a:t>  a R</a:t>
            </a:r>
            <a:r>
              <a:rPr lang="es-CL" baseline="-25000" dirty="0" smtClean="0"/>
              <a:t>4</a:t>
            </a:r>
            <a:r>
              <a:rPr lang="es-CL" dirty="0" smtClean="0"/>
              <a:t> b, ∀a </a:t>
            </a:r>
            <a:r>
              <a:rPr lang="es-CL" dirty="0"/>
              <a:t>∈ </a:t>
            </a:r>
            <a:r>
              <a:rPr lang="es-CL" dirty="0" smtClean="0"/>
              <a:t>A, ∀b </a:t>
            </a:r>
            <a:r>
              <a:rPr lang="es-CL" dirty="0"/>
              <a:t>∈ </a:t>
            </a:r>
            <a:r>
              <a:rPr lang="es-CL" dirty="0" smtClean="0"/>
              <a:t>B, porque R</a:t>
            </a:r>
            <a:r>
              <a:rPr lang="es-CL" baseline="-25000" dirty="0" smtClean="0"/>
              <a:t>4</a:t>
            </a:r>
            <a:r>
              <a:rPr lang="es-CL" dirty="0" smtClean="0"/>
              <a:t> </a:t>
            </a:r>
            <a:r>
              <a:rPr lang="es-CL" dirty="0"/>
              <a:t>= A × </a:t>
            </a:r>
            <a:r>
              <a:rPr lang="es-CL" dirty="0" smtClean="0"/>
              <a:t>B</a:t>
            </a:r>
          </a:p>
          <a:p>
            <a:pPr marL="109728" indent="0">
              <a:buNone/>
            </a:pPr>
            <a:endParaRPr lang="es-CL" dirty="0" smtClean="0">
              <a:cs typeface="Lucida Sans Unicode"/>
            </a:endParaRPr>
          </a:p>
          <a:p>
            <a:pPr marL="109728" indent="0">
              <a:buNone/>
            </a:pPr>
            <a:r>
              <a:rPr lang="es-CL" dirty="0" smtClean="0">
                <a:cs typeface="Lucida Sans Unicode"/>
              </a:rPr>
              <a:t>  ∃</a:t>
            </a:r>
            <a:r>
              <a:rPr lang="es-CL" b="1" dirty="0" smtClean="0">
                <a:cs typeface="Lucida Sans Unicode"/>
              </a:rPr>
              <a:t> </a:t>
            </a:r>
            <a:r>
              <a:rPr lang="es-CL" dirty="0" smtClean="0"/>
              <a:t>a </a:t>
            </a:r>
            <a:r>
              <a:rPr lang="es-CL" dirty="0"/>
              <a:t>∈ A; </a:t>
            </a:r>
            <a:r>
              <a:rPr lang="es-CL" dirty="0">
                <a:cs typeface="Lucida Sans Unicode"/>
              </a:rPr>
              <a:t>∃ </a:t>
            </a:r>
            <a:r>
              <a:rPr lang="es-CL" dirty="0" smtClean="0"/>
              <a:t>b </a:t>
            </a:r>
            <a:r>
              <a:rPr lang="es-CL" dirty="0"/>
              <a:t>∈ B </a:t>
            </a:r>
            <a:r>
              <a:rPr lang="es-CL" dirty="0" smtClean="0"/>
              <a:t>tal </a:t>
            </a:r>
            <a:r>
              <a:rPr lang="pt-BR" dirty="0" smtClean="0"/>
              <a:t>que a R</a:t>
            </a:r>
            <a:r>
              <a:rPr lang="pt-BR" baseline="-25000" dirty="0" smtClean="0"/>
              <a:t>3</a:t>
            </a:r>
            <a:r>
              <a:rPr lang="pt-BR" dirty="0" smtClean="0"/>
              <a:t> b (R</a:t>
            </a:r>
            <a:r>
              <a:rPr lang="pt-BR" baseline="-25000" dirty="0" smtClean="0"/>
              <a:t>3</a:t>
            </a:r>
            <a:r>
              <a:rPr lang="pt-BR" dirty="0" smtClean="0"/>
              <a:t> = </a:t>
            </a:r>
            <a:r>
              <a:rPr lang="es-CL" dirty="0" smtClean="0"/>
              <a:t>∅)</a:t>
            </a:r>
            <a:endParaRPr lang="pt-BR" dirty="0" smtClean="0"/>
          </a:p>
          <a:p>
            <a:pPr marL="109728" indent="0">
              <a:buNone/>
            </a:pPr>
            <a:endParaRPr lang="pt-BR" dirty="0"/>
          </a:p>
          <a:p>
            <a:pPr marL="109728" indent="0">
              <a:buNone/>
            </a:pPr>
            <a:r>
              <a:rPr lang="pt-BR" dirty="0" smtClean="0"/>
              <a:t>También: </a:t>
            </a:r>
            <a:r>
              <a:rPr lang="pt-BR" dirty="0"/>
              <a:t>−</a:t>
            </a:r>
            <a:r>
              <a:rPr lang="pt-BR" dirty="0" smtClean="0"/>
              <a:t>2 R</a:t>
            </a:r>
            <a:r>
              <a:rPr lang="pt-BR" baseline="-25000" dirty="0" smtClean="0"/>
              <a:t>6</a:t>
            </a:r>
            <a:r>
              <a:rPr lang="pt-BR" dirty="0" smtClean="0"/>
              <a:t> </a:t>
            </a:r>
            <a:r>
              <a:rPr lang="pt-BR" dirty="0"/>
              <a:t>2 y </a:t>
            </a:r>
            <a:r>
              <a:rPr lang="pt-BR" dirty="0" smtClean="0"/>
              <a:t>4 R</a:t>
            </a:r>
            <a:r>
              <a:rPr lang="pt-BR" baseline="-25000" dirty="0" smtClean="0"/>
              <a:t>7</a:t>
            </a:r>
            <a:r>
              <a:rPr lang="pt-BR" dirty="0" smtClean="0"/>
              <a:t> </a:t>
            </a:r>
            <a:r>
              <a:rPr lang="pt-BR" dirty="0"/>
              <a:t>− </a:t>
            </a:r>
            <a:r>
              <a:rPr lang="pt-BR" dirty="0" smtClean="0"/>
              <a:t>2</a:t>
            </a:r>
            <a:endParaRPr lang="es-ES" dirty="0"/>
          </a:p>
          <a:p>
            <a:endParaRPr lang="es-CL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Relaciones</a:t>
            </a:r>
            <a:endParaRPr lang="es-CL" dirty="0"/>
          </a:p>
        </p:txBody>
      </p:sp>
      <p:cxnSp>
        <p:nvCxnSpPr>
          <p:cNvPr id="5" name="4 Conector recto"/>
          <p:cNvCxnSpPr/>
          <p:nvPr/>
        </p:nvCxnSpPr>
        <p:spPr>
          <a:xfrm flipV="1">
            <a:off x="898639" y="4360556"/>
            <a:ext cx="288032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 flipV="1">
            <a:off x="2339752" y="4360556"/>
            <a:ext cx="288032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42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>
            <a:normAutofit/>
          </a:bodyPr>
          <a:lstStyle/>
          <a:p>
            <a:r>
              <a:rPr lang="es-ES" dirty="0" smtClean="0"/>
              <a:t>Una </a:t>
            </a:r>
            <a:r>
              <a:rPr lang="es-ES" b="1" u="sng" dirty="0"/>
              <a:t>relación</a:t>
            </a:r>
            <a:r>
              <a:rPr lang="es-ES" dirty="0"/>
              <a:t> es </a:t>
            </a:r>
            <a:r>
              <a:rPr lang="es-ES" dirty="0" smtClean="0"/>
              <a:t>entonces un </a:t>
            </a:r>
            <a:r>
              <a:rPr lang="es-ES" dirty="0"/>
              <a:t>conjunto de pares </a:t>
            </a:r>
            <a:r>
              <a:rPr lang="es-ES" dirty="0" smtClean="0"/>
              <a:t>ordenados</a:t>
            </a:r>
          </a:p>
          <a:p>
            <a:endParaRPr lang="es-ES" dirty="0" smtClean="0"/>
          </a:p>
          <a:p>
            <a:r>
              <a:rPr lang="es-ES" dirty="0" smtClean="0"/>
              <a:t>Su </a:t>
            </a:r>
            <a:r>
              <a:rPr lang="es-ES" dirty="0"/>
              <a:t>primera componente pertenece a un </a:t>
            </a:r>
            <a:r>
              <a:rPr lang="es-ES" b="1" u="sng" dirty="0"/>
              <a:t>dominio</a:t>
            </a:r>
            <a:r>
              <a:rPr lang="es-ES" dirty="0"/>
              <a:t> y la segunda al </a:t>
            </a:r>
            <a:r>
              <a:rPr lang="es-ES" b="1" u="sng" dirty="0"/>
              <a:t>recorrido</a:t>
            </a:r>
            <a:r>
              <a:rPr lang="es-ES" dirty="0"/>
              <a:t> o </a:t>
            </a:r>
            <a:r>
              <a:rPr lang="es-ES" b="1" u="sng" dirty="0" smtClean="0"/>
              <a:t>rango</a:t>
            </a:r>
            <a:r>
              <a:rPr lang="es-ES" dirty="0" smtClean="0"/>
              <a:t> </a:t>
            </a:r>
          </a:p>
          <a:p>
            <a:endParaRPr lang="es-ES" dirty="0"/>
          </a:p>
          <a:p>
            <a:r>
              <a:rPr lang="es-ES" dirty="0"/>
              <a:t>Si R es una relación y (a, b) está en R, se escribirá que </a:t>
            </a:r>
            <a:r>
              <a:rPr lang="es-ES" dirty="0" err="1"/>
              <a:t>aRb</a:t>
            </a:r>
            <a:endParaRPr lang="es-CL" dirty="0"/>
          </a:p>
          <a:p>
            <a:endParaRPr lang="es-ES" dirty="0" smtClean="0"/>
          </a:p>
          <a:p>
            <a:endParaRPr lang="es-ES" dirty="0"/>
          </a:p>
          <a:p>
            <a:endParaRPr lang="es-CL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Relaciones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5335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>
            <a:normAutofit/>
          </a:bodyPr>
          <a:lstStyle/>
          <a:p>
            <a:r>
              <a:rPr lang="es-CL" dirty="0" smtClean="0"/>
              <a:t>¿Cuántas </a:t>
            </a:r>
            <a:r>
              <a:rPr lang="es-CL" dirty="0"/>
              <a:t>relaciones </a:t>
            </a:r>
            <a:r>
              <a:rPr lang="es-CL" dirty="0" smtClean="0"/>
              <a:t>hay en A×B si </a:t>
            </a:r>
            <a:r>
              <a:rPr lang="es-CL" dirty="0"/>
              <a:t>A = {</a:t>
            </a:r>
            <a:r>
              <a:rPr lang="es-CL" dirty="0" smtClean="0"/>
              <a:t>a, b, </a:t>
            </a:r>
            <a:r>
              <a:rPr lang="es-CL" dirty="0"/>
              <a:t>c} en B = {</a:t>
            </a:r>
            <a:r>
              <a:rPr lang="es-CL" dirty="0" smtClean="0"/>
              <a:t>1, </a:t>
            </a:r>
            <a:r>
              <a:rPr lang="es-CL" dirty="0"/>
              <a:t>2</a:t>
            </a:r>
            <a:r>
              <a:rPr lang="es-CL" dirty="0" smtClean="0"/>
              <a:t>}? </a:t>
            </a:r>
          </a:p>
          <a:p>
            <a:endParaRPr lang="es-CL" dirty="0"/>
          </a:p>
          <a:p>
            <a:r>
              <a:rPr lang="es-CL" dirty="0" smtClean="0"/>
              <a:t>Sabemos </a:t>
            </a:r>
            <a:r>
              <a:rPr lang="es-CL" dirty="0"/>
              <a:t>que hay una </a:t>
            </a:r>
            <a:r>
              <a:rPr lang="es-CL" dirty="0" smtClean="0"/>
              <a:t>relación </a:t>
            </a:r>
            <a:r>
              <a:rPr lang="es-CL" dirty="0"/>
              <a:t>por </a:t>
            </a:r>
            <a:r>
              <a:rPr lang="es-CL" dirty="0" smtClean="0"/>
              <a:t>cada subconjunto </a:t>
            </a:r>
            <a:r>
              <a:rPr lang="es-CL" dirty="0"/>
              <a:t>de A × B, o sea por cada elemento de </a:t>
            </a:r>
            <a:r>
              <a:rPr lang="es-CL" dirty="0">
                <a:cs typeface="Lucida Sans Unicode"/>
              </a:rPr>
              <a:t>℘</a:t>
            </a:r>
            <a:r>
              <a:rPr lang="es-CL" dirty="0" smtClean="0"/>
              <a:t>(</a:t>
            </a:r>
            <a:r>
              <a:rPr lang="es-CL" dirty="0"/>
              <a:t>A × B</a:t>
            </a:r>
            <a:r>
              <a:rPr lang="es-CL" dirty="0" smtClean="0"/>
              <a:t>)</a:t>
            </a:r>
          </a:p>
          <a:p>
            <a:endParaRPr lang="es-CL" dirty="0"/>
          </a:p>
          <a:p>
            <a:endParaRPr lang="es-CL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Relaciones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9064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>
            <a:normAutofit/>
          </a:bodyPr>
          <a:lstStyle/>
          <a:p>
            <a:r>
              <a:rPr lang="es-CL" dirty="0" smtClean="0"/>
              <a:t>Es decir, hay tantas relaciones como elementos en </a:t>
            </a:r>
            <a:r>
              <a:rPr lang="es-CL" dirty="0">
                <a:cs typeface="Lucida Sans Unicode"/>
              </a:rPr>
              <a:t>℘</a:t>
            </a:r>
            <a:r>
              <a:rPr lang="es-CL" dirty="0" smtClean="0"/>
              <a:t>(A × B), luego </a:t>
            </a:r>
            <a:r>
              <a:rPr lang="es-CL" dirty="0"/>
              <a:t>la cantidad de relaciones es igual a </a:t>
            </a:r>
            <a:r>
              <a:rPr lang="es-CL" dirty="0" smtClean="0"/>
              <a:t>#(</a:t>
            </a:r>
            <a:r>
              <a:rPr lang="es-CL" dirty="0">
                <a:cs typeface="Lucida Sans Unicode"/>
              </a:rPr>
              <a:t>℘</a:t>
            </a:r>
            <a:r>
              <a:rPr lang="es-CL" dirty="0" smtClean="0"/>
              <a:t>(A×B)) (cardinalidad de </a:t>
            </a:r>
            <a:r>
              <a:rPr lang="es-CL" dirty="0">
                <a:cs typeface="Lucida Sans Unicode"/>
              </a:rPr>
              <a:t>℘</a:t>
            </a:r>
            <a:r>
              <a:rPr lang="es-CL" dirty="0"/>
              <a:t>(</a:t>
            </a:r>
            <a:r>
              <a:rPr lang="es-CL" dirty="0" smtClean="0"/>
              <a:t>A×B))</a:t>
            </a:r>
            <a:endParaRPr lang="es-CL" dirty="0"/>
          </a:p>
          <a:p>
            <a:endParaRPr lang="es-CL" dirty="0"/>
          </a:p>
          <a:p>
            <a:r>
              <a:rPr lang="es-CL" dirty="0" smtClean="0"/>
              <a:t>Como el </a:t>
            </a:r>
            <a:r>
              <a:rPr lang="es-CL" dirty="0"/>
              <a:t>conjunto </a:t>
            </a:r>
            <a:r>
              <a:rPr lang="es-CL" dirty="0">
                <a:cs typeface="Lucida Sans Unicode"/>
              </a:rPr>
              <a:t>℘</a:t>
            </a:r>
            <a:r>
              <a:rPr lang="es-CL" dirty="0" smtClean="0"/>
              <a:t>(</a:t>
            </a:r>
            <a:r>
              <a:rPr lang="es-CL" dirty="0"/>
              <a:t>A×B) tiene en este caso 2</a:t>
            </a:r>
            <a:r>
              <a:rPr lang="es-CL" baseline="30000" dirty="0"/>
              <a:t>6</a:t>
            </a:r>
            <a:r>
              <a:rPr lang="es-CL" dirty="0"/>
              <a:t> elementos, hay 2</a:t>
            </a:r>
            <a:r>
              <a:rPr lang="es-CL" baseline="30000" dirty="0"/>
              <a:t>6</a:t>
            </a:r>
            <a:r>
              <a:rPr lang="es-CL" dirty="0"/>
              <a:t> </a:t>
            </a:r>
            <a:r>
              <a:rPr lang="es-CL" dirty="0" smtClean="0"/>
              <a:t>relaciones de </a:t>
            </a:r>
            <a:r>
              <a:rPr lang="es-CL" dirty="0"/>
              <a:t>A</a:t>
            </a:r>
            <a:r>
              <a:rPr lang="es-CL" i="1" dirty="0"/>
              <a:t> </a:t>
            </a:r>
            <a:r>
              <a:rPr lang="es-CL" dirty="0"/>
              <a:t>en </a:t>
            </a:r>
            <a:r>
              <a:rPr lang="es-CL" dirty="0" smtClean="0"/>
              <a:t>B</a:t>
            </a:r>
          </a:p>
          <a:p>
            <a:endParaRPr lang="es-CL" dirty="0"/>
          </a:p>
          <a:p>
            <a:r>
              <a:rPr lang="es-CL" dirty="0" smtClean="0"/>
              <a:t>En general, si A tiene m elementos y B tiene n elementos, la cantidad de relaciones entre A y B son 2</a:t>
            </a:r>
            <a:r>
              <a:rPr lang="es-CL" baseline="30000" dirty="0" smtClean="0"/>
              <a:t>mn</a:t>
            </a:r>
            <a:r>
              <a:rPr lang="es-CL" dirty="0" smtClean="0"/>
              <a:t> </a:t>
            </a:r>
            <a:endParaRPr lang="es-ES" dirty="0"/>
          </a:p>
          <a:p>
            <a:endParaRPr lang="es-CL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Relaciones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0691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>
            <a:normAutofit/>
          </a:bodyPr>
          <a:lstStyle/>
          <a:p>
            <a:r>
              <a:rPr lang="es-CL" dirty="0" smtClean="0"/>
              <a:t>Consideraremos ahora relaciones de un conjunto A en sí mismo</a:t>
            </a:r>
          </a:p>
          <a:p>
            <a:endParaRPr lang="es-CL" dirty="0"/>
          </a:p>
          <a:p>
            <a:r>
              <a:rPr lang="es-CL" dirty="0" smtClean="0"/>
              <a:t>Entonces:</a:t>
            </a:r>
          </a:p>
          <a:p>
            <a:r>
              <a:rPr lang="es-CL" dirty="0" smtClean="0"/>
              <a:t>R </a:t>
            </a:r>
            <a:r>
              <a:rPr lang="es-CL" dirty="0"/>
              <a:t>es una </a:t>
            </a:r>
            <a:r>
              <a:rPr lang="es-CL" dirty="0" smtClean="0"/>
              <a:t>relación </a:t>
            </a:r>
            <a:r>
              <a:rPr lang="es-CL" dirty="0"/>
              <a:t>en A cuando R ⊆ A × A</a:t>
            </a:r>
            <a:endParaRPr lang="es-CL" dirty="0" smtClean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Relaciones en un conjunto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6047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>
            <a:normAutofit/>
          </a:bodyPr>
          <a:lstStyle/>
          <a:p>
            <a:r>
              <a:rPr lang="es-CL" b="1" dirty="0" smtClean="0"/>
              <a:t>Ejemplo</a:t>
            </a:r>
            <a:r>
              <a:rPr lang="es-CL" dirty="0" smtClean="0"/>
              <a:t>:</a:t>
            </a:r>
          </a:p>
          <a:p>
            <a:endParaRPr lang="es-CL" i="1" dirty="0" smtClean="0"/>
          </a:p>
          <a:p>
            <a:r>
              <a:rPr lang="es-CL" dirty="0" smtClean="0"/>
              <a:t>La </a:t>
            </a:r>
            <a:r>
              <a:rPr lang="es-CL" dirty="0"/>
              <a:t>igualdad de elementos siempre es una </a:t>
            </a:r>
            <a:r>
              <a:rPr lang="es-CL" dirty="0" smtClean="0"/>
              <a:t>relación sobre </a:t>
            </a:r>
            <a:r>
              <a:rPr lang="es-CL" dirty="0"/>
              <a:t>cualquier conjunto A:</a:t>
            </a:r>
          </a:p>
          <a:p>
            <a:endParaRPr lang="es-CL" i="1" dirty="0" smtClean="0"/>
          </a:p>
          <a:p>
            <a:r>
              <a:rPr lang="es-CL" dirty="0" smtClean="0"/>
              <a:t>R </a:t>
            </a:r>
            <a:r>
              <a:rPr lang="es-CL" dirty="0"/>
              <a:t>= {(</a:t>
            </a:r>
            <a:r>
              <a:rPr lang="es-CL" dirty="0" smtClean="0"/>
              <a:t>a, </a:t>
            </a:r>
            <a:r>
              <a:rPr lang="es-CL" dirty="0"/>
              <a:t>a</a:t>
            </a:r>
            <a:r>
              <a:rPr lang="es-CL" dirty="0" smtClean="0"/>
              <a:t>)/ </a:t>
            </a:r>
            <a:r>
              <a:rPr lang="es-CL" dirty="0"/>
              <a:t>a ∈ A</a:t>
            </a:r>
            <a:r>
              <a:rPr lang="es-CL" dirty="0" smtClean="0"/>
              <a:t>} </a:t>
            </a:r>
          </a:p>
          <a:p>
            <a:endParaRPr lang="es-CL" dirty="0"/>
          </a:p>
          <a:p>
            <a:r>
              <a:rPr lang="es-CL" dirty="0" smtClean="0"/>
              <a:t>Es </a:t>
            </a:r>
            <a:r>
              <a:rPr lang="es-CL" dirty="0"/>
              <a:t>decir ∀ a; b ∈ A : </a:t>
            </a:r>
            <a:r>
              <a:rPr lang="es-CL" dirty="0" smtClean="0"/>
              <a:t>a R b </a:t>
            </a:r>
            <a:r>
              <a:rPr lang="es-CL" dirty="0"/>
              <a:t>⇔ a = </a:t>
            </a:r>
            <a:r>
              <a:rPr lang="es-CL" dirty="0" smtClean="0"/>
              <a:t>b</a:t>
            </a:r>
            <a:endParaRPr lang="es-CL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/>
              <a:t>Relaciones en un conjunto</a:t>
            </a:r>
          </a:p>
        </p:txBody>
      </p:sp>
    </p:spTree>
    <p:extLst>
      <p:ext uri="{BB962C8B-B14F-4D97-AF65-F5344CB8AC3E}">
        <p14:creationId xmlns:p14="http://schemas.microsoft.com/office/powerpoint/2010/main" val="19497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>
            <a:normAutofit/>
          </a:bodyPr>
          <a:lstStyle/>
          <a:p>
            <a:r>
              <a:rPr lang="es-CL" b="1" dirty="0" smtClean="0"/>
              <a:t>Ejemplos</a:t>
            </a:r>
            <a:r>
              <a:rPr lang="es-CL" dirty="0" smtClean="0"/>
              <a:t>:</a:t>
            </a:r>
          </a:p>
          <a:p>
            <a:endParaRPr lang="es-CL" i="1" dirty="0" smtClean="0"/>
          </a:p>
          <a:p>
            <a:r>
              <a:rPr lang="es-CL" dirty="0"/>
              <a:t>≤</a:t>
            </a:r>
            <a:r>
              <a:rPr lang="es-CL" i="1" dirty="0"/>
              <a:t> </a:t>
            </a:r>
            <a:r>
              <a:rPr lang="es-CL" dirty="0"/>
              <a:t>es una </a:t>
            </a:r>
            <a:r>
              <a:rPr lang="es-CL" dirty="0" smtClean="0"/>
              <a:t>relación </a:t>
            </a:r>
            <a:r>
              <a:rPr lang="es-CL" dirty="0"/>
              <a:t>en </a:t>
            </a:r>
            <a:r>
              <a:rPr lang="es-CL" sz="2800" dirty="0"/>
              <a:t>ℝ</a:t>
            </a:r>
            <a:r>
              <a:rPr lang="es-CL" dirty="0" smtClean="0"/>
              <a:t> </a:t>
            </a:r>
          </a:p>
          <a:p>
            <a:endParaRPr lang="es-CL" i="1" dirty="0"/>
          </a:p>
          <a:p>
            <a:r>
              <a:rPr lang="es-CL" dirty="0" smtClean="0"/>
              <a:t>⊆</a:t>
            </a:r>
            <a:r>
              <a:rPr lang="es-CL" i="1" dirty="0" smtClean="0"/>
              <a:t> </a:t>
            </a:r>
            <a:r>
              <a:rPr lang="es-CL" dirty="0"/>
              <a:t>es una </a:t>
            </a:r>
            <a:r>
              <a:rPr lang="es-CL" dirty="0" smtClean="0"/>
              <a:t>relación </a:t>
            </a:r>
            <a:r>
              <a:rPr lang="es-CL" dirty="0"/>
              <a:t>en </a:t>
            </a:r>
            <a:r>
              <a:rPr lang="es-CL" dirty="0">
                <a:cs typeface="Lucida Sans Unicode"/>
              </a:rPr>
              <a:t>℘</a:t>
            </a:r>
            <a:r>
              <a:rPr lang="es-CL" dirty="0" smtClean="0"/>
              <a:t>(</a:t>
            </a:r>
            <a:r>
              <a:rPr lang="es-CL" dirty="0"/>
              <a:t>A), cualquiera sea el conjunto A</a:t>
            </a:r>
            <a:endParaRPr lang="es-CL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/>
              <a:t>Relaciones en un conjunto</a:t>
            </a:r>
          </a:p>
        </p:txBody>
      </p:sp>
    </p:spTree>
    <p:extLst>
      <p:ext uri="{BB962C8B-B14F-4D97-AF65-F5344CB8AC3E}">
        <p14:creationId xmlns:p14="http://schemas.microsoft.com/office/powerpoint/2010/main" val="262499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>
            <a:normAutofit/>
          </a:bodyPr>
          <a:lstStyle/>
          <a:p>
            <a:r>
              <a:rPr lang="es-CL" dirty="0" smtClean="0"/>
              <a:t>Se </a:t>
            </a:r>
            <a:r>
              <a:rPr lang="es-CL" dirty="0"/>
              <a:t>dice que R es </a:t>
            </a:r>
            <a:r>
              <a:rPr lang="es-CL" b="1" dirty="0" smtClean="0"/>
              <a:t>reflexiva</a:t>
            </a:r>
            <a:r>
              <a:rPr lang="es-CL" dirty="0" smtClean="0"/>
              <a:t> </a:t>
            </a:r>
            <a:r>
              <a:rPr lang="es-CL" dirty="0"/>
              <a:t>si (</a:t>
            </a:r>
            <a:r>
              <a:rPr lang="es-CL" dirty="0" smtClean="0"/>
              <a:t>a, </a:t>
            </a:r>
            <a:r>
              <a:rPr lang="es-CL" dirty="0"/>
              <a:t>a) ∈ </a:t>
            </a:r>
            <a:r>
              <a:rPr lang="es-CL" dirty="0" smtClean="0"/>
              <a:t>R, ∀a ∈ A </a:t>
            </a:r>
          </a:p>
          <a:p>
            <a:endParaRPr lang="es-CL" dirty="0"/>
          </a:p>
          <a:p>
            <a:r>
              <a:rPr lang="es-CL" dirty="0" smtClean="0"/>
              <a:t>Dicho </a:t>
            </a:r>
            <a:r>
              <a:rPr lang="es-CL" dirty="0"/>
              <a:t>de otra </a:t>
            </a:r>
            <a:r>
              <a:rPr lang="es-CL" dirty="0" smtClean="0"/>
              <a:t>manera: </a:t>
            </a:r>
          </a:p>
          <a:p>
            <a:pPr marL="109728" indent="0">
              <a:buNone/>
            </a:pPr>
            <a:r>
              <a:rPr lang="es-CL" dirty="0" smtClean="0"/>
              <a:t>	</a:t>
            </a:r>
            <a:r>
              <a:rPr lang="es-CL" dirty="0"/>
              <a:t>∀a ∈ </a:t>
            </a:r>
            <a:r>
              <a:rPr lang="es-CL" dirty="0" smtClean="0"/>
              <a:t>A: a R a</a:t>
            </a:r>
            <a:endParaRPr lang="es-CL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Propiedades de las Relaciones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787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>
            <a:normAutofit/>
          </a:bodyPr>
          <a:lstStyle/>
          <a:p>
            <a:r>
              <a:rPr lang="es-CL" dirty="0" smtClean="0"/>
              <a:t>Se </a:t>
            </a:r>
            <a:r>
              <a:rPr lang="es-CL" dirty="0"/>
              <a:t>dice que R</a:t>
            </a:r>
            <a:r>
              <a:rPr lang="es-CL" i="1" dirty="0"/>
              <a:t> </a:t>
            </a:r>
            <a:r>
              <a:rPr lang="es-CL" dirty="0"/>
              <a:t>es </a:t>
            </a:r>
            <a:r>
              <a:rPr lang="es-CL" b="1" dirty="0" smtClean="0"/>
              <a:t>simétrica</a:t>
            </a:r>
            <a:r>
              <a:rPr lang="es-CL" i="1" dirty="0" smtClean="0"/>
              <a:t> </a:t>
            </a:r>
            <a:r>
              <a:rPr lang="es-CL" dirty="0"/>
              <a:t>si cada vez que </a:t>
            </a:r>
            <a:r>
              <a:rPr lang="es-CL" dirty="0" smtClean="0"/>
              <a:t>    (a, </a:t>
            </a:r>
            <a:r>
              <a:rPr lang="es-CL" dirty="0"/>
              <a:t>b) ∈ R, entonces </a:t>
            </a:r>
            <a:r>
              <a:rPr lang="es-CL" dirty="0" smtClean="0"/>
              <a:t>(b, </a:t>
            </a:r>
            <a:r>
              <a:rPr lang="es-CL" dirty="0"/>
              <a:t>a) ∈ </a:t>
            </a:r>
            <a:r>
              <a:rPr lang="es-CL" dirty="0" smtClean="0"/>
              <a:t>R </a:t>
            </a:r>
            <a:endParaRPr lang="es-CL" dirty="0"/>
          </a:p>
          <a:p>
            <a:endParaRPr lang="es-CL" dirty="0" smtClean="0"/>
          </a:p>
          <a:p>
            <a:r>
              <a:rPr lang="es-CL" dirty="0" smtClean="0"/>
              <a:t>Dicho </a:t>
            </a:r>
            <a:r>
              <a:rPr lang="es-CL" dirty="0"/>
              <a:t>de otra </a:t>
            </a:r>
            <a:r>
              <a:rPr lang="es-CL" dirty="0" smtClean="0"/>
              <a:t>manera: </a:t>
            </a:r>
          </a:p>
          <a:p>
            <a:pPr marL="109728" indent="0">
              <a:buNone/>
            </a:pPr>
            <a:r>
              <a:rPr lang="es-CL" dirty="0" smtClean="0"/>
              <a:t>	∀a, </a:t>
            </a:r>
            <a:r>
              <a:rPr lang="es-CL" dirty="0"/>
              <a:t>b ∈ </a:t>
            </a:r>
            <a:r>
              <a:rPr lang="es-CL" dirty="0" smtClean="0"/>
              <a:t>A: a R b </a:t>
            </a:r>
            <a:r>
              <a:rPr lang="es-CL" dirty="0"/>
              <a:t>⇒ </a:t>
            </a:r>
            <a:r>
              <a:rPr lang="es-CL" dirty="0" smtClean="0"/>
              <a:t>b R a</a:t>
            </a:r>
            <a:endParaRPr lang="es-CL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Propiedades de las Relaciones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1504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s-CL" dirty="0"/>
              <a:t>El concepto de </a:t>
            </a:r>
            <a:r>
              <a:rPr lang="es-CL" dirty="0" smtClean="0"/>
              <a:t>conjunto</a:t>
            </a:r>
            <a:r>
              <a:rPr lang="es-CL" dirty="0"/>
              <a:t>, entonces, está referido a reunir o agrupar personas, animales, plantas o cosas, para estudiar o analizar las relaciones que se pueden dar con dichos </a:t>
            </a:r>
            <a:r>
              <a:rPr lang="es-CL" dirty="0" smtClean="0"/>
              <a:t>grupos</a:t>
            </a:r>
          </a:p>
          <a:p>
            <a:endParaRPr lang="es-CL" dirty="0" smtClean="0"/>
          </a:p>
          <a:p>
            <a:r>
              <a:rPr lang="es-CL" dirty="0" smtClean="0"/>
              <a:t>Los conjuntos pueden ser finitos o infinitos</a:t>
            </a:r>
            <a:endParaRPr lang="es-CL" dirty="0"/>
          </a:p>
          <a:p>
            <a:endParaRPr lang="es-CL" dirty="0" smtClean="0"/>
          </a:p>
          <a:p>
            <a:r>
              <a:rPr lang="es-CL" dirty="0" smtClean="0"/>
              <a:t>Es </a:t>
            </a:r>
            <a:r>
              <a:rPr lang="es-CL" dirty="0"/>
              <a:t>habitual representar los conjuntos en forma gráfica mediante los Diagramas de </a:t>
            </a:r>
            <a:r>
              <a:rPr lang="es-CL" dirty="0" smtClean="0"/>
              <a:t>Venn</a:t>
            </a:r>
          </a:p>
          <a:p>
            <a:endParaRPr lang="es-CL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Teoría de Conjuntos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7979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>
            <a:normAutofit/>
          </a:bodyPr>
          <a:lstStyle/>
          <a:p>
            <a:r>
              <a:rPr lang="es-CL" dirty="0" smtClean="0"/>
              <a:t>Se </a:t>
            </a:r>
            <a:r>
              <a:rPr lang="es-CL" dirty="0"/>
              <a:t>dice que R es </a:t>
            </a:r>
            <a:r>
              <a:rPr lang="es-CL" b="1" dirty="0" smtClean="0"/>
              <a:t>antisimétrica</a:t>
            </a:r>
            <a:r>
              <a:rPr lang="es-CL" dirty="0" smtClean="0"/>
              <a:t> </a:t>
            </a:r>
            <a:r>
              <a:rPr lang="es-CL" dirty="0"/>
              <a:t>si cada vez que un par (</a:t>
            </a:r>
            <a:r>
              <a:rPr lang="es-CL" dirty="0" smtClean="0"/>
              <a:t>a, </a:t>
            </a:r>
            <a:r>
              <a:rPr lang="es-CL" dirty="0"/>
              <a:t>b) ∈ R con </a:t>
            </a:r>
            <a:r>
              <a:rPr lang="es-CL" dirty="0" smtClean="0"/>
              <a:t>a ≠ </a:t>
            </a:r>
            <a:r>
              <a:rPr lang="es-CL" dirty="0"/>
              <a:t>b, entonces el</a:t>
            </a:r>
          </a:p>
          <a:p>
            <a:r>
              <a:rPr lang="es-CL" dirty="0"/>
              <a:t>par (</a:t>
            </a:r>
            <a:r>
              <a:rPr lang="es-CL" dirty="0" smtClean="0"/>
              <a:t>b, </a:t>
            </a:r>
            <a:r>
              <a:rPr lang="es-CL" dirty="0"/>
              <a:t>a) </a:t>
            </a:r>
            <a:r>
              <a:rPr lang="es-CL" dirty="0" smtClean="0"/>
              <a:t>∉ </a:t>
            </a:r>
            <a:r>
              <a:rPr lang="es-CL" dirty="0"/>
              <a:t>R </a:t>
            </a:r>
            <a:endParaRPr lang="es-CL" dirty="0" smtClean="0"/>
          </a:p>
          <a:p>
            <a:endParaRPr lang="es-CL" dirty="0"/>
          </a:p>
          <a:p>
            <a:r>
              <a:rPr lang="es-CL" dirty="0" smtClean="0"/>
              <a:t>Dicho </a:t>
            </a:r>
            <a:r>
              <a:rPr lang="es-CL" dirty="0"/>
              <a:t>de otra </a:t>
            </a:r>
            <a:r>
              <a:rPr lang="es-CL" dirty="0" smtClean="0"/>
              <a:t>manera: </a:t>
            </a:r>
          </a:p>
          <a:p>
            <a:pPr marL="109728" indent="0">
              <a:buNone/>
            </a:pPr>
            <a:r>
              <a:rPr lang="es-CL" dirty="0" smtClean="0"/>
              <a:t>	∀a, </a:t>
            </a:r>
            <a:r>
              <a:rPr lang="es-CL" dirty="0"/>
              <a:t>b ∈ </a:t>
            </a:r>
            <a:r>
              <a:rPr lang="es-CL" dirty="0" smtClean="0"/>
              <a:t>A: a R b </a:t>
            </a:r>
            <a:r>
              <a:rPr lang="es-CL" dirty="0"/>
              <a:t>y </a:t>
            </a:r>
            <a:r>
              <a:rPr lang="es-CL" dirty="0" smtClean="0"/>
              <a:t>b R a </a:t>
            </a:r>
            <a:r>
              <a:rPr lang="es-CL" dirty="0"/>
              <a:t>⇒ a = b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Propiedades de las Relaciones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7221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>
            <a:normAutofit/>
          </a:bodyPr>
          <a:lstStyle/>
          <a:p>
            <a:r>
              <a:rPr lang="es-CL" dirty="0" smtClean="0"/>
              <a:t>Se </a:t>
            </a:r>
            <a:r>
              <a:rPr lang="es-CL" dirty="0"/>
              <a:t>dice que R es </a:t>
            </a:r>
            <a:r>
              <a:rPr lang="es-CL" b="1" dirty="0"/>
              <a:t>transitiva</a:t>
            </a:r>
            <a:r>
              <a:rPr lang="es-CL" dirty="0"/>
              <a:t> si para toda terna de elementos </a:t>
            </a:r>
            <a:r>
              <a:rPr lang="es-CL" dirty="0" smtClean="0"/>
              <a:t>a, b, </a:t>
            </a:r>
            <a:r>
              <a:rPr lang="es-CL" dirty="0"/>
              <a:t>c ∈ </a:t>
            </a:r>
            <a:r>
              <a:rPr lang="es-CL" dirty="0" smtClean="0"/>
              <a:t>A, </a:t>
            </a:r>
            <a:r>
              <a:rPr lang="es-CL" dirty="0"/>
              <a:t>tales que (</a:t>
            </a:r>
            <a:r>
              <a:rPr lang="es-CL" dirty="0" smtClean="0"/>
              <a:t>a, </a:t>
            </a:r>
            <a:r>
              <a:rPr lang="es-CL" dirty="0"/>
              <a:t>b) ∈ </a:t>
            </a:r>
            <a:r>
              <a:rPr lang="es-CL" dirty="0" smtClean="0"/>
              <a:t>R   y </a:t>
            </a:r>
            <a:r>
              <a:rPr lang="es-CL" dirty="0"/>
              <a:t>(</a:t>
            </a:r>
            <a:r>
              <a:rPr lang="es-CL" dirty="0" smtClean="0"/>
              <a:t>b, </a:t>
            </a:r>
            <a:r>
              <a:rPr lang="es-CL" dirty="0"/>
              <a:t>c) ∈ R, se tiene que (</a:t>
            </a:r>
            <a:r>
              <a:rPr lang="es-CL" dirty="0" smtClean="0"/>
              <a:t>a, </a:t>
            </a:r>
            <a:r>
              <a:rPr lang="es-CL" dirty="0"/>
              <a:t>c) ∈ R </a:t>
            </a:r>
            <a:r>
              <a:rPr lang="es-CL" dirty="0" smtClean="0"/>
              <a:t>también </a:t>
            </a:r>
          </a:p>
          <a:p>
            <a:endParaRPr lang="es-CL" dirty="0" smtClean="0"/>
          </a:p>
          <a:p>
            <a:r>
              <a:rPr lang="es-CL" dirty="0" smtClean="0"/>
              <a:t>Dicho </a:t>
            </a:r>
            <a:r>
              <a:rPr lang="es-CL" dirty="0"/>
              <a:t>de otra </a:t>
            </a:r>
            <a:r>
              <a:rPr lang="es-CL" dirty="0" smtClean="0"/>
              <a:t>manera:</a:t>
            </a:r>
          </a:p>
          <a:p>
            <a:pPr marL="109728" indent="0">
              <a:buNone/>
            </a:pPr>
            <a:r>
              <a:rPr lang="es-CL" dirty="0" smtClean="0"/>
              <a:t>	</a:t>
            </a:r>
            <a:r>
              <a:rPr lang="es-CL" dirty="0"/>
              <a:t>∀a, b, c ∈ A</a:t>
            </a:r>
            <a:r>
              <a:rPr lang="es-CL" dirty="0" smtClean="0"/>
              <a:t>: a R b y b R c </a:t>
            </a:r>
            <a:r>
              <a:rPr lang="es-CL" dirty="0"/>
              <a:t>⇒ </a:t>
            </a:r>
            <a:r>
              <a:rPr lang="es-CL" dirty="0" smtClean="0"/>
              <a:t>a R c</a:t>
            </a:r>
            <a:endParaRPr lang="es-CL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Propiedades de las Relaciones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982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>
            <a:normAutofit/>
          </a:bodyPr>
          <a:lstStyle/>
          <a:p>
            <a:r>
              <a:rPr lang="es-CL" b="1" dirty="0" smtClean="0"/>
              <a:t>Ejemplos</a:t>
            </a:r>
            <a:r>
              <a:rPr lang="es-CL" dirty="0" smtClean="0"/>
              <a:t>:</a:t>
            </a:r>
          </a:p>
          <a:p>
            <a:r>
              <a:rPr lang="es-CL" dirty="0"/>
              <a:t>Sea A = {</a:t>
            </a:r>
            <a:r>
              <a:rPr lang="es-CL" dirty="0" smtClean="0"/>
              <a:t>a, b, c, </a:t>
            </a:r>
            <a:r>
              <a:rPr lang="es-CL" dirty="0"/>
              <a:t>d</a:t>
            </a:r>
            <a:r>
              <a:rPr lang="es-CL" dirty="0" smtClean="0"/>
              <a:t>}  </a:t>
            </a:r>
          </a:p>
          <a:p>
            <a:pPr marL="109728" indent="0">
              <a:buNone/>
            </a:pPr>
            <a:r>
              <a:rPr lang="es-CL" dirty="0" smtClean="0"/>
              <a:t>  R</a:t>
            </a:r>
            <a:r>
              <a:rPr lang="es-CL" baseline="-25000" dirty="0" smtClean="0"/>
              <a:t>8</a:t>
            </a:r>
            <a:r>
              <a:rPr lang="es-CL" dirty="0" smtClean="0"/>
              <a:t> </a:t>
            </a:r>
            <a:r>
              <a:rPr lang="es-CL" dirty="0"/>
              <a:t>= {(</a:t>
            </a:r>
            <a:r>
              <a:rPr lang="es-CL" dirty="0" smtClean="0"/>
              <a:t>a, </a:t>
            </a:r>
            <a:r>
              <a:rPr lang="es-CL" dirty="0"/>
              <a:t>a); (</a:t>
            </a:r>
            <a:r>
              <a:rPr lang="es-CL" dirty="0" smtClean="0"/>
              <a:t>a, </a:t>
            </a:r>
            <a:r>
              <a:rPr lang="es-CL" dirty="0"/>
              <a:t>b); (</a:t>
            </a:r>
            <a:r>
              <a:rPr lang="es-CL" dirty="0" smtClean="0"/>
              <a:t>a, </a:t>
            </a:r>
            <a:r>
              <a:rPr lang="es-CL" dirty="0"/>
              <a:t>d); (</a:t>
            </a:r>
            <a:r>
              <a:rPr lang="es-CL" dirty="0" smtClean="0"/>
              <a:t>b, </a:t>
            </a:r>
            <a:r>
              <a:rPr lang="es-CL" dirty="0"/>
              <a:t>b); (</a:t>
            </a:r>
            <a:r>
              <a:rPr lang="es-CL" dirty="0" smtClean="0"/>
              <a:t>c, </a:t>
            </a:r>
            <a:r>
              <a:rPr lang="es-CL" dirty="0"/>
              <a:t>c); (</a:t>
            </a:r>
            <a:r>
              <a:rPr lang="es-CL" dirty="0" smtClean="0"/>
              <a:t>c, </a:t>
            </a:r>
            <a:r>
              <a:rPr lang="es-CL" dirty="0"/>
              <a:t>d); </a:t>
            </a:r>
            <a:r>
              <a:rPr lang="es-CL" dirty="0" smtClean="0"/>
              <a:t>       </a:t>
            </a:r>
          </a:p>
          <a:p>
            <a:pPr marL="109728" indent="0">
              <a:buNone/>
            </a:pPr>
            <a:r>
              <a:rPr lang="es-CL" dirty="0"/>
              <a:t> </a:t>
            </a:r>
            <a:r>
              <a:rPr lang="es-CL" dirty="0" smtClean="0"/>
              <a:t>          (d, </a:t>
            </a:r>
            <a:r>
              <a:rPr lang="es-CL" dirty="0"/>
              <a:t>a); (</a:t>
            </a:r>
            <a:r>
              <a:rPr lang="es-CL" dirty="0" smtClean="0"/>
              <a:t>d, </a:t>
            </a:r>
            <a:r>
              <a:rPr lang="es-CL" dirty="0"/>
              <a:t>d)} </a:t>
            </a:r>
            <a:endParaRPr lang="es-CL" dirty="0" smtClean="0"/>
          </a:p>
          <a:p>
            <a:pPr marL="109728" indent="0">
              <a:buNone/>
            </a:pPr>
            <a:endParaRPr lang="es-CL" dirty="0"/>
          </a:p>
          <a:p>
            <a:pPr marL="109728" indent="0">
              <a:buNone/>
            </a:pPr>
            <a:r>
              <a:rPr lang="es-CL" dirty="0" smtClean="0"/>
              <a:t>Es una relación </a:t>
            </a:r>
            <a:r>
              <a:rPr lang="es-CL" dirty="0"/>
              <a:t>en </a:t>
            </a:r>
            <a:r>
              <a:rPr lang="es-CL" dirty="0" smtClean="0"/>
              <a:t>A, que es reflexiva pues contiene (a, a), (b, b), (c, c) y (d, d)</a:t>
            </a:r>
          </a:p>
          <a:p>
            <a:pPr marL="109728" indent="0">
              <a:buNone/>
            </a:pPr>
            <a:endParaRPr lang="es-CL" dirty="0"/>
          </a:p>
          <a:p>
            <a:pPr marL="109728" indent="0">
              <a:buNone/>
            </a:pPr>
            <a:r>
              <a:rPr lang="es-CL" dirty="0" smtClean="0"/>
              <a:t>No es simétrica ni antisimétrica ni transitiva</a:t>
            </a:r>
            <a:endParaRPr lang="es-CL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Propiedades de las Relaciones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6010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4781128"/>
          </a:xfrm>
        </p:spPr>
        <p:txBody>
          <a:bodyPr>
            <a:normAutofit fontScale="92500" lnSpcReduction="10000"/>
          </a:bodyPr>
          <a:lstStyle/>
          <a:p>
            <a:r>
              <a:rPr lang="es-CL" b="1" dirty="0" smtClean="0"/>
              <a:t>Ejemplos</a:t>
            </a:r>
            <a:r>
              <a:rPr lang="es-CL" dirty="0" smtClean="0"/>
              <a:t>: </a:t>
            </a:r>
            <a:r>
              <a:rPr lang="es-CL" sz="2800" dirty="0" smtClean="0"/>
              <a:t>R</a:t>
            </a:r>
            <a:r>
              <a:rPr lang="es-CL" sz="2800" baseline="-25000" dirty="0" smtClean="0"/>
              <a:t>6</a:t>
            </a:r>
            <a:r>
              <a:rPr lang="es-CL" sz="2800" dirty="0" smtClean="0"/>
              <a:t> </a:t>
            </a:r>
            <a:r>
              <a:rPr lang="es-CL" sz="2800" dirty="0"/>
              <a:t>= {(x, y) ∈ ℝ</a:t>
            </a:r>
            <a:r>
              <a:rPr lang="es-CL" sz="2800" baseline="30000" dirty="0"/>
              <a:t>2</a:t>
            </a:r>
            <a:r>
              <a:rPr lang="es-CL" sz="2800" dirty="0"/>
              <a:t>/ x</a:t>
            </a:r>
            <a:r>
              <a:rPr lang="es-CL" sz="2800" baseline="30000" dirty="0"/>
              <a:t>2</a:t>
            </a:r>
            <a:r>
              <a:rPr lang="es-CL" sz="2800" dirty="0"/>
              <a:t> = y</a:t>
            </a:r>
            <a:r>
              <a:rPr lang="es-CL" sz="2800" baseline="30000" dirty="0"/>
              <a:t>2</a:t>
            </a:r>
            <a:r>
              <a:rPr lang="es-CL" sz="2800" dirty="0" smtClean="0"/>
              <a:t>} </a:t>
            </a:r>
          </a:p>
          <a:p>
            <a:endParaRPr lang="es-CL" sz="2800" dirty="0"/>
          </a:p>
          <a:p>
            <a:r>
              <a:rPr lang="es-CL" dirty="0" smtClean="0"/>
              <a:t>Es reflexiva</a:t>
            </a:r>
            <a:r>
              <a:rPr lang="es-CL" dirty="0"/>
              <a:t>, pues </a:t>
            </a:r>
            <a:r>
              <a:rPr lang="es-CL" dirty="0" smtClean="0"/>
              <a:t>∀x </a:t>
            </a:r>
            <a:r>
              <a:rPr lang="es-CL" dirty="0"/>
              <a:t>∈ R, se tiene xR</a:t>
            </a:r>
            <a:r>
              <a:rPr lang="es-CL" baseline="-25000" dirty="0"/>
              <a:t>6</a:t>
            </a:r>
            <a:r>
              <a:rPr lang="es-CL" dirty="0"/>
              <a:t> x pues x</a:t>
            </a:r>
            <a:r>
              <a:rPr lang="es-CL" baseline="30000" dirty="0"/>
              <a:t>2</a:t>
            </a:r>
            <a:r>
              <a:rPr lang="es-CL" dirty="0"/>
              <a:t> = </a:t>
            </a:r>
            <a:r>
              <a:rPr lang="es-CL" dirty="0" smtClean="0"/>
              <a:t>x</a:t>
            </a:r>
            <a:r>
              <a:rPr lang="es-CL" baseline="30000" dirty="0" smtClean="0"/>
              <a:t>2</a:t>
            </a:r>
            <a:endParaRPr lang="es-CL" dirty="0" smtClean="0"/>
          </a:p>
          <a:p>
            <a:r>
              <a:rPr lang="es-CL" dirty="0" smtClean="0"/>
              <a:t>Es simétrica </a:t>
            </a:r>
            <a:r>
              <a:rPr lang="es-CL" dirty="0"/>
              <a:t>pues ∀ x; y ∈ </a:t>
            </a:r>
            <a:r>
              <a:rPr lang="es-CL" dirty="0" smtClean="0"/>
              <a:t>ℝ, se tiene </a:t>
            </a:r>
            <a:r>
              <a:rPr lang="es-CL" dirty="0"/>
              <a:t>que si xR</a:t>
            </a:r>
            <a:r>
              <a:rPr lang="es-CL" baseline="-25000" dirty="0"/>
              <a:t>6</a:t>
            </a:r>
            <a:r>
              <a:rPr lang="es-CL" dirty="0"/>
              <a:t> y, es decir x</a:t>
            </a:r>
            <a:r>
              <a:rPr lang="es-CL" baseline="30000" dirty="0"/>
              <a:t>2</a:t>
            </a:r>
            <a:r>
              <a:rPr lang="es-CL" dirty="0"/>
              <a:t> = y</a:t>
            </a:r>
            <a:r>
              <a:rPr lang="es-CL" baseline="30000" dirty="0"/>
              <a:t>2</a:t>
            </a:r>
            <a:r>
              <a:rPr lang="es-CL" dirty="0"/>
              <a:t>, entonces y</a:t>
            </a:r>
            <a:r>
              <a:rPr lang="es-CL" baseline="30000" dirty="0"/>
              <a:t>2</a:t>
            </a:r>
            <a:r>
              <a:rPr lang="es-CL" dirty="0"/>
              <a:t> = x</a:t>
            </a:r>
            <a:r>
              <a:rPr lang="es-CL" baseline="30000" dirty="0"/>
              <a:t>2</a:t>
            </a:r>
            <a:r>
              <a:rPr lang="es-CL" dirty="0"/>
              <a:t>, es decir yR</a:t>
            </a:r>
            <a:r>
              <a:rPr lang="es-CL" baseline="-25000" dirty="0"/>
              <a:t>6</a:t>
            </a:r>
            <a:r>
              <a:rPr lang="es-CL" dirty="0"/>
              <a:t> </a:t>
            </a:r>
            <a:r>
              <a:rPr lang="es-CL" dirty="0" smtClean="0"/>
              <a:t>x </a:t>
            </a:r>
          </a:p>
          <a:p>
            <a:endParaRPr lang="es-CL" dirty="0"/>
          </a:p>
          <a:p>
            <a:r>
              <a:rPr lang="es-CL" dirty="0" smtClean="0"/>
              <a:t>No </a:t>
            </a:r>
            <a:r>
              <a:rPr lang="es-CL" dirty="0"/>
              <a:t>es </a:t>
            </a:r>
            <a:r>
              <a:rPr lang="es-CL" dirty="0" smtClean="0"/>
              <a:t>antisimétrica pues </a:t>
            </a:r>
            <a:r>
              <a:rPr lang="es-CL" dirty="0"/>
              <a:t>no es cierto que </a:t>
            </a:r>
            <a:r>
              <a:rPr lang="es-CL" dirty="0" smtClean="0"/>
              <a:t>x R</a:t>
            </a:r>
            <a:r>
              <a:rPr lang="es-CL" baseline="-25000" dirty="0" smtClean="0"/>
              <a:t>6</a:t>
            </a:r>
            <a:r>
              <a:rPr lang="es-CL" dirty="0" smtClean="0"/>
              <a:t> </a:t>
            </a:r>
            <a:r>
              <a:rPr lang="es-CL" dirty="0"/>
              <a:t>y e </a:t>
            </a:r>
            <a:r>
              <a:rPr lang="es-CL" dirty="0" smtClean="0"/>
              <a:t>      y R</a:t>
            </a:r>
            <a:r>
              <a:rPr lang="es-CL" baseline="-25000" dirty="0" smtClean="0"/>
              <a:t>6</a:t>
            </a:r>
            <a:r>
              <a:rPr lang="es-CL" dirty="0" smtClean="0"/>
              <a:t> </a:t>
            </a:r>
            <a:r>
              <a:rPr lang="es-CL" dirty="0"/>
              <a:t>x </a:t>
            </a:r>
            <a:r>
              <a:rPr lang="es-CL" dirty="0" smtClean="0"/>
              <a:t>⇒ </a:t>
            </a:r>
            <a:r>
              <a:rPr lang="es-CL" dirty="0"/>
              <a:t>x = </a:t>
            </a:r>
            <a:r>
              <a:rPr lang="es-CL" dirty="0" smtClean="0"/>
              <a:t>y; </a:t>
            </a:r>
            <a:r>
              <a:rPr lang="es-CL" dirty="0"/>
              <a:t>por ejemplo para x = 1 e y = −</a:t>
            </a:r>
            <a:r>
              <a:rPr lang="es-CL" dirty="0" smtClean="0"/>
              <a:t>1 se </a:t>
            </a:r>
            <a:r>
              <a:rPr lang="es-CL" dirty="0"/>
              <a:t>tiene x</a:t>
            </a:r>
            <a:r>
              <a:rPr lang="es-CL" baseline="30000" dirty="0"/>
              <a:t>2</a:t>
            </a:r>
            <a:r>
              <a:rPr lang="es-CL" dirty="0"/>
              <a:t> = y</a:t>
            </a:r>
            <a:r>
              <a:rPr lang="es-CL" baseline="30000" dirty="0"/>
              <a:t>2</a:t>
            </a:r>
            <a:r>
              <a:rPr lang="es-CL" dirty="0"/>
              <a:t> e y</a:t>
            </a:r>
            <a:r>
              <a:rPr lang="es-CL" baseline="30000" dirty="0"/>
              <a:t>2</a:t>
            </a:r>
            <a:r>
              <a:rPr lang="es-CL" dirty="0"/>
              <a:t> = </a:t>
            </a:r>
            <a:r>
              <a:rPr lang="es-CL" dirty="0" smtClean="0"/>
              <a:t>x</a:t>
            </a:r>
            <a:r>
              <a:rPr lang="es-CL" baseline="30000" dirty="0" smtClean="0"/>
              <a:t>2</a:t>
            </a:r>
            <a:r>
              <a:rPr lang="es-CL" dirty="0" smtClean="0"/>
              <a:t> </a:t>
            </a:r>
          </a:p>
          <a:p>
            <a:endParaRPr lang="es-CL" dirty="0"/>
          </a:p>
          <a:p>
            <a:r>
              <a:rPr lang="es-CL" dirty="0" smtClean="0"/>
              <a:t>Es </a:t>
            </a:r>
            <a:r>
              <a:rPr lang="es-CL" dirty="0"/>
              <a:t>transitiva pues </a:t>
            </a:r>
            <a:r>
              <a:rPr lang="es-CL" dirty="0" smtClean="0"/>
              <a:t>∀x, y, </a:t>
            </a:r>
            <a:r>
              <a:rPr lang="es-CL" dirty="0"/>
              <a:t>z ∈ </a:t>
            </a:r>
            <a:r>
              <a:rPr lang="es-CL" dirty="0" smtClean="0"/>
              <a:t>ℝ, </a:t>
            </a:r>
            <a:r>
              <a:rPr lang="es-CL" dirty="0"/>
              <a:t>x</a:t>
            </a:r>
            <a:r>
              <a:rPr lang="es-CL" baseline="30000" dirty="0"/>
              <a:t>2</a:t>
            </a:r>
            <a:r>
              <a:rPr lang="es-CL" dirty="0"/>
              <a:t> = y</a:t>
            </a:r>
            <a:r>
              <a:rPr lang="es-CL" baseline="30000" dirty="0"/>
              <a:t>2</a:t>
            </a:r>
            <a:r>
              <a:rPr lang="es-CL" dirty="0"/>
              <a:t> e y</a:t>
            </a:r>
            <a:r>
              <a:rPr lang="es-CL" baseline="30000" dirty="0"/>
              <a:t>2</a:t>
            </a:r>
            <a:r>
              <a:rPr lang="es-CL" dirty="0"/>
              <a:t> = z</a:t>
            </a:r>
            <a:r>
              <a:rPr lang="es-CL" baseline="30000" dirty="0"/>
              <a:t>2</a:t>
            </a:r>
            <a:r>
              <a:rPr lang="es-CL" dirty="0"/>
              <a:t> </a:t>
            </a:r>
            <a:r>
              <a:rPr lang="es-CL" dirty="0" smtClean="0"/>
              <a:t>implica x</a:t>
            </a:r>
            <a:r>
              <a:rPr lang="es-CL" baseline="30000" dirty="0" smtClean="0"/>
              <a:t>2</a:t>
            </a:r>
            <a:r>
              <a:rPr lang="es-CL" dirty="0" smtClean="0"/>
              <a:t> </a:t>
            </a:r>
            <a:r>
              <a:rPr lang="es-CL" dirty="0"/>
              <a:t>= </a:t>
            </a:r>
            <a:r>
              <a:rPr lang="es-CL" dirty="0" smtClean="0"/>
              <a:t>z</a:t>
            </a:r>
            <a:r>
              <a:rPr lang="es-CL" baseline="30000" dirty="0" smtClean="0"/>
              <a:t>2</a:t>
            </a:r>
            <a:endParaRPr lang="es-CL" dirty="0"/>
          </a:p>
          <a:p>
            <a:endParaRPr lang="es-CL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Propiedades de las Relaciones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9490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>
            <a:normAutofit/>
          </a:bodyPr>
          <a:lstStyle/>
          <a:p>
            <a:r>
              <a:rPr lang="es-ES" sz="2500" dirty="0" smtClean="0"/>
              <a:t>Una </a:t>
            </a:r>
            <a:r>
              <a:rPr lang="es-ES" sz="2500" dirty="0"/>
              <a:t>relación se dice de </a:t>
            </a:r>
            <a:r>
              <a:rPr lang="es-ES" sz="2500" b="1" u="sng" dirty="0" smtClean="0"/>
              <a:t>orden</a:t>
            </a:r>
            <a:r>
              <a:rPr lang="es-ES" sz="2500" dirty="0" smtClean="0"/>
              <a:t> </a:t>
            </a:r>
            <a:r>
              <a:rPr lang="es-ES" sz="2500" dirty="0"/>
              <a:t>si ella verifica las siguientes propiedades sobre </a:t>
            </a:r>
            <a:r>
              <a:rPr lang="es-ES" sz="2500" dirty="0" smtClean="0"/>
              <a:t>los elementos del </a:t>
            </a:r>
            <a:r>
              <a:rPr lang="es-ES" sz="2500" dirty="0"/>
              <a:t>conjunto </a:t>
            </a:r>
            <a:r>
              <a:rPr lang="es-ES" sz="2500" dirty="0" smtClean="0"/>
              <a:t>A:</a:t>
            </a:r>
            <a:endParaRPr lang="es-CL" sz="2500" dirty="0"/>
          </a:p>
          <a:p>
            <a:endParaRPr lang="es-CL" sz="2500" dirty="0"/>
          </a:p>
          <a:p>
            <a:r>
              <a:rPr lang="es-ES" sz="2500" b="1" u="sng" dirty="0"/>
              <a:t>Reflexiva</a:t>
            </a:r>
            <a:r>
              <a:rPr lang="es-ES" sz="2500" dirty="0"/>
              <a:t>: </a:t>
            </a:r>
            <a:r>
              <a:rPr lang="es-ES" sz="2500" dirty="0">
                <a:sym typeface="Symbol"/>
              </a:rPr>
              <a:t></a:t>
            </a:r>
            <a:r>
              <a:rPr lang="es-ES" sz="2500" dirty="0"/>
              <a:t>a </a:t>
            </a:r>
            <a:r>
              <a:rPr lang="es-ES" sz="2500" dirty="0">
                <a:sym typeface="Symbol"/>
              </a:rPr>
              <a:t> </a:t>
            </a:r>
            <a:r>
              <a:rPr lang="es-ES" sz="2500" dirty="0" smtClean="0"/>
              <a:t>A: a R a </a:t>
            </a:r>
            <a:endParaRPr lang="pt-BR" sz="2500" u="sng" dirty="0" smtClean="0"/>
          </a:p>
          <a:p>
            <a:endParaRPr lang="pt-BR" sz="2500" b="1" u="sng" dirty="0" smtClean="0"/>
          </a:p>
          <a:p>
            <a:r>
              <a:rPr lang="pt-BR" sz="2500" b="1" u="sng" dirty="0" smtClean="0"/>
              <a:t>Antisimétrica</a:t>
            </a:r>
            <a:r>
              <a:rPr lang="pt-BR" sz="2500" dirty="0"/>
              <a:t>: </a:t>
            </a:r>
            <a:r>
              <a:rPr lang="es-CL" sz="2400" dirty="0"/>
              <a:t>∀a, b ∈ A: </a:t>
            </a:r>
            <a:r>
              <a:rPr lang="es-CL" sz="2400" dirty="0" smtClean="0"/>
              <a:t>a </a:t>
            </a:r>
            <a:r>
              <a:rPr lang="es-CL" sz="2400" dirty="0"/>
              <a:t>R b y b R a ⇒ a = b</a:t>
            </a:r>
          </a:p>
          <a:p>
            <a:pPr lvl="0"/>
            <a:endParaRPr lang="es-ES" sz="2500" u="sng" dirty="0" smtClean="0"/>
          </a:p>
          <a:p>
            <a:pPr lvl="0"/>
            <a:r>
              <a:rPr lang="es-ES" sz="2500" b="1" u="sng" dirty="0" smtClean="0"/>
              <a:t>Transitiva</a:t>
            </a:r>
            <a:r>
              <a:rPr lang="es-ES" sz="2500" dirty="0"/>
              <a:t>: </a:t>
            </a:r>
            <a:r>
              <a:rPr lang="es-ES" sz="2500" dirty="0">
                <a:sym typeface="Symbol"/>
              </a:rPr>
              <a:t></a:t>
            </a:r>
            <a:r>
              <a:rPr lang="es-ES" sz="2500" dirty="0"/>
              <a:t>a, b, c </a:t>
            </a:r>
            <a:r>
              <a:rPr lang="es-ES" sz="2500" dirty="0">
                <a:sym typeface="Symbol"/>
              </a:rPr>
              <a:t> </a:t>
            </a:r>
            <a:r>
              <a:rPr lang="es-ES" sz="2500" dirty="0" smtClean="0">
                <a:sym typeface="Symbol"/>
              </a:rPr>
              <a:t>A: </a:t>
            </a:r>
            <a:r>
              <a:rPr lang="es-ES" sz="2500" dirty="0" smtClean="0"/>
              <a:t>a R b </a:t>
            </a:r>
            <a:r>
              <a:rPr lang="es-ES" sz="2500" dirty="0"/>
              <a:t>y </a:t>
            </a:r>
            <a:r>
              <a:rPr lang="es-ES" sz="2500" dirty="0" smtClean="0"/>
              <a:t>b R c </a:t>
            </a:r>
            <a:r>
              <a:rPr lang="es-CL" sz="2800" dirty="0"/>
              <a:t>⇒</a:t>
            </a:r>
            <a:r>
              <a:rPr lang="es-ES" sz="2500" dirty="0" smtClean="0"/>
              <a:t> a R c</a:t>
            </a:r>
            <a:endParaRPr lang="es-CL" sz="2500" dirty="0"/>
          </a:p>
          <a:p>
            <a:endParaRPr lang="es-CL" sz="22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Relaciones de Orden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6957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>
            <a:normAutofit/>
          </a:bodyPr>
          <a:lstStyle/>
          <a:p>
            <a:r>
              <a:rPr lang="es-CL" sz="2500" b="1" dirty="0" smtClean="0"/>
              <a:t>Ejemplos</a:t>
            </a:r>
            <a:r>
              <a:rPr lang="es-CL" sz="2500" dirty="0" smtClean="0"/>
              <a:t>: son relaciones de orden</a:t>
            </a:r>
          </a:p>
          <a:p>
            <a:endParaRPr lang="es-CL" sz="2800" dirty="0"/>
          </a:p>
          <a:p>
            <a:r>
              <a:rPr lang="es-CL" sz="2800" dirty="0" smtClean="0"/>
              <a:t>La relación ≤ en ℝ </a:t>
            </a:r>
          </a:p>
          <a:p>
            <a:endParaRPr lang="es-CL" sz="2800" dirty="0"/>
          </a:p>
          <a:p>
            <a:r>
              <a:rPr lang="es-CL" sz="2800" dirty="0" smtClean="0"/>
              <a:t>La relación ⊆ en </a:t>
            </a:r>
            <a:r>
              <a:rPr lang="es-CL" sz="2800" dirty="0" smtClean="0">
                <a:latin typeface="Lucida Sans Unicode"/>
                <a:cs typeface="Lucida Sans Unicode"/>
              </a:rPr>
              <a:t>℘(A) </a:t>
            </a:r>
            <a:endParaRPr lang="es-CL" sz="28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Relaciones de Orden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7822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>
            <a:normAutofit/>
          </a:bodyPr>
          <a:lstStyle/>
          <a:p>
            <a:r>
              <a:rPr lang="es-ES" sz="2500" dirty="0" smtClean="0"/>
              <a:t>Una </a:t>
            </a:r>
            <a:r>
              <a:rPr lang="es-ES" sz="2500" dirty="0"/>
              <a:t>relación se dice de </a:t>
            </a:r>
            <a:r>
              <a:rPr lang="es-ES" sz="2500" b="1" u="sng" dirty="0"/>
              <a:t>equivalencia</a:t>
            </a:r>
            <a:r>
              <a:rPr lang="es-ES" sz="2500" dirty="0"/>
              <a:t> si ella verifica las siguientes propiedades sobre </a:t>
            </a:r>
            <a:r>
              <a:rPr lang="es-ES" sz="2500" dirty="0" smtClean="0"/>
              <a:t>los elementos del </a:t>
            </a:r>
            <a:r>
              <a:rPr lang="es-ES" sz="2500" dirty="0"/>
              <a:t>conjunto </a:t>
            </a:r>
            <a:r>
              <a:rPr lang="es-ES" sz="2500" dirty="0" smtClean="0"/>
              <a:t>A:</a:t>
            </a:r>
            <a:endParaRPr lang="es-CL" sz="2500" dirty="0"/>
          </a:p>
          <a:p>
            <a:endParaRPr lang="es-CL" sz="2500" dirty="0"/>
          </a:p>
          <a:p>
            <a:r>
              <a:rPr lang="es-ES" sz="2500" b="1" u="sng" dirty="0"/>
              <a:t>Reflexiva</a:t>
            </a:r>
            <a:r>
              <a:rPr lang="es-ES" sz="2500" dirty="0"/>
              <a:t>: </a:t>
            </a:r>
            <a:r>
              <a:rPr lang="es-ES" sz="2500" dirty="0">
                <a:sym typeface="Symbol"/>
              </a:rPr>
              <a:t></a:t>
            </a:r>
            <a:r>
              <a:rPr lang="es-ES" sz="2500" dirty="0"/>
              <a:t>a </a:t>
            </a:r>
            <a:r>
              <a:rPr lang="es-ES" sz="2500" dirty="0">
                <a:sym typeface="Symbol"/>
              </a:rPr>
              <a:t> </a:t>
            </a:r>
            <a:r>
              <a:rPr lang="es-ES" sz="2500" dirty="0" smtClean="0">
                <a:sym typeface="Symbol"/>
              </a:rPr>
              <a:t>A: </a:t>
            </a:r>
            <a:r>
              <a:rPr lang="es-ES" sz="2500" dirty="0" smtClean="0"/>
              <a:t>a R a</a:t>
            </a:r>
            <a:endParaRPr lang="pt-BR" sz="2500" u="sng" dirty="0" smtClean="0"/>
          </a:p>
          <a:p>
            <a:pPr lvl="0"/>
            <a:endParaRPr lang="pt-BR" sz="2500" b="1" u="sng" dirty="0" smtClean="0"/>
          </a:p>
          <a:p>
            <a:r>
              <a:rPr lang="pt-BR" sz="2500" b="1" u="sng" dirty="0" smtClean="0"/>
              <a:t>Simétrica</a:t>
            </a:r>
            <a:r>
              <a:rPr lang="pt-BR" sz="2500" dirty="0"/>
              <a:t>: </a:t>
            </a:r>
            <a:r>
              <a:rPr lang="es-ES" sz="2500" dirty="0" smtClean="0">
                <a:sym typeface="Symbol"/>
              </a:rPr>
              <a:t> </a:t>
            </a:r>
            <a:r>
              <a:rPr lang="pt-BR" sz="2500" dirty="0" smtClean="0"/>
              <a:t>a, b </a:t>
            </a:r>
            <a:r>
              <a:rPr lang="es-ES" sz="2500" dirty="0" smtClean="0">
                <a:sym typeface="Symbol"/>
              </a:rPr>
              <a:t> A: </a:t>
            </a:r>
            <a:r>
              <a:rPr lang="pt-BR" sz="2500" dirty="0" smtClean="0"/>
              <a:t>a R b </a:t>
            </a:r>
            <a:r>
              <a:rPr lang="es-CL" sz="2800" dirty="0"/>
              <a:t>⇒</a:t>
            </a:r>
            <a:r>
              <a:rPr lang="pt-BR" sz="2500" dirty="0" smtClean="0"/>
              <a:t> b R a</a:t>
            </a:r>
            <a:endParaRPr lang="es-ES" sz="2500" u="sng" dirty="0" smtClean="0"/>
          </a:p>
          <a:p>
            <a:pPr lvl="0"/>
            <a:endParaRPr lang="es-ES" sz="2500" b="1" u="sng" dirty="0" smtClean="0"/>
          </a:p>
          <a:p>
            <a:pPr lvl="0"/>
            <a:r>
              <a:rPr lang="es-ES" sz="2500" b="1" u="sng" dirty="0" smtClean="0"/>
              <a:t>Transitiva</a:t>
            </a:r>
            <a:r>
              <a:rPr lang="es-ES" sz="2500" dirty="0"/>
              <a:t>: </a:t>
            </a:r>
            <a:r>
              <a:rPr lang="es-ES" sz="2500" dirty="0">
                <a:sym typeface="Symbol"/>
              </a:rPr>
              <a:t></a:t>
            </a:r>
            <a:r>
              <a:rPr lang="es-ES" sz="2500" dirty="0"/>
              <a:t>a</a:t>
            </a:r>
            <a:r>
              <a:rPr lang="es-ES" sz="2500" dirty="0" smtClean="0"/>
              <a:t>, b, c </a:t>
            </a:r>
            <a:r>
              <a:rPr lang="es-ES" sz="2500" dirty="0" smtClean="0">
                <a:sym typeface="Symbol"/>
              </a:rPr>
              <a:t> A</a:t>
            </a:r>
            <a:r>
              <a:rPr lang="es-ES" sz="2500" dirty="0" smtClean="0"/>
              <a:t>: a R b </a:t>
            </a:r>
            <a:r>
              <a:rPr lang="es-ES" sz="2500" dirty="0"/>
              <a:t>y </a:t>
            </a:r>
            <a:r>
              <a:rPr lang="es-ES" sz="2500" dirty="0" smtClean="0"/>
              <a:t>b R c </a:t>
            </a:r>
            <a:r>
              <a:rPr lang="es-CL" sz="2800" dirty="0"/>
              <a:t>⇒</a:t>
            </a:r>
            <a:r>
              <a:rPr lang="es-ES" sz="2500" dirty="0" smtClean="0"/>
              <a:t> a R c </a:t>
            </a:r>
            <a:endParaRPr lang="es-CL" sz="2500" dirty="0"/>
          </a:p>
          <a:p>
            <a:endParaRPr lang="es-CL" sz="22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Relaciones de Equivalencia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3656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>
            <a:normAutofit/>
          </a:bodyPr>
          <a:lstStyle/>
          <a:p>
            <a:r>
              <a:rPr lang="es-ES" sz="2500" dirty="0" smtClean="0"/>
              <a:t>Una </a:t>
            </a:r>
            <a:r>
              <a:rPr lang="es-ES" sz="2500" dirty="0"/>
              <a:t>importante propiedad de una relación de equivalencia R sobre un conjunto S es que R </a:t>
            </a:r>
            <a:r>
              <a:rPr lang="es-ES" sz="2500" b="1" u="sng" dirty="0"/>
              <a:t>particiona</a:t>
            </a:r>
            <a:r>
              <a:rPr lang="es-ES" sz="2500" dirty="0"/>
              <a:t> a S en </a:t>
            </a:r>
            <a:r>
              <a:rPr lang="es-ES" sz="2500" b="1" u="sng" dirty="0"/>
              <a:t>clases de equivalencia</a:t>
            </a:r>
            <a:r>
              <a:rPr lang="es-ES" sz="2500" dirty="0"/>
              <a:t> disjuntas y no </a:t>
            </a:r>
            <a:r>
              <a:rPr lang="es-ES" sz="2500" dirty="0" smtClean="0"/>
              <a:t>vacías</a:t>
            </a:r>
          </a:p>
          <a:p>
            <a:endParaRPr lang="es-ES" sz="2500" dirty="0" smtClean="0"/>
          </a:p>
          <a:p>
            <a:r>
              <a:rPr lang="es-ES" sz="2500" dirty="0" smtClean="0"/>
              <a:t>O </a:t>
            </a:r>
            <a:r>
              <a:rPr lang="es-ES" sz="2500" dirty="0"/>
              <a:t>sea, S = S</a:t>
            </a:r>
            <a:r>
              <a:rPr lang="es-ES" sz="2500" baseline="-25000" dirty="0"/>
              <a:t>1</a:t>
            </a:r>
            <a:r>
              <a:rPr lang="es-ES" sz="2500" dirty="0"/>
              <a:t> </a:t>
            </a:r>
            <a:r>
              <a:rPr lang="es-ES" sz="2500" dirty="0">
                <a:sym typeface="Symbol"/>
              </a:rPr>
              <a:t></a:t>
            </a:r>
            <a:r>
              <a:rPr lang="es-ES" sz="2500" dirty="0"/>
              <a:t> S</a:t>
            </a:r>
            <a:r>
              <a:rPr lang="es-ES" sz="2500" baseline="-25000" dirty="0"/>
              <a:t>2</a:t>
            </a:r>
            <a:r>
              <a:rPr lang="es-ES" sz="2500" dirty="0"/>
              <a:t> </a:t>
            </a:r>
            <a:r>
              <a:rPr lang="es-ES" sz="2500" dirty="0">
                <a:sym typeface="Symbol"/>
              </a:rPr>
              <a:t></a:t>
            </a:r>
            <a:r>
              <a:rPr lang="es-ES" sz="2500" dirty="0"/>
              <a:t>..., en que para cada i y j, </a:t>
            </a:r>
            <a:r>
              <a:rPr lang="es-ES" sz="2500" dirty="0" smtClean="0"/>
              <a:t>i </a:t>
            </a:r>
            <a:r>
              <a:rPr lang="es-ES" sz="2500" dirty="0" smtClean="0">
                <a:sym typeface="Symbol"/>
              </a:rPr>
              <a:t> </a:t>
            </a:r>
            <a:r>
              <a:rPr lang="es-ES" sz="2500" dirty="0" smtClean="0"/>
              <a:t>j</a:t>
            </a:r>
            <a:r>
              <a:rPr lang="es-ES" sz="2500" dirty="0"/>
              <a:t>, se tiene:</a:t>
            </a:r>
            <a:endParaRPr lang="es-CL" sz="2500" dirty="0"/>
          </a:p>
          <a:p>
            <a:pPr marL="0" lvl="0" indent="0">
              <a:buNone/>
            </a:pPr>
            <a:r>
              <a:rPr lang="es-ES" sz="2500" dirty="0" smtClean="0"/>
              <a:t>	S</a:t>
            </a:r>
            <a:r>
              <a:rPr lang="es-ES" sz="2500" baseline="-25000" dirty="0" smtClean="0"/>
              <a:t>i</a:t>
            </a:r>
            <a:r>
              <a:rPr lang="es-ES" sz="2500" dirty="0" smtClean="0"/>
              <a:t> </a:t>
            </a:r>
            <a:r>
              <a:rPr lang="es-ES" sz="2500" dirty="0">
                <a:sym typeface="Symbol"/>
              </a:rPr>
              <a:t></a:t>
            </a:r>
            <a:r>
              <a:rPr lang="es-ES" sz="2500" dirty="0"/>
              <a:t> S</a:t>
            </a:r>
            <a:r>
              <a:rPr lang="es-ES" sz="2500" baseline="-25000" dirty="0"/>
              <a:t>j</a:t>
            </a:r>
            <a:r>
              <a:rPr lang="es-ES" sz="2500" dirty="0"/>
              <a:t> = </a:t>
            </a:r>
            <a:r>
              <a:rPr lang="es-ES" sz="2500" dirty="0">
                <a:sym typeface="Symbol"/>
              </a:rPr>
              <a:t></a:t>
            </a:r>
            <a:endParaRPr lang="es-CL" sz="2500" dirty="0"/>
          </a:p>
          <a:p>
            <a:pPr marL="0" lvl="0" indent="0">
              <a:buNone/>
            </a:pPr>
            <a:r>
              <a:rPr lang="es-ES" sz="2500" dirty="0" smtClean="0">
                <a:sym typeface="Symbol"/>
              </a:rPr>
              <a:t>	</a:t>
            </a:r>
            <a:r>
              <a:rPr lang="es-ES" sz="2500" dirty="0" err="1"/>
              <a:t>a,b</a:t>
            </a:r>
            <a:r>
              <a:rPr lang="es-ES" sz="2500" dirty="0" err="1">
                <a:sym typeface="Symbol"/>
              </a:rPr>
              <a:t></a:t>
            </a:r>
            <a:r>
              <a:rPr lang="es-ES" sz="2500" dirty="0" err="1"/>
              <a:t>S</a:t>
            </a:r>
            <a:r>
              <a:rPr lang="es-ES" sz="2500" baseline="-25000" dirty="0" err="1"/>
              <a:t>i</a:t>
            </a:r>
            <a:r>
              <a:rPr lang="es-ES" sz="2500" dirty="0"/>
              <a:t>,  </a:t>
            </a:r>
            <a:r>
              <a:rPr lang="es-ES" sz="2500" dirty="0" err="1"/>
              <a:t>aRb</a:t>
            </a:r>
            <a:r>
              <a:rPr lang="es-ES" sz="2500" dirty="0"/>
              <a:t> es Verdadero</a:t>
            </a:r>
            <a:endParaRPr lang="es-CL" sz="2500" dirty="0"/>
          </a:p>
          <a:p>
            <a:pPr marL="0" lvl="0" indent="0">
              <a:buNone/>
            </a:pPr>
            <a:r>
              <a:rPr lang="es-ES" sz="2500" dirty="0" smtClean="0">
                <a:sym typeface="Symbol"/>
              </a:rPr>
              <a:t>	</a:t>
            </a:r>
            <a:r>
              <a:rPr lang="es-ES" sz="2500" dirty="0" err="1"/>
              <a:t>a</a:t>
            </a:r>
            <a:r>
              <a:rPr lang="es-ES" sz="2500" dirty="0" err="1">
                <a:sym typeface="Symbol"/>
              </a:rPr>
              <a:t></a:t>
            </a:r>
            <a:r>
              <a:rPr lang="es-ES" sz="2500" dirty="0" err="1"/>
              <a:t>S</a:t>
            </a:r>
            <a:r>
              <a:rPr lang="es-ES" sz="2500" baseline="-25000" dirty="0" err="1"/>
              <a:t>i</a:t>
            </a:r>
            <a:r>
              <a:rPr lang="es-ES" sz="2500" dirty="0"/>
              <a:t>, </a:t>
            </a:r>
            <a:r>
              <a:rPr lang="es-ES" sz="2500" dirty="0">
                <a:sym typeface="Symbol"/>
              </a:rPr>
              <a:t></a:t>
            </a:r>
            <a:r>
              <a:rPr lang="es-ES" sz="2500" dirty="0" err="1"/>
              <a:t>b</a:t>
            </a:r>
            <a:r>
              <a:rPr lang="es-ES" sz="2500" dirty="0" err="1">
                <a:sym typeface="Symbol"/>
              </a:rPr>
              <a:t></a:t>
            </a:r>
            <a:r>
              <a:rPr lang="es-ES" sz="2500" dirty="0" err="1"/>
              <a:t>S</a:t>
            </a:r>
            <a:r>
              <a:rPr lang="es-ES" sz="2500" baseline="-25000" dirty="0" err="1"/>
              <a:t>j</a:t>
            </a:r>
            <a:r>
              <a:rPr lang="es-ES" sz="2500" dirty="0"/>
              <a:t>, </a:t>
            </a:r>
            <a:r>
              <a:rPr lang="es-ES" sz="2500" dirty="0" err="1"/>
              <a:t>aRb</a:t>
            </a:r>
            <a:r>
              <a:rPr lang="es-ES" sz="2500" dirty="0"/>
              <a:t> es Falso</a:t>
            </a:r>
            <a:endParaRPr lang="es-CL" sz="2500" dirty="0"/>
          </a:p>
          <a:p>
            <a:endParaRPr lang="es-CL" sz="2500" b="1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/>
              <a:t>Relaciones de Equivalencia</a:t>
            </a:r>
          </a:p>
        </p:txBody>
      </p:sp>
    </p:spTree>
    <p:extLst>
      <p:ext uri="{BB962C8B-B14F-4D97-AF65-F5344CB8AC3E}">
        <p14:creationId xmlns:p14="http://schemas.microsoft.com/office/powerpoint/2010/main" val="325924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>
            <a:normAutofit/>
          </a:bodyPr>
          <a:lstStyle/>
          <a:p>
            <a:r>
              <a:rPr lang="es-CL" sz="2800" dirty="0"/>
              <a:t>Las relaciones de equivalencia juegan un rol muy importante en </a:t>
            </a:r>
            <a:r>
              <a:rPr lang="es-CL" sz="2800" dirty="0" smtClean="0"/>
              <a:t>matemática, </a:t>
            </a:r>
            <a:r>
              <a:rPr lang="es-CL" sz="2800" dirty="0"/>
              <a:t>porque de </a:t>
            </a:r>
            <a:r>
              <a:rPr lang="es-CL" sz="2800" dirty="0" smtClean="0"/>
              <a:t>algún modo </a:t>
            </a:r>
            <a:r>
              <a:rPr lang="es-CL" sz="2800" dirty="0"/>
              <a:t>funcionan como una </a:t>
            </a:r>
            <a:r>
              <a:rPr lang="es-CL" sz="2800" dirty="0" smtClean="0"/>
              <a:t>generalización </a:t>
            </a:r>
            <a:r>
              <a:rPr lang="es-CL" sz="2800" dirty="0"/>
              <a:t>de la </a:t>
            </a:r>
            <a:r>
              <a:rPr lang="es-CL" sz="2800" dirty="0" smtClean="0"/>
              <a:t>igualdad </a:t>
            </a:r>
          </a:p>
          <a:p>
            <a:endParaRPr lang="es-CL" sz="2800" dirty="0"/>
          </a:p>
          <a:p>
            <a:r>
              <a:rPr lang="es-CL" sz="2800" dirty="0" smtClean="0"/>
              <a:t>Clasifican</a:t>
            </a:r>
            <a:r>
              <a:rPr lang="es-CL" sz="2800" dirty="0"/>
              <a:t>, a </a:t>
            </a:r>
            <a:r>
              <a:rPr lang="es-CL" sz="2800" dirty="0" smtClean="0"/>
              <a:t>través </a:t>
            </a:r>
            <a:r>
              <a:rPr lang="es-CL" sz="2800" dirty="0"/>
              <a:t>de las clases de equivalencia, a los elementos del </a:t>
            </a:r>
            <a:r>
              <a:rPr lang="es-CL" sz="2800" dirty="0" smtClean="0"/>
              <a:t>conjunto en </a:t>
            </a:r>
            <a:r>
              <a:rPr lang="es-CL" sz="2800" dirty="0"/>
              <a:t>subconjuntos donde se los considera </a:t>
            </a:r>
            <a:r>
              <a:rPr lang="es-CL" sz="2800" dirty="0" smtClean="0"/>
              <a:t>"iguales</a:t>
            </a:r>
            <a:r>
              <a:rPr lang="es-CL" sz="2800" dirty="0"/>
              <a:t>" en </a:t>
            </a:r>
            <a:r>
              <a:rPr lang="es-CL" sz="2800" dirty="0" smtClean="0"/>
              <a:t>algún </a:t>
            </a:r>
            <a:r>
              <a:rPr lang="es-CL" sz="2800" dirty="0"/>
              <a:t>sentido</a:t>
            </a:r>
            <a:endParaRPr lang="es-CL" sz="2800" b="1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/>
              <a:t>Relaciones de Equivalencia</a:t>
            </a:r>
          </a:p>
        </p:txBody>
      </p:sp>
    </p:spTree>
    <p:extLst>
      <p:ext uri="{BB962C8B-B14F-4D97-AF65-F5344CB8AC3E}">
        <p14:creationId xmlns:p14="http://schemas.microsoft.com/office/powerpoint/2010/main" val="167487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>
            <a:normAutofit/>
          </a:bodyPr>
          <a:lstStyle/>
          <a:p>
            <a:r>
              <a:rPr lang="es-ES" sz="2800" b="1" dirty="0" smtClean="0"/>
              <a:t>Ejemplo</a:t>
            </a:r>
            <a:r>
              <a:rPr lang="es-ES" sz="2800" dirty="0"/>
              <a:t>: si S = </a:t>
            </a:r>
            <a:r>
              <a:rPr lang="es-ES" sz="2800" dirty="0" smtClean="0"/>
              <a:t>{0,1,2,3,4,5,6,7,8,9} </a:t>
            </a:r>
            <a:r>
              <a:rPr lang="es-ES" sz="2800" dirty="0"/>
              <a:t>entonces </a:t>
            </a:r>
            <a:r>
              <a:rPr lang="es-ES" sz="2800" b="1" dirty="0"/>
              <a:t>una partición de S </a:t>
            </a:r>
            <a:r>
              <a:rPr lang="es-ES" sz="2800" dirty="0"/>
              <a:t>es P = {{0,2,4}, {1,3,5}, {6,8}, {7,9</a:t>
            </a:r>
            <a:r>
              <a:rPr lang="es-ES" sz="2800" dirty="0" smtClean="0"/>
              <a:t>}}</a:t>
            </a:r>
          </a:p>
          <a:p>
            <a:endParaRPr lang="es-CL" sz="2800" dirty="0"/>
          </a:p>
          <a:p>
            <a:r>
              <a:rPr lang="es-ES" sz="2800" dirty="0"/>
              <a:t>El número de clases de equivalencia S</a:t>
            </a:r>
            <a:r>
              <a:rPr lang="es-ES" sz="2800" baseline="-25000" dirty="0"/>
              <a:t>i</a:t>
            </a:r>
            <a:r>
              <a:rPr lang="es-ES" sz="2800" dirty="0"/>
              <a:t>, i &gt; 0, puede ser </a:t>
            </a:r>
            <a:r>
              <a:rPr lang="es-ES" sz="2800" dirty="0" smtClean="0"/>
              <a:t>infinito</a:t>
            </a:r>
            <a:endParaRPr lang="es-CL" sz="28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/>
              <a:t>Relaciones de Equivalencia</a:t>
            </a:r>
          </a:p>
        </p:txBody>
      </p:sp>
    </p:spTree>
    <p:extLst>
      <p:ext uri="{BB962C8B-B14F-4D97-AF65-F5344CB8AC3E}">
        <p14:creationId xmlns:p14="http://schemas.microsoft.com/office/powerpoint/2010/main" val="289210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s-CL" b="1" dirty="0" smtClean="0"/>
              <a:t>Diagramas </a:t>
            </a:r>
            <a:r>
              <a:rPr lang="es-CL" b="1" dirty="0"/>
              <a:t>de </a:t>
            </a:r>
            <a:r>
              <a:rPr lang="es-CL" b="1" dirty="0" smtClean="0"/>
              <a:t>Venn</a:t>
            </a:r>
            <a:endParaRPr lang="es-CL" b="1" dirty="0"/>
          </a:p>
          <a:p>
            <a:endParaRPr lang="es-CL" dirty="0" smtClean="0"/>
          </a:p>
          <a:p>
            <a:r>
              <a:rPr lang="es-CL" dirty="0"/>
              <a:t>Los conjuntos se suelen representar </a:t>
            </a:r>
            <a:r>
              <a:rPr lang="es-CL" dirty="0" smtClean="0"/>
              <a:t>gráficamente </a:t>
            </a:r>
            <a:r>
              <a:rPr lang="es-CL" dirty="0"/>
              <a:t>por los llamados diagramas de </a:t>
            </a:r>
            <a:r>
              <a:rPr lang="es-CL" dirty="0" smtClean="0"/>
              <a:t>Venn, debido al matemático, lógico </a:t>
            </a:r>
            <a:r>
              <a:rPr lang="es-CL" dirty="0"/>
              <a:t>y </a:t>
            </a:r>
            <a:r>
              <a:rPr lang="es-CL" dirty="0" smtClean="0"/>
              <a:t>filósofo británico </a:t>
            </a:r>
            <a:r>
              <a:rPr lang="es-CL" dirty="0"/>
              <a:t>John Archibald </a:t>
            </a:r>
            <a:r>
              <a:rPr lang="es-CL" dirty="0" smtClean="0"/>
              <a:t>Venn (1834-1923</a:t>
            </a:r>
            <a:r>
              <a:rPr lang="es-CL" dirty="0"/>
              <a:t>)</a:t>
            </a:r>
            <a:endParaRPr lang="es-CL" dirty="0" smtClean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/>
          </a:p>
          <a:p>
            <a:endParaRPr lang="es-CL" b="1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Teoría de Conjuntos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32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5069160"/>
          </a:xfrm>
        </p:spPr>
        <p:txBody>
          <a:bodyPr>
            <a:normAutofit/>
          </a:bodyPr>
          <a:lstStyle/>
          <a:p>
            <a:r>
              <a:rPr lang="es-ES" sz="2800" b="1" u="sng" dirty="0" smtClean="0"/>
              <a:t>Ejemplo</a:t>
            </a:r>
            <a:r>
              <a:rPr lang="es-ES" sz="2800" dirty="0"/>
              <a:t>. Sea la relación de congruencia módulo m, en que m es un  entero </a:t>
            </a:r>
            <a:r>
              <a:rPr lang="es-ES" sz="2800" dirty="0" smtClean="0"/>
              <a:t>positivo</a:t>
            </a:r>
          </a:p>
          <a:p>
            <a:endParaRPr lang="es-ES" sz="2800" dirty="0"/>
          </a:p>
          <a:p>
            <a:r>
              <a:rPr lang="es-ES" sz="2800" dirty="0" smtClean="0"/>
              <a:t>Se </a:t>
            </a:r>
            <a:r>
              <a:rPr lang="es-ES" sz="2800" dirty="0"/>
              <a:t>define esta relación como sigue:</a:t>
            </a:r>
            <a:endParaRPr lang="es-CL" sz="2800" dirty="0"/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s-ES" sz="2800" b="1" dirty="0" smtClean="0"/>
              <a:t>i </a:t>
            </a:r>
            <a:r>
              <a:rPr lang="es-ES" sz="2800" b="1" dirty="0">
                <a:sym typeface="Symbol"/>
              </a:rPr>
              <a:t></a:t>
            </a:r>
            <a:r>
              <a:rPr lang="es-ES" sz="2800" b="1" dirty="0"/>
              <a:t> j mod m ssi i y j son enteros tales que i-j es divisible por m</a:t>
            </a:r>
            <a:endParaRPr lang="es-CL" sz="2800" dirty="0"/>
          </a:p>
          <a:p>
            <a:endParaRPr lang="es-CL" sz="2800" dirty="0"/>
          </a:p>
          <a:p>
            <a:endParaRPr lang="es-CL" sz="22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/>
              <a:t>Relaciones de Equivalencia</a:t>
            </a:r>
          </a:p>
        </p:txBody>
      </p:sp>
    </p:spTree>
    <p:extLst>
      <p:ext uri="{BB962C8B-B14F-4D97-AF65-F5344CB8AC3E}">
        <p14:creationId xmlns:p14="http://schemas.microsoft.com/office/powerpoint/2010/main" val="140349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5069160"/>
          </a:xfrm>
        </p:spPr>
        <p:txBody>
          <a:bodyPr>
            <a:normAutofit/>
          </a:bodyPr>
          <a:lstStyle/>
          <a:p>
            <a:r>
              <a:rPr lang="es-ES" sz="2500" dirty="0" smtClean="0"/>
              <a:t>Se </a:t>
            </a:r>
            <a:r>
              <a:rPr lang="es-ES" sz="2500" dirty="0"/>
              <a:t>observa que esta es una relación de </a:t>
            </a:r>
            <a:r>
              <a:rPr lang="es-ES" sz="2500" dirty="0" smtClean="0"/>
              <a:t>equivalencia:</a:t>
            </a:r>
            <a:endParaRPr lang="es-CL" sz="2500" dirty="0"/>
          </a:p>
          <a:p>
            <a:pPr lvl="0"/>
            <a:endParaRPr lang="es-ES" sz="2500" dirty="0" smtClean="0"/>
          </a:p>
          <a:p>
            <a:pPr lvl="0"/>
            <a:r>
              <a:rPr lang="es-ES" sz="2500" dirty="0" smtClean="0"/>
              <a:t>Es </a:t>
            </a:r>
            <a:r>
              <a:rPr lang="es-ES" sz="2500" b="1" dirty="0"/>
              <a:t>reflexiva</a:t>
            </a:r>
            <a:r>
              <a:rPr lang="es-ES" sz="2500" dirty="0"/>
              <a:t> ya que i </a:t>
            </a:r>
            <a:r>
              <a:rPr lang="es-ES" sz="2500" dirty="0">
                <a:sym typeface="Symbol"/>
              </a:rPr>
              <a:t></a:t>
            </a:r>
            <a:r>
              <a:rPr lang="es-ES" sz="2500" dirty="0"/>
              <a:t> i mod m pues 0 es divisible por </a:t>
            </a:r>
            <a:r>
              <a:rPr lang="es-ES" sz="2500" dirty="0" smtClean="0"/>
              <a:t>m</a:t>
            </a:r>
            <a:endParaRPr lang="es-CL" sz="2500" dirty="0"/>
          </a:p>
          <a:p>
            <a:pPr lvl="0"/>
            <a:endParaRPr lang="es-ES" sz="2500" dirty="0" smtClean="0"/>
          </a:p>
          <a:p>
            <a:pPr lvl="0"/>
            <a:r>
              <a:rPr lang="es-ES" sz="2500" dirty="0" smtClean="0"/>
              <a:t>Es </a:t>
            </a:r>
            <a:r>
              <a:rPr lang="es-ES" sz="2500" b="1" dirty="0"/>
              <a:t>simétrica</a:t>
            </a:r>
            <a:r>
              <a:rPr lang="es-ES" sz="2500" dirty="0"/>
              <a:t> pues i </a:t>
            </a:r>
            <a:r>
              <a:rPr lang="es-ES" sz="2500" dirty="0">
                <a:sym typeface="Symbol"/>
              </a:rPr>
              <a:t></a:t>
            </a:r>
            <a:r>
              <a:rPr lang="es-ES" sz="2500" dirty="0"/>
              <a:t> j mod m ssi i-j es divisible por m ssi j-i es divisible por m ssi j </a:t>
            </a:r>
            <a:r>
              <a:rPr lang="es-ES" sz="2500" dirty="0">
                <a:sym typeface="Symbol"/>
              </a:rPr>
              <a:t></a:t>
            </a:r>
            <a:r>
              <a:rPr lang="es-ES" sz="2500" dirty="0"/>
              <a:t> i mod </a:t>
            </a:r>
            <a:r>
              <a:rPr lang="es-ES" sz="2500" dirty="0" smtClean="0"/>
              <a:t>m</a:t>
            </a:r>
            <a:endParaRPr lang="es-CL" sz="2500" dirty="0"/>
          </a:p>
          <a:p>
            <a:endParaRPr lang="es-CL" sz="22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/>
              <a:t>Relaciones de Equivalencia</a:t>
            </a:r>
          </a:p>
        </p:txBody>
      </p:sp>
    </p:spTree>
    <p:extLst>
      <p:ext uri="{BB962C8B-B14F-4D97-AF65-F5344CB8AC3E}">
        <p14:creationId xmlns:p14="http://schemas.microsoft.com/office/powerpoint/2010/main" val="266676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5069160"/>
          </a:xfrm>
        </p:spPr>
        <p:txBody>
          <a:bodyPr>
            <a:normAutofit/>
          </a:bodyPr>
          <a:lstStyle/>
          <a:p>
            <a:pPr lvl="0"/>
            <a:r>
              <a:rPr lang="es-ES" sz="2500" dirty="0" smtClean="0"/>
              <a:t>Es </a:t>
            </a:r>
            <a:r>
              <a:rPr lang="es-ES" sz="2500" b="1" dirty="0"/>
              <a:t>transitiva</a:t>
            </a:r>
            <a:r>
              <a:rPr lang="es-ES" sz="2500" dirty="0"/>
              <a:t> ya que si i </a:t>
            </a:r>
            <a:r>
              <a:rPr lang="es-ES" sz="2500" dirty="0">
                <a:sym typeface="Symbol"/>
              </a:rPr>
              <a:t></a:t>
            </a:r>
            <a:r>
              <a:rPr lang="es-ES" sz="2500" dirty="0"/>
              <a:t> j mod m y j </a:t>
            </a:r>
            <a:r>
              <a:rPr lang="es-ES" sz="2500" dirty="0">
                <a:sym typeface="Symbol"/>
              </a:rPr>
              <a:t></a:t>
            </a:r>
            <a:r>
              <a:rPr lang="es-ES" sz="2500" dirty="0"/>
              <a:t> k mod m entonces i-j es divisible por m y j-k es divisible por </a:t>
            </a:r>
            <a:r>
              <a:rPr lang="es-ES" sz="2500" dirty="0" smtClean="0"/>
              <a:t>m </a:t>
            </a:r>
          </a:p>
          <a:p>
            <a:pPr lvl="0"/>
            <a:endParaRPr lang="es-ES" sz="2500" dirty="0"/>
          </a:p>
          <a:p>
            <a:pPr lvl="0"/>
            <a:r>
              <a:rPr lang="es-ES" sz="2500" dirty="0" smtClean="0"/>
              <a:t>Luego </a:t>
            </a:r>
            <a:r>
              <a:rPr lang="es-ES" sz="2500" dirty="0"/>
              <a:t>se tiene que existen p y q enteros tales que:</a:t>
            </a:r>
            <a:endParaRPr lang="es-CL" sz="2500" dirty="0"/>
          </a:p>
          <a:p>
            <a:pPr marL="109728" indent="0">
              <a:buNone/>
            </a:pPr>
            <a:r>
              <a:rPr lang="en-GB" sz="2500" dirty="0" smtClean="0"/>
              <a:t>   i </a:t>
            </a:r>
            <a:r>
              <a:rPr lang="en-GB" sz="2500" dirty="0"/>
              <a:t>– j = pm   y   j – k = </a:t>
            </a:r>
            <a:r>
              <a:rPr lang="en-GB" sz="2500" dirty="0" err="1"/>
              <a:t>qm</a:t>
            </a:r>
            <a:r>
              <a:rPr lang="en-GB" sz="2500" dirty="0"/>
              <a:t> </a:t>
            </a:r>
            <a:endParaRPr lang="en-GB" sz="2500" dirty="0" smtClean="0"/>
          </a:p>
          <a:p>
            <a:pPr marL="109728" indent="0">
              <a:buNone/>
            </a:pPr>
            <a:r>
              <a:rPr lang="es-ES" sz="2500" dirty="0" smtClean="0">
                <a:latin typeface="Lucida Sans Unicode"/>
                <a:cs typeface="Lucida Sans Unicode"/>
                <a:sym typeface="Symbol"/>
              </a:rPr>
              <a:t>   ⇒</a:t>
            </a:r>
            <a:r>
              <a:rPr lang="en-GB" sz="2500" dirty="0" smtClean="0"/>
              <a:t> </a:t>
            </a:r>
            <a:r>
              <a:rPr lang="en-GB" sz="2500" dirty="0"/>
              <a:t>j = i – pm  y  j = k + </a:t>
            </a:r>
            <a:r>
              <a:rPr lang="en-GB" sz="2500" dirty="0" err="1" smtClean="0"/>
              <a:t>qm</a:t>
            </a:r>
            <a:r>
              <a:rPr lang="en-GB" sz="2500" dirty="0" smtClean="0"/>
              <a:t> </a:t>
            </a:r>
          </a:p>
          <a:p>
            <a:pPr marL="109728" indent="0">
              <a:buNone/>
            </a:pPr>
            <a:r>
              <a:rPr lang="en-GB" sz="2500" dirty="0">
                <a:cs typeface="Lucida Sans Unicode"/>
                <a:sym typeface="Symbol"/>
              </a:rPr>
              <a:t> </a:t>
            </a:r>
            <a:r>
              <a:rPr lang="en-GB" sz="2500" dirty="0" smtClean="0">
                <a:cs typeface="Lucida Sans Unicode"/>
                <a:sym typeface="Symbol"/>
              </a:rPr>
              <a:t>  </a:t>
            </a:r>
            <a:r>
              <a:rPr lang="es-ES" sz="2500" dirty="0" smtClean="0">
                <a:cs typeface="Lucida Sans Unicode"/>
                <a:sym typeface="Symbol"/>
              </a:rPr>
              <a:t>⇒</a:t>
            </a:r>
            <a:r>
              <a:rPr lang="en-GB" sz="2500" dirty="0" smtClean="0"/>
              <a:t> </a:t>
            </a:r>
            <a:r>
              <a:rPr lang="en-GB" sz="2500" dirty="0"/>
              <a:t>i – pm = k + </a:t>
            </a:r>
            <a:r>
              <a:rPr lang="en-GB" sz="2500" dirty="0" err="1"/>
              <a:t>qm</a:t>
            </a:r>
            <a:r>
              <a:rPr lang="en-GB" sz="2500" dirty="0"/>
              <a:t> </a:t>
            </a:r>
            <a:r>
              <a:rPr lang="es-ES" sz="2500" dirty="0">
                <a:cs typeface="Lucida Sans Unicode"/>
                <a:sym typeface="Symbol"/>
              </a:rPr>
              <a:t>⇒</a:t>
            </a:r>
            <a:r>
              <a:rPr lang="en-GB" sz="2500" dirty="0" smtClean="0"/>
              <a:t>  </a:t>
            </a:r>
            <a:r>
              <a:rPr lang="en-GB" sz="2500" dirty="0"/>
              <a:t>i – k = (</a:t>
            </a:r>
            <a:r>
              <a:rPr lang="en-GB" sz="2500" dirty="0" smtClean="0"/>
              <a:t>p + q)m </a:t>
            </a:r>
          </a:p>
          <a:p>
            <a:pPr marL="109728" indent="0">
              <a:buNone/>
            </a:pPr>
            <a:r>
              <a:rPr lang="en-GB" sz="2500" dirty="0">
                <a:cs typeface="Lucida Sans Unicode"/>
                <a:sym typeface="Symbol"/>
              </a:rPr>
              <a:t> </a:t>
            </a:r>
            <a:r>
              <a:rPr lang="en-GB" sz="2500" dirty="0" smtClean="0">
                <a:cs typeface="Lucida Sans Unicode"/>
                <a:sym typeface="Symbol"/>
              </a:rPr>
              <a:t>  </a:t>
            </a:r>
            <a:r>
              <a:rPr lang="es-ES" sz="2500" dirty="0" smtClean="0">
                <a:cs typeface="Lucida Sans Unicode"/>
                <a:sym typeface="Symbol"/>
              </a:rPr>
              <a:t>⇒</a:t>
            </a:r>
            <a:r>
              <a:rPr lang="es-ES" sz="2500" dirty="0" smtClean="0"/>
              <a:t> </a:t>
            </a:r>
            <a:r>
              <a:rPr lang="es-ES" sz="2500" dirty="0"/>
              <a:t>i </a:t>
            </a:r>
            <a:r>
              <a:rPr lang="es-ES" sz="2500" dirty="0">
                <a:sym typeface="Symbol"/>
              </a:rPr>
              <a:t></a:t>
            </a:r>
            <a:r>
              <a:rPr lang="es-ES" sz="2500" dirty="0"/>
              <a:t> k mod </a:t>
            </a:r>
            <a:r>
              <a:rPr lang="es-ES" sz="2500" dirty="0" smtClean="0"/>
              <a:t>m</a:t>
            </a:r>
            <a:endParaRPr lang="es-CL" sz="2500" dirty="0"/>
          </a:p>
          <a:p>
            <a:endParaRPr lang="es-CL" sz="22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/>
              <a:t>Relaciones de Equivalencia</a:t>
            </a:r>
          </a:p>
        </p:txBody>
      </p:sp>
    </p:spTree>
    <p:extLst>
      <p:ext uri="{BB962C8B-B14F-4D97-AF65-F5344CB8AC3E}">
        <p14:creationId xmlns:p14="http://schemas.microsoft.com/office/powerpoint/2010/main" val="59868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781128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Las </a:t>
            </a:r>
            <a:r>
              <a:rPr lang="es-ES" dirty="0"/>
              <a:t>clases de equivalencia de </a:t>
            </a:r>
            <a:r>
              <a:rPr lang="es-ES" dirty="0" smtClean="0">
                <a:sym typeface="Symbol"/>
              </a:rPr>
              <a:t>esta relación</a:t>
            </a:r>
            <a:r>
              <a:rPr lang="es-ES" dirty="0" smtClean="0"/>
              <a:t> </a:t>
            </a:r>
            <a:r>
              <a:rPr lang="es-ES" dirty="0"/>
              <a:t>son m en total. </a:t>
            </a:r>
            <a:endParaRPr lang="es-ES" dirty="0" smtClean="0"/>
          </a:p>
          <a:p>
            <a:r>
              <a:rPr lang="es-ES" dirty="0" smtClean="0"/>
              <a:t>Por </a:t>
            </a:r>
            <a:r>
              <a:rPr lang="es-ES" dirty="0"/>
              <a:t>ejemplo, si </a:t>
            </a:r>
            <a:r>
              <a:rPr lang="es-ES" dirty="0" smtClean="0"/>
              <a:t>el lenguaje es sobre los enteros </a:t>
            </a:r>
            <a:r>
              <a:rPr lang="es-ES" dirty="0" smtClean="0">
                <a:latin typeface="Lucida Sans Unicode"/>
                <a:cs typeface="Lucida Sans Unicode"/>
              </a:rPr>
              <a:t>ℤ</a:t>
            </a:r>
            <a:r>
              <a:rPr lang="es-ES" dirty="0" smtClean="0"/>
              <a:t> y m </a:t>
            </a:r>
            <a:r>
              <a:rPr lang="es-ES" dirty="0"/>
              <a:t>= 3 se tiene:</a:t>
            </a:r>
            <a:endParaRPr lang="es-CL" dirty="0"/>
          </a:p>
          <a:p>
            <a:r>
              <a:rPr lang="es-CL" dirty="0" smtClean="0"/>
              <a:t>[i] = {j / i R j} = {j / </a:t>
            </a:r>
            <a:r>
              <a:rPr lang="en-GB" sz="2800" dirty="0"/>
              <a:t>i – j = </a:t>
            </a:r>
            <a:r>
              <a:rPr lang="en-GB" sz="2800" dirty="0" smtClean="0"/>
              <a:t>3p, p </a:t>
            </a:r>
            <a:r>
              <a:rPr lang="en-GB" sz="2800" dirty="0" err="1" smtClean="0"/>
              <a:t>entero</a:t>
            </a:r>
            <a:r>
              <a:rPr lang="en-GB" sz="2800" dirty="0" smtClean="0"/>
              <a:t>}</a:t>
            </a:r>
            <a:r>
              <a:rPr lang="es-ES" dirty="0"/>
              <a:t>	</a:t>
            </a:r>
          </a:p>
          <a:p>
            <a:endParaRPr lang="es-ES" dirty="0" smtClean="0"/>
          </a:p>
          <a:p>
            <a:r>
              <a:rPr lang="es-ES" dirty="0"/>
              <a:t> </a:t>
            </a:r>
            <a:r>
              <a:rPr lang="es-ES" dirty="0" smtClean="0"/>
              <a:t>    P</a:t>
            </a:r>
            <a:r>
              <a:rPr lang="es-ES" baseline="-25000" dirty="0" smtClean="0"/>
              <a:t>0</a:t>
            </a:r>
            <a:r>
              <a:rPr lang="es-ES" dirty="0" smtClean="0"/>
              <a:t> </a:t>
            </a:r>
            <a:r>
              <a:rPr lang="es-ES" dirty="0"/>
              <a:t>= {...,-3, 0, 3, 6, ...}</a:t>
            </a:r>
            <a:endParaRPr lang="es-CL" dirty="0"/>
          </a:p>
          <a:p>
            <a:endParaRPr lang="es-CL" dirty="0"/>
          </a:p>
          <a:p>
            <a:r>
              <a:rPr lang="es-ES" dirty="0"/>
              <a:t>	P</a:t>
            </a:r>
            <a:r>
              <a:rPr lang="es-ES" baseline="-25000" dirty="0"/>
              <a:t>1</a:t>
            </a:r>
            <a:r>
              <a:rPr lang="es-ES" dirty="0"/>
              <a:t> = {...,-5,-2,1,4,7,...}</a:t>
            </a:r>
            <a:endParaRPr lang="es-CL" dirty="0"/>
          </a:p>
          <a:p>
            <a:endParaRPr lang="es-CL" dirty="0"/>
          </a:p>
          <a:p>
            <a:r>
              <a:rPr lang="es-ES" dirty="0"/>
              <a:t>	P</a:t>
            </a:r>
            <a:r>
              <a:rPr lang="es-ES" baseline="-25000" dirty="0"/>
              <a:t>2</a:t>
            </a:r>
            <a:r>
              <a:rPr lang="es-ES" dirty="0"/>
              <a:t> = {...,-4,-1,2,5,8,...}</a:t>
            </a:r>
            <a:endParaRPr lang="es-CL" dirty="0"/>
          </a:p>
          <a:p>
            <a:endParaRPr lang="es-CL" sz="22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/>
              <a:t>Relaciones de Equivalencia</a:t>
            </a:r>
          </a:p>
        </p:txBody>
      </p:sp>
    </p:spTree>
    <p:extLst>
      <p:ext uri="{BB962C8B-B14F-4D97-AF65-F5344CB8AC3E}">
        <p14:creationId xmlns:p14="http://schemas.microsoft.com/office/powerpoint/2010/main" val="147022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781128"/>
          </a:xfrm>
        </p:spPr>
        <p:txBody>
          <a:bodyPr>
            <a:normAutofit/>
          </a:bodyPr>
          <a:lstStyle/>
          <a:p>
            <a:r>
              <a:rPr lang="es-ES" sz="2800" b="1" dirty="0"/>
              <a:t>Clausura de </a:t>
            </a:r>
            <a:r>
              <a:rPr lang="es-ES" sz="2800" b="1" dirty="0" smtClean="0"/>
              <a:t>Relaciones</a:t>
            </a:r>
            <a:endParaRPr lang="es-CL" sz="2800" dirty="0"/>
          </a:p>
          <a:p>
            <a:endParaRPr lang="es-ES" sz="2800" dirty="0" smtClean="0"/>
          </a:p>
          <a:p>
            <a:r>
              <a:rPr lang="es-ES" sz="2800" dirty="0" smtClean="0"/>
              <a:t>Sea </a:t>
            </a:r>
            <a:r>
              <a:rPr lang="es-ES" sz="2800" dirty="0"/>
              <a:t>P un conjunto de propiedades de </a:t>
            </a:r>
            <a:r>
              <a:rPr lang="es-ES" sz="2800" dirty="0" smtClean="0"/>
              <a:t>relaciones </a:t>
            </a:r>
          </a:p>
          <a:p>
            <a:endParaRPr lang="es-ES" sz="2800" dirty="0"/>
          </a:p>
          <a:p>
            <a:r>
              <a:rPr lang="es-ES" sz="2800" dirty="0" smtClean="0"/>
              <a:t>La </a:t>
            </a:r>
            <a:r>
              <a:rPr lang="es-ES" sz="2800" b="1" dirty="0"/>
              <a:t>P</a:t>
            </a:r>
            <a:r>
              <a:rPr lang="es-ES" sz="2800" b="1" i="1" dirty="0"/>
              <a:t>-clausura</a:t>
            </a:r>
            <a:r>
              <a:rPr lang="es-ES" sz="2800" dirty="0"/>
              <a:t> de una relación R es la más pequeña relación R’ que incluye todos los pares de R y posee las propiedades de </a:t>
            </a:r>
            <a:r>
              <a:rPr lang="es-ES" sz="2800" dirty="0" smtClean="0"/>
              <a:t>P</a:t>
            </a:r>
          </a:p>
          <a:p>
            <a:endParaRPr lang="es-CL" sz="28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Clausura de Relaciones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1116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781128"/>
          </a:xfrm>
        </p:spPr>
        <p:txBody>
          <a:bodyPr>
            <a:normAutofit/>
          </a:bodyPr>
          <a:lstStyle/>
          <a:p>
            <a:r>
              <a:rPr lang="es-ES" sz="2800" dirty="0" smtClean="0"/>
              <a:t>La </a:t>
            </a:r>
            <a:r>
              <a:rPr lang="es-ES" sz="2800" b="1" dirty="0"/>
              <a:t>clausura transitiva </a:t>
            </a:r>
            <a:r>
              <a:rPr lang="es-ES" sz="2800" dirty="0"/>
              <a:t>de R, llamada R</a:t>
            </a:r>
            <a:r>
              <a:rPr lang="es-ES" sz="2800" baseline="30000" dirty="0"/>
              <a:t>+</a:t>
            </a:r>
            <a:r>
              <a:rPr lang="es-ES" sz="2800" dirty="0"/>
              <a:t>, se define por:</a:t>
            </a:r>
            <a:endParaRPr lang="es-CL" sz="2800" dirty="0"/>
          </a:p>
          <a:p>
            <a:pPr marL="0" lvl="0" indent="0">
              <a:buNone/>
            </a:pPr>
            <a:r>
              <a:rPr lang="pt-BR" sz="2800" dirty="0" smtClean="0"/>
              <a:t>	</a:t>
            </a:r>
          </a:p>
          <a:p>
            <a:pPr marL="0" lvl="0" indent="0">
              <a:buNone/>
            </a:pPr>
            <a:r>
              <a:rPr lang="pt-BR" sz="2800" dirty="0" smtClean="0"/>
              <a:t>	(1) Si </a:t>
            </a:r>
            <a:r>
              <a:rPr lang="pt-BR" sz="2800" dirty="0"/>
              <a:t>(a</a:t>
            </a:r>
            <a:r>
              <a:rPr lang="pt-BR" sz="2800" dirty="0" smtClean="0"/>
              <a:t>, b</a:t>
            </a:r>
            <a:r>
              <a:rPr lang="pt-BR" sz="2800" dirty="0"/>
              <a:t>)</a:t>
            </a:r>
            <a:r>
              <a:rPr lang="es-ES" sz="2800" dirty="0">
                <a:sym typeface="Symbol"/>
              </a:rPr>
              <a:t></a:t>
            </a:r>
            <a:r>
              <a:rPr lang="pt-BR" sz="2800" dirty="0"/>
              <a:t>R entonces (a</a:t>
            </a:r>
            <a:r>
              <a:rPr lang="pt-BR" sz="2800" dirty="0" smtClean="0"/>
              <a:t>, b</a:t>
            </a:r>
            <a:r>
              <a:rPr lang="pt-BR" sz="2800" dirty="0"/>
              <a:t>)</a:t>
            </a:r>
            <a:r>
              <a:rPr lang="es-ES" sz="2800" dirty="0">
                <a:sym typeface="Symbol"/>
              </a:rPr>
              <a:t></a:t>
            </a:r>
            <a:r>
              <a:rPr lang="pt-BR" sz="2800" dirty="0"/>
              <a:t>R</a:t>
            </a:r>
            <a:r>
              <a:rPr lang="pt-BR" sz="2800" baseline="30000" dirty="0" smtClean="0"/>
              <a:t>+</a:t>
            </a:r>
            <a:endParaRPr lang="es-CL" sz="2800" dirty="0"/>
          </a:p>
          <a:p>
            <a:pPr marL="0" lvl="0" indent="0">
              <a:buNone/>
            </a:pPr>
            <a:r>
              <a:rPr lang="es-ES" sz="2800" dirty="0" smtClean="0"/>
              <a:t>	</a:t>
            </a:r>
          </a:p>
          <a:p>
            <a:pPr marL="0" lvl="0" indent="0">
              <a:buNone/>
            </a:pPr>
            <a:r>
              <a:rPr lang="es-ES" sz="2800" dirty="0" smtClean="0"/>
              <a:t>	(2) Si </a:t>
            </a:r>
            <a:r>
              <a:rPr lang="es-ES" sz="2800" dirty="0"/>
              <a:t>(a</a:t>
            </a:r>
            <a:r>
              <a:rPr lang="es-ES" sz="2800" dirty="0" smtClean="0"/>
              <a:t>, b</a:t>
            </a:r>
            <a:r>
              <a:rPr lang="es-ES" sz="2800" dirty="0"/>
              <a:t>)</a:t>
            </a:r>
            <a:r>
              <a:rPr lang="es-ES" sz="2800" dirty="0">
                <a:sym typeface="Symbol"/>
              </a:rPr>
              <a:t></a:t>
            </a:r>
            <a:r>
              <a:rPr lang="es-ES" sz="2800" dirty="0"/>
              <a:t>R</a:t>
            </a:r>
            <a:r>
              <a:rPr lang="es-ES" sz="2800" baseline="30000" dirty="0"/>
              <a:t>+</a:t>
            </a:r>
            <a:r>
              <a:rPr lang="es-ES" sz="2800" dirty="0"/>
              <a:t> y (b</a:t>
            </a:r>
            <a:r>
              <a:rPr lang="es-ES" sz="2800" dirty="0" smtClean="0"/>
              <a:t>, c</a:t>
            </a:r>
            <a:r>
              <a:rPr lang="es-ES" sz="2800" dirty="0"/>
              <a:t>) </a:t>
            </a:r>
            <a:r>
              <a:rPr lang="es-ES" sz="2800" dirty="0">
                <a:sym typeface="Symbol"/>
              </a:rPr>
              <a:t></a:t>
            </a:r>
            <a:r>
              <a:rPr lang="es-ES" sz="2800" dirty="0"/>
              <a:t> R entonces (a</a:t>
            </a:r>
            <a:r>
              <a:rPr lang="es-ES" sz="2800" dirty="0" smtClean="0"/>
              <a:t>, c</a:t>
            </a:r>
            <a:r>
              <a:rPr lang="es-ES" sz="2800" dirty="0"/>
              <a:t>)</a:t>
            </a:r>
            <a:r>
              <a:rPr lang="es-ES" sz="2800" dirty="0">
                <a:sym typeface="Symbol"/>
              </a:rPr>
              <a:t></a:t>
            </a:r>
            <a:r>
              <a:rPr lang="es-ES" sz="2800" dirty="0"/>
              <a:t>R</a:t>
            </a:r>
            <a:r>
              <a:rPr lang="es-ES" sz="2800" baseline="30000" dirty="0" smtClean="0"/>
              <a:t>+</a:t>
            </a:r>
            <a:endParaRPr lang="es-CL" sz="2800" dirty="0"/>
          </a:p>
          <a:p>
            <a:pPr marL="0" lvl="0" indent="0">
              <a:buNone/>
            </a:pPr>
            <a:r>
              <a:rPr lang="es-ES" sz="2800" dirty="0" smtClean="0"/>
              <a:t>	</a:t>
            </a:r>
          </a:p>
          <a:p>
            <a:pPr marL="0" lvl="0" indent="0">
              <a:buNone/>
            </a:pPr>
            <a:r>
              <a:rPr lang="es-ES" sz="2800" dirty="0" smtClean="0"/>
              <a:t>Ningún </a:t>
            </a:r>
            <a:r>
              <a:rPr lang="es-ES" sz="2800" dirty="0"/>
              <a:t>par está en R</a:t>
            </a:r>
            <a:r>
              <a:rPr lang="es-ES" sz="2800" baseline="30000" dirty="0"/>
              <a:t>+</a:t>
            </a:r>
            <a:r>
              <a:rPr lang="es-ES" sz="2800" dirty="0"/>
              <a:t> a menos que verifique (1) o (2</a:t>
            </a:r>
            <a:r>
              <a:rPr lang="es-ES" sz="2800" dirty="0" smtClean="0"/>
              <a:t>)</a:t>
            </a:r>
            <a:endParaRPr lang="es-CL" sz="2800" dirty="0"/>
          </a:p>
          <a:p>
            <a:pPr marL="0" indent="0">
              <a:buNone/>
            </a:pPr>
            <a:r>
              <a:rPr lang="es-ES" sz="2800" dirty="0"/>
              <a:t> </a:t>
            </a:r>
            <a:endParaRPr lang="es-CL" sz="2800" dirty="0"/>
          </a:p>
          <a:p>
            <a:endParaRPr lang="es-CL" sz="28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/>
              <a:t>Clausura de Relaciones</a:t>
            </a:r>
          </a:p>
        </p:txBody>
      </p:sp>
    </p:spTree>
    <p:extLst>
      <p:ext uri="{BB962C8B-B14F-4D97-AF65-F5344CB8AC3E}">
        <p14:creationId xmlns:p14="http://schemas.microsoft.com/office/powerpoint/2010/main" val="125802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781128"/>
          </a:xfrm>
        </p:spPr>
        <p:txBody>
          <a:bodyPr>
            <a:normAutofit/>
          </a:bodyPr>
          <a:lstStyle/>
          <a:p>
            <a:r>
              <a:rPr lang="es-ES" sz="2800" dirty="0" smtClean="0"/>
              <a:t>La </a:t>
            </a:r>
            <a:r>
              <a:rPr lang="es-ES" sz="2800" b="1" dirty="0"/>
              <a:t>clausura reflexiva y transitiva </a:t>
            </a:r>
            <a:r>
              <a:rPr lang="es-ES" sz="2800" dirty="0"/>
              <a:t>de R, llamada R</a:t>
            </a:r>
            <a:r>
              <a:rPr lang="es-ES" sz="2800" baseline="30000" dirty="0"/>
              <a:t>*</a:t>
            </a:r>
            <a:r>
              <a:rPr lang="es-ES" sz="2800" dirty="0"/>
              <a:t> es: </a:t>
            </a:r>
            <a:r>
              <a:rPr lang="es-ES" sz="2800" dirty="0" smtClean="0"/>
              <a:t>R</a:t>
            </a:r>
            <a:r>
              <a:rPr lang="es-ES" sz="2800" baseline="30000" dirty="0"/>
              <a:t>*</a:t>
            </a:r>
            <a:r>
              <a:rPr lang="es-ES" sz="2800" dirty="0"/>
              <a:t> = R</a:t>
            </a:r>
            <a:r>
              <a:rPr lang="es-ES" sz="2800" baseline="30000" dirty="0"/>
              <a:t>+</a:t>
            </a:r>
            <a:r>
              <a:rPr lang="es-ES" sz="2800" dirty="0"/>
              <a:t> </a:t>
            </a:r>
            <a:r>
              <a:rPr lang="es-ES" sz="2800" dirty="0">
                <a:sym typeface="Symbol"/>
              </a:rPr>
              <a:t></a:t>
            </a:r>
            <a:r>
              <a:rPr lang="es-ES" sz="2800" dirty="0"/>
              <a:t> {(a</a:t>
            </a:r>
            <a:r>
              <a:rPr lang="es-ES" sz="2800" dirty="0" smtClean="0"/>
              <a:t>, a</a:t>
            </a:r>
            <a:r>
              <a:rPr lang="es-ES" sz="2800" dirty="0"/>
              <a:t>)/</a:t>
            </a:r>
            <a:r>
              <a:rPr lang="es-ES" sz="2800" dirty="0" err="1"/>
              <a:t>a</a:t>
            </a:r>
            <a:r>
              <a:rPr lang="es-ES" sz="2800" dirty="0" err="1">
                <a:sym typeface="Symbol"/>
              </a:rPr>
              <a:t></a:t>
            </a:r>
            <a:r>
              <a:rPr lang="es-ES" sz="2800" dirty="0" err="1"/>
              <a:t>S</a:t>
            </a:r>
            <a:r>
              <a:rPr lang="es-ES" sz="2800" dirty="0" smtClean="0"/>
              <a:t>}</a:t>
            </a:r>
            <a:endParaRPr lang="es-CL" sz="2800" dirty="0"/>
          </a:p>
          <a:p>
            <a:pPr marL="0" indent="0">
              <a:buNone/>
            </a:pPr>
            <a:r>
              <a:rPr lang="es-ES" sz="2800" dirty="0"/>
              <a:t> </a:t>
            </a:r>
            <a:endParaRPr lang="es-CL" sz="2800" dirty="0"/>
          </a:p>
          <a:p>
            <a:r>
              <a:rPr lang="es-ES" sz="2800" u="sng" dirty="0"/>
              <a:t>Ejemplo</a:t>
            </a:r>
            <a:r>
              <a:rPr lang="es-ES" sz="2800" dirty="0"/>
              <a:t>: Si R = {(1,2), (2,2), (2,3)} es una relación en S = {1,2,3}, entonces:</a:t>
            </a:r>
            <a:endParaRPr lang="es-CL" sz="2800" dirty="0"/>
          </a:p>
          <a:p>
            <a:pPr marL="0" indent="0">
              <a:buNone/>
            </a:pPr>
            <a:r>
              <a:rPr lang="es-ES" sz="2800" dirty="0"/>
              <a:t>	</a:t>
            </a:r>
            <a:endParaRPr lang="es-ES" sz="2800" dirty="0" smtClean="0"/>
          </a:p>
          <a:p>
            <a:pPr marL="0" indent="0">
              <a:buNone/>
            </a:pPr>
            <a:r>
              <a:rPr lang="es-ES" sz="2800" dirty="0" smtClean="0"/>
              <a:t>	R</a:t>
            </a:r>
            <a:r>
              <a:rPr lang="es-ES" sz="2800" baseline="30000" dirty="0"/>
              <a:t>+</a:t>
            </a:r>
            <a:r>
              <a:rPr lang="es-ES" sz="2800" dirty="0"/>
              <a:t> = {(1,2), (2,2), (2,3), (1,3)}</a:t>
            </a:r>
            <a:endParaRPr lang="es-CL" sz="2800" dirty="0"/>
          </a:p>
          <a:p>
            <a:pPr marL="0" indent="0">
              <a:buNone/>
            </a:pPr>
            <a:r>
              <a:rPr lang="es-ES" sz="2800" dirty="0"/>
              <a:t>	</a:t>
            </a:r>
            <a:endParaRPr lang="es-ES" sz="2800" dirty="0" smtClean="0"/>
          </a:p>
          <a:p>
            <a:pPr marL="0" indent="0">
              <a:buNone/>
            </a:pPr>
            <a:r>
              <a:rPr lang="es-ES" sz="2800" dirty="0" smtClean="0"/>
              <a:t>	R</a:t>
            </a:r>
            <a:r>
              <a:rPr lang="es-ES" sz="2800" baseline="30000" dirty="0"/>
              <a:t>*</a:t>
            </a:r>
            <a:r>
              <a:rPr lang="es-ES" sz="2800" dirty="0"/>
              <a:t> = {(1,1), (1,2), (1,3), (2,2), (2,3), (3,3)}</a:t>
            </a:r>
            <a:endParaRPr lang="es-CL" sz="2800" dirty="0"/>
          </a:p>
          <a:p>
            <a:endParaRPr lang="es-CL" sz="22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/>
              <a:t>Clausura de Relaciones</a:t>
            </a:r>
          </a:p>
        </p:txBody>
      </p:sp>
    </p:spTree>
    <p:extLst>
      <p:ext uri="{BB962C8B-B14F-4D97-AF65-F5344CB8AC3E}">
        <p14:creationId xmlns:p14="http://schemas.microsoft.com/office/powerpoint/2010/main" val="146321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251447"/>
          </a:xfrm>
        </p:spPr>
        <p:txBody>
          <a:bodyPr/>
          <a:lstStyle/>
          <a:p>
            <a:r>
              <a:rPr lang="es-CL" sz="6600" dirty="0" smtClean="0"/>
              <a:t>Fundamentos de la Computación</a:t>
            </a:r>
            <a:br>
              <a:rPr lang="es-CL" sz="6600" dirty="0" smtClean="0"/>
            </a:br>
            <a:endParaRPr lang="es-CL" sz="6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Profesor</a:t>
            </a:r>
            <a:r>
              <a:rPr lang="es-CL" dirty="0" smtClean="0"/>
              <a:t>: Héctor Soza Pollman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604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00200"/>
            <a:ext cx="8424936" cy="4781128"/>
          </a:xfrm>
        </p:spPr>
        <p:txBody>
          <a:bodyPr>
            <a:normAutofit/>
          </a:bodyPr>
          <a:lstStyle/>
          <a:p>
            <a:r>
              <a:rPr lang="es-CL" sz="2800" dirty="0" smtClean="0"/>
              <a:t>Volvemos </a:t>
            </a:r>
            <a:r>
              <a:rPr lang="es-CL" sz="2800" dirty="0"/>
              <a:t>a considerar relaciones de un conjunto A</a:t>
            </a:r>
            <a:r>
              <a:rPr lang="es-CL" sz="2800" i="1" dirty="0"/>
              <a:t> </a:t>
            </a:r>
            <a:r>
              <a:rPr lang="es-CL" sz="2800" dirty="0"/>
              <a:t>en un conjunto B </a:t>
            </a:r>
            <a:r>
              <a:rPr lang="es-CL" sz="2800" dirty="0" smtClean="0"/>
              <a:t> </a:t>
            </a:r>
          </a:p>
          <a:p>
            <a:endParaRPr lang="es-CL" sz="2800" dirty="0"/>
          </a:p>
          <a:p>
            <a:r>
              <a:rPr lang="es-CL" sz="2800" dirty="0" smtClean="0"/>
              <a:t>Formalizaremos la noción </a:t>
            </a:r>
            <a:r>
              <a:rPr lang="es-CL" sz="2800" dirty="0"/>
              <a:t>de </a:t>
            </a:r>
            <a:r>
              <a:rPr lang="es-CL" sz="2800" dirty="0" smtClean="0"/>
              <a:t>función</a:t>
            </a:r>
            <a:r>
              <a:rPr lang="es-CL" sz="2800" dirty="0"/>
              <a:t>, que </a:t>
            </a:r>
            <a:r>
              <a:rPr lang="es-CL" sz="2800" dirty="0" smtClean="0"/>
              <a:t>sabemos </a:t>
            </a:r>
            <a:r>
              <a:rPr lang="es-CL" sz="2800" dirty="0"/>
              <a:t>que es una </a:t>
            </a:r>
            <a:r>
              <a:rPr lang="es-CL" sz="2800" dirty="0" smtClean="0"/>
              <a:t>asignación </a:t>
            </a:r>
            <a:r>
              <a:rPr lang="es-CL" sz="2800" dirty="0"/>
              <a:t>que a cada elemento de </a:t>
            </a:r>
            <a:r>
              <a:rPr lang="es-CL" sz="2800" dirty="0" smtClean="0"/>
              <a:t>un conjunto </a:t>
            </a:r>
            <a:r>
              <a:rPr lang="es-CL" sz="2800" dirty="0"/>
              <a:t>de partida A</a:t>
            </a:r>
            <a:r>
              <a:rPr lang="es-CL" sz="2800" i="1" dirty="0"/>
              <a:t> </a:t>
            </a:r>
            <a:r>
              <a:rPr lang="es-CL" sz="2800" dirty="0"/>
              <a:t>le hace corresponder </a:t>
            </a:r>
            <a:r>
              <a:rPr lang="es-CL" sz="2800" dirty="0" smtClean="0"/>
              <a:t>algún </a:t>
            </a:r>
            <a:r>
              <a:rPr lang="es-CL" sz="2800" dirty="0"/>
              <a:t>elemento de un conjunto de llegada B</a:t>
            </a:r>
            <a:endParaRPr lang="es-CL" sz="22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Funciones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2856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00200"/>
            <a:ext cx="8424936" cy="4781128"/>
          </a:xfrm>
        </p:spPr>
        <p:txBody>
          <a:bodyPr>
            <a:normAutofit/>
          </a:bodyPr>
          <a:lstStyle/>
          <a:p>
            <a:r>
              <a:rPr lang="es-CL" sz="2800" dirty="0"/>
              <a:t>Sean A y B conjuntos, y sea R</a:t>
            </a:r>
            <a:r>
              <a:rPr lang="es-CL" sz="2800" i="1" dirty="0"/>
              <a:t> </a:t>
            </a:r>
            <a:r>
              <a:rPr lang="es-CL" sz="2800" dirty="0"/>
              <a:t>una </a:t>
            </a:r>
            <a:r>
              <a:rPr lang="es-CL" sz="2800" dirty="0" smtClean="0"/>
              <a:t>relación </a:t>
            </a:r>
            <a:r>
              <a:rPr lang="es-CL" sz="2800" dirty="0"/>
              <a:t>de A en </a:t>
            </a:r>
            <a:r>
              <a:rPr lang="es-CL" sz="2800" dirty="0" smtClean="0"/>
              <a:t>B</a:t>
            </a:r>
          </a:p>
          <a:p>
            <a:endParaRPr lang="es-CL" sz="2800" dirty="0"/>
          </a:p>
          <a:p>
            <a:r>
              <a:rPr lang="es-CL" sz="2800" dirty="0" smtClean="0"/>
              <a:t>Se dice que </a:t>
            </a:r>
            <a:r>
              <a:rPr lang="es-CL" sz="2800" dirty="0"/>
              <a:t>R</a:t>
            </a:r>
            <a:r>
              <a:rPr lang="es-CL" sz="2800" i="1" dirty="0"/>
              <a:t> </a:t>
            </a:r>
            <a:r>
              <a:rPr lang="es-CL" sz="2800" dirty="0"/>
              <a:t>es una </a:t>
            </a:r>
            <a:r>
              <a:rPr lang="es-CL" sz="2800" b="1" dirty="0" smtClean="0"/>
              <a:t>función</a:t>
            </a:r>
            <a:r>
              <a:rPr lang="es-CL" sz="2800" i="1" dirty="0" smtClean="0"/>
              <a:t> </a:t>
            </a:r>
            <a:r>
              <a:rPr lang="es-CL" sz="2800" dirty="0"/>
              <a:t>cuando todo elemento a ∈ A </a:t>
            </a:r>
            <a:r>
              <a:rPr lang="es-CL" sz="2800" dirty="0" smtClean="0"/>
              <a:t>está </a:t>
            </a:r>
            <a:r>
              <a:rPr lang="es-CL" sz="2800" dirty="0"/>
              <a:t>relacionado con </a:t>
            </a:r>
            <a:r>
              <a:rPr lang="es-CL" sz="2800" dirty="0" smtClean="0"/>
              <a:t>algún   b </a:t>
            </a:r>
            <a:r>
              <a:rPr lang="es-CL" sz="2800" dirty="0"/>
              <a:t>∈ B, y </a:t>
            </a:r>
            <a:r>
              <a:rPr lang="es-CL" sz="2800" dirty="0" smtClean="0"/>
              <a:t>este elemento </a:t>
            </a:r>
            <a:r>
              <a:rPr lang="es-CL" sz="2800" dirty="0"/>
              <a:t>b es </a:t>
            </a:r>
            <a:r>
              <a:rPr lang="es-CL" sz="2800" dirty="0" smtClean="0"/>
              <a:t>único</a:t>
            </a:r>
          </a:p>
          <a:p>
            <a:endParaRPr lang="es-CL" sz="2800" b="1" dirty="0"/>
          </a:p>
          <a:p>
            <a:r>
              <a:rPr lang="es-CL" sz="2800" dirty="0"/>
              <a:t>Es decir</a:t>
            </a:r>
            <a:r>
              <a:rPr lang="es-CL" sz="2800" dirty="0" smtClean="0"/>
              <a:t>: </a:t>
            </a:r>
            <a:r>
              <a:rPr lang="pt-BR" sz="2800" dirty="0" smtClean="0"/>
              <a:t>∀a </a:t>
            </a:r>
            <a:r>
              <a:rPr lang="pt-BR" sz="2800" dirty="0"/>
              <a:t>∈ </a:t>
            </a:r>
            <a:r>
              <a:rPr lang="pt-BR" sz="2800" dirty="0" smtClean="0"/>
              <a:t>A, ∃! </a:t>
            </a:r>
            <a:r>
              <a:rPr lang="pt-BR" sz="2800" dirty="0"/>
              <a:t>b ∈ </a:t>
            </a:r>
            <a:r>
              <a:rPr lang="pt-BR" sz="2800" dirty="0" smtClean="0"/>
              <a:t>B: a R b</a:t>
            </a:r>
            <a:endParaRPr lang="es-CL" sz="28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Funciones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5245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s-CL" b="1" dirty="0" smtClean="0"/>
              <a:t>Diagramas </a:t>
            </a:r>
            <a:r>
              <a:rPr lang="es-CL" b="1" dirty="0"/>
              <a:t>de </a:t>
            </a:r>
            <a:r>
              <a:rPr lang="es-CL" b="1" dirty="0" smtClean="0"/>
              <a:t>Venn</a:t>
            </a:r>
            <a:endParaRPr lang="es-CL" b="1" dirty="0"/>
          </a:p>
          <a:p>
            <a:endParaRPr lang="es-CL" dirty="0" smtClean="0"/>
          </a:p>
          <a:p>
            <a:r>
              <a:rPr lang="es-CL" b="1" dirty="0" smtClean="0"/>
              <a:t>Ejemplo</a:t>
            </a:r>
            <a:r>
              <a:rPr lang="es-CL" dirty="0" smtClean="0"/>
              <a:t>: S </a:t>
            </a:r>
            <a:r>
              <a:rPr lang="es-CL" dirty="0" smtClean="0">
                <a:cs typeface="Lucida Sans Unicode"/>
              </a:rPr>
              <a:t>⊆ C</a:t>
            </a:r>
            <a:endParaRPr lang="es-CL" dirty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/>
          </a:p>
          <a:p>
            <a:endParaRPr lang="es-CL" b="1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Teoría de Conjuntos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5122" name="Picture 2" descr="http://www.profesorenlinea.cl/matematica/Conjuntos/image0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279" y="3132138"/>
            <a:ext cx="4320480" cy="310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64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00200"/>
            <a:ext cx="8424936" cy="4781128"/>
          </a:xfrm>
        </p:spPr>
        <p:txBody>
          <a:bodyPr>
            <a:normAutofit/>
          </a:bodyPr>
          <a:lstStyle/>
          <a:p>
            <a:r>
              <a:rPr lang="es-CL" sz="2800" dirty="0"/>
              <a:t>Como a cada a ∈ A le corresponde un b ∈ B y este b es </a:t>
            </a:r>
            <a:r>
              <a:rPr lang="es-CL" sz="2800" dirty="0" smtClean="0"/>
              <a:t>único, </a:t>
            </a:r>
            <a:r>
              <a:rPr lang="es-CL" sz="2800" dirty="0"/>
              <a:t>se le puede dar un nombre </a:t>
            </a:r>
            <a:r>
              <a:rPr lang="es-CL" sz="2800" dirty="0" smtClean="0"/>
              <a:t>que hace </a:t>
            </a:r>
            <a:r>
              <a:rPr lang="es-CL" sz="2800" dirty="0"/>
              <a:t>notar la dependencia de a: </a:t>
            </a:r>
            <a:endParaRPr lang="es-CL" sz="2800" dirty="0" smtClean="0"/>
          </a:p>
          <a:p>
            <a:endParaRPr lang="es-CL" sz="2800" dirty="0"/>
          </a:p>
          <a:p>
            <a:r>
              <a:rPr lang="es-CL" sz="2800" dirty="0" smtClean="0"/>
              <a:t>Se dice que b es la imagen de a por f, y se suele anotar: "b = f(a)" que es la forma usual en la que conocemos a las funciones</a:t>
            </a:r>
          </a:p>
          <a:p>
            <a:endParaRPr lang="es-CL" sz="2800" dirty="0"/>
          </a:p>
          <a:p>
            <a:r>
              <a:rPr lang="es-CL" sz="2800" dirty="0" smtClean="0"/>
              <a:t>Se denota "f : A → B" a una función del </a:t>
            </a:r>
            <a:r>
              <a:rPr lang="es-CL" sz="2800" dirty="0"/>
              <a:t>conjunto A en el conjunto </a:t>
            </a:r>
            <a:r>
              <a:rPr lang="es-CL" sz="2800" dirty="0" smtClean="0"/>
              <a:t>B</a:t>
            </a:r>
            <a:endParaRPr lang="es-CL" sz="28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Funciones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3092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00200"/>
            <a:ext cx="8424936" cy="4781128"/>
          </a:xfrm>
        </p:spPr>
        <p:txBody>
          <a:bodyPr>
            <a:normAutofit lnSpcReduction="10000"/>
          </a:bodyPr>
          <a:lstStyle/>
          <a:p>
            <a:r>
              <a:rPr lang="es-CL" sz="2800" b="1" dirty="0" smtClean="0"/>
              <a:t>Ejemplos</a:t>
            </a:r>
            <a:r>
              <a:rPr lang="es-CL" sz="2800" dirty="0" smtClean="0"/>
              <a:t>:</a:t>
            </a:r>
          </a:p>
          <a:p>
            <a:r>
              <a:rPr lang="pt-BR" sz="2400" dirty="0" smtClean="0"/>
              <a:t>La relación </a:t>
            </a:r>
            <a:r>
              <a:rPr lang="pt-BR" sz="2400" dirty="0"/>
              <a:t>R ⊆</a:t>
            </a:r>
            <a:r>
              <a:rPr lang="pt-BR" sz="2400" i="1" dirty="0"/>
              <a:t> </a:t>
            </a:r>
            <a:r>
              <a:rPr lang="pt-BR" sz="2400" dirty="0" smtClean="0"/>
              <a:t>ℝ </a:t>
            </a:r>
            <a:r>
              <a:rPr lang="pt-BR" sz="2400" i="1" dirty="0"/>
              <a:t>× </a:t>
            </a:r>
            <a:r>
              <a:rPr lang="pt-BR" sz="2400" dirty="0" smtClean="0"/>
              <a:t>ℝ </a:t>
            </a:r>
            <a:r>
              <a:rPr lang="pt-BR" sz="2400" dirty="0"/>
              <a:t>dada por R = {(</a:t>
            </a:r>
            <a:r>
              <a:rPr lang="pt-BR" sz="2400" dirty="0" smtClean="0"/>
              <a:t>x, </a:t>
            </a:r>
            <a:r>
              <a:rPr lang="pt-BR" sz="2400" dirty="0"/>
              <a:t>x</a:t>
            </a:r>
            <a:r>
              <a:rPr lang="pt-BR" sz="2400" baseline="30000" dirty="0"/>
              <a:t>2</a:t>
            </a:r>
            <a:r>
              <a:rPr lang="pt-BR" sz="2400" dirty="0" smtClean="0"/>
              <a:t>)/ </a:t>
            </a:r>
            <a:r>
              <a:rPr lang="pt-BR" sz="2400" dirty="0"/>
              <a:t>x ∈ ℝ</a:t>
            </a:r>
            <a:r>
              <a:rPr lang="pt-BR" sz="2400" dirty="0" smtClean="0"/>
              <a:t>} </a:t>
            </a:r>
            <a:r>
              <a:rPr lang="pt-BR" sz="2400" dirty="0"/>
              <a:t>es la </a:t>
            </a:r>
            <a:r>
              <a:rPr lang="pt-BR" sz="2400" dirty="0" smtClean="0"/>
              <a:t>función </a:t>
            </a:r>
            <a:r>
              <a:rPr lang="pt-BR" sz="2400" dirty="0"/>
              <a:t>f : ℝ</a:t>
            </a:r>
            <a:r>
              <a:rPr lang="pt-BR" sz="2400" dirty="0" smtClean="0"/>
              <a:t> </a:t>
            </a:r>
            <a:r>
              <a:rPr lang="pt-BR" sz="2400" dirty="0"/>
              <a:t>→ </a:t>
            </a:r>
            <a:r>
              <a:rPr lang="pt-BR" sz="2400" dirty="0" smtClean="0"/>
              <a:t>ℝ dada por: </a:t>
            </a:r>
            <a:r>
              <a:rPr lang="pt-BR" sz="2400" dirty="0"/>
              <a:t>f(x) = </a:t>
            </a:r>
            <a:r>
              <a:rPr lang="pt-BR" sz="2400" dirty="0" smtClean="0"/>
              <a:t>x</a:t>
            </a:r>
            <a:r>
              <a:rPr lang="pt-BR" sz="2400" baseline="30000" dirty="0" smtClean="0"/>
              <a:t>2 </a:t>
            </a:r>
            <a:endParaRPr lang="es-CL" sz="2400" dirty="0"/>
          </a:p>
          <a:p>
            <a:endParaRPr lang="es-CL" sz="2400" b="1" dirty="0" smtClean="0"/>
          </a:p>
          <a:p>
            <a:r>
              <a:rPr lang="es-CL" sz="2400" dirty="0"/>
              <a:t>La </a:t>
            </a:r>
            <a:r>
              <a:rPr lang="es-CL" sz="2400" dirty="0" smtClean="0"/>
              <a:t>relación </a:t>
            </a:r>
            <a:r>
              <a:rPr lang="es-CL" sz="2400" dirty="0"/>
              <a:t>R ⊆ </a:t>
            </a:r>
            <a:r>
              <a:rPr lang="es-CL" sz="2400" dirty="0" smtClean="0">
                <a:latin typeface="Lucida Sans Unicode"/>
                <a:cs typeface="Lucida Sans Unicode"/>
              </a:rPr>
              <a:t>ℤ</a:t>
            </a:r>
            <a:r>
              <a:rPr lang="es-CL" sz="2400" dirty="0" smtClean="0"/>
              <a:t> </a:t>
            </a:r>
            <a:r>
              <a:rPr lang="es-CL" sz="2400" dirty="0"/>
              <a:t>× </a:t>
            </a:r>
            <a:r>
              <a:rPr lang="es-CL" sz="2400" dirty="0" smtClean="0">
                <a:latin typeface="Lucida Sans Unicode"/>
                <a:cs typeface="Lucida Sans Unicode"/>
              </a:rPr>
              <a:t>ℕ</a:t>
            </a:r>
            <a:r>
              <a:rPr lang="es-CL" sz="2400" baseline="-25000" dirty="0" smtClean="0"/>
              <a:t>0</a:t>
            </a:r>
            <a:r>
              <a:rPr lang="es-CL" sz="2400" dirty="0" smtClean="0"/>
              <a:t> </a:t>
            </a:r>
            <a:r>
              <a:rPr lang="es-CL" sz="2400" dirty="0"/>
              <a:t>dada por R = {(k; |k</a:t>
            </a:r>
            <a:r>
              <a:rPr lang="es-CL" sz="2400" dirty="0" smtClean="0"/>
              <a:t>|)/ </a:t>
            </a:r>
            <a:r>
              <a:rPr lang="es-CL" sz="2400" dirty="0"/>
              <a:t>k ∈ </a:t>
            </a:r>
            <a:r>
              <a:rPr lang="es-CL" sz="2400" dirty="0" smtClean="0">
                <a:latin typeface="Lucida Sans Unicode"/>
                <a:cs typeface="Lucida Sans Unicode"/>
              </a:rPr>
              <a:t>ℤ</a:t>
            </a:r>
            <a:r>
              <a:rPr lang="es-CL" sz="2400" dirty="0" smtClean="0"/>
              <a:t>} </a:t>
            </a:r>
            <a:r>
              <a:rPr lang="es-CL" sz="2400" dirty="0"/>
              <a:t>es una </a:t>
            </a:r>
            <a:r>
              <a:rPr lang="es-CL" sz="2400" dirty="0" smtClean="0"/>
              <a:t>función</a:t>
            </a:r>
            <a:r>
              <a:rPr lang="es-CL" sz="2400" dirty="0"/>
              <a:t>, que se </a:t>
            </a:r>
            <a:r>
              <a:rPr lang="es-CL" sz="2400" dirty="0" smtClean="0"/>
              <a:t>escribe f </a:t>
            </a:r>
            <a:r>
              <a:rPr lang="es-CL" sz="2400" dirty="0"/>
              <a:t>: </a:t>
            </a:r>
            <a:r>
              <a:rPr lang="es-CL" sz="2400" dirty="0">
                <a:cs typeface="Lucida Sans Unicode"/>
              </a:rPr>
              <a:t>ℤ</a:t>
            </a:r>
            <a:r>
              <a:rPr lang="es-CL" sz="2400" dirty="0" smtClean="0"/>
              <a:t> </a:t>
            </a:r>
            <a:r>
              <a:rPr lang="es-CL" sz="2400" dirty="0"/>
              <a:t>→ </a:t>
            </a:r>
            <a:r>
              <a:rPr lang="es-CL" sz="2400" dirty="0" smtClean="0">
                <a:cs typeface="Lucida Sans Unicode"/>
              </a:rPr>
              <a:t>ℕ</a:t>
            </a:r>
            <a:r>
              <a:rPr lang="es-CL" sz="2400" baseline="-25000" dirty="0" smtClean="0"/>
              <a:t>0</a:t>
            </a:r>
            <a:r>
              <a:rPr lang="es-CL" sz="2400" dirty="0" smtClean="0"/>
              <a:t>: </a:t>
            </a:r>
            <a:r>
              <a:rPr lang="es-CL" sz="2400" dirty="0"/>
              <a:t>f(k) = |k</a:t>
            </a:r>
            <a:r>
              <a:rPr lang="es-CL" sz="2400" dirty="0" smtClean="0"/>
              <a:t>|</a:t>
            </a:r>
          </a:p>
          <a:p>
            <a:pPr marL="109728" indent="0">
              <a:buNone/>
            </a:pPr>
            <a:r>
              <a:rPr lang="es-CL" sz="2400" b="1" dirty="0" smtClean="0"/>
              <a:t>  </a:t>
            </a:r>
            <a:r>
              <a:rPr lang="es-CL" sz="2400" dirty="0" smtClean="0"/>
              <a:t>(</a:t>
            </a:r>
            <a:r>
              <a:rPr lang="es-CL" sz="2400" dirty="0">
                <a:cs typeface="Lucida Sans Unicode"/>
              </a:rPr>
              <a:t>ℕ</a:t>
            </a:r>
            <a:r>
              <a:rPr lang="es-CL" sz="2400" baseline="-25000" dirty="0"/>
              <a:t>0</a:t>
            </a:r>
            <a:r>
              <a:rPr lang="es-CL" sz="2400" dirty="0"/>
              <a:t> </a:t>
            </a:r>
            <a:r>
              <a:rPr lang="es-CL" sz="2400" dirty="0" smtClean="0"/>
              <a:t>son los naturales con el cero)</a:t>
            </a:r>
          </a:p>
          <a:p>
            <a:pPr marL="109728" indent="0">
              <a:buNone/>
            </a:pPr>
            <a:r>
              <a:rPr lang="es-CL" sz="2400" dirty="0" smtClean="0"/>
              <a:t> </a:t>
            </a:r>
            <a:endParaRPr lang="es-CL" sz="2400" b="1" dirty="0"/>
          </a:p>
          <a:p>
            <a:r>
              <a:rPr lang="es-CL" sz="2400" dirty="0" smtClean="0"/>
              <a:t>Sea A ≠ ∅ cualquiera, la relación R ⊆ A×A dada por R = {(a, a)/ a ∈ A} siempre es una función, que se llama función identidad de A, </a:t>
            </a:r>
            <a:r>
              <a:rPr lang="pt-BR" sz="2400" dirty="0"/>
              <a:t>se </a:t>
            </a:r>
            <a:r>
              <a:rPr lang="pt-BR" sz="2400" dirty="0" smtClean="0"/>
              <a:t>denota por </a:t>
            </a:r>
            <a:r>
              <a:rPr lang="pt-BR" sz="2400" dirty="0" err="1"/>
              <a:t>id</a:t>
            </a:r>
            <a:r>
              <a:rPr lang="pt-BR" sz="2400" baseline="-25000" dirty="0" err="1"/>
              <a:t>A</a:t>
            </a:r>
            <a:r>
              <a:rPr lang="pt-BR" sz="2400" i="1" dirty="0"/>
              <a:t> </a:t>
            </a:r>
            <a:r>
              <a:rPr lang="es-CL" sz="2400" dirty="0" smtClean="0"/>
              <a:t>y que satisface </a:t>
            </a:r>
            <a:r>
              <a:rPr lang="es-CL" sz="2400" dirty="0" err="1"/>
              <a:t>id</a:t>
            </a:r>
            <a:r>
              <a:rPr lang="es-CL" sz="2400" baseline="-25000" dirty="0" err="1"/>
              <a:t>A</a:t>
            </a:r>
            <a:r>
              <a:rPr lang="es-CL" sz="2400" dirty="0"/>
              <a:t>(a) = </a:t>
            </a:r>
            <a:r>
              <a:rPr lang="es-CL" sz="2400" dirty="0" smtClean="0"/>
              <a:t>a, </a:t>
            </a:r>
            <a:r>
              <a:rPr lang="es-CL" sz="2400" dirty="0"/>
              <a:t>∀ a ∈ </a:t>
            </a:r>
            <a:r>
              <a:rPr lang="es-CL" sz="2400" dirty="0" smtClean="0"/>
              <a:t>A</a:t>
            </a:r>
          </a:p>
          <a:p>
            <a:endParaRPr lang="es-CL" sz="22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Funciones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3400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00200"/>
            <a:ext cx="8424936" cy="4781128"/>
          </a:xfrm>
        </p:spPr>
        <p:txBody>
          <a:bodyPr>
            <a:normAutofit/>
          </a:bodyPr>
          <a:lstStyle/>
          <a:p>
            <a:r>
              <a:rPr lang="es-CL" sz="2800" b="1" dirty="0" smtClean="0"/>
              <a:t>Ejemplos</a:t>
            </a:r>
            <a:r>
              <a:rPr lang="es-CL" sz="2800" dirty="0" smtClean="0"/>
              <a:t>:</a:t>
            </a:r>
          </a:p>
          <a:p>
            <a:endParaRPr lang="es-CL" sz="2800" b="1" dirty="0"/>
          </a:p>
          <a:p>
            <a:r>
              <a:rPr lang="es-CL" sz="2800" dirty="0"/>
              <a:t>La </a:t>
            </a:r>
            <a:r>
              <a:rPr lang="es-CL" sz="2800" dirty="0" smtClean="0"/>
              <a:t>relación </a:t>
            </a:r>
            <a:r>
              <a:rPr lang="es-CL" sz="2800" dirty="0"/>
              <a:t>R ⊆ </a:t>
            </a:r>
            <a:r>
              <a:rPr lang="es-CL" sz="2800" dirty="0" smtClean="0">
                <a:latin typeface="Lucida Sans Unicode"/>
                <a:cs typeface="Lucida Sans Unicode"/>
              </a:rPr>
              <a:t>ℕ</a:t>
            </a:r>
            <a:r>
              <a:rPr lang="es-CL" sz="2800" baseline="-25000" dirty="0" smtClean="0"/>
              <a:t>0</a:t>
            </a:r>
            <a:r>
              <a:rPr lang="es-CL" sz="2800" dirty="0" smtClean="0"/>
              <a:t> </a:t>
            </a:r>
            <a:r>
              <a:rPr lang="es-CL" sz="2800" dirty="0"/>
              <a:t>× </a:t>
            </a:r>
            <a:r>
              <a:rPr lang="es-CL" sz="2800" dirty="0" smtClean="0">
                <a:latin typeface="Lucida Sans Unicode"/>
                <a:cs typeface="Lucida Sans Unicode"/>
              </a:rPr>
              <a:t>ℤ,</a:t>
            </a:r>
            <a:r>
              <a:rPr lang="es-CL" sz="2800" dirty="0" smtClean="0"/>
              <a:t> R </a:t>
            </a:r>
            <a:r>
              <a:rPr lang="es-CL" sz="2800" dirty="0"/>
              <a:t>= {(</a:t>
            </a:r>
            <a:r>
              <a:rPr lang="es-CL" sz="2800" dirty="0" smtClean="0"/>
              <a:t>k</a:t>
            </a:r>
            <a:r>
              <a:rPr lang="es-CL" sz="2800" baseline="30000" dirty="0" smtClean="0"/>
              <a:t>2</a:t>
            </a:r>
            <a:r>
              <a:rPr lang="es-CL" sz="2800" dirty="0"/>
              <a:t>,</a:t>
            </a:r>
            <a:r>
              <a:rPr lang="es-CL" sz="2800" dirty="0" smtClean="0"/>
              <a:t> </a:t>
            </a:r>
            <a:r>
              <a:rPr lang="es-CL" sz="2800" dirty="0"/>
              <a:t>k</a:t>
            </a:r>
            <a:r>
              <a:rPr lang="es-CL" sz="2800" dirty="0" smtClean="0"/>
              <a:t>)/ </a:t>
            </a:r>
            <a:r>
              <a:rPr lang="es-CL" sz="2800" dirty="0"/>
              <a:t>k ∈ Z} no es una </a:t>
            </a:r>
            <a:r>
              <a:rPr lang="es-CL" sz="2800" dirty="0" smtClean="0"/>
              <a:t>función, </a:t>
            </a:r>
            <a:r>
              <a:rPr lang="es-CL" sz="2800" dirty="0"/>
              <a:t>ya que </a:t>
            </a:r>
            <a:r>
              <a:rPr lang="es-CL" sz="2800" dirty="0" smtClean="0"/>
              <a:t>por ejemplo </a:t>
            </a:r>
            <a:r>
              <a:rPr lang="es-CL" sz="2800" dirty="0"/>
              <a:t>tanto (</a:t>
            </a:r>
            <a:r>
              <a:rPr lang="es-CL" sz="2800" dirty="0" smtClean="0"/>
              <a:t>1, </a:t>
            </a:r>
            <a:r>
              <a:rPr lang="es-CL" sz="2800" dirty="0"/>
              <a:t>1) como (</a:t>
            </a:r>
            <a:r>
              <a:rPr lang="es-CL" sz="2800" dirty="0" smtClean="0"/>
              <a:t>1,−</a:t>
            </a:r>
            <a:r>
              <a:rPr lang="es-CL" sz="2800" dirty="0"/>
              <a:t>1) pertenecen a R </a:t>
            </a:r>
            <a:r>
              <a:rPr lang="es-CL" sz="2800" dirty="0" smtClean="0"/>
              <a:t>(el 1∈</a:t>
            </a:r>
            <a:r>
              <a:rPr lang="es-CL" sz="2800" dirty="0" smtClean="0">
                <a:cs typeface="Lucida Sans Unicode"/>
              </a:rPr>
              <a:t>ℕ</a:t>
            </a:r>
            <a:r>
              <a:rPr lang="es-CL" sz="2800" baseline="-25000" dirty="0" smtClean="0"/>
              <a:t>0</a:t>
            </a:r>
            <a:r>
              <a:rPr lang="es-CL" sz="2800" dirty="0" smtClean="0"/>
              <a:t> está </a:t>
            </a:r>
            <a:r>
              <a:rPr lang="es-CL" sz="2800" dirty="0"/>
              <a:t>relacionado </a:t>
            </a:r>
            <a:r>
              <a:rPr lang="es-CL" sz="2800" dirty="0" smtClean="0"/>
              <a:t>con dos </a:t>
            </a:r>
            <a:r>
              <a:rPr lang="es-CL" sz="2800" dirty="0"/>
              <a:t>elementos de </a:t>
            </a:r>
            <a:r>
              <a:rPr lang="es-CL" sz="2800" dirty="0" smtClean="0">
                <a:latin typeface="Lucida Sans Unicode"/>
                <a:cs typeface="Lucida Sans Unicode"/>
              </a:rPr>
              <a:t>ℤ</a:t>
            </a:r>
            <a:r>
              <a:rPr lang="es-CL" sz="2800" dirty="0" smtClean="0"/>
              <a:t>)</a:t>
            </a:r>
            <a:endParaRPr lang="es-CL" sz="2800" b="1" dirty="0" smtClean="0"/>
          </a:p>
          <a:p>
            <a:endParaRPr lang="es-CL" sz="28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Funciones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606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00200"/>
            <a:ext cx="8424936" cy="4781128"/>
          </a:xfrm>
        </p:spPr>
        <p:txBody>
          <a:bodyPr>
            <a:normAutofit/>
          </a:bodyPr>
          <a:lstStyle/>
          <a:p>
            <a:r>
              <a:rPr lang="es-CL" sz="2800" b="1" dirty="0" smtClean="0"/>
              <a:t>Igualdad </a:t>
            </a:r>
            <a:r>
              <a:rPr lang="es-CL" sz="2800" b="1" dirty="0"/>
              <a:t>de </a:t>
            </a:r>
            <a:r>
              <a:rPr lang="es-CL" sz="2800" b="1" dirty="0" smtClean="0"/>
              <a:t>funciones</a:t>
            </a:r>
            <a:r>
              <a:rPr lang="es-CL" sz="2800" dirty="0" smtClean="0"/>
              <a:t>: sean f, g: </a:t>
            </a:r>
            <a:r>
              <a:rPr lang="es-CL" sz="2800" dirty="0"/>
              <a:t>A → B </a:t>
            </a:r>
            <a:r>
              <a:rPr lang="es-CL" sz="2800" dirty="0" smtClean="0"/>
              <a:t>dos funciones </a:t>
            </a:r>
          </a:p>
          <a:p>
            <a:endParaRPr lang="es-CL" sz="2800" dirty="0"/>
          </a:p>
          <a:p>
            <a:r>
              <a:rPr lang="es-CL" sz="2800" dirty="0" smtClean="0"/>
              <a:t>Se </a:t>
            </a:r>
            <a:r>
              <a:rPr lang="es-CL" sz="2800" dirty="0"/>
              <a:t>dice que f = </a:t>
            </a:r>
            <a:r>
              <a:rPr lang="es-CL" sz="2800" dirty="0" smtClean="0"/>
              <a:t>g cuando </a:t>
            </a:r>
            <a:r>
              <a:rPr lang="es-CL" sz="2800" dirty="0"/>
              <a:t>f(a) = g(a</a:t>
            </a:r>
            <a:r>
              <a:rPr lang="es-CL" sz="2800" dirty="0" smtClean="0"/>
              <a:t>), </a:t>
            </a:r>
            <a:r>
              <a:rPr lang="es-CL" sz="2800" dirty="0"/>
              <a:t>∀ a ∈ </a:t>
            </a:r>
            <a:r>
              <a:rPr lang="es-CL" sz="2800" dirty="0" smtClean="0"/>
              <a:t>A</a:t>
            </a:r>
            <a:endParaRPr lang="es-CL" sz="2800" b="1" dirty="0"/>
          </a:p>
          <a:p>
            <a:endParaRPr lang="es-CL" sz="2400" b="1" dirty="0" smtClean="0"/>
          </a:p>
          <a:p>
            <a:endParaRPr lang="es-CL" sz="22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Funciones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597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00200"/>
            <a:ext cx="8424936" cy="4781128"/>
          </a:xfrm>
        </p:spPr>
        <p:txBody>
          <a:bodyPr>
            <a:normAutofit/>
          </a:bodyPr>
          <a:lstStyle/>
          <a:p>
            <a:r>
              <a:rPr lang="es-CL" sz="2800" dirty="0"/>
              <a:t>Dada una </a:t>
            </a:r>
            <a:r>
              <a:rPr lang="es-CL" sz="2800" dirty="0" smtClean="0"/>
              <a:t>función f: X </a:t>
            </a:r>
            <a:r>
              <a:rPr lang="es-CL" sz="2800" dirty="0"/>
              <a:t>→ </a:t>
            </a:r>
            <a:r>
              <a:rPr lang="es-CL" sz="2800" dirty="0" smtClean="0"/>
              <a:t>Y, </a:t>
            </a:r>
            <a:r>
              <a:rPr lang="es-CL" sz="2800" dirty="0"/>
              <a:t>el conjunto </a:t>
            </a:r>
            <a:r>
              <a:rPr lang="es-CL" sz="2800" dirty="0" smtClean="0"/>
              <a:t>X </a:t>
            </a:r>
            <a:r>
              <a:rPr lang="es-CL" sz="2800" dirty="0"/>
              <a:t>se llama el dominio de la </a:t>
            </a:r>
            <a:r>
              <a:rPr lang="es-CL" sz="2800" dirty="0" smtClean="0"/>
              <a:t>función </a:t>
            </a:r>
            <a:r>
              <a:rPr lang="es-CL" sz="2800" dirty="0"/>
              <a:t>f, y el </a:t>
            </a:r>
            <a:r>
              <a:rPr lang="es-CL" sz="2800" dirty="0" smtClean="0"/>
              <a:t>conjunto Y se </a:t>
            </a:r>
            <a:r>
              <a:rPr lang="es-CL" sz="2800" dirty="0"/>
              <a:t>llama el </a:t>
            </a:r>
            <a:r>
              <a:rPr lang="es-CL" sz="2800" dirty="0" smtClean="0"/>
              <a:t>recorrido (o codominio) </a:t>
            </a:r>
            <a:r>
              <a:rPr lang="es-CL" sz="2800" dirty="0"/>
              <a:t>de la </a:t>
            </a:r>
            <a:r>
              <a:rPr lang="es-CL" sz="2800" dirty="0" smtClean="0"/>
              <a:t>función f </a:t>
            </a:r>
          </a:p>
          <a:p>
            <a:endParaRPr lang="es-CL" sz="2800" dirty="0"/>
          </a:p>
          <a:p>
            <a:r>
              <a:rPr lang="es-CL" sz="2800" dirty="0" smtClean="0"/>
              <a:t>Como </a:t>
            </a:r>
            <a:r>
              <a:rPr lang="es-CL" sz="2800" dirty="0"/>
              <a:t>se ve de los ejemplos anteriores, todos los </a:t>
            </a:r>
            <a:r>
              <a:rPr lang="es-CL" sz="2800" dirty="0" smtClean="0"/>
              <a:t>elementos del </a:t>
            </a:r>
            <a:r>
              <a:rPr lang="es-CL" sz="2800" dirty="0"/>
              <a:t>dominio tienen que estar involucrados en una </a:t>
            </a:r>
            <a:r>
              <a:rPr lang="es-CL" sz="2800" dirty="0" smtClean="0"/>
              <a:t>función, </a:t>
            </a:r>
            <a:r>
              <a:rPr lang="es-CL" sz="2800" dirty="0"/>
              <a:t>pero puede ocurrir que haya </a:t>
            </a:r>
            <a:r>
              <a:rPr lang="es-CL" sz="2800" dirty="0" smtClean="0"/>
              <a:t>elementos del recorrido que </a:t>
            </a:r>
            <a:r>
              <a:rPr lang="es-CL" sz="2800" dirty="0"/>
              <a:t>no </a:t>
            </a:r>
            <a:r>
              <a:rPr lang="es-CL" sz="2800" dirty="0" smtClean="0"/>
              <a:t>estén </a:t>
            </a:r>
            <a:r>
              <a:rPr lang="es-CL" sz="2800" dirty="0"/>
              <a:t>involucrados</a:t>
            </a:r>
            <a:endParaRPr lang="es-CL" sz="22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Funciones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220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smtClean="0"/>
              <a:t>Función</a:t>
            </a:r>
            <a:endParaRPr lang="es-C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56792"/>
            <a:ext cx="6048671" cy="415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83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00200"/>
            <a:ext cx="8424936" cy="4781128"/>
          </a:xfrm>
        </p:spPr>
        <p:txBody>
          <a:bodyPr>
            <a:normAutofit/>
          </a:bodyPr>
          <a:lstStyle/>
          <a:p>
            <a:r>
              <a:rPr lang="es-CL" sz="2800" b="1" dirty="0" smtClean="0"/>
              <a:t>Imagen </a:t>
            </a:r>
            <a:r>
              <a:rPr lang="es-CL" sz="2800" b="1" dirty="0"/>
              <a:t>de una </a:t>
            </a:r>
            <a:r>
              <a:rPr lang="es-CL" sz="2800" b="1" dirty="0" smtClean="0"/>
              <a:t>función</a:t>
            </a:r>
            <a:r>
              <a:rPr lang="es-CL" sz="2800" dirty="0" smtClean="0"/>
              <a:t>: sea f: </a:t>
            </a:r>
            <a:r>
              <a:rPr lang="es-CL" sz="2800" dirty="0"/>
              <a:t>A → B </a:t>
            </a:r>
            <a:r>
              <a:rPr lang="es-CL" sz="2800" dirty="0" smtClean="0"/>
              <a:t>una función </a:t>
            </a:r>
          </a:p>
          <a:p>
            <a:endParaRPr lang="es-CL" sz="2800" dirty="0" smtClean="0"/>
          </a:p>
          <a:p>
            <a:r>
              <a:rPr lang="es-CL" sz="2800" dirty="0" smtClean="0"/>
              <a:t>La </a:t>
            </a:r>
            <a:r>
              <a:rPr lang="es-CL" sz="2800" dirty="0"/>
              <a:t>imagen </a:t>
            </a:r>
            <a:r>
              <a:rPr lang="es-CL" sz="2800" dirty="0" smtClean="0"/>
              <a:t>de f</a:t>
            </a:r>
            <a:r>
              <a:rPr lang="es-CL" sz="2800" dirty="0"/>
              <a:t>, que se </a:t>
            </a:r>
            <a:r>
              <a:rPr lang="es-CL" sz="2800" dirty="0" smtClean="0"/>
              <a:t>anota </a:t>
            </a:r>
            <a:r>
              <a:rPr lang="es-CL" sz="2800" dirty="0" err="1"/>
              <a:t>Im</a:t>
            </a:r>
            <a:r>
              <a:rPr lang="es-CL" sz="2800" dirty="0"/>
              <a:t>(f), es el subconjunto de elementos de B que </a:t>
            </a:r>
            <a:r>
              <a:rPr lang="es-CL" sz="2800" dirty="0" smtClean="0"/>
              <a:t>están </a:t>
            </a:r>
            <a:r>
              <a:rPr lang="es-CL" sz="2800" dirty="0"/>
              <a:t>relacionados con </a:t>
            </a:r>
            <a:r>
              <a:rPr lang="es-CL" sz="2800" dirty="0" smtClean="0"/>
              <a:t>algún elemento </a:t>
            </a:r>
            <a:r>
              <a:rPr lang="es-CL" sz="2800" dirty="0"/>
              <a:t>de </a:t>
            </a:r>
            <a:r>
              <a:rPr lang="es-CL" sz="2800" dirty="0" smtClean="0"/>
              <a:t>A, o sea:</a:t>
            </a:r>
          </a:p>
          <a:p>
            <a:endParaRPr lang="es-CL" sz="2800" dirty="0"/>
          </a:p>
          <a:p>
            <a:r>
              <a:rPr lang="pt-BR" sz="2800" dirty="0" err="1"/>
              <a:t>Im</a:t>
            </a:r>
            <a:r>
              <a:rPr lang="pt-BR" sz="2800" dirty="0"/>
              <a:t>(f) = {b ∈ </a:t>
            </a:r>
            <a:r>
              <a:rPr lang="pt-BR" sz="2800" dirty="0" smtClean="0"/>
              <a:t>B/ </a:t>
            </a:r>
            <a:r>
              <a:rPr lang="pt-BR" sz="2800" dirty="0"/>
              <a:t>∃ a ∈ A tal que f(a) = b</a:t>
            </a:r>
            <a:r>
              <a:rPr lang="pt-BR" sz="2800" dirty="0" smtClean="0"/>
              <a:t>}</a:t>
            </a:r>
          </a:p>
          <a:p>
            <a:endParaRPr lang="pt-BR" sz="2400" dirty="0"/>
          </a:p>
          <a:p>
            <a:endParaRPr lang="es-CL" sz="22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Funciones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2679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00200"/>
            <a:ext cx="8640960" cy="4781128"/>
          </a:xfrm>
        </p:spPr>
        <p:txBody>
          <a:bodyPr>
            <a:normAutofit/>
          </a:bodyPr>
          <a:lstStyle/>
          <a:p>
            <a:r>
              <a:rPr lang="es-CL" sz="3200" b="1" dirty="0" smtClean="0"/>
              <a:t>Ejemplos</a:t>
            </a:r>
            <a:r>
              <a:rPr lang="es-CL" sz="3200" dirty="0" smtClean="0"/>
              <a:t>:</a:t>
            </a:r>
          </a:p>
          <a:p>
            <a:r>
              <a:rPr lang="pt-BR" sz="2800" dirty="0" smtClean="0"/>
              <a:t>Sea f: ℝ </a:t>
            </a:r>
            <a:r>
              <a:rPr lang="pt-BR" sz="2800" dirty="0"/>
              <a:t>→ </a:t>
            </a:r>
            <a:r>
              <a:rPr lang="pt-BR" sz="2800" dirty="0" smtClean="0"/>
              <a:t>ℝ; </a:t>
            </a:r>
            <a:r>
              <a:rPr lang="pt-BR" sz="2800" dirty="0"/>
              <a:t>f(x) = </a:t>
            </a:r>
            <a:r>
              <a:rPr lang="pt-BR" sz="2800" dirty="0" smtClean="0"/>
              <a:t>x</a:t>
            </a:r>
            <a:r>
              <a:rPr lang="pt-BR" sz="2800" baseline="30000" dirty="0" smtClean="0"/>
              <a:t>2</a:t>
            </a:r>
            <a:r>
              <a:rPr lang="pt-BR" sz="2800" dirty="0" smtClean="0"/>
              <a:t>, entonces </a:t>
            </a:r>
            <a:r>
              <a:rPr lang="pt-BR" sz="2800" dirty="0"/>
              <a:t>Im(f) = </a:t>
            </a:r>
            <a:r>
              <a:rPr lang="pt-BR" sz="2800" dirty="0" smtClean="0"/>
              <a:t>ℝ</a:t>
            </a:r>
            <a:r>
              <a:rPr lang="pt-BR" sz="2800" baseline="-25000" dirty="0" smtClean="0"/>
              <a:t>≥0</a:t>
            </a:r>
            <a:r>
              <a:rPr lang="pt-BR" sz="2800" dirty="0"/>
              <a:t> </a:t>
            </a:r>
            <a:r>
              <a:rPr lang="pt-BR" sz="2800" dirty="0" smtClean="0"/>
              <a:t>(reales positivos más el cero)</a:t>
            </a:r>
            <a:endParaRPr lang="pt-BR" sz="2800" dirty="0"/>
          </a:p>
          <a:p>
            <a:endParaRPr lang="es-CL" sz="2800" dirty="0" smtClean="0"/>
          </a:p>
          <a:p>
            <a:r>
              <a:rPr lang="es-CL" sz="2800" dirty="0" smtClean="0"/>
              <a:t>Sea f: </a:t>
            </a:r>
            <a:r>
              <a:rPr lang="es-CL" sz="2800" dirty="0" smtClean="0">
                <a:latin typeface="Lucida Sans Unicode"/>
                <a:cs typeface="Lucida Sans Unicode"/>
              </a:rPr>
              <a:t>ℤ</a:t>
            </a:r>
            <a:r>
              <a:rPr lang="es-CL" sz="2800" dirty="0" smtClean="0"/>
              <a:t> </a:t>
            </a:r>
            <a:r>
              <a:rPr lang="es-CL" sz="2800" dirty="0"/>
              <a:t>→ </a:t>
            </a:r>
            <a:r>
              <a:rPr lang="es-CL" sz="2800" dirty="0">
                <a:cs typeface="Lucida Sans Unicode"/>
              </a:rPr>
              <a:t>ℤ</a:t>
            </a:r>
            <a:r>
              <a:rPr lang="es-CL" sz="2800" dirty="0" smtClean="0"/>
              <a:t>; </a:t>
            </a:r>
            <a:r>
              <a:rPr lang="es-CL" sz="2800" dirty="0"/>
              <a:t>f(k) = |k</a:t>
            </a:r>
            <a:r>
              <a:rPr lang="es-CL" sz="2800" dirty="0" smtClean="0"/>
              <a:t>|, entonces </a:t>
            </a:r>
            <a:r>
              <a:rPr lang="es-CL" sz="2800" dirty="0" err="1"/>
              <a:t>Im</a:t>
            </a:r>
            <a:r>
              <a:rPr lang="es-CL" sz="2800" dirty="0"/>
              <a:t>(f) = </a:t>
            </a:r>
            <a:r>
              <a:rPr lang="es-CL" sz="2800" dirty="0" smtClean="0">
                <a:latin typeface="Lucida Sans Unicode"/>
                <a:cs typeface="Lucida Sans Unicode"/>
              </a:rPr>
              <a:t>ℕ</a:t>
            </a:r>
            <a:r>
              <a:rPr lang="es-CL" sz="2800" baseline="-25000" dirty="0" smtClean="0"/>
              <a:t>0</a:t>
            </a:r>
            <a:r>
              <a:rPr lang="es-CL" sz="2800" dirty="0" smtClean="0"/>
              <a:t> (naturales más el cero)</a:t>
            </a:r>
            <a:endParaRPr lang="es-CL" sz="2800" baseline="-25000" dirty="0"/>
          </a:p>
          <a:p>
            <a:endParaRPr lang="es-CL" sz="2800" dirty="0" smtClean="0"/>
          </a:p>
          <a:p>
            <a:r>
              <a:rPr lang="es-CL" sz="2800" dirty="0" smtClean="0"/>
              <a:t>Sea A ≠ </a:t>
            </a:r>
            <a:r>
              <a:rPr lang="es-CL" sz="2800" dirty="0"/>
              <a:t>∅</a:t>
            </a:r>
            <a:r>
              <a:rPr lang="es-CL" sz="2800" i="1" dirty="0"/>
              <a:t> </a:t>
            </a:r>
            <a:r>
              <a:rPr lang="es-CL" sz="2800" dirty="0"/>
              <a:t>un conjunto, entonces </a:t>
            </a:r>
            <a:r>
              <a:rPr lang="es-CL" sz="2800" dirty="0" err="1"/>
              <a:t>Im</a:t>
            </a:r>
            <a:r>
              <a:rPr lang="es-CL" sz="2800" dirty="0"/>
              <a:t>(</a:t>
            </a:r>
            <a:r>
              <a:rPr lang="es-CL" sz="2800" dirty="0" err="1"/>
              <a:t>id</a:t>
            </a:r>
            <a:r>
              <a:rPr lang="es-CL" sz="2800" baseline="-25000" dirty="0" err="1"/>
              <a:t>A</a:t>
            </a:r>
            <a:r>
              <a:rPr lang="es-CL" sz="2800" dirty="0"/>
              <a:t>) = </a:t>
            </a:r>
            <a:r>
              <a:rPr lang="es-CL" sz="2800" dirty="0" smtClean="0"/>
              <a:t>A</a:t>
            </a:r>
            <a:endParaRPr lang="es-CL" sz="24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Funciones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2286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00200"/>
            <a:ext cx="8424936" cy="4781128"/>
          </a:xfrm>
        </p:spPr>
        <p:txBody>
          <a:bodyPr>
            <a:normAutofit lnSpcReduction="10000"/>
          </a:bodyPr>
          <a:lstStyle/>
          <a:p>
            <a:r>
              <a:rPr lang="es-CL" sz="2800" dirty="0"/>
              <a:t>Hemos visto que si A = {</a:t>
            </a:r>
            <a:r>
              <a:rPr lang="es-CL" sz="2800" dirty="0" smtClean="0"/>
              <a:t>a, b, </a:t>
            </a:r>
            <a:r>
              <a:rPr lang="es-CL" sz="2800" dirty="0"/>
              <a:t>c} y B = {</a:t>
            </a:r>
            <a:r>
              <a:rPr lang="es-CL" sz="2800" dirty="0" smtClean="0"/>
              <a:t>1, </a:t>
            </a:r>
            <a:r>
              <a:rPr lang="es-CL" sz="2800" dirty="0"/>
              <a:t>2}, hay 2</a:t>
            </a:r>
            <a:r>
              <a:rPr lang="es-CL" sz="2800" baseline="30000" dirty="0"/>
              <a:t>6</a:t>
            </a:r>
            <a:r>
              <a:rPr lang="es-CL" sz="2800" dirty="0"/>
              <a:t> = 64 relaciones de A en </a:t>
            </a:r>
            <a:r>
              <a:rPr lang="es-CL" sz="2800" dirty="0" smtClean="0"/>
              <a:t>B</a:t>
            </a:r>
          </a:p>
          <a:p>
            <a:endParaRPr lang="es-CL" sz="2800" dirty="0"/>
          </a:p>
          <a:p>
            <a:r>
              <a:rPr lang="es-CL" sz="2800" dirty="0" smtClean="0"/>
              <a:t>Nos podemos preguntar cuántas </a:t>
            </a:r>
            <a:r>
              <a:rPr lang="es-CL" sz="2800" dirty="0"/>
              <a:t>de estas relaciones son funciones </a:t>
            </a:r>
            <a:r>
              <a:rPr lang="es-CL" sz="2800" dirty="0" smtClean="0"/>
              <a:t>f: </a:t>
            </a:r>
            <a:r>
              <a:rPr lang="es-CL" sz="2800" dirty="0"/>
              <a:t>A → </a:t>
            </a:r>
            <a:r>
              <a:rPr lang="es-CL" sz="2800" dirty="0" smtClean="0"/>
              <a:t>B </a:t>
            </a:r>
          </a:p>
          <a:p>
            <a:endParaRPr lang="es-CL" sz="2800" dirty="0"/>
          </a:p>
          <a:p>
            <a:r>
              <a:rPr lang="es-CL" sz="2800" dirty="0" smtClean="0"/>
              <a:t>Esto </a:t>
            </a:r>
            <a:r>
              <a:rPr lang="es-CL" sz="2800" dirty="0"/>
              <a:t>se puede pensar </a:t>
            </a:r>
            <a:r>
              <a:rPr lang="es-CL" sz="2800" dirty="0" smtClean="0"/>
              <a:t>en términos </a:t>
            </a:r>
            <a:r>
              <a:rPr lang="es-CL" sz="2800" dirty="0"/>
              <a:t>de producto cartesiano (o de </a:t>
            </a:r>
            <a:r>
              <a:rPr lang="es-CL" sz="2800" dirty="0" smtClean="0"/>
              <a:t>árboles</a:t>
            </a:r>
            <a:r>
              <a:rPr lang="es-CL" sz="2800" dirty="0"/>
              <a:t>): para </a:t>
            </a:r>
            <a:r>
              <a:rPr lang="es-CL" sz="2800" dirty="0" smtClean="0"/>
              <a:t>definir </a:t>
            </a:r>
            <a:r>
              <a:rPr lang="es-CL" sz="2800" dirty="0"/>
              <a:t>una </a:t>
            </a:r>
            <a:r>
              <a:rPr lang="es-CL" sz="2800" dirty="0" smtClean="0"/>
              <a:t>función f: </a:t>
            </a:r>
            <a:r>
              <a:rPr lang="es-CL" sz="2800" dirty="0"/>
              <a:t>A → B </a:t>
            </a:r>
            <a:r>
              <a:rPr lang="es-CL" sz="2800" dirty="0" smtClean="0"/>
              <a:t>tenemos que </a:t>
            </a:r>
            <a:r>
              <a:rPr lang="es-CL" sz="2800" dirty="0"/>
              <a:t>determinar f(a) ∈ {</a:t>
            </a:r>
            <a:r>
              <a:rPr lang="es-CL" sz="2800" dirty="0" smtClean="0"/>
              <a:t>1, </a:t>
            </a:r>
            <a:r>
              <a:rPr lang="es-CL" sz="2800" dirty="0"/>
              <a:t>2}, f(b) ∈ {</a:t>
            </a:r>
            <a:r>
              <a:rPr lang="es-CL" sz="2800" dirty="0" smtClean="0"/>
              <a:t>1, </a:t>
            </a:r>
            <a:r>
              <a:rPr lang="es-CL" sz="2800" dirty="0"/>
              <a:t>2} y </a:t>
            </a:r>
            <a:r>
              <a:rPr lang="es-CL" sz="2800" dirty="0" smtClean="0"/>
              <a:t>       f(c</a:t>
            </a:r>
            <a:r>
              <a:rPr lang="es-CL" sz="2800" dirty="0"/>
              <a:t>) ∈ {</a:t>
            </a:r>
            <a:r>
              <a:rPr lang="es-CL" sz="2800" dirty="0" smtClean="0"/>
              <a:t>1, </a:t>
            </a:r>
            <a:r>
              <a:rPr lang="es-CL" sz="2800" dirty="0"/>
              <a:t>2</a:t>
            </a:r>
            <a:r>
              <a:rPr lang="es-CL" sz="2800" dirty="0" smtClean="0"/>
              <a:t>} </a:t>
            </a:r>
          </a:p>
          <a:p>
            <a:endParaRPr lang="es-CL" sz="28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Funciones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3734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00200"/>
            <a:ext cx="8496944" cy="4781128"/>
          </a:xfrm>
        </p:spPr>
        <p:txBody>
          <a:bodyPr>
            <a:normAutofit lnSpcReduction="10000"/>
          </a:bodyPr>
          <a:lstStyle/>
          <a:p>
            <a:r>
              <a:rPr lang="es-CL" sz="2800" dirty="0" smtClean="0"/>
              <a:t>Por </a:t>
            </a:r>
            <a:r>
              <a:rPr lang="es-CL" sz="2800" dirty="0"/>
              <a:t>cada </a:t>
            </a:r>
            <a:r>
              <a:rPr lang="es-CL" sz="2800" dirty="0" smtClean="0"/>
              <a:t>elección </a:t>
            </a:r>
            <a:r>
              <a:rPr lang="es-CL" sz="2800" dirty="0"/>
              <a:t>de f(a), f(b) </a:t>
            </a:r>
            <a:r>
              <a:rPr lang="es-CL" sz="2800" dirty="0" smtClean="0"/>
              <a:t>y f(c</a:t>
            </a:r>
            <a:r>
              <a:rPr lang="es-CL" sz="2800" dirty="0"/>
              <a:t>) tendremos una </a:t>
            </a:r>
            <a:r>
              <a:rPr lang="es-CL" sz="2800" dirty="0" smtClean="0"/>
              <a:t>función distinta </a:t>
            </a:r>
          </a:p>
          <a:p>
            <a:endParaRPr lang="es-CL" sz="2800" dirty="0"/>
          </a:p>
          <a:p>
            <a:r>
              <a:rPr lang="es-CL" sz="2800" dirty="0" smtClean="0"/>
              <a:t>Como </a:t>
            </a:r>
            <a:r>
              <a:rPr lang="es-CL" sz="2800" dirty="0"/>
              <a:t>tenemos 2 elecciones posibles para f(a), 2 para f(b</a:t>
            </a:r>
            <a:r>
              <a:rPr lang="es-CL" sz="2800" dirty="0" smtClean="0"/>
              <a:t>) y </a:t>
            </a:r>
            <a:r>
              <a:rPr lang="es-CL" sz="2800" dirty="0"/>
              <a:t>2 para f(c) tenemos en total </a:t>
            </a:r>
            <a:r>
              <a:rPr lang="es-CL" sz="2800" dirty="0" smtClean="0"/>
              <a:t>2*2*2 </a:t>
            </a:r>
            <a:r>
              <a:rPr lang="es-CL" sz="2800" dirty="0"/>
              <a:t>= 2</a:t>
            </a:r>
            <a:r>
              <a:rPr lang="es-CL" sz="2800" baseline="30000" dirty="0"/>
              <a:t>3</a:t>
            </a:r>
            <a:r>
              <a:rPr lang="es-CL" sz="2800" dirty="0"/>
              <a:t> = 8 funciones (bastante menos que las 64 </a:t>
            </a:r>
            <a:r>
              <a:rPr lang="es-CL" sz="2800" dirty="0" smtClean="0"/>
              <a:t>relaciones que </a:t>
            </a:r>
            <a:r>
              <a:rPr lang="es-CL" sz="2800" dirty="0"/>
              <a:t>hay de A</a:t>
            </a:r>
            <a:r>
              <a:rPr lang="es-CL" sz="2800" i="1" dirty="0"/>
              <a:t> </a:t>
            </a:r>
            <a:r>
              <a:rPr lang="es-CL" sz="2800" dirty="0"/>
              <a:t>en B</a:t>
            </a:r>
            <a:r>
              <a:rPr lang="es-CL" sz="2800" dirty="0" smtClean="0"/>
              <a:t>) </a:t>
            </a:r>
          </a:p>
          <a:p>
            <a:endParaRPr lang="es-CL" sz="2800" dirty="0"/>
          </a:p>
          <a:p>
            <a:r>
              <a:rPr lang="es-CL" sz="2800" dirty="0" smtClean="0"/>
              <a:t>Dicho </a:t>
            </a:r>
            <a:r>
              <a:rPr lang="es-CL" sz="2800" dirty="0"/>
              <a:t>de otra manera la cantidad de funciones es igual al cardinal </a:t>
            </a:r>
            <a:r>
              <a:rPr lang="es-CL" sz="2800" dirty="0" smtClean="0"/>
              <a:t>del producto cartesiano {1, </a:t>
            </a:r>
            <a:r>
              <a:rPr lang="es-CL" sz="2800" dirty="0"/>
              <a:t>2</a:t>
            </a:r>
            <a:r>
              <a:rPr lang="es-CL" sz="2800" dirty="0" smtClean="0"/>
              <a:t>}×{1, </a:t>
            </a:r>
            <a:r>
              <a:rPr lang="es-CL" sz="2800" dirty="0"/>
              <a:t>2</a:t>
            </a:r>
            <a:r>
              <a:rPr lang="es-CL" sz="2800" dirty="0" smtClean="0"/>
              <a:t>}×{1, </a:t>
            </a:r>
            <a:r>
              <a:rPr lang="es-CL" sz="2800" dirty="0"/>
              <a:t>2</a:t>
            </a:r>
            <a:r>
              <a:rPr lang="es-CL" sz="2800" dirty="0" smtClean="0"/>
              <a:t>} 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Funciones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0958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2213</TotalTime>
  <Words>5606</Words>
  <Application>Microsoft Office PowerPoint</Application>
  <PresentationFormat>Presentación en pantalla (4:3)</PresentationFormat>
  <Paragraphs>834</Paragraphs>
  <Slides>121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121</vt:i4>
      </vt:variant>
    </vt:vector>
  </HeadingPairs>
  <TitlesOfParts>
    <vt:vector size="122" baseType="lpstr">
      <vt:lpstr>Concurrencia</vt:lpstr>
      <vt:lpstr>Fundamentos de la Computación </vt:lpstr>
      <vt:lpstr>Introducción</vt:lpstr>
      <vt:lpstr>Introducción</vt:lpstr>
      <vt:lpstr>Teoría de Conjuntos</vt:lpstr>
      <vt:lpstr>Teoría de Conjuntos</vt:lpstr>
      <vt:lpstr>Teoría de Conjuntos</vt:lpstr>
      <vt:lpstr>Teoría de Conjuntos</vt:lpstr>
      <vt:lpstr>Teoría de Conjuntos</vt:lpstr>
      <vt:lpstr>Teoría de Conjuntos</vt:lpstr>
      <vt:lpstr>Teoría de Conjuntos</vt:lpstr>
      <vt:lpstr>Teoría de Conjuntos</vt:lpstr>
      <vt:lpstr>Teoría de Conjuntos</vt:lpstr>
      <vt:lpstr>Teoría de Conjuntos</vt:lpstr>
      <vt:lpstr>Teoría de Conjuntos</vt:lpstr>
      <vt:lpstr>Teoría de Conjuntos</vt:lpstr>
      <vt:lpstr>Teoría de Conjuntos</vt:lpstr>
      <vt:lpstr>Teoría de Conjuntos</vt:lpstr>
      <vt:lpstr>Teoría de Conjuntos</vt:lpstr>
      <vt:lpstr>Teoría de Conjuntos</vt:lpstr>
      <vt:lpstr>Teoría de Conjuntos</vt:lpstr>
      <vt:lpstr>Teoría de Conjuntos</vt:lpstr>
      <vt:lpstr>Teoría de Conjuntos</vt:lpstr>
      <vt:lpstr>Teoría de Conjuntos</vt:lpstr>
      <vt:lpstr>Teoría de Conjuntos</vt:lpstr>
      <vt:lpstr>Teoría de Conjuntos</vt:lpstr>
      <vt:lpstr>Teoría de Conjuntos</vt:lpstr>
      <vt:lpstr>Teoría de Conjuntos</vt:lpstr>
      <vt:lpstr>Teoría de Conjuntos</vt:lpstr>
      <vt:lpstr>Teoría de Conjuntos</vt:lpstr>
      <vt:lpstr>Teoría de Conjuntos</vt:lpstr>
      <vt:lpstr>Teoría de Conjuntos</vt:lpstr>
      <vt:lpstr>Teoría de Conjuntos</vt:lpstr>
      <vt:lpstr>Teoría de Conjuntos</vt:lpstr>
      <vt:lpstr>Representación de A△B usando diagramas de Venn</vt:lpstr>
      <vt:lpstr>Ejercicio</vt:lpstr>
      <vt:lpstr>Solución Ejercicio</vt:lpstr>
      <vt:lpstr>Teoría de Conjuntos</vt:lpstr>
      <vt:lpstr>Teoría de Conjuntos</vt:lpstr>
      <vt:lpstr>Teoría de Conjuntos</vt:lpstr>
      <vt:lpstr>Técnicas de Demostración</vt:lpstr>
      <vt:lpstr>Técnicas de Demostración</vt:lpstr>
      <vt:lpstr>Técnicas de Demostración</vt:lpstr>
      <vt:lpstr>Técnicas de Demostración</vt:lpstr>
      <vt:lpstr>Técnicas de Demostración</vt:lpstr>
      <vt:lpstr>Técnicas de Demostración</vt:lpstr>
      <vt:lpstr>Técnicas de Demostración</vt:lpstr>
      <vt:lpstr>Fundamentos de la Computación </vt:lpstr>
      <vt:lpstr>Relaciones</vt:lpstr>
      <vt:lpstr>Relaciones</vt:lpstr>
      <vt:lpstr>Relaciones</vt:lpstr>
      <vt:lpstr>Técnicas de Demostración</vt:lpstr>
      <vt:lpstr>Técnicas de Demostración</vt:lpstr>
      <vt:lpstr>Técnicas de Demostración </vt:lpstr>
      <vt:lpstr>Técnicas de Demostración </vt:lpstr>
      <vt:lpstr>Relaciones</vt:lpstr>
      <vt:lpstr>Relaciones</vt:lpstr>
      <vt:lpstr>Relaciones</vt:lpstr>
      <vt:lpstr>Relaciones</vt:lpstr>
      <vt:lpstr>Relaciones</vt:lpstr>
      <vt:lpstr>Relaciones</vt:lpstr>
      <vt:lpstr>Relaciones</vt:lpstr>
      <vt:lpstr>Relaciones</vt:lpstr>
      <vt:lpstr>Relaciones</vt:lpstr>
      <vt:lpstr>Relaciones</vt:lpstr>
      <vt:lpstr>Relaciones en un conjunto</vt:lpstr>
      <vt:lpstr>Relaciones en un conjunto</vt:lpstr>
      <vt:lpstr>Relaciones en un conjunto</vt:lpstr>
      <vt:lpstr>Propiedades de las Relaciones</vt:lpstr>
      <vt:lpstr>Propiedades de las Relaciones</vt:lpstr>
      <vt:lpstr>Propiedades de las Relaciones</vt:lpstr>
      <vt:lpstr>Propiedades de las Relaciones</vt:lpstr>
      <vt:lpstr>Propiedades de las Relaciones</vt:lpstr>
      <vt:lpstr>Propiedades de las Relaciones</vt:lpstr>
      <vt:lpstr>Relaciones de Orden</vt:lpstr>
      <vt:lpstr>Relaciones de Orden</vt:lpstr>
      <vt:lpstr>Relaciones de Equivalencia</vt:lpstr>
      <vt:lpstr>Relaciones de Equivalencia</vt:lpstr>
      <vt:lpstr>Relaciones de Equivalencia</vt:lpstr>
      <vt:lpstr>Relaciones de Equivalencia</vt:lpstr>
      <vt:lpstr>Relaciones de Equivalencia</vt:lpstr>
      <vt:lpstr>Relaciones de Equivalencia</vt:lpstr>
      <vt:lpstr>Relaciones de Equivalencia</vt:lpstr>
      <vt:lpstr>Relaciones de Equivalencia</vt:lpstr>
      <vt:lpstr>Clausura de Relaciones</vt:lpstr>
      <vt:lpstr>Clausura de Relaciones</vt:lpstr>
      <vt:lpstr>Clausura de Relaciones</vt:lpstr>
      <vt:lpstr>Fundamentos de la Computación </vt:lpstr>
      <vt:lpstr>Funciones</vt:lpstr>
      <vt:lpstr>Funciones</vt:lpstr>
      <vt:lpstr>Funciones</vt:lpstr>
      <vt:lpstr>Funciones</vt:lpstr>
      <vt:lpstr>Funciones</vt:lpstr>
      <vt:lpstr>Funciones</vt:lpstr>
      <vt:lpstr>Funciones</vt:lpstr>
      <vt:lpstr>Función</vt:lpstr>
      <vt:lpstr>Funciones</vt:lpstr>
      <vt:lpstr>Funciones</vt:lpstr>
      <vt:lpstr>Funciones</vt:lpstr>
      <vt:lpstr>Funciones</vt:lpstr>
      <vt:lpstr>Funciones</vt:lpstr>
      <vt:lpstr>Funciones</vt:lpstr>
      <vt:lpstr>Funciones inyectivas</vt:lpstr>
      <vt:lpstr>Funciones</vt:lpstr>
      <vt:lpstr>Funciones sobreyectivas</vt:lpstr>
      <vt:lpstr>Funciones</vt:lpstr>
      <vt:lpstr>Funciones biyectivas</vt:lpstr>
      <vt:lpstr>Funciones</vt:lpstr>
      <vt:lpstr>Funciones</vt:lpstr>
      <vt:lpstr>Composición de Funciones</vt:lpstr>
      <vt:lpstr>Funciones</vt:lpstr>
      <vt:lpstr>Funciones</vt:lpstr>
      <vt:lpstr>Funciones</vt:lpstr>
      <vt:lpstr>Funciones</vt:lpstr>
      <vt:lpstr>Funciones</vt:lpstr>
      <vt:lpstr>Funciones</vt:lpstr>
      <vt:lpstr>Funciones</vt:lpstr>
      <vt:lpstr>Funciones</vt:lpstr>
      <vt:lpstr>Funciones</vt:lpstr>
      <vt:lpstr>Funciones</vt:lpstr>
      <vt:lpstr>Funciones</vt:lpstr>
      <vt:lpstr>Fundamentos de la Computación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Teoría de Autómatas</dc:title>
  <dc:creator>hsoza</dc:creator>
  <cp:lastModifiedBy>hsoza</cp:lastModifiedBy>
  <cp:revision>156</cp:revision>
  <dcterms:created xsi:type="dcterms:W3CDTF">2014-02-24T18:20:04Z</dcterms:created>
  <dcterms:modified xsi:type="dcterms:W3CDTF">2022-08-24T18:28:30Z</dcterms:modified>
</cp:coreProperties>
</file>