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81" r:id="rId2"/>
    <p:sldId id="264" r:id="rId3"/>
    <p:sldId id="288" r:id="rId4"/>
    <p:sldId id="265" r:id="rId5"/>
    <p:sldId id="289" r:id="rId6"/>
    <p:sldId id="266" r:id="rId7"/>
    <p:sldId id="290" r:id="rId8"/>
    <p:sldId id="267" r:id="rId9"/>
    <p:sldId id="268" r:id="rId10"/>
    <p:sldId id="291" r:id="rId11"/>
    <p:sldId id="269" r:id="rId12"/>
    <p:sldId id="292" r:id="rId13"/>
    <p:sldId id="280" r:id="rId14"/>
    <p:sldId id="400" r:id="rId15"/>
    <p:sldId id="293" r:id="rId16"/>
    <p:sldId id="331" r:id="rId17"/>
    <p:sldId id="332" r:id="rId18"/>
    <p:sldId id="404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84" r:id="rId27"/>
    <p:sldId id="340" r:id="rId28"/>
    <p:sldId id="341" r:id="rId29"/>
    <p:sldId id="342" r:id="rId30"/>
    <p:sldId id="343" r:id="rId31"/>
    <p:sldId id="344" r:id="rId32"/>
    <p:sldId id="345" r:id="rId33"/>
    <p:sldId id="405" r:id="rId34"/>
    <p:sldId id="406" r:id="rId35"/>
    <p:sldId id="407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7" r:id="rId47"/>
    <p:sldId id="358" r:id="rId48"/>
    <p:sldId id="395" r:id="rId49"/>
    <p:sldId id="299" r:id="rId50"/>
    <p:sldId id="330" r:id="rId51"/>
    <p:sldId id="300" r:id="rId52"/>
    <p:sldId id="301" r:id="rId53"/>
    <p:sldId id="303" r:id="rId54"/>
    <p:sldId id="302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20" r:id="rId64"/>
    <p:sldId id="312" r:id="rId65"/>
    <p:sldId id="322" r:id="rId66"/>
    <p:sldId id="323" r:id="rId67"/>
    <p:sldId id="325" r:id="rId68"/>
    <p:sldId id="324" r:id="rId69"/>
    <p:sldId id="326" r:id="rId70"/>
    <p:sldId id="396" r:id="rId71"/>
    <p:sldId id="401" r:id="rId72"/>
    <p:sldId id="402" r:id="rId73"/>
    <p:sldId id="403" r:id="rId74"/>
    <p:sldId id="397" r:id="rId75"/>
    <p:sldId id="398" r:id="rId76"/>
    <p:sldId id="327" r:id="rId77"/>
    <p:sldId id="328" r:id="rId78"/>
    <p:sldId id="394" r:id="rId79"/>
    <p:sldId id="399" r:id="rId80"/>
    <p:sldId id="385" r:id="rId81"/>
    <p:sldId id="390" r:id="rId82"/>
    <p:sldId id="391" r:id="rId83"/>
    <p:sldId id="392" r:id="rId84"/>
    <p:sldId id="393" r:id="rId85"/>
    <p:sldId id="386" r:id="rId86"/>
    <p:sldId id="387" r:id="rId87"/>
    <p:sldId id="388" r:id="rId88"/>
    <p:sldId id="389" r:id="rId89"/>
    <p:sldId id="296" r:id="rId9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/>
              <a:t>31-08-2021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31-08-2021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31-08-2021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5FDBC9-79CC-478E-866C-7356516C6B2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12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31-08-2021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31-08-2021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31-08-2021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31-08-2021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31-08-2021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31-08-2021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31-08-2021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/>
              <a:t>31-08-2021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/>
              <a:t>31-08-2021</a:t>
            </a:fld>
            <a:endParaRPr lang="es-C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s-CL" sz="6600" dirty="0" smtClean="0"/>
              <a:t>Fundamentos de la Computación</a:t>
            </a:r>
            <a:br>
              <a:rPr lang="es-CL" sz="6600" dirty="0" smtClean="0"/>
            </a:b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Profesor</a:t>
            </a:r>
            <a:r>
              <a:rPr lang="es-CL" dirty="0" smtClean="0"/>
              <a:t>: Héctor Soza Pollman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20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Asimismo</a:t>
            </a:r>
            <a:r>
              <a:rPr lang="es-ES" sz="2800" dirty="0"/>
              <a:t>, </a:t>
            </a:r>
            <a:r>
              <a:rPr lang="es-ES" sz="2800" b="1" dirty="0"/>
              <a:t>el conjunto vacío </a:t>
            </a:r>
            <a:r>
              <a:rPr lang="es-ES" sz="2800" b="1" dirty="0" smtClean="0">
                <a:sym typeface="Symbol"/>
              </a:rPr>
              <a:t></a:t>
            </a:r>
            <a:r>
              <a:rPr lang="es-ES" sz="2800" b="1" dirty="0" smtClean="0"/>
              <a:t> </a:t>
            </a:r>
            <a:r>
              <a:rPr lang="es-ES" sz="2800" b="1" dirty="0"/>
              <a:t>y el conjunto {</a:t>
            </a:r>
            <a:r>
              <a:rPr lang="es-ES" sz="2800" b="1" dirty="0">
                <a:sym typeface="Symbol"/>
              </a:rPr>
              <a:t></a:t>
            </a:r>
            <a:r>
              <a:rPr lang="es-ES" sz="2800" b="1" dirty="0"/>
              <a:t>} </a:t>
            </a:r>
            <a:r>
              <a:rPr lang="es-ES" sz="2800" dirty="0"/>
              <a:t>son lenguajes</a:t>
            </a:r>
          </a:p>
          <a:p>
            <a:endParaRPr lang="es-CL" sz="2800" dirty="0" smtClean="0"/>
          </a:p>
          <a:p>
            <a:r>
              <a:rPr lang="es-ES" sz="2800" dirty="0"/>
              <a:t>Los lenguajes pueden ser bastante grandes, </a:t>
            </a:r>
            <a:r>
              <a:rPr lang="es-ES" sz="2800" dirty="0" smtClean="0"/>
              <a:t>hasta </a:t>
            </a:r>
            <a:r>
              <a:rPr lang="es-ES" sz="2800" dirty="0"/>
              <a:t>de cardinalidad infinita, como </a:t>
            </a:r>
            <a:r>
              <a:rPr lang="es-ES" sz="2800" dirty="0" smtClean="0"/>
              <a:t>el lenguaje </a:t>
            </a:r>
            <a:r>
              <a:rPr lang="es-ES" sz="2800" dirty="0"/>
              <a:t>de los </a:t>
            </a:r>
            <a:r>
              <a:rPr lang="es-ES" sz="2800" b="1" dirty="0"/>
              <a:t>palíndromes</a:t>
            </a:r>
            <a:r>
              <a:rPr lang="es-ES" sz="2800" dirty="0"/>
              <a:t> sobre el alfabeto {0,1}, el cual corresponde al conjunto </a:t>
            </a:r>
            <a:r>
              <a:rPr lang="es-ES" sz="2800" dirty="0" smtClean="0"/>
              <a:t>formado </a:t>
            </a:r>
            <a:r>
              <a:rPr lang="es-ES" sz="2800" dirty="0"/>
              <a:t>por todos los strings que se escriben igual al </a:t>
            </a:r>
            <a:r>
              <a:rPr lang="es-ES" sz="2800" dirty="0" smtClean="0"/>
              <a:t>invertirlos: </a:t>
            </a:r>
          </a:p>
          <a:p>
            <a:r>
              <a:rPr lang="es-ES" sz="2800" dirty="0" smtClean="0"/>
              <a:t>{</a:t>
            </a:r>
            <a:r>
              <a:rPr lang="es-ES" sz="2800" dirty="0" smtClean="0">
                <a:sym typeface="Symbol"/>
              </a:rPr>
              <a:t>, 0, 1, 00, 11, 000, 010, 101, 111,…}</a:t>
            </a:r>
            <a:endParaRPr lang="es-CL" sz="28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0675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ES" sz="2800" dirty="0"/>
              <a:t>Sea </a:t>
            </a:r>
            <a:r>
              <a:rPr lang="es-ES" sz="2800" dirty="0" smtClean="0">
                <a:sym typeface="Symbol"/>
              </a:rPr>
              <a:t>A</a:t>
            </a:r>
            <a:r>
              <a:rPr lang="es-ES" sz="2800" dirty="0" smtClean="0"/>
              <a:t> </a:t>
            </a:r>
            <a:r>
              <a:rPr lang="es-ES" sz="2800" dirty="0"/>
              <a:t>un alfabeto y w un string sobre </a:t>
            </a:r>
            <a:r>
              <a:rPr lang="es-ES" sz="2800" dirty="0" smtClean="0">
                <a:sym typeface="Symbol"/>
              </a:rPr>
              <a:t>A</a:t>
            </a:r>
            <a:r>
              <a:rPr lang="es-ES" sz="2800" dirty="0" smtClean="0"/>
              <a:t> </a:t>
            </a:r>
          </a:p>
          <a:p>
            <a:endParaRPr lang="es-ES" sz="2800" dirty="0"/>
          </a:p>
          <a:p>
            <a:r>
              <a:rPr lang="es-ES" sz="2800" dirty="0" smtClean="0"/>
              <a:t>Si </a:t>
            </a:r>
            <a:r>
              <a:rPr lang="es-ES" sz="2800" dirty="0"/>
              <a:t>L es el lenguaje formado por algunos de los strings sobre </a:t>
            </a:r>
            <a:r>
              <a:rPr lang="es-ES" sz="2800" dirty="0" smtClean="0">
                <a:sym typeface="Symbol"/>
              </a:rPr>
              <a:t>A</a:t>
            </a:r>
            <a:r>
              <a:rPr lang="es-ES" sz="2800" dirty="0" smtClean="0"/>
              <a:t> </a:t>
            </a:r>
            <a:r>
              <a:rPr lang="es-ES" sz="2800" dirty="0"/>
              <a:t>y si w está en L, entonces </a:t>
            </a:r>
            <a:r>
              <a:rPr lang="es-ES" sz="2800" dirty="0" smtClean="0"/>
              <a:t>se </a:t>
            </a:r>
            <a:r>
              <a:rPr lang="es-ES" sz="2800" dirty="0"/>
              <a:t>dice que w es un elemento de L, o que w es miembro de </a:t>
            </a:r>
            <a:r>
              <a:rPr lang="es-ES" sz="2800" dirty="0" smtClean="0"/>
              <a:t>L</a:t>
            </a:r>
          </a:p>
          <a:p>
            <a:endParaRPr lang="es-ES" sz="2800" dirty="0" smtClean="0"/>
          </a:p>
          <a:p>
            <a:r>
              <a:rPr lang="es-ES" sz="2800" dirty="0" smtClean="0"/>
              <a:t>Por ejemplo: 010 </a:t>
            </a:r>
            <a:r>
              <a:rPr lang="es-ES" sz="2800" dirty="0">
                <a:sym typeface="Symbol"/>
              </a:rPr>
              <a:t></a:t>
            </a:r>
            <a:r>
              <a:rPr lang="es-ES" sz="2800" dirty="0"/>
              <a:t> {</a:t>
            </a:r>
            <a:r>
              <a:rPr lang="es-ES" sz="2800" dirty="0">
                <a:sym typeface="Symbol"/>
              </a:rPr>
              <a:t></a:t>
            </a:r>
            <a:r>
              <a:rPr lang="es-ES" sz="2800" dirty="0"/>
              <a:t>, 0, 1, 00, 11, 000, 010, 111, </a:t>
            </a:r>
            <a:r>
              <a:rPr lang="es-ES" sz="2800" dirty="0" smtClean="0"/>
              <a:t>...}</a:t>
            </a:r>
            <a:endParaRPr lang="es-CL" sz="2800" dirty="0"/>
          </a:p>
          <a:p>
            <a:endParaRPr lang="es-ES" sz="2800" dirty="0" smtClean="0"/>
          </a:p>
          <a:p>
            <a:endParaRPr lang="es-CL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1131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CL" sz="2800" dirty="0" smtClean="0"/>
              <a:t>Sea L un lenguaje sobre un alfabeto </a:t>
            </a:r>
            <a:r>
              <a:rPr lang="es-ES" sz="2800" dirty="0" smtClean="0">
                <a:sym typeface="Symbol"/>
              </a:rPr>
              <a:t>A  </a:t>
            </a:r>
          </a:p>
          <a:p>
            <a:endParaRPr lang="es-ES" sz="2800" dirty="0">
              <a:sym typeface="Symbol"/>
            </a:endParaRPr>
          </a:p>
          <a:p>
            <a:r>
              <a:rPr lang="es-ES" sz="2800" dirty="0" smtClean="0">
                <a:sym typeface="Symbol"/>
              </a:rPr>
              <a:t>La </a:t>
            </a:r>
            <a:r>
              <a:rPr lang="es-ES" sz="2800" b="1" dirty="0" smtClean="0">
                <a:sym typeface="Symbol"/>
              </a:rPr>
              <a:t>concatenación de L consigo mismo n veces </a:t>
            </a:r>
            <a:r>
              <a:rPr lang="es-ES" sz="2800" dirty="0" smtClean="0">
                <a:sym typeface="Symbol"/>
              </a:rPr>
              <a:t>se</a:t>
            </a:r>
            <a:r>
              <a:rPr lang="es-ES" sz="2800" b="1" dirty="0" smtClean="0">
                <a:sym typeface="Symbol"/>
              </a:rPr>
              <a:t> </a:t>
            </a:r>
            <a:r>
              <a:rPr lang="es-ES" sz="2800" dirty="0" smtClean="0">
                <a:sym typeface="Symbol"/>
              </a:rPr>
              <a:t>define como: </a:t>
            </a:r>
          </a:p>
          <a:p>
            <a:endParaRPr lang="es-ES" sz="2800" dirty="0">
              <a:sym typeface="Symbol"/>
            </a:endParaRPr>
          </a:p>
          <a:p>
            <a:pPr marL="109728" indent="0">
              <a:buNone/>
            </a:pPr>
            <a:r>
              <a:rPr lang="es-CL" sz="2800" dirty="0" smtClean="0"/>
              <a:t>   L</a:t>
            </a:r>
            <a:r>
              <a:rPr lang="es-CL" sz="2800" baseline="30000" dirty="0" smtClean="0"/>
              <a:t>n</a:t>
            </a:r>
            <a:r>
              <a:rPr lang="es-CL" sz="2800" dirty="0" smtClean="0"/>
              <a:t> = L L</a:t>
            </a:r>
            <a:r>
              <a:rPr lang="es-CL" sz="2800" baseline="30000" dirty="0" smtClean="0"/>
              <a:t>n-1</a:t>
            </a:r>
            <a:r>
              <a:rPr lang="es-CL" sz="2800" dirty="0" smtClean="0"/>
              <a:t> para n </a:t>
            </a:r>
            <a:r>
              <a:rPr lang="es-CL" sz="2800" dirty="0"/>
              <a:t>≥ </a:t>
            </a:r>
            <a:r>
              <a:rPr lang="es-CL" sz="2800" dirty="0" smtClean="0"/>
              <a:t>1, con L</a:t>
            </a:r>
            <a:r>
              <a:rPr lang="es-CL" sz="2800" baseline="30000" dirty="0" smtClean="0"/>
              <a:t>1</a:t>
            </a:r>
            <a:r>
              <a:rPr lang="es-CL" sz="2800" dirty="0" smtClean="0"/>
              <a:t> </a:t>
            </a:r>
            <a:r>
              <a:rPr lang="es-CL" sz="2800" dirty="0"/>
              <a:t>= </a:t>
            </a:r>
            <a:r>
              <a:rPr lang="es-CL" sz="2800" dirty="0" smtClean="0"/>
              <a:t>L</a:t>
            </a:r>
          </a:p>
          <a:p>
            <a:endParaRPr lang="es-CL" sz="2800" dirty="0"/>
          </a:p>
          <a:p>
            <a:r>
              <a:rPr lang="es-CL" sz="2800" dirty="0" smtClean="0"/>
              <a:t>Se define la base n = 0 como L</a:t>
            </a:r>
            <a:r>
              <a:rPr lang="es-CL" sz="2800" baseline="30000" dirty="0" smtClean="0"/>
              <a:t>0</a:t>
            </a:r>
            <a:r>
              <a:rPr lang="es-CL" sz="2800" dirty="0" smtClean="0"/>
              <a:t> </a:t>
            </a:r>
            <a:r>
              <a:rPr lang="es-CL" sz="2800" dirty="0"/>
              <a:t>= </a:t>
            </a:r>
            <a:r>
              <a:rPr lang="es-CL" sz="2800" dirty="0" smtClean="0"/>
              <a:t>{</a:t>
            </a:r>
            <a:r>
              <a:rPr lang="es-ES" sz="2800" dirty="0" smtClean="0">
                <a:sym typeface="Symbol"/>
              </a:rPr>
              <a:t>}</a:t>
            </a:r>
            <a:endParaRPr lang="es-CL" sz="2800" dirty="0"/>
          </a:p>
          <a:p>
            <a:endParaRPr lang="es-CL" sz="2800" dirty="0"/>
          </a:p>
          <a:p>
            <a:endParaRPr lang="es-CL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4119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781128"/>
              </a:xfrm>
            </p:spPr>
            <p:txBody>
              <a:bodyPr>
                <a:normAutofit/>
              </a:bodyPr>
              <a:lstStyle/>
              <a:p>
                <a:r>
                  <a:rPr lang="es-ES" sz="2800" dirty="0" smtClean="0"/>
                  <a:t>El lenguaje L compuesto </a:t>
                </a:r>
                <a:r>
                  <a:rPr lang="es-ES" sz="2800" dirty="0"/>
                  <a:t>por </a:t>
                </a:r>
                <a:r>
                  <a:rPr lang="es-ES" sz="2800" dirty="0" smtClean="0"/>
                  <a:t>todos </a:t>
                </a:r>
                <a:r>
                  <a:rPr lang="es-ES" sz="2800" dirty="0"/>
                  <a:t>los strings sobre el alfabeto </a:t>
                </a:r>
                <a:r>
                  <a:rPr lang="es-ES" sz="2800" dirty="0" smtClean="0">
                    <a:sym typeface="Symbol"/>
                  </a:rPr>
                  <a:t>A</a:t>
                </a:r>
                <a:r>
                  <a:rPr lang="es-ES" sz="2800" dirty="0" smtClean="0"/>
                  <a:t> </a:t>
                </a:r>
                <a:r>
                  <a:rPr lang="es-ES" sz="2800" dirty="0"/>
                  <a:t>se conoce como </a:t>
                </a:r>
                <a:r>
                  <a:rPr lang="es-ES" sz="2800" b="1" dirty="0" smtClean="0"/>
                  <a:t>clausura de </a:t>
                </a:r>
                <a:r>
                  <a:rPr lang="es-ES" sz="2800" b="1" dirty="0" smtClean="0">
                    <a:sym typeface="Symbol"/>
                  </a:rPr>
                  <a:t>A</a:t>
                </a:r>
                <a:r>
                  <a:rPr lang="es-ES" sz="2800" b="1" dirty="0" smtClean="0"/>
                  <a:t> </a:t>
                </a:r>
                <a:r>
                  <a:rPr lang="es-ES" sz="2800" b="1" dirty="0"/>
                  <a:t>o lenguaje universal sobre </a:t>
                </a:r>
                <a:r>
                  <a:rPr lang="es-ES" sz="2800" b="1" dirty="0" smtClean="0">
                    <a:sym typeface="Symbol"/>
                  </a:rPr>
                  <a:t>A</a:t>
                </a:r>
                <a:r>
                  <a:rPr lang="es-ES" sz="2800" dirty="0" smtClean="0"/>
                  <a:t> y se representa como el </a:t>
                </a:r>
                <a:r>
                  <a:rPr lang="es-ES" sz="2800" dirty="0"/>
                  <a:t>conjunto </a:t>
                </a:r>
                <a:r>
                  <a:rPr lang="es-ES" sz="2800" b="1" dirty="0" smtClean="0">
                    <a:sym typeface="Symbol"/>
                  </a:rPr>
                  <a:t>L</a:t>
                </a:r>
                <a:r>
                  <a:rPr lang="es-ES" sz="2800" b="1" dirty="0" smtClean="0"/>
                  <a:t>*</a:t>
                </a:r>
                <a:endParaRPr lang="es-ES" sz="2800" dirty="0" smtClean="0"/>
              </a:p>
              <a:p>
                <a:endParaRPr lang="es-ES" sz="2800" dirty="0" smtClean="0"/>
              </a:p>
              <a:p>
                <a:pPr marL="109728" indent="0">
                  <a:buNone/>
                </a:pPr>
                <a:r>
                  <a:rPr lang="es-ES" sz="2800" dirty="0" smtClean="0"/>
                  <a:t>  L*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supHide m:val="on"/>
                        <m:ctrlPr>
                          <a:rPr lang="es-CL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s-CL" sz="2800" i="1">
                            <a:latin typeface="Cambria Math"/>
                          </a:rPr>
                          <m:t>𝑛</m:t>
                        </m:r>
                        <m:r>
                          <a:rPr lang="es-CL" sz="2800" i="1">
                            <a:latin typeface="Cambria Math"/>
                          </a:rPr>
                          <m:t>≥0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s-CL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L" sz="2800" i="1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s-CL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CL" sz="2800" dirty="0" smtClean="0"/>
                  <a:t> = </a:t>
                </a:r>
                <a:r>
                  <a:rPr lang="es-CL" sz="2800" dirty="0"/>
                  <a:t>L</a:t>
                </a:r>
                <a:r>
                  <a:rPr lang="es-CL" sz="2800" baseline="30000" dirty="0"/>
                  <a:t>0</a:t>
                </a:r>
                <a:r>
                  <a:rPr lang="es-CL" sz="2800" dirty="0"/>
                  <a:t> </a:t>
                </a:r>
                <a:r>
                  <a:rPr lang="es-CL" sz="2800" dirty="0" smtClean="0"/>
                  <a:t>∪ L</a:t>
                </a:r>
                <a:r>
                  <a:rPr lang="es-CL" sz="2800" baseline="30000" dirty="0" smtClean="0"/>
                  <a:t>1</a:t>
                </a:r>
                <a:r>
                  <a:rPr lang="es-CL" sz="2800" dirty="0" smtClean="0"/>
                  <a:t> </a:t>
                </a:r>
                <a:r>
                  <a:rPr lang="es-CL" sz="2800" dirty="0"/>
                  <a:t>∪ </a:t>
                </a:r>
                <a:r>
                  <a:rPr lang="es-CL" sz="2800" dirty="0" smtClean="0"/>
                  <a:t>L</a:t>
                </a:r>
                <a:r>
                  <a:rPr lang="es-CL" sz="2800" baseline="30000" dirty="0" smtClean="0"/>
                  <a:t>2</a:t>
                </a:r>
                <a:r>
                  <a:rPr lang="es-CL" sz="2800" dirty="0" smtClean="0"/>
                  <a:t> </a:t>
                </a:r>
                <a:r>
                  <a:rPr lang="es-CL" sz="2800" dirty="0"/>
                  <a:t>∪ </a:t>
                </a:r>
                <a:r>
                  <a:rPr lang="es-CL" sz="2800" dirty="0" smtClean="0"/>
                  <a:t>…</a:t>
                </a:r>
                <a:endParaRPr lang="es-CL" sz="2800" dirty="0"/>
              </a:p>
              <a:p>
                <a:endParaRPr lang="es-ES" sz="2800" dirty="0"/>
              </a:p>
              <a:p>
                <a:r>
                  <a:rPr lang="es-ES" sz="2800" dirty="0" smtClean="0"/>
                  <a:t>Por </a:t>
                </a:r>
                <a:r>
                  <a:rPr lang="es-ES" sz="2800" dirty="0"/>
                  <a:t>ejemplo, si </a:t>
                </a:r>
                <a:r>
                  <a:rPr lang="es-ES" sz="2800" dirty="0" smtClean="0">
                    <a:sym typeface="Symbol"/>
                  </a:rPr>
                  <a:t>L</a:t>
                </a:r>
                <a:r>
                  <a:rPr lang="es-ES" sz="2800" dirty="0" smtClean="0"/>
                  <a:t> </a:t>
                </a:r>
                <a:r>
                  <a:rPr lang="es-ES" sz="2800" dirty="0"/>
                  <a:t>= {1}, entonces: </a:t>
                </a:r>
                <a:endParaRPr lang="es-ES" sz="2800" dirty="0" smtClean="0"/>
              </a:p>
              <a:p>
                <a:pPr marL="109728" indent="0">
                  <a:buNone/>
                </a:pPr>
                <a:r>
                  <a:rPr lang="es-ES" sz="2800" dirty="0">
                    <a:sym typeface="Symbol"/>
                  </a:rPr>
                  <a:t>	</a:t>
                </a:r>
                <a:r>
                  <a:rPr lang="es-ES" sz="2800" dirty="0" smtClean="0">
                    <a:sym typeface="Symbol"/>
                  </a:rPr>
                  <a:t>L</a:t>
                </a:r>
                <a:r>
                  <a:rPr lang="es-ES" sz="2800" dirty="0" smtClean="0"/>
                  <a:t>* </a:t>
                </a:r>
                <a:r>
                  <a:rPr lang="es-ES" sz="2800" dirty="0"/>
                  <a:t>= {</a:t>
                </a:r>
                <a:r>
                  <a:rPr lang="es-ES" sz="2800" dirty="0">
                    <a:sym typeface="Symbol"/>
                  </a:rPr>
                  <a:t></a:t>
                </a:r>
                <a:r>
                  <a:rPr lang="es-ES" sz="2800" dirty="0"/>
                  <a:t>, 1, 11, 111, 1111</a:t>
                </a:r>
                <a:r>
                  <a:rPr lang="es-ES" sz="2800" dirty="0" smtClean="0"/>
                  <a:t>,...}</a:t>
                </a:r>
                <a:endParaRPr lang="es-CL" sz="28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781128"/>
              </a:xfrm>
              <a:blipFill rotWithShape="1">
                <a:blip r:embed="rId2"/>
                <a:stretch>
                  <a:fillRect t="-1276" r="-7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144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827992"/>
          </a:xfrm>
        </p:spPr>
        <p:txBody>
          <a:bodyPr>
            <a:normAutofit/>
          </a:bodyPr>
          <a:lstStyle/>
          <a:p>
            <a:r>
              <a:rPr lang="es-ES" b="1" dirty="0"/>
              <a:t>Definición</a:t>
            </a:r>
            <a:r>
              <a:rPr lang="es-ES" dirty="0"/>
              <a:t>. </a:t>
            </a:r>
            <a:r>
              <a:rPr lang="es-ES" dirty="0" smtClean="0"/>
              <a:t>Para un string </a:t>
            </a:r>
            <a:r>
              <a:rPr lang="es-ES" dirty="0"/>
              <a:t>s, </a:t>
            </a:r>
            <a:r>
              <a:rPr lang="es-ES" dirty="0" smtClean="0"/>
              <a:t>se </a:t>
            </a:r>
            <a:r>
              <a:rPr lang="es-ES" dirty="0"/>
              <a:t>define el </a:t>
            </a:r>
            <a:r>
              <a:rPr lang="es-ES" b="1" u="sng" dirty="0"/>
              <a:t>reverso</a:t>
            </a:r>
            <a:r>
              <a:rPr lang="es-ES" dirty="0"/>
              <a:t> de s como </a:t>
            </a:r>
            <a:r>
              <a:rPr lang="es-ES" dirty="0" smtClean="0"/>
              <a:t>el </a:t>
            </a:r>
            <a:r>
              <a:rPr lang="es-ES" dirty="0"/>
              <a:t>string s</a:t>
            </a:r>
            <a:r>
              <a:rPr lang="es-ES" baseline="30000" dirty="0"/>
              <a:t>r</a:t>
            </a:r>
            <a:r>
              <a:rPr lang="es-ES" dirty="0"/>
              <a:t> </a:t>
            </a:r>
            <a:r>
              <a:rPr lang="es-ES" dirty="0" smtClean="0"/>
              <a:t>tal que:</a:t>
            </a:r>
            <a:endParaRPr lang="es-CL" dirty="0"/>
          </a:p>
          <a:p>
            <a:endParaRPr lang="es-CL" dirty="0"/>
          </a:p>
          <a:p>
            <a:pPr lvl="0"/>
            <a:r>
              <a:rPr lang="es-ES" dirty="0" smtClean="0"/>
              <a:t>Si </a:t>
            </a:r>
            <a:r>
              <a:rPr lang="es-ES" dirty="0"/>
              <a:t>s = </a:t>
            </a:r>
            <a:r>
              <a:rPr lang="es-ES" dirty="0">
                <a:sym typeface="Symbol"/>
              </a:rPr>
              <a:t></a:t>
            </a:r>
            <a:r>
              <a:rPr lang="es-ES" dirty="0"/>
              <a:t>, 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 o un símbolo a</a:t>
            </a:r>
            <a:r>
              <a:rPr lang="es-ES" dirty="0">
                <a:sym typeface="Symbol"/>
              </a:rPr>
              <a:t></a:t>
            </a:r>
            <a:r>
              <a:rPr lang="es-ES" dirty="0"/>
              <a:t> entonces s</a:t>
            </a:r>
            <a:r>
              <a:rPr lang="es-ES" baseline="30000" dirty="0"/>
              <a:t>r</a:t>
            </a:r>
            <a:r>
              <a:rPr lang="es-ES" dirty="0"/>
              <a:t> = </a:t>
            </a:r>
            <a:r>
              <a:rPr lang="es-ES" dirty="0" smtClean="0"/>
              <a:t>s</a:t>
            </a:r>
            <a:endParaRPr lang="es-CL" dirty="0"/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Si </a:t>
            </a:r>
            <a:r>
              <a:rPr lang="es-ES" dirty="0"/>
              <a:t>s = w</a:t>
            </a:r>
            <a:r>
              <a:rPr lang="es-ES" baseline="-25000" dirty="0"/>
              <a:t>1</a:t>
            </a:r>
            <a:r>
              <a:rPr lang="es-ES" dirty="0"/>
              <a:t>w</a:t>
            </a:r>
            <a:r>
              <a:rPr lang="es-ES" baseline="-25000" dirty="0"/>
              <a:t>2</a:t>
            </a:r>
            <a:r>
              <a:rPr lang="es-ES" dirty="0"/>
              <a:t> entonces s</a:t>
            </a:r>
            <a:r>
              <a:rPr lang="es-ES" baseline="30000" dirty="0"/>
              <a:t>r</a:t>
            </a:r>
            <a:r>
              <a:rPr lang="es-ES" dirty="0"/>
              <a:t> = w</a:t>
            </a:r>
            <a:r>
              <a:rPr lang="es-ES" baseline="-25000" dirty="0"/>
              <a:t>2</a:t>
            </a:r>
            <a:r>
              <a:rPr lang="es-ES" baseline="30000" dirty="0"/>
              <a:t>r</a:t>
            </a:r>
            <a:r>
              <a:rPr lang="es-ES" dirty="0"/>
              <a:t> </a:t>
            </a:r>
            <a:r>
              <a:rPr lang="es-ES" dirty="0" smtClean="0"/>
              <a:t>w</a:t>
            </a:r>
            <a:r>
              <a:rPr lang="es-ES" baseline="-25000" dirty="0" smtClean="0"/>
              <a:t>1</a:t>
            </a:r>
            <a:r>
              <a:rPr lang="es-ES" baseline="30000" dirty="0" smtClean="0"/>
              <a:t>r</a:t>
            </a:r>
            <a:endParaRPr lang="es-CL" dirty="0"/>
          </a:p>
          <a:p>
            <a:endParaRPr lang="es-ES" dirty="0" smtClean="0"/>
          </a:p>
          <a:p>
            <a:r>
              <a:rPr lang="es-ES" dirty="0" smtClean="0"/>
              <a:t>Por ejemplo si </a:t>
            </a:r>
            <a:r>
              <a:rPr lang="es-ES" dirty="0"/>
              <a:t>s = </a:t>
            </a:r>
            <a:r>
              <a:rPr lang="es-ES" dirty="0" smtClean="0"/>
              <a:t>01011100100 </a:t>
            </a:r>
            <a:r>
              <a:rPr lang="es-ES" dirty="0"/>
              <a:t>entonces:     </a:t>
            </a:r>
          </a:p>
          <a:p>
            <a:endParaRPr lang="es-ES" dirty="0"/>
          </a:p>
          <a:p>
            <a:pPr marL="109728" indent="0">
              <a:buNone/>
            </a:pPr>
            <a:r>
              <a:rPr lang="es-ES" dirty="0"/>
              <a:t>	s</a:t>
            </a:r>
            <a:r>
              <a:rPr lang="es-ES" baseline="30000" dirty="0"/>
              <a:t>r</a:t>
            </a:r>
            <a:r>
              <a:rPr lang="es-ES" dirty="0"/>
              <a:t> = </a:t>
            </a:r>
            <a:r>
              <a:rPr lang="es-ES" dirty="0" smtClean="0"/>
              <a:t>00100111010</a:t>
            </a:r>
            <a:endParaRPr lang="es-CL" dirty="0"/>
          </a:p>
          <a:p>
            <a:pPr lvl="0"/>
            <a:endParaRPr lang="es-CL" dirty="0"/>
          </a:p>
          <a:p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>
                <a:effectLst/>
              </a:rPr>
              <a:t>Lenguaje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4200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ES" sz="2800" dirty="0" smtClean="0"/>
              <a:t>Para </a:t>
            </a:r>
            <a:r>
              <a:rPr lang="es-ES" sz="2800" dirty="0"/>
              <a:t>cualquier </a:t>
            </a:r>
            <a:r>
              <a:rPr lang="es-ES" sz="2800" dirty="0" smtClean="0"/>
              <a:t>alfabeto </a:t>
            </a:r>
            <a:r>
              <a:rPr lang="es-ES" sz="2800" dirty="0" smtClean="0">
                <a:sym typeface="Symbol"/>
              </a:rPr>
              <a:t>A, el </a:t>
            </a:r>
            <a:r>
              <a:rPr lang="es-ES" sz="2800" b="1" dirty="0" smtClean="0">
                <a:sym typeface="Symbol"/>
              </a:rPr>
              <a:t>reverso</a:t>
            </a:r>
            <a:r>
              <a:rPr lang="es-ES" sz="2800" dirty="0" smtClean="0">
                <a:sym typeface="Symbol"/>
              </a:rPr>
              <a:t> de un lenguaje </a:t>
            </a:r>
            <a:r>
              <a:rPr lang="es-ES" sz="2800" dirty="0" smtClean="0"/>
              <a:t>L es el lenguaje L</a:t>
            </a:r>
            <a:r>
              <a:rPr lang="es-ES" sz="2800" baseline="30000" dirty="0" smtClean="0"/>
              <a:t>r</a:t>
            </a:r>
            <a:r>
              <a:rPr lang="es-ES" sz="2800" dirty="0" smtClean="0"/>
              <a:t> que contiene el reverso de todos los strings de L</a:t>
            </a:r>
          </a:p>
          <a:p>
            <a:endParaRPr lang="es-ES" sz="2800" dirty="0"/>
          </a:p>
          <a:p>
            <a:r>
              <a:rPr lang="es-ES" sz="2800" dirty="0" smtClean="0"/>
              <a:t>El reverso de un lenguaje es: </a:t>
            </a:r>
          </a:p>
          <a:p>
            <a:pPr marL="109728" indent="0">
              <a:buNone/>
            </a:pPr>
            <a:r>
              <a:rPr lang="es-CL" sz="2800" dirty="0" smtClean="0"/>
              <a:t>	L</a:t>
            </a:r>
            <a:r>
              <a:rPr lang="es-CL" sz="2800" baseline="30000" dirty="0"/>
              <a:t>r</a:t>
            </a:r>
            <a:r>
              <a:rPr lang="es-CL" sz="2800" dirty="0" smtClean="0"/>
              <a:t> = {w</a:t>
            </a:r>
            <a:r>
              <a:rPr lang="es-CL" sz="2800" baseline="30000" dirty="0" smtClean="0"/>
              <a:t>r</a:t>
            </a:r>
            <a:r>
              <a:rPr lang="es-CL" sz="2800" dirty="0" smtClean="0"/>
              <a:t> / w </a:t>
            </a:r>
            <a:r>
              <a:rPr lang="es-CL" sz="2800" dirty="0" smtClean="0">
                <a:latin typeface="Lucida Sans Unicode"/>
                <a:cs typeface="Lucida Sans Unicode"/>
              </a:rPr>
              <a:t>∈ L</a:t>
            </a:r>
            <a:r>
              <a:rPr lang="es-ES" sz="2800" dirty="0" smtClean="0">
                <a:sym typeface="Symbol"/>
              </a:rPr>
              <a:t>}</a:t>
            </a:r>
            <a:endParaRPr lang="es-CL" sz="2800" dirty="0"/>
          </a:p>
          <a:p>
            <a:endParaRPr lang="es-CL" sz="2800" b="1" dirty="0" smtClean="0"/>
          </a:p>
          <a:p>
            <a:r>
              <a:rPr lang="es-CL" sz="2800" dirty="0" smtClean="0"/>
              <a:t>Por ejemplo: si A = {a, b, c} y L = {ab, bc} entonces: L</a:t>
            </a:r>
            <a:r>
              <a:rPr lang="es-CL" sz="2800" baseline="30000" dirty="0" smtClean="0"/>
              <a:t>r</a:t>
            </a:r>
            <a:r>
              <a:rPr lang="es-CL" sz="2800" dirty="0" smtClean="0"/>
              <a:t> = {ba, </a:t>
            </a:r>
            <a:r>
              <a:rPr lang="es-CL" sz="2800" dirty="0" err="1" smtClean="0"/>
              <a:t>cb</a:t>
            </a:r>
            <a:r>
              <a:rPr lang="es-CL" sz="2800" dirty="0" smtClean="0"/>
              <a:t>}</a:t>
            </a:r>
            <a:endParaRPr lang="es-CL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716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ES" sz="2800" dirty="0" smtClean="0"/>
              <a:t>Para </a:t>
            </a:r>
            <a:r>
              <a:rPr lang="es-ES" sz="2800" dirty="0"/>
              <a:t>cualquier </a:t>
            </a:r>
            <a:r>
              <a:rPr lang="es-ES" sz="2800" dirty="0" smtClean="0"/>
              <a:t>alfabeto </a:t>
            </a:r>
            <a:r>
              <a:rPr lang="es-ES" sz="2800" dirty="0" smtClean="0">
                <a:sym typeface="Symbol"/>
              </a:rPr>
              <a:t>A, la </a:t>
            </a:r>
            <a:r>
              <a:rPr lang="es-ES" sz="2800" b="1" dirty="0" smtClean="0">
                <a:sym typeface="Symbol"/>
              </a:rPr>
              <a:t>cerradura</a:t>
            </a:r>
            <a:r>
              <a:rPr lang="es-ES" sz="2800" dirty="0" smtClean="0"/>
              <a:t> L* </a:t>
            </a:r>
            <a:r>
              <a:rPr lang="es-ES" sz="2800" dirty="0"/>
              <a:t>es </a:t>
            </a:r>
            <a:r>
              <a:rPr lang="es-ES" sz="2800" dirty="0" smtClean="0"/>
              <a:t>infinita para lenguajes no vacíos y </a:t>
            </a:r>
            <a:r>
              <a:rPr lang="es-ES" sz="2800" dirty="0"/>
              <a:t>L* es </a:t>
            </a:r>
            <a:r>
              <a:rPr lang="es-ES" sz="2800" dirty="0" smtClean="0"/>
              <a:t>un nuevo lenguaje</a:t>
            </a:r>
          </a:p>
          <a:p>
            <a:endParaRPr lang="es-ES" sz="2800" dirty="0"/>
          </a:p>
          <a:p>
            <a:r>
              <a:rPr lang="es-ES" sz="2800" dirty="0" smtClean="0"/>
              <a:t>La </a:t>
            </a:r>
            <a:r>
              <a:rPr lang="es-ES" sz="2800" b="1" dirty="0" smtClean="0"/>
              <a:t>cerradura positiva </a:t>
            </a:r>
            <a:r>
              <a:rPr lang="es-ES" sz="2800" dirty="0" smtClean="0"/>
              <a:t>de un lenguaje es: </a:t>
            </a:r>
          </a:p>
          <a:p>
            <a:pPr marL="109728" indent="0">
              <a:buNone/>
            </a:pPr>
            <a:r>
              <a:rPr lang="es-CL" sz="2800" dirty="0" smtClean="0"/>
              <a:t>	L</a:t>
            </a:r>
            <a:r>
              <a:rPr lang="es-CL" sz="2800" baseline="30000" dirty="0"/>
              <a:t>+</a:t>
            </a:r>
            <a:r>
              <a:rPr lang="es-CL" sz="2800" dirty="0"/>
              <a:t> </a:t>
            </a:r>
            <a:r>
              <a:rPr lang="es-CL" sz="2800" dirty="0" smtClean="0"/>
              <a:t>= L* - {</a:t>
            </a:r>
            <a:r>
              <a:rPr lang="es-ES" sz="2800" dirty="0" smtClean="0">
                <a:sym typeface="Symbol"/>
              </a:rPr>
              <a:t>}</a:t>
            </a:r>
            <a:endParaRPr lang="es-CL" sz="2800" dirty="0"/>
          </a:p>
          <a:p>
            <a:endParaRPr lang="es-CL" sz="28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756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CL" sz="2800" dirty="0" smtClean="0"/>
              <a:t>Se puede probar que, dado un alfabeto A y los lenguajes L y M definidos sobre A, entonces también son lenguajes sobre A:</a:t>
            </a:r>
          </a:p>
          <a:p>
            <a:endParaRPr lang="es-CL" sz="2800" dirty="0"/>
          </a:p>
          <a:p>
            <a:r>
              <a:rPr lang="es-CL" sz="2800" dirty="0" smtClean="0"/>
              <a:t>La unión de lenguajes: 		L </a:t>
            </a:r>
            <a:r>
              <a:rPr lang="es-CL" sz="2800" dirty="0" smtClean="0">
                <a:latin typeface="Lucida Sans Unicode"/>
                <a:cs typeface="Lucida Sans Unicode"/>
              </a:rPr>
              <a:t>∪ M</a:t>
            </a:r>
          </a:p>
          <a:p>
            <a:r>
              <a:rPr lang="es-CL" sz="2800" dirty="0" smtClean="0">
                <a:latin typeface="Lucida Sans Unicode"/>
                <a:cs typeface="Lucida Sans Unicode"/>
              </a:rPr>
              <a:t>La intersección de lenguajes:	L ∩ M</a:t>
            </a:r>
          </a:p>
          <a:p>
            <a:r>
              <a:rPr lang="es-CL" sz="2800" dirty="0" smtClean="0">
                <a:latin typeface="Lucida Sans Unicode"/>
                <a:cs typeface="Lucida Sans Unicode"/>
              </a:rPr>
              <a:t>La diferencia de lenguajes:	L – M</a:t>
            </a:r>
          </a:p>
          <a:p>
            <a:endParaRPr lang="es-CL" sz="2800" dirty="0"/>
          </a:p>
          <a:p>
            <a:endParaRPr lang="es-CL" sz="28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912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s-CL" sz="6600" dirty="0" smtClean="0"/>
              <a:t>Fundamentos de la Computación</a:t>
            </a:r>
            <a:br>
              <a:rPr lang="es-CL" sz="6600" dirty="0" smtClean="0"/>
            </a:b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Profesor</a:t>
            </a:r>
            <a:r>
              <a:rPr lang="es-CL" dirty="0" smtClean="0"/>
              <a:t>: Héctor Soza Pollman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7888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dirty="0" smtClean="0"/>
              <a:t>Se presenta a continuación la noción de gramáticas que da origen a los lenguajes</a:t>
            </a:r>
          </a:p>
          <a:p>
            <a:endParaRPr lang="es-CL" dirty="0"/>
          </a:p>
          <a:p>
            <a:r>
              <a:rPr lang="es-CL" dirty="0" smtClean="0"/>
              <a:t>Un ejemplo posterior usando gramáticas es la generación de lenguajes de programación</a:t>
            </a:r>
            <a:endParaRPr lang="es-CL" dirty="0"/>
          </a:p>
          <a:p>
            <a:endParaRPr lang="es-CL" dirty="0"/>
          </a:p>
          <a:p>
            <a:r>
              <a:rPr lang="es-CL" dirty="0" smtClean="0"/>
              <a:t>En la segunda parte del curso se estudiarán con más detalle las gramáticas</a:t>
            </a:r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806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es-ES" sz="2800" b="1" u="sng" dirty="0" smtClean="0"/>
              <a:t>Símbolo</a:t>
            </a:r>
            <a:r>
              <a:rPr lang="es-ES" sz="2800" dirty="0" smtClean="0"/>
              <a:t>: entidad </a:t>
            </a:r>
            <a:r>
              <a:rPr lang="es-ES" sz="2800" dirty="0"/>
              <a:t>abstracta que no tiene </a:t>
            </a:r>
            <a:r>
              <a:rPr lang="es-ES" sz="2800" dirty="0" smtClean="0"/>
              <a:t>definición</a:t>
            </a:r>
          </a:p>
          <a:p>
            <a:r>
              <a:rPr lang="es-ES" sz="2800" dirty="0" smtClean="0"/>
              <a:t>Por </a:t>
            </a:r>
            <a:r>
              <a:rPr lang="es-ES" sz="2800" dirty="0"/>
              <a:t>ejemplo, las letras del alfabeto </a:t>
            </a:r>
            <a:r>
              <a:rPr lang="es-ES" sz="2800" dirty="0" smtClean="0"/>
              <a:t>castellano, los dígitos, los guiones, etc. </a:t>
            </a:r>
            <a:r>
              <a:rPr lang="es-ES" sz="2800" dirty="0"/>
              <a:t>son símbolos frecuentemente </a:t>
            </a:r>
            <a:r>
              <a:rPr lang="es-ES" sz="2800" dirty="0" smtClean="0"/>
              <a:t>utilizados</a:t>
            </a:r>
          </a:p>
          <a:p>
            <a:endParaRPr lang="es-ES" sz="2800" b="1" dirty="0"/>
          </a:p>
          <a:p>
            <a:r>
              <a:rPr lang="es-ES" sz="2800" b="1" u="sng" dirty="0" smtClean="0"/>
              <a:t>Alfabeto</a:t>
            </a:r>
            <a:r>
              <a:rPr lang="es-ES" sz="2800" dirty="0" smtClean="0"/>
              <a:t>: es </a:t>
            </a:r>
            <a:r>
              <a:rPr lang="es-ES" sz="2800" dirty="0"/>
              <a:t>un conjunto finito no vacío de </a:t>
            </a:r>
            <a:r>
              <a:rPr lang="es-ES" sz="2800" dirty="0" smtClean="0"/>
              <a:t>símbolos</a:t>
            </a:r>
          </a:p>
          <a:p>
            <a:r>
              <a:rPr lang="es-ES" sz="2800" dirty="0" smtClean="0"/>
              <a:t>Por </a:t>
            </a:r>
            <a:r>
              <a:rPr lang="es-ES" sz="2800" dirty="0"/>
              <a:t>ejemplo, el alfabeto castellano está formado por 27 </a:t>
            </a:r>
            <a:r>
              <a:rPr lang="es-ES" sz="2800" dirty="0" smtClean="0"/>
              <a:t>símbolos</a:t>
            </a:r>
          </a:p>
          <a:p>
            <a:endParaRPr lang="es-ES" sz="28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Alfabeto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8387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003232" cy="5544616"/>
          </a:xfrm>
        </p:spPr>
        <p:txBody>
          <a:bodyPr>
            <a:normAutofit/>
          </a:bodyPr>
          <a:lstStyle/>
          <a:p>
            <a:r>
              <a:rPr lang="es-ES" b="1" dirty="0" smtClean="0"/>
              <a:t>Gramática</a:t>
            </a:r>
          </a:p>
          <a:p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define una gramática formal como la cuatro tupla G = (</a:t>
            </a:r>
            <a:r>
              <a:rPr lang="es-ES" dirty="0" smtClean="0"/>
              <a:t>N,T,P,</a:t>
            </a:r>
            <a:r>
              <a:rPr lang="el-GR" dirty="0" smtClean="0"/>
              <a:t>Σ</a:t>
            </a:r>
            <a:r>
              <a:rPr lang="es-ES" dirty="0" smtClean="0"/>
              <a:t>) </a:t>
            </a:r>
            <a:r>
              <a:rPr lang="es-ES" dirty="0"/>
              <a:t>en que:</a:t>
            </a:r>
            <a:endParaRPr lang="es-CL" dirty="0"/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N </a:t>
            </a:r>
            <a:r>
              <a:rPr lang="es-ES" dirty="0"/>
              <a:t>es un conjunto símbolos llamados “no terminales” o variables de la gramática, denotados por letras </a:t>
            </a:r>
            <a:r>
              <a:rPr lang="es-ES" dirty="0" smtClean="0"/>
              <a:t>mayúsculas</a:t>
            </a:r>
            <a:endParaRPr lang="es-CL" dirty="0"/>
          </a:p>
          <a:p>
            <a:pPr lvl="0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5543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003232" cy="5544616"/>
          </a:xfrm>
        </p:spPr>
        <p:txBody>
          <a:bodyPr>
            <a:normAutofit/>
          </a:bodyPr>
          <a:lstStyle/>
          <a:p>
            <a:pPr lvl="0"/>
            <a:endParaRPr lang="es-ES" dirty="0" smtClean="0"/>
          </a:p>
          <a:p>
            <a:pPr lvl="0"/>
            <a:r>
              <a:rPr lang="es-ES" dirty="0" smtClean="0"/>
              <a:t>T </a:t>
            </a:r>
            <a:r>
              <a:rPr lang="es-ES" dirty="0"/>
              <a:t>es el alfabeto del input, formado por “símbolos terminales” de la gramática, y denotados por las primeras letras minúsculas del alfabeto </a:t>
            </a:r>
            <a:r>
              <a:rPr lang="es-ES" dirty="0" smtClean="0"/>
              <a:t>español</a:t>
            </a:r>
            <a:endParaRPr lang="es-CL" dirty="0"/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P </a:t>
            </a:r>
            <a:r>
              <a:rPr lang="es-ES" dirty="0"/>
              <a:t>es el conjunto de reglas gramaticales, llamados “producciones</a:t>
            </a:r>
            <a:r>
              <a:rPr lang="es-ES" dirty="0" smtClean="0"/>
              <a:t>”</a:t>
            </a:r>
            <a:endParaRPr lang="es-CL" dirty="0"/>
          </a:p>
          <a:p>
            <a:endParaRPr lang="es-ES" dirty="0" smtClean="0">
              <a:sym typeface="Symbol"/>
            </a:endParaRPr>
          </a:p>
          <a:p>
            <a:r>
              <a:rPr lang="el-GR" dirty="0" smtClean="0">
                <a:sym typeface="Symbol"/>
              </a:rPr>
              <a:t>Σ</a:t>
            </a:r>
            <a:r>
              <a:rPr lang="es-ES" dirty="0" smtClean="0">
                <a:sym typeface="Symbol"/>
              </a:rPr>
              <a:t></a:t>
            </a:r>
            <a:r>
              <a:rPr lang="es-ES" dirty="0"/>
              <a:t>N es el símbolo </a:t>
            </a:r>
            <a:r>
              <a:rPr lang="es-ES" dirty="0" smtClean="0"/>
              <a:t>“</a:t>
            </a:r>
            <a:r>
              <a:rPr lang="es-ES" dirty="0"/>
              <a:t>raíz” de la </a:t>
            </a:r>
            <a:r>
              <a:rPr lang="es-ES" dirty="0" smtClean="0"/>
              <a:t>gramática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63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r>
              <a:rPr lang="es-ES" dirty="0"/>
              <a:t>Se verifica que N y T son disjuntos, </a:t>
            </a:r>
            <a:r>
              <a:rPr lang="es-ES" dirty="0" smtClean="0"/>
              <a:t>N</a:t>
            </a:r>
            <a:r>
              <a:rPr lang="es-ES" dirty="0">
                <a:sym typeface="Symbol"/>
              </a:rPr>
              <a:t></a:t>
            </a:r>
            <a:r>
              <a:rPr lang="es-ES" dirty="0"/>
              <a:t>T = </a:t>
            </a:r>
            <a:r>
              <a:rPr lang="es-ES" dirty="0" smtClean="0">
                <a:sym typeface="Symbol"/>
              </a:rPr>
              <a:t>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/>
              <a:t>producciones de P se definen como el par ordenado (</a:t>
            </a:r>
            <a:r>
              <a:rPr lang="es-ES" dirty="0">
                <a:sym typeface="Symbol"/>
              </a:rPr>
              <a:t></a:t>
            </a:r>
            <a:r>
              <a:rPr lang="es-ES" dirty="0"/>
              <a:t>,</a:t>
            </a:r>
            <a:r>
              <a:rPr lang="es-ES" dirty="0">
                <a:sym typeface="Symbol"/>
              </a:rPr>
              <a:t></a:t>
            </a:r>
            <a:r>
              <a:rPr lang="es-ES" dirty="0"/>
              <a:t>) tal que: </a:t>
            </a:r>
            <a:r>
              <a:rPr lang="es-ES" dirty="0">
                <a:sym typeface="Symbol"/>
              </a:rPr>
              <a:t>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</a:t>
            </a:r>
            <a:r>
              <a:rPr lang="es-ES" dirty="0"/>
              <a:t>A</a:t>
            </a:r>
            <a:r>
              <a:rPr lang="es-ES" dirty="0">
                <a:sym typeface="Symbol"/>
              </a:rPr>
              <a:t></a:t>
            </a:r>
            <a:r>
              <a:rPr lang="es-ES" dirty="0"/>
              <a:t> y </a:t>
            </a:r>
            <a:r>
              <a:rPr lang="es-ES" dirty="0">
                <a:sym typeface="Symbol"/>
              </a:rPr>
              <a:t>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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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</a:t>
            </a:r>
            <a:r>
              <a:rPr lang="es-ES" dirty="0"/>
              <a:t>, en las que </a:t>
            </a:r>
            <a:r>
              <a:rPr lang="es-ES" dirty="0">
                <a:sym typeface="Symbol"/>
              </a:rPr>
              <a:t></a:t>
            </a:r>
            <a:r>
              <a:rPr lang="es-ES" dirty="0"/>
              <a:t>, </a:t>
            </a:r>
            <a:r>
              <a:rPr lang="es-ES" dirty="0">
                <a:sym typeface="Symbol"/>
              </a:rPr>
              <a:t></a:t>
            </a:r>
            <a:r>
              <a:rPr lang="es-ES" dirty="0"/>
              <a:t> y </a:t>
            </a:r>
            <a:r>
              <a:rPr lang="es-ES" dirty="0">
                <a:sym typeface="Symbol"/>
              </a:rPr>
              <a:t></a:t>
            </a:r>
            <a:r>
              <a:rPr lang="es-ES" dirty="0"/>
              <a:t> son strings, posiblemente vacíos, de (N</a:t>
            </a:r>
            <a:r>
              <a:rPr lang="es-ES" dirty="0">
                <a:sym typeface="Symbol"/>
              </a:rPr>
              <a:t></a:t>
            </a:r>
            <a:r>
              <a:rPr lang="es-ES" dirty="0"/>
              <a:t>T)</a:t>
            </a:r>
            <a:r>
              <a:rPr lang="es-ES" baseline="30000" dirty="0"/>
              <a:t>*</a:t>
            </a:r>
            <a:r>
              <a:rPr lang="es-ES" dirty="0"/>
              <a:t> y A es </a:t>
            </a:r>
            <a:r>
              <a:rPr lang="el-GR" dirty="0">
                <a:sym typeface="Symbol"/>
              </a:rPr>
              <a:t>Σ</a:t>
            </a:r>
            <a:r>
              <a:rPr lang="es-ES" dirty="0" smtClean="0"/>
              <a:t> </a:t>
            </a:r>
            <a:r>
              <a:rPr lang="es-ES" dirty="0"/>
              <a:t>o una variable de </a:t>
            </a:r>
            <a:r>
              <a:rPr lang="es-ES" dirty="0" smtClean="0"/>
              <a:t>N </a:t>
            </a:r>
          </a:p>
          <a:p>
            <a:endParaRPr lang="es-ES" dirty="0"/>
          </a:p>
          <a:p>
            <a:r>
              <a:rPr lang="es-ES" dirty="0" smtClean="0"/>
              <a:t>Más </a:t>
            </a:r>
            <a:r>
              <a:rPr lang="es-ES" dirty="0"/>
              <a:t>comúnmente,  una producción se escribe como </a:t>
            </a:r>
            <a:r>
              <a:rPr lang="es-ES" dirty="0">
                <a:sym typeface="Symbol"/>
              </a:rPr>
              <a:t>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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</a:t>
            </a:r>
            <a:r>
              <a:rPr lang="es-ES" dirty="0"/>
              <a:t>, </a:t>
            </a:r>
            <a:r>
              <a:rPr lang="es-ES" dirty="0" smtClean="0"/>
              <a:t>y se dice que "</a:t>
            </a:r>
            <a:r>
              <a:rPr lang="es-ES" dirty="0" smtClean="0">
                <a:sym typeface="Symbol"/>
              </a:rPr>
              <a:t></a:t>
            </a:r>
            <a:r>
              <a:rPr lang="es-ES" dirty="0" smtClean="0"/>
              <a:t> </a:t>
            </a:r>
            <a:r>
              <a:rPr lang="es-ES" dirty="0"/>
              <a:t>produce </a:t>
            </a:r>
            <a:r>
              <a:rPr lang="es-ES" dirty="0" smtClean="0">
                <a:sym typeface="Symbol"/>
              </a:rPr>
              <a:t>"</a:t>
            </a:r>
            <a:r>
              <a:rPr lang="es-ES" dirty="0" smtClean="0"/>
              <a:t> 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137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r>
              <a:rPr lang="es-ES" dirty="0" smtClean="0"/>
              <a:t>La </a:t>
            </a:r>
            <a:r>
              <a:rPr lang="es-ES" dirty="0"/>
              <a:t>sucesión de formas sentenciales (strings de  símbolos terminales y no terminales) generan una sentencia del lenguaje (string de símbolos terminales solamente) construyendo una </a:t>
            </a:r>
            <a:r>
              <a:rPr lang="es-ES" u="sng" dirty="0"/>
              <a:t>derivación</a:t>
            </a:r>
            <a:r>
              <a:rPr lang="es-ES" dirty="0"/>
              <a:t> de la sentencia de acuerdo a la </a:t>
            </a:r>
            <a:r>
              <a:rPr lang="es-ES" dirty="0" smtClean="0"/>
              <a:t>gramática</a:t>
            </a:r>
          </a:p>
          <a:p>
            <a:endParaRPr lang="es-ES" dirty="0"/>
          </a:p>
          <a:p>
            <a:r>
              <a:rPr lang="es-ES" dirty="0" smtClean="0"/>
              <a:t>Formalmente</a:t>
            </a:r>
            <a:r>
              <a:rPr lang="es-ES" dirty="0"/>
              <a:t>, un string de símbolos de (N</a:t>
            </a:r>
            <a:r>
              <a:rPr lang="es-ES" dirty="0">
                <a:sym typeface="Symbol"/>
              </a:rPr>
              <a:t></a:t>
            </a:r>
            <a:r>
              <a:rPr lang="es-ES" dirty="0"/>
              <a:t>T)</a:t>
            </a:r>
            <a:r>
              <a:rPr lang="es-ES" baseline="30000" dirty="0"/>
              <a:t>*</a:t>
            </a:r>
            <a:r>
              <a:rPr lang="es-ES" dirty="0"/>
              <a:t> se conoce como </a:t>
            </a:r>
            <a:r>
              <a:rPr lang="es-ES" u="sng" dirty="0"/>
              <a:t>forma </a:t>
            </a:r>
            <a:r>
              <a:rPr lang="es-ES" u="sng" dirty="0" err="1" smtClean="0"/>
              <a:t>sentencial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5023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r>
              <a:rPr lang="es-ES" dirty="0"/>
              <a:t>Si </a:t>
            </a:r>
            <a:r>
              <a:rPr lang="es-ES" dirty="0">
                <a:sym typeface="Symbol"/>
              </a:rPr>
              <a:t>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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</a:t>
            </a:r>
            <a:r>
              <a:rPr lang="es-ES" dirty="0"/>
              <a:t> es una producción de G, y </a:t>
            </a:r>
            <a:r>
              <a:rPr lang="es-ES" dirty="0">
                <a:sym typeface="Symbol"/>
              </a:rPr>
              <a:t>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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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</a:t>
            </a:r>
            <a:r>
              <a:rPr lang="es-ES" dirty="0"/>
              <a:t> </a:t>
            </a:r>
            <a:r>
              <a:rPr lang="es-ES" dirty="0" smtClean="0"/>
              <a:t> y  </a:t>
            </a:r>
            <a:r>
              <a:rPr lang="es-ES" dirty="0" smtClean="0">
                <a:sym typeface="Symbol"/>
              </a:rPr>
              <a:t></a:t>
            </a:r>
            <a:r>
              <a:rPr lang="es-ES" dirty="0"/>
              <a:t>’ = </a:t>
            </a:r>
            <a:r>
              <a:rPr lang="es-ES" dirty="0">
                <a:sym typeface="Symbol"/>
              </a:rPr>
              <a:t>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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</a:t>
            </a:r>
            <a:r>
              <a:rPr lang="es-ES" dirty="0"/>
              <a:t> son formas sentenciales, decimos que </a:t>
            </a:r>
            <a:r>
              <a:rPr lang="es-ES" dirty="0">
                <a:sym typeface="Symbol"/>
              </a:rPr>
              <a:t></a:t>
            </a:r>
            <a:r>
              <a:rPr lang="es-ES" dirty="0"/>
              <a:t>’ es </a:t>
            </a:r>
            <a:r>
              <a:rPr lang="es-ES" u="sng" dirty="0"/>
              <a:t>inmediatamente</a:t>
            </a:r>
            <a:r>
              <a:rPr lang="es-ES" dirty="0"/>
              <a:t> </a:t>
            </a:r>
            <a:r>
              <a:rPr lang="es-ES" u="sng" dirty="0"/>
              <a:t>derivado</a:t>
            </a:r>
            <a:r>
              <a:rPr lang="es-ES" dirty="0"/>
              <a:t> en G, relación que se indica por </a:t>
            </a:r>
            <a:r>
              <a:rPr lang="es-ES" dirty="0">
                <a:sym typeface="Symbol"/>
              </a:rPr>
              <a:t>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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</a:t>
            </a:r>
            <a:r>
              <a:rPr lang="es-ES" dirty="0" smtClean="0"/>
              <a:t>’</a:t>
            </a:r>
          </a:p>
          <a:p>
            <a:endParaRPr lang="es-ES" dirty="0"/>
          </a:p>
          <a:p>
            <a:r>
              <a:rPr lang="es-ES" dirty="0"/>
              <a:t>Si </a:t>
            </a:r>
            <a:r>
              <a:rPr lang="es-ES" dirty="0">
                <a:sym typeface="Symbol"/>
              </a:rPr>
              <a:t></a:t>
            </a:r>
            <a:r>
              <a:rPr lang="es-ES" baseline="-25000" dirty="0"/>
              <a:t>1</a:t>
            </a:r>
            <a:r>
              <a:rPr lang="es-ES" dirty="0"/>
              <a:t>, </a:t>
            </a:r>
            <a:r>
              <a:rPr lang="es-ES" dirty="0">
                <a:sym typeface="Symbol"/>
              </a:rPr>
              <a:t></a:t>
            </a:r>
            <a:r>
              <a:rPr lang="es-ES" baseline="-25000" dirty="0"/>
              <a:t>2</a:t>
            </a:r>
            <a:r>
              <a:rPr lang="es-ES" dirty="0"/>
              <a:t>,..., </a:t>
            </a:r>
            <a:r>
              <a:rPr lang="es-ES" dirty="0">
                <a:sym typeface="Symbol"/>
              </a:rPr>
              <a:t></a:t>
            </a:r>
            <a:r>
              <a:rPr lang="es-ES" baseline="-25000" dirty="0"/>
              <a:t>n</a:t>
            </a:r>
            <a:r>
              <a:rPr lang="es-ES" dirty="0"/>
              <a:t> es una sucesión de formas sentenciales, tales que </a:t>
            </a:r>
            <a:r>
              <a:rPr lang="es-ES" dirty="0">
                <a:sym typeface="Symbol"/>
              </a:rPr>
              <a:t></a:t>
            </a:r>
            <a:r>
              <a:rPr lang="es-ES" baseline="-25000" dirty="0"/>
              <a:t>1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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</a:t>
            </a:r>
            <a:r>
              <a:rPr lang="es-ES" baseline="-25000" dirty="0"/>
              <a:t>2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</a:t>
            </a:r>
            <a:r>
              <a:rPr lang="es-ES" dirty="0"/>
              <a:t>...</a:t>
            </a:r>
            <a:r>
              <a:rPr lang="es-ES" dirty="0">
                <a:sym typeface="Wingdings"/>
              </a:rPr>
              <a:t>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</a:t>
            </a:r>
            <a:r>
              <a:rPr lang="es-ES" baseline="-25000" dirty="0"/>
              <a:t>n</a:t>
            </a:r>
            <a:r>
              <a:rPr lang="es-ES" dirty="0"/>
              <a:t>, se dice que </a:t>
            </a:r>
            <a:r>
              <a:rPr lang="es-ES" dirty="0">
                <a:sym typeface="Symbol"/>
              </a:rPr>
              <a:t></a:t>
            </a:r>
            <a:r>
              <a:rPr lang="es-ES" baseline="-25000" dirty="0"/>
              <a:t>n</a:t>
            </a:r>
            <a:r>
              <a:rPr lang="es-ES" dirty="0"/>
              <a:t> es </a:t>
            </a:r>
            <a:r>
              <a:rPr lang="es-ES" u="sng" dirty="0"/>
              <a:t>derivable</a:t>
            </a:r>
            <a:r>
              <a:rPr lang="es-ES" dirty="0"/>
              <a:t> desde </a:t>
            </a:r>
            <a:r>
              <a:rPr lang="es-ES" dirty="0">
                <a:sym typeface="Symbol"/>
              </a:rPr>
              <a:t></a:t>
            </a:r>
            <a:r>
              <a:rPr lang="es-ES" baseline="-25000" dirty="0"/>
              <a:t>1</a:t>
            </a:r>
            <a:r>
              <a:rPr lang="es-ES" dirty="0"/>
              <a:t>, e indicamos esta relación por  </a:t>
            </a:r>
            <a:r>
              <a:rPr lang="es-ES" dirty="0">
                <a:sym typeface="Symbol"/>
              </a:rPr>
              <a:t></a:t>
            </a:r>
            <a:r>
              <a:rPr lang="es-ES" baseline="-25000" dirty="0"/>
              <a:t>1</a:t>
            </a:r>
            <a:r>
              <a:rPr lang="es-ES" dirty="0"/>
              <a:t> </a:t>
            </a:r>
            <a:r>
              <a:rPr lang="es-ES" dirty="0" smtClean="0">
                <a:sym typeface="Wingdings" pitchFamily="2" charset="2"/>
              </a:rPr>
              <a:t>*</a:t>
            </a:r>
            <a:r>
              <a:rPr lang="es-ES" dirty="0" smtClean="0"/>
              <a:t> </a:t>
            </a:r>
            <a:r>
              <a:rPr lang="es-ES" dirty="0">
                <a:sym typeface="Symbol"/>
              </a:rPr>
              <a:t></a:t>
            </a:r>
            <a:r>
              <a:rPr lang="es-ES" baseline="-25000" dirty="0" smtClean="0"/>
              <a:t>n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4013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lenguaje generado por una gramática formal G = (N,T,P,</a:t>
            </a:r>
            <a:r>
              <a:rPr lang="es-ES" dirty="0">
                <a:sym typeface="Symbol"/>
              </a:rPr>
              <a:t></a:t>
            </a:r>
            <a:r>
              <a:rPr lang="es-ES" dirty="0"/>
              <a:t>), denotado por L(G), es el conjunto de strings de símbolos terminales derivables desde </a:t>
            </a:r>
            <a:r>
              <a:rPr lang="es-ES" dirty="0">
                <a:sym typeface="Symbol"/>
              </a:rPr>
              <a:t></a:t>
            </a:r>
            <a:r>
              <a:rPr lang="es-ES" dirty="0"/>
              <a:t>, definido formalmente como sigue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11" y="3789040"/>
            <a:ext cx="12823912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48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dirty="0" smtClean="0"/>
              <a:t>Si </a:t>
            </a:r>
            <a:r>
              <a:rPr lang="es-ES" dirty="0">
                <a:sym typeface="Symbol"/>
              </a:rPr>
              <a:t></a:t>
            </a:r>
            <a:r>
              <a:rPr lang="es-ES" dirty="0"/>
              <a:t>L(G) decimos que </a:t>
            </a:r>
            <a:r>
              <a:rPr lang="es-ES" dirty="0">
                <a:sym typeface="Symbol"/>
              </a:rPr>
              <a:t></a:t>
            </a:r>
            <a:r>
              <a:rPr lang="es-ES" dirty="0"/>
              <a:t> es un string, una sentencia o una palabra en el lenguaje generado por la gramática </a:t>
            </a:r>
            <a:r>
              <a:rPr lang="es-ES" dirty="0" smtClean="0"/>
              <a:t>G</a:t>
            </a:r>
          </a:p>
          <a:p>
            <a:endParaRPr lang="es-ES" dirty="0" smtClean="0"/>
          </a:p>
          <a:p>
            <a:r>
              <a:rPr lang="es-ES" dirty="0"/>
              <a:t>Si A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</a:t>
            </a:r>
            <a:r>
              <a:rPr lang="es-ES" baseline="-25000" dirty="0"/>
              <a:t>1 </a:t>
            </a:r>
            <a:r>
              <a:rPr lang="es-ES" dirty="0"/>
              <a:t>| </a:t>
            </a:r>
            <a:r>
              <a:rPr lang="es-ES" dirty="0">
                <a:sym typeface="Symbol"/>
              </a:rPr>
              <a:t></a:t>
            </a:r>
            <a:r>
              <a:rPr lang="es-ES" baseline="-25000" dirty="0"/>
              <a:t>2</a:t>
            </a:r>
            <a:r>
              <a:rPr lang="es-ES" dirty="0"/>
              <a:t> |...| </a:t>
            </a:r>
            <a:r>
              <a:rPr lang="es-ES" dirty="0">
                <a:sym typeface="Symbol"/>
              </a:rPr>
              <a:t></a:t>
            </a:r>
            <a:r>
              <a:rPr lang="es-ES" baseline="-25000" dirty="0"/>
              <a:t>k</a:t>
            </a:r>
            <a:r>
              <a:rPr lang="es-ES" dirty="0"/>
              <a:t> son las producciones de la variable A, la línea vertical se lee como “o</a:t>
            </a:r>
            <a:r>
              <a:rPr lang="es-ES" dirty="0" smtClean="0"/>
              <a:t>”</a:t>
            </a:r>
          </a:p>
          <a:p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32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r>
              <a:rPr lang="es-ES" b="1" dirty="0"/>
              <a:t>Ejemplo 1</a:t>
            </a:r>
            <a:r>
              <a:rPr lang="es-ES" dirty="0"/>
              <a:t>. Para las siguientes gramáticas </a:t>
            </a:r>
            <a:r>
              <a:rPr lang="es-ES" dirty="0" smtClean="0"/>
              <a:t>determinar </a:t>
            </a:r>
            <a:r>
              <a:rPr lang="es-ES" dirty="0"/>
              <a:t>el lenguaje aceptado y una derivación de los strings más cortos </a:t>
            </a:r>
            <a:r>
              <a:rPr lang="es-ES" dirty="0" smtClean="0"/>
              <a:t>de éstos</a:t>
            </a:r>
          </a:p>
          <a:p>
            <a:endParaRPr lang="es-ES" dirty="0"/>
          </a:p>
          <a:p>
            <a:pPr marL="109728" lvl="0" indent="0">
              <a:buNone/>
            </a:pPr>
            <a:r>
              <a:rPr lang="es-ES" dirty="0" smtClean="0"/>
              <a:t>a) Sea </a:t>
            </a:r>
            <a:r>
              <a:rPr lang="es-ES" dirty="0"/>
              <a:t>G</a:t>
            </a:r>
            <a:r>
              <a:rPr lang="es-ES" baseline="-25000" dirty="0"/>
              <a:t>1</a:t>
            </a:r>
            <a:r>
              <a:rPr lang="es-ES" dirty="0"/>
              <a:t> = ({A,B,C}, {</a:t>
            </a:r>
            <a:r>
              <a:rPr lang="es-ES" dirty="0" err="1"/>
              <a:t>a,b,c</a:t>
            </a:r>
            <a:r>
              <a:rPr lang="es-ES" dirty="0"/>
              <a:t>}, P</a:t>
            </a:r>
            <a:r>
              <a:rPr lang="es-ES" baseline="-25000" dirty="0"/>
              <a:t>1</a:t>
            </a:r>
            <a:r>
              <a:rPr lang="es-ES" dirty="0"/>
              <a:t>, </a:t>
            </a:r>
            <a:r>
              <a:rPr lang="es-ES" dirty="0">
                <a:sym typeface="Symbol"/>
              </a:rPr>
              <a:t></a:t>
            </a:r>
            <a:r>
              <a:rPr lang="es-ES" dirty="0"/>
              <a:t>), en que P</a:t>
            </a:r>
            <a:r>
              <a:rPr lang="es-ES" baseline="-25000" dirty="0"/>
              <a:t>1</a:t>
            </a:r>
            <a:r>
              <a:rPr lang="es-ES" dirty="0"/>
              <a:t> es:</a:t>
            </a:r>
            <a:endParaRPr lang="es-CL" b="1" dirty="0"/>
          </a:p>
          <a:p>
            <a:pPr marL="109728" indent="0">
              <a:buNone/>
            </a:pPr>
            <a:r>
              <a:rPr lang="es-ES" dirty="0" smtClean="0">
                <a:sym typeface="Symbol"/>
              </a:rPr>
              <a:t>   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A</a:t>
            </a:r>
            <a:endParaRPr lang="es-CL" b="1" dirty="0"/>
          </a:p>
          <a:p>
            <a:pPr marL="109728" indent="0">
              <a:buNone/>
            </a:pPr>
            <a:r>
              <a:rPr lang="en-US" dirty="0" smtClean="0"/>
              <a:t>   A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aABC</a:t>
            </a:r>
            <a:r>
              <a:rPr lang="en-US" dirty="0"/>
              <a:t> | </a:t>
            </a:r>
            <a:r>
              <a:rPr lang="en-US" dirty="0" err="1"/>
              <a:t>abC</a:t>
            </a:r>
            <a:endParaRPr lang="es-CL" dirty="0"/>
          </a:p>
          <a:p>
            <a:pPr marL="109728" indent="0">
              <a:buNone/>
            </a:pPr>
            <a:r>
              <a:rPr lang="en-US" dirty="0" smtClean="0"/>
              <a:t>   CB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BC</a:t>
            </a:r>
            <a:endParaRPr lang="es-CL" dirty="0"/>
          </a:p>
          <a:p>
            <a:pPr marL="109728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bB</a:t>
            </a:r>
            <a:r>
              <a:rPr lang="en-U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bb</a:t>
            </a:r>
            <a:endParaRPr lang="es-CL" dirty="0"/>
          </a:p>
          <a:p>
            <a:pPr marL="109728" indent="0">
              <a:buNone/>
            </a:pPr>
            <a:r>
              <a:rPr lang="es-ES" dirty="0" smtClean="0"/>
              <a:t>   </a:t>
            </a:r>
            <a:r>
              <a:rPr lang="es-ES" dirty="0" err="1" smtClean="0"/>
              <a:t>bC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bc</a:t>
            </a:r>
            <a:endParaRPr lang="es-CL" dirty="0"/>
          </a:p>
          <a:p>
            <a:pPr marL="109728" indent="0">
              <a:buNone/>
            </a:pPr>
            <a:r>
              <a:rPr lang="es-ES" dirty="0" smtClean="0"/>
              <a:t>   </a:t>
            </a:r>
            <a:r>
              <a:rPr lang="es-ES" dirty="0" err="1" smtClean="0"/>
              <a:t>cC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cc</a:t>
            </a:r>
            <a:endParaRPr lang="es-CL" dirty="0"/>
          </a:p>
          <a:p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312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r>
              <a:rPr lang="es-ES" dirty="0" smtClean="0"/>
              <a:t>Se observa que:</a:t>
            </a:r>
            <a:endParaRPr lang="es-CL" dirty="0"/>
          </a:p>
          <a:p>
            <a:endParaRPr lang="es-CL" dirty="0"/>
          </a:p>
          <a:p>
            <a:pPr marL="109728" indent="0">
              <a:buNone/>
            </a:pPr>
            <a:r>
              <a:rPr lang="es-ES" dirty="0" smtClean="0">
                <a:sym typeface="Symbol"/>
              </a:rPr>
              <a:t>  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A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 err="1"/>
              <a:t>abC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 err="1"/>
              <a:t>abc</a:t>
            </a:r>
            <a:endParaRPr lang="es-CL" dirty="0"/>
          </a:p>
          <a:p>
            <a:pPr marL="109728" indent="0">
              <a:buNone/>
            </a:pPr>
            <a:r>
              <a:rPr lang="es-ES" dirty="0" smtClean="0">
                <a:sym typeface="Symbol"/>
              </a:rPr>
              <a:t>  </a:t>
            </a:r>
          </a:p>
          <a:p>
            <a:pPr marL="109728" indent="0">
              <a:buNone/>
            </a:pPr>
            <a:r>
              <a:rPr lang="es-ES" dirty="0" smtClean="0">
                <a:sym typeface="Symbol"/>
              </a:rPr>
              <a:t>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A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 err="1"/>
              <a:t>aABC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 err="1"/>
              <a:t>aabCBC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 err="1"/>
              <a:t>aabBCC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 err="1"/>
              <a:t>aabbCC</a:t>
            </a:r>
            <a:r>
              <a:rPr lang="es-ES" dirty="0"/>
              <a:t> </a:t>
            </a:r>
            <a:r>
              <a:rPr lang="es-ES" dirty="0" smtClean="0">
                <a:sym typeface="Wingdings"/>
              </a:rPr>
              <a:t></a:t>
            </a:r>
            <a:r>
              <a:rPr lang="es-ES" dirty="0" smtClean="0"/>
              <a:t> </a:t>
            </a:r>
            <a:r>
              <a:rPr lang="es-ES" dirty="0" err="1"/>
              <a:t>aabbcC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 err="1"/>
              <a:t>aabbcc</a:t>
            </a:r>
            <a:endParaRPr lang="es-CL" dirty="0"/>
          </a:p>
          <a:p>
            <a:endParaRPr lang="es-CL" dirty="0"/>
          </a:p>
          <a:p>
            <a:r>
              <a:rPr lang="es-ES" dirty="0" smtClean="0"/>
              <a:t>Se deduce que el </a:t>
            </a:r>
            <a:r>
              <a:rPr lang="es-ES" dirty="0"/>
              <a:t>lenguaje aceptado </a:t>
            </a:r>
            <a:r>
              <a:rPr lang="es-ES" dirty="0" smtClean="0"/>
              <a:t>es: </a:t>
            </a:r>
          </a:p>
          <a:p>
            <a:pPr marL="109728" indent="0">
              <a:buNone/>
            </a:pPr>
            <a:r>
              <a:rPr lang="es-ES" dirty="0" smtClean="0"/>
              <a:t>   </a:t>
            </a:r>
          </a:p>
          <a:p>
            <a:pPr marL="109728" indent="0">
              <a:buNone/>
            </a:pPr>
            <a:r>
              <a:rPr lang="es-ES" dirty="0"/>
              <a:t> </a:t>
            </a:r>
            <a:r>
              <a:rPr lang="es-ES" dirty="0" smtClean="0"/>
              <a:t>  L(G</a:t>
            </a:r>
            <a:r>
              <a:rPr lang="es-ES" baseline="-25000" dirty="0" smtClean="0"/>
              <a:t>1</a:t>
            </a:r>
            <a:r>
              <a:rPr lang="es-ES" dirty="0"/>
              <a:t>) = {</a:t>
            </a:r>
            <a:r>
              <a:rPr lang="es-ES" dirty="0" err="1"/>
              <a:t>a</a:t>
            </a:r>
            <a:r>
              <a:rPr lang="es-ES" baseline="30000" dirty="0" err="1"/>
              <a:t>k</a:t>
            </a:r>
            <a:r>
              <a:rPr lang="es-ES" dirty="0"/>
              <a:t> </a:t>
            </a:r>
            <a:r>
              <a:rPr lang="es-ES" dirty="0" err="1"/>
              <a:t>b</a:t>
            </a:r>
            <a:r>
              <a:rPr lang="es-ES" baseline="30000" dirty="0" err="1"/>
              <a:t>k</a:t>
            </a:r>
            <a:r>
              <a:rPr lang="es-ES" dirty="0"/>
              <a:t> </a:t>
            </a:r>
            <a:r>
              <a:rPr lang="es-ES" dirty="0" err="1"/>
              <a:t>c</a:t>
            </a:r>
            <a:r>
              <a:rPr lang="es-ES" baseline="30000" dirty="0" err="1"/>
              <a:t>k</a:t>
            </a:r>
            <a:r>
              <a:rPr lang="es-ES" dirty="0"/>
              <a:t> / k &gt; 0}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  <p:sp>
        <p:nvSpPr>
          <p:cNvPr id="4" name="3 Rectángulo"/>
          <p:cNvSpPr/>
          <p:nvPr/>
        </p:nvSpPr>
        <p:spPr>
          <a:xfrm>
            <a:off x="4573844" y="79751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728" indent="0">
              <a:buNone/>
            </a:pPr>
            <a:r>
              <a:rPr lang="es-ES" dirty="0" smtClean="0">
                <a:sym typeface="Symbol"/>
              </a:rPr>
              <a:t>   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A</a:t>
            </a:r>
            <a:endParaRPr lang="es-CL" b="1" dirty="0"/>
          </a:p>
          <a:p>
            <a:pPr marL="109728" indent="0">
              <a:buNone/>
            </a:pPr>
            <a:r>
              <a:rPr lang="en-US" dirty="0"/>
              <a:t>   A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aABC</a:t>
            </a:r>
            <a:r>
              <a:rPr lang="en-US" dirty="0"/>
              <a:t> | </a:t>
            </a:r>
            <a:r>
              <a:rPr lang="en-US" dirty="0" err="1"/>
              <a:t>abC</a:t>
            </a:r>
            <a:endParaRPr lang="es-CL" dirty="0"/>
          </a:p>
          <a:p>
            <a:pPr marL="109728" indent="0">
              <a:buNone/>
            </a:pPr>
            <a:r>
              <a:rPr lang="en-US" dirty="0"/>
              <a:t>   CB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BC</a:t>
            </a:r>
            <a:endParaRPr lang="es-CL" dirty="0"/>
          </a:p>
          <a:p>
            <a:pPr marL="109728" indent="0">
              <a:buNone/>
            </a:pPr>
            <a:r>
              <a:rPr lang="en-US" dirty="0"/>
              <a:t>   bB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bb</a:t>
            </a:r>
            <a:endParaRPr lang="es-CL" dirty="0"/>
          </a:p>
          <a:p>
            <a:pPr marL="109728" indent="0">
              <a:buNone/>
            </a:pPr>
            <a:r>
              <a:rPr lang="es-ES" dirty="0"/>
              <a:t>   </a:t>
            </a:r>
            <a:r>
              <a:rPr lang="es-ES" dirty="0" err="1"/>
              <a:t>bC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bc</a:t>
            </a:r>
            <a:endParaRPr lang="es-CL" dirty="0"/>
          </a:p>
          <a:p>
            <a:pPr marL="109728" indent="0">
              <a:buNone/>
            </a:pPr>
            <a:r>
              <a:rPr lang="es-ES" dirty="0"/>
              <a:t>   cC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cc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9243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pPr marL="109728" lvl="0" indent="0">
              <a:buNone/>
            </a:pPr>
            <a:r>
              <a:rPr lang="es-ES" dirty="0" smtClean="0"/>
              <a:t>b) Sea </a:t>
            </a:r>
            <a:r>
              <a:rPr lang="es-ES" dirty="0"/>
              <a:t>G</a:t>
            </a:r>
            <a:r>
              <a:rPr lang="es-ES" baseline="-25000" dirty="0"/>
              <a:t>2</a:t>
            </a:r>
            <a:r>
              <a:rPr lang="es-ES" dirty="0"/>
              <a:t> = ({A,B,C}, {</a:t>
            </a:r>
            <a:r>
              <a:rPr lang="es-ES" dirty="0" err="1"/>
              <a:t>a,b</a:t>
            </a:r>
            <a:r>
              <a:rPr lang="es-ES" dirty="0"/>
              <a:t>}, P</a:t>
            </a:r>
            <a:r>
              <a:rPr lang="es-ES" baseline="-25000" dirty="0"/>
              <a:t>2</a:t>
            </a:r>
            <a:r>
              <a:rPr lang="es-ES" dirty="0"/>
              <a:t>, </a:t>
            </a:r>
            <a:r>
              <a:rPr lang="es-ES" dirty="0">
                <a:sym typeface="Symbol"/>
              </a:rPr>
              <a:t></a:t>
            </a:r>
            <a:r>
              <a:rPr lang="es-ES" dirty="0"/>
              <a:t>) en que P</a:t>
            </a:r>
            <a:r>
              <a:rPr lang="es-ES" baseline="-25000" dirty="0"/>
              <a:t>2</a:t>
            </a:r>
            <a:r>
              <a:rPr lang="es-ES" dirty="0"/>
              <a:t> es:</a:t>
            </a:r>
            <a:endParaRPr lang="es-CL" dirty="0"/>
          </a:p>
          <a:p>
            <a:endParaRPr lang="es-CL" dirty="0"/>
          </a:p>
          <a:p>
            <a:pPr marL="109728" indent="0">
              <a:buNone/>
            </a:pPr>
            <a:r>
              <a:rPr lang="es-ES" dirty="0" smtClean="0">
                <a:sym typeface="Symbol"/>
              </a:rPr>
              <a:t>  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A</a:t>
            </a:r>
            <a:endParaRPr lang="es-CL" dirty="0"/>
          </a:p>
          <a:p>
            <a:pPr marL="109728" indent="0">
              <a:buNone/>
            </a:pPr>
            <a:r>
              <a:rPr lang="en-US" dirty="0" smtClean="0"/>
              <a:t>  A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aABC</a:t>
            </a:r>
            <a:r>
              <a:rPr lang="en-US" dirty="0"/>
              <a:t> | </a:t>
            </a:r>
            <a:r>
              <a:rPr lang="en-US" dirty="0" err="1"/>
              <a:t>abC</a:t>
            </a:r>
            <a:endParaRPr lang="es-CL" dirty="0"/>
          </a:p>
          <a:p>
            <a:pPr marL="109728" indent="0">
              <a:buNone/>
            </a:pPr>
            <a:r>
              <a:rPr lang="en-US" dirty="0" smtClean="0"/>
              <a:t>  CB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BC</a:t>
            </a:r>
            <a:endParaRPr lang="es-CL" dirty="0"/>
          </a:p>
          <a:p>
            <a:pPr marL="109728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bB</a:t>
            </a:r>
            <a:r>
              <a:rPr lang="en-U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bb</a:t>
            </a:r>
            <a:endParaRPr lang="es-CL" dirty="0"/>
          </a:p>
          <a:p>
            <a:pPr marL="109728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bC</a:t>
            </a:r>
            <a:r>
              <a:rPr lang="en-U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b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32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ES" sz="2800" b="1" u="sng" dirty="0" smtClean="0"/>
              <a:t>Pertenencia</a:t>
            </a:r>
            <a:r>
              <a:rPr lang="es-ES" sz="2800" dirty="0" smtClean="0"/>
              <a:t>: Si </a:t>
            </a:r>
            <a:r>
              <a:rPr lang="es-ES" sz="2800" dirty="0" smtClean="0">
                <a:sym typeface="Symbol"/>
              </a:rPr>
              <a:t>A</a:t>
            </a:r>
            <a:r>
              <a:rPr lang="es-ES" sz="2800" dirty="0" smtClean="0"/>
              <a:t> </a:t>
            </a:r>
            <a:r>
              <a:rPr lang="es-ES" sz="2800" dirty="0"/>
              <a:t>es un alfabeto, entonces </a:t>
            </a:r>
            <a:r>
              <a:rPr lang="es-ES" sz="2800" dirty="0" smtClean="0"/>
              <a:t>    </a:t>
            </a:r>
            <a:r>
              <a:rPr lang="es-ES" sz="2800" b="1" dirty="0" smtClean="0"/>
              <a:t>a </a:t>
            </a:r>
            <a:r>
              <a:rPr lang="es-ES" sz="2800" b="1" dirty="0" smtClean="0">
                <a:sym typeface="Symbol"/>
              </a:rPr>
              <a:t> A</a:t>
            </a:r>
            <a:r>
              <a:rPr lang="es-ES" sz="2800" b="1" dirty="0" smtClean="0"/>
              <a:t> </a:t>
            </a:r>
            <a:r>
              <a:rPr lang="es-ES" sz="2800" dirty="0"/>
              <a:t>denota que a es un símbolo del alfabeto </a:t>
            </a:r>
            <a:r>
              <a:rPr lang="es-ES" sz="2800" dirty="0" smtClean="0">
                <a:sym typeface="Symbol"/>
              </a:rPr>
              <a:t>A</a:t>
            </a:r>
            <a:endParaRPr lang="es-ES" sz="2800" dirty="0" smtClean="0"/>
          </a:p>
          <a:p>
            <a:endParaRPr lang="es-ES" sz="2800" dirty="0" smtClean="0"/>
          </a:p>
          <a:p>
            <a:r>
              <a:rPr lang="es-ES" sz="2800" dirty="0" smtClean="0"/>
              <a:t>Por </a:t>
            </a:r>
            <a:r>
              <a:rPr lang="es-ES" sz="2800" dirty="0"/>
              <a:t>ejemplo, si </a:t>
            </a:r>
            <a:r>
              <a:rPr lang="es-ES" sz="2800" dirty="0" smtClean="0">
                <a:sym typeface="Symbol"/>
              </a:rPr>
              <a:t>A</a:t>
            </a:r>
            <a:r>
              <a:rPr lang="es-ES" sz="2800" dirty="0" smtClean="0"/>
              <a:t> </a:t>
            </a:r>
            <a:r>
              <a:rPr lang="es-ES" sz="2800" dirty="0"/>
              <a:t>= {0,1,2,3,4,5,6,7,8,9}, entonces se puede decir que </a:t>
            </a:r>
            <a:r>
              <a:rPr lang="es-ES" sz="2800" dirty="0" smtClean="0"/>
              <a:t>0</a:t>
            </a:r>
            <a:r>
              <a:rPr lang="es-ES" sz="2800" dirty="0" smtClean="0">
                <a:sym typeface="Symbol"/>
              </a:rPr>
              <a:t>A</a:t>
            </a:r>
            <a:endParaRPr lang="es-CL" sz="28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Alfabeto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994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r>
              <a:rPr lang="es-ES" dirty="0"/>
              <a:t>Se observa </a:t>
            </a:r>
            <a:r>
              <a:rPr lang="es-ES" dirty="0" smtClean="0"/>
              <a:t>que:</a:t>
            </a:r>
            <a:endParaRPr lang="es-ES" dirty="0" smtClean="0">
              <a:sym typeface="Symbol"/>
            </a:endParaRPr>
          </a:p>
          <a:p>
            <a:endParaRPr lang="es-ES" dirty="0">
              <a:sym typeface="Symbol"/>
            </a:endParaRPr>
          </a:p>
          <a:p>
            <a:pPr marL="109728" indent="0">
              <a:buNone/>
            </a:pPr>
            <a:r>
              <a:rPr lang="es-ES" dirty="0">
                <a:sym typeface="Symbol"/>
              </a:rPr>
              <a:t> </a:t>
            </a:r>
            <a:r>
              <a:rPr lang="es-ES" dirty="0" smtClean="0">
                <a:sym typeface="Symbol"/>
              </a:rPr>
              <a:t> 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A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abC</a:t>
            </a:r>
            <a:r>
              <a:rPr lang="en-U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ab</a:t>
            </a:r>
            <a:endParaRPr lang="es-CL" dirty="0"/>
          </a:p>
          <a:p>
            <a:pPr marL="109728" indent="0">
              <a:buNone/>
            </a:pPr>
            <a:r>
              <a:rPr lang="es-ES" dirty="0" smtClean="0">
                <a:sym typeface="Symbol"/>
              </a:rPr>
              <a:t>  </a:t>
            </a:r>
          </a:p>
          <a:p>
            <a:pPr marL="109728" indent="0">
              <a:buNone/>
            </a:pPr>
            <a:r>
              <a:rPr lang="es-ES" dirty="0" smtClean="0">
                <a:sym typeface="Symbol"/>
              </a:rPr>
              <a:t>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A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aABC</a:t>
            </a:r>
            <a:r>
              <a:rPr lang="en-U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aabCBC</a:t>
            </a:r>
            <a:r>
              <a:rPr lang="en-U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aabBCC</a:t>
            </a:r>
            <a:r>
              <a:rPr lang="en-U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aabbCC</a:t>
            </a:r>
            <a:r>
              <a:rPr lang="en-U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aabbC</a:t>
            </a:r>
            <a:r>
              <a:rPr lang="en-U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aabb</a:t>
            </a:r>
            <a:endParaRPr lang="es-CL" dirty="0"/>
          </a:p>
          <a:p>
            <a:endParaRPr lang="es-CL" dirty="0"/>
          </a:p>
          <a:p>
            <a:r>
              <a:rPr lang="es-ES" dirty="0" smtClean="0"/>
              <a:t>Se </a:t>
            </a:r>
            <a:r>
              <a:rPr lang="es-ES" dirty="0"/>
              <a:t>deduce que el lenguaje aceptado </a:t>
            </a:r>
            <a:r>
              <a:rPr lang="es-ES" dirty="0" smtClean="0"/>
              <a:t>es: </a:t>
            </a:r>
          </a:p>
          <a:p>
            <a:endParaRPr lang="es-ES" dirty="0"/>
          </a:p>
          <a:p>
            <a:pPr marL="109728" indent="0">
              <a:buNone/>
            </a:pPr>
            <a:r>
              <a:rPr lang="es-ES" dirty="0"/>
              <a:t> </a:t>
            </a:r>
            <a:r>
              <a:rPr lang="es-ES" dirty="0" smtClean="0"/>
              <a:t>  L(G</a:t>
            </a:r>
            <a:r>
              <a:rPr lang="es-ES" baseline="-25000" dirty="0" smtClean="0"/>
              <a:t>2</a:t>
            </a:r>
            <a:r>
              <a:rPr lang="es-ES" dirty="0"/>
              <a:t>) = {</a:t>
            </a:r>
            <a:r>
              <a:rPr lang="es-ES" dirty="0" err="1"/>
              <a:t>a</a:t>
            </a:r>
            <a:r>
              <a:rPr lang="es-ES" baseline="30000" dirty="0" err="1"/>
              <a:t>k</a:t>
            </a:r>
            <a:r>
              <a:rPr lang="es-ES" dirty="0"/>
              <a:t> </a:t>
            </a:r>
            <a:r>
              <a:rPr lang="es-ES" dirty="0" err="1"/>
              <a:t>b</a:t>
            </a:r>
            <a:r>
              <a:rPr lang="es-ES" baseline="30000" dirty="0" err="1"/>
              <a:t>k</a:t>
            </a:r>
            <a:r>
              <a:rPr lang="es-ES" dirty="0"/>
              <a:t> / k &gt; 0}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  <p:sp>
        <p:nvSpPr>
          <p:cNvPr id="4" name="3 Rectángulo"/>
          <p:cNvSpPr/>
          <p:nvPr/>
        </p:nvSpPr>
        <p:spPr>
          <a:xfrm>
            <a:off x="4549227" y="98072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728" indent="0">
              <a:buNone/>
            </a:pPr>
            <a:r>
              <a:rPr lang="es-ES" dirty="0" smtClean="0">
                <a:sym typeface="Symbol"/>
              </a:rPr>
              <a:t>  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A</a:t>
            </a:r>
            <a:endParaRPr lang="es-CL" dirty="0"/>
          </a:p>
          <a:p>
            <a:pPr marL="109728" indent="0">
              <a:buNone/>
            </a:pPr>
            <a:r>
              <a:rPr lang="en-US" dirty="0"/>
              <a:t>  A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aABC</a:t>
            </a:r>
            <a:r>
              <a:rPr lang="en-US" dirty="0"/>
              <a:t> | </a:t>
            </a:r>
            <a:r>
              <a:rPr lang="en-US" dirty="0" err="1"/>
              <a:t>abC</a:t>
            </a:r>
            <a:endParaRPr lang="es-CL" dirty="0"/>
          </a:p>
          <a:p>
            <a:pPr marL="109728" indent="0">
              <a:buNone/>
            </a:pPr>
            <a:r>
              <a:rPr lang="en-US" dirty="0"/>
              <a:t>  CB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BC</a:t>
            </a:r>
            <a:endParaRPr lang="es-CL" dirty="0"/>
          </a:p>
          <a:p>
            <a:pPr marL="109728" indent="0">
              <a:buNone/>
            </a:pPr>
            <a:r>
              <a:rPr lang="en-US" dirty="0"/>
              <a:t>  bB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bb</a:t>
            </a:r>
            <a:endParaRPr lang="es-CL" dirty="0"/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n-US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4189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pPr marL="109728" lvl="0" indent="0">
              <a:buNone/>
            </a:pPr>
            <a:r>
              <a:rPr lang="es-ES" dirty="0" smtClean="0"/>
              <a:t>c) Sea </a:t>
            </a:r>
            <a:r>
              <a:rPr lang="es-ES" dirty="0"/>
              <a:t>G</a:t>
            </a:r>
            <a:r>
              <a:rPr lang="es-ES" baseline="-25000" dirty="0"/>
              <a:t>3</a:t>
            </a:r>
            <a:r>
              <a:rPr lang="es-ES" dirty="0"/>
              <a:t> = ({</a:t>
            </a:r>
            <a:r>
              <a:rPr lang="es-ES" dirty="0">
                <a:sym typeface="Symbol"/>
              </a:rPr>
              <a:t></a:t>
            </a:r>
            <a:r>
              <a:rPr lang="es-ES" dirty="0"/>
              <a:t>}, {</a:t>
            </a:r>
            <a:r>
              <a:rPr lang="es-ES" dirty="0" err="1"/>
              <a:t>a,b</a:t>
            </a:r>
            <a:r>
              <a:rPr lang="es-ES" dirty="0"/>
              <a:t>}, P</a:t>
            </a:r>
            <a:r>
              <a:rPr lang="es-ES" baseline="-25000" dirty="0"/>
              <a:t>3</a:t>
            </a:r>
            <a:r>
              <a:rPr lang="es-ES" dirty="0"/>
              <a:t>, </a:t>
            </a:r>
            <a:r>
              <a:rPr lang="es-ES" dirty="0">
                <a:sym typeface="Symbol"/>
              </a:rPr>
              <a:t></a:t>
            </a:r>
            <a:r>
              <a:rPr lang="es-ES" dirty="0"/>
              <a:t>) en que P</a:t>
            </a:r>
            <a:r>
              <a:rPr lang="es-ES" baseline="-25000" dirty="0"/>
              <a:t>3</a:t>
            </a:r>
            <a:r>
              <a:rPr lang="es-ES" dirty="0"/>
              <a:t> es: </a:t>
            </a:r>
            <a:endParaRPr lang="es-CL" dirty="0"/>
          </a:p>
          <a:p>
            <a:pPr marL="109728" indent="0">
              <a:buNone/>
            </a:pPr>
            <a:r>
              <a:rPr lang="es-ES" dirty="0">
                <a:sym typeface="Symbol"/>
              </a:rPr>
              <a:t> </a:t>
            </a:r>
            <a:r>
              <a:rPr lang="es-ES" dirty="0" smtClean="0">
                <a:sym typeface="Symbol"/>
              </a:rPr>
              <a:t>  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 err="1"/>
              <a:t>a</a:t>
            </a:r>
            <a:r>
              <a:rPr lang="es-ES" dirty="0" err="1">
                <a:sym typeface="Symbol"/>
              </a:rPr>
              <a:t></a:t>
            </a:r>
            <a:r>
              <a:rPr lang="es-ES" dirty="0" err="1"/>
              <a:t>b</a:t>
            </a:r>
            <a:r>
              <a:rPr lang="es-ES" dirty="0"/>
              <a:t> | </a:t>
            </a:r>
            <a:r>
              <a:rPr lang="es-ES" dirty="0" smtClean="0"/>
              <a:t>ab</a:t>
            </a:r>
          </a:p>
          <a:p>
            <a:pPr marL="109728" indent="0">
              <a:buNone/>
            </a:pPr>
            <a:endParaRPr lang="es-ES" dirty="0"/>
          </a:p>
          <a:p>
            <a:r>
              <a:rPr lang="es-ES" dirty="0"/>
              <a:t>Se observa que:</a:t>
            </a:r>
            <a:endParaRPr lang="es-ES" dirty="0">
              <a:sym typeface="Symbol"/>
            </a:endParaRPr>
          </a:p>
          <a:p>
            <a:pPr marL="109728" indent="0">
              <a:buNone/>
            </a:pPr>
            <a:r>
              <a:rPr lang="es-ES" dirty="0" smtClean="0">
                <a:sym typeface="Symbol"/>
              </a:rPr>
              <a:t>   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ab</a:t>
            </a:r>
            <a:endParaRPr lang="es-CL" dirty="0"/>
          </a:p>
          <a:p>
            <a:pPr marL="109728" indent="0">
              <a:buNone/>
            </a:pPr>
            <a:r>
              <a:rPr lang="es-ES" dirty="0" smtClean="0">
                <a:sym typeface="Symbol"/>
              </a:rPr>
              <a:t>   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 err="1"/>
              <a:t>a</a:t>
            </a:r>
            <a:r>
              <a:rPr lang="es-ES" dirty="0" err="1">
                <a:sym typeface="Symbol"/>
              </a:rPr>
              <a:t></a:t>
            </a:r>
            <a:r>
              <a:rPr lang="es-ES" dirty="0" err="1"/>
              <a:t>b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 err="1"/>
              <a:t>aabb</a:t>
            </a:r>
            <a:endParaRPr lang="es-CL" dirty="0"/>
          </a:p>
          <a:p>
            <a:pPr marL="109728" indent="0">
              <a:buNone/>
            </a:pPr>
            <a:r>
              <a:rPr lang="es-ES" dirty="0" smtClean="0">
                <a:sym typeface="Symbol"/>
              </a:rPr>
              <a:t>   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 err="1"/>
              <a:t>a</a:t>
            </a:r>
            <a:r>
              <a:rPr lang="es-ES" dirty="0" err="1">
                <a:sym typeface="Symbol"/>
              </a:rPr>
              <a:t></a:t>
            </a:r>
            <a:r>
              <a:rPr lang="es-ES" dirty="0" err="1"/>
              <a:t>b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 err="1"/>
              <a:t>aa</a:t>
            </a:r>
            <a:r>
              <a:rPr lang="es-ES" dirty="0" err="1">
                <a:sym typeface="Symbol"/>
              </a:rPr>
              <a:t></a:t>
            </a:r>
            <a:r>
              <a:rPr lang="es-ES" dirty="0" err="1"/>
              <a:t>bb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 err="1" smtClean="0"/>
              <a:t>aaabbb</a:t>
            </a:r>
            <a:endParaRPr lang="es-CL" dirty="0" smtClean="0"/>
          </a:p>
          <a:p>
            <a:pPr marL="109728" indent="0">
              <a:buNone/>
            </a:pPr>
            <a:r>
              <a:rPr lang="es-ES" dirty="0" smtClean="0">
                <a:sym typeface="Symbol"/>
              </a:rPr>
              <a:t>   </a:t>
            </a:r>
            <a:r>
              <a:rPr lang="es-ES" dirty="0" smtClean="0"/>
              <a:t> </a:t>
            </a:r>
            <a:r>
              <a:rPr lang="es-ES" dirty="0" smtClean="0">
                <a:sym typeface="Wingdings"/>
              </a:rPr>
              <a:t></a:t>
            </a:r>
            <a:r>
              <a:rPr lang="es-ES" dirty="0" smtClean="0"/>
              <a:t> </a:t>
            </a:r>
            <a:r>
              <a:rPr lang="es-ES" dirty="0" err="1" smtClean="0"/>
              <a:t>a</a:t>
            </a:r>
            <a:r>
              <a:rPr lang="es-ES" dirty="0" err="1" smtClean="0">
                <a:sym typeface="Symbol"/>
              </a:rPr>
              <a:t></a:t>
            </a:r>
            <a:r>
              <a:rPr lang="es-ES" dirty="0" err="1" smtClean="0"/>
              <a:t>b</a:t>
            </a:r>
            <a:r>
              <a:rPr lang="es-ES" dirty="0" smtClean="0"/>
              <a:t> </a:t>
            </a:r>
            <a:r>
              <a:rPr lang="es-ES" dirty="0" smtClean="0">
                <a:sym typeface="Wingdings"/>
              </a:rPr>
              <a:t></a:t>
            </a:r>
            <a:r>
              <a:rPr lang="es-ES" dirty="0" smtClean="0"/>
              <a:t> </a:t>
            </a:r>
            <a:r>
              <a:rPr lang="es-ES" dirty="0" err="1" smtClean="0"/>
              <a:t>aa</a:t>
            </a:r>
            <a:r>
              <a:rPr lang="es-ES" dirty="0" err="1" smtClean="0">
                <a:sym typeface="Symbol"/>
              </a:rPr>
              <a:t></a:t>
            </a:r>
            <a:r>
              <a:rPr lang="es-ES" dirty="0" err="1" smtClean="0"/>
              <a:t>bb</a:t>
            </a:r>
            <a:r>
              <a:rPr lang="es-ES" dirty="0" smtClean="0"/>
              <a:t> </a:t>
            </a:r>
            <a:r>
              <a:rPr lang="es-ES" dirty="0" smtClean="0">
                <a:sym typeface="Wingdings"/>
              </a:rPr>
              <a:t></a:t>
            </a:r>
            <a:r>
              <a:rPr lang="es-ES" dirty="0" smtClean="0"/>
              <a:t>...(k-1 veces)...</a:t>
            </a:r>
            <a:r>
              <a:rPr lang="es-ES" dirty="0" smtClean="0">
                <a:sym typeface="Wingdings"/>
              </a:rPr>
              <a:t></a:t>
            </a:r>
            <a:r>
              <a:rPr lang="es-ES" dirty="0" smtClean="0"/>
              <a:t> a</a:t>
            </a:r>
            <a:r>
              <a:rPr lang="es-ES" baseline="30000" dirty="0" smtClean="0"/>
              <a:t>k-1</a:t>
            </a:r>
            <a:r>
              <a:rPr lang="es-ES" dirty="0" smtClean="0">
                <a:sym typeface="Symbol"/>
              </a:rPr>
              <a:t></a:t>
            </a:r>
            <a:r>
              <a:rPr lang="es-ES" dirty="0" smtClean="0"/>
              <a:t>b</a:t>
            </a:r>
            <a:r>
              <a:rPr lang="es-ES" baseline="30000" dirty="0" smtClean="0"/>
              <a:t>k-1</a:t>
            </a:r>
            <a:r>
              <a:rPr lang="es-ES" dirty="0" smtClean="0"/>
              <a:t> </a:t>
            </a:r>
            <a:r>
              <a:rPr lang="es-ES" dirty="0" smtClean="0">
                <a:sym typeface="Wingdings"/>
              </a:rPr>
              <a:t></a:t>
            </a:r>
            <a:r>
              <a:rPr lang="es-ES" dirty="0" smtClean="0"/>
              <a:t> </a:t>
            </a:r>
            <a:r>
              <a:rPr lang="es-ES" dirty="0" err="1" smtClean="0"/>
              <a:t>a</a:t>
            </a:r>
            <a:r>
              <a:rPr lang="es-ES" baseline="30000" dirty="0" err="1" smtClean="0"/>
              <a:t>k</a:t>
            </a:r>
            <a:r>
              <a:rPr lang="es-ES" dirty="0" smtClean="0"/>
              <a:t> b</a:t>
            </a:r>
            <a:r>
              <a:rPr lang="es-ES" baseline="30000" dirty="0" smtClean="0"/>
              <a:t>k</a:t>
            </a:r>
            <a:r>
              <a:rPr lang="es-ES" baseline="-25000" dirty="0" smtClean="0"/>
              <a:t> </a:t>
            </a:r>
            <a:endParaRPr lang="es-CL" dirty="0" smtClean="0"/>
          </a:p>
          <a:p>
            <a:r>
              <a:rPr lang="es-ES" dirty="0" smtClean="0"/>
              <a:t>Se </a:t>
            </a:r>
            <a:r>
              <a:rPr lang="es-ES" dirty="0"/>
              <a:t>deduce </a:t>
            </a:r>
            <a:r>
              <a:rPr lang="es-ES" dirty="0" smtClean="0"/>
              <a:t>que </a:t>
            </a:r>
            <a:r>
              <a:rPr lang="es-ES" dirty="0"/>
              <a:t>el lenguaje aceptado </a:t>
            </a:r>
            <a:r>
              <a:rPr lang="es-ES" dirty="0" smtClean="0"/>
              <a:t>es: </a:t>
            </a:r>
            <a:r>
              <a:rPr lang="es-ES" dirty="0"/>
              <a:t> </a:t>
            </a:r>
            <a:r>
              <a:rPr lang="es-ES" dirty="0" smtClean="0"/>
              <a:t>     L(G</a:t>
            </a:r>
            <a:r>
              <a:rPr lang="es-ES" baseline="-25000" dirty="0" smtClean="0"/>
              <a:t>3</a:t>
            </a:r>
            <a:r>
              <a:rPr lang="es-ES" dirty="0"/>
              <a:t>) = {</a:t>
            </a:r>
            <a:r>
              <a:rPr lang="es-ES" dirty="0" err="1"/>
              <a:t>a</a:t>
            </a:r>
            <a:r>
              <a:rPr lang="es-ES" baseline="30000" dirty="0" err="1"/>
              <a:t>k</a:t>
            </a:r>
            <a:r>
              <a:rPr lang="es-ES" dirty="0"/>
              <a:t> b</a:t>
            </a:r>
            <a:r>
              <a:rPr lang="es-ES" baseline="30000" dirty="0"/>
              <a:t>k</a:t>
            </a:r>
            <a:r>
              <a:rPr lang="es-ES" dirty="0"/>
              <a:t> / k &gt; 0}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pPr lvl="0"/>
            <a:endParaRPr lang="es-ES" b="1" dirty="0" smtClean="0"/>
          </a:p>
          <a:p>
            <a:pPr lvl="0"/>
            <a:r>
              <a:rPr lang="es-ES" b="1" dirty="0" smtClean="0"/>
              <a:t>Observación</a:t>
            </a:r>
            <a:r>
              <a:rPr lang="es-ES" dirty="0"/>
              <a:t>: no existe un procedimiento general para determinar qué gramáticas generan el mismo lenguaje, como ocurre en el caso de G</a:t>
            </a:r>
            <a:r>
              <a:rPr lang="es-ES" baseline="-25000" dirty="0"/>
              <a:t>2</a:t>
            </a:r>
            <a:r>
              <a:rPr lang="es-ES" dirty="0"/>
              <a:t> y </a:t>
            </a:r>
            <a:r>
              <a:rPr lang="es-ES" dirty="0" smtClean="0"/>
              <a:t>G</a:t>
            </a:r>
            <a:r>
              <a:rPr lang="es-ES" baseline="-25000" dirty="0" smtClean="0"/>
              <a:t>3</a:t>
            </a:r>
            <a:endParaRPr lang="es-ES" dirty="0"/>
          </a:p>
          <a:p>
            <a:pPr lvl="0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073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5544616"/>
          </a:xfrm>
        </p:spPr>
        <p:txBody>
          <a:bodyPr>
            <a:normAutofit lnSpcReduction="10000"/>
          </a:bodyPr>
          <a:lstStyle/>
          <a:p>
            <a:r>
              <a:rPr lang="es-ES" u="sng" dirty="0" smtClean="0"/>
              <a:t>Ejemplo</a:t>
            </a:r>
            <a:r>
              <a:rPr lang="es-ES" dirty="0" smtClean="0"/>
              <a:t>: sea la gramática que genera expresiones aritméticas con sumas y productos:</a:t>
            </a:r>
          </a:p>
          <a:p>
            <a:pPr marL="109728" indent="0">
              <a:buNone/>
            </a:pPr>
            <a:r>
              <a:rPr lang="es-ES" dirty="0" smtClean="0"/>
              <a:t>   E </a:t>
            </a:r>
            <a:r>
              <a:rPr lang="es-ES" dirty="0" smtClean="0">
                <a:sym typeface="Wingdings" pitchFamily="2" charset="2"/>
              </a:rPr>
              <a:t> E + E | E * E | id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 smtClean="0"/>
              <a:t>deriva el </a:t>
            </a:r>
            <a:r>
              <a:rPr lang="es-ES" dirty="0"/>
              <a:t>s</a:t>
            </a:r>
            <a:r>
              <a:rPr lang="es-ES" dirty="0" smtClean="0"/>
              <a:t>tring id * id + id como sigue:</a:t>
            </a:r>
          </a:p>
          <a:p>
            <a:r>
              <a:rPr lang="es-ES" sz="2400" dirty="0" smtClean="0"/>
              <a:t>E </a:t>
            </a:r>
            <a:r>
              <a:rPr lang="es-ES" sz="2400" dirty="0" smtClean="0">
                <a:sym typeface="Wingdings" pitchFamily="2" charset="2"/>
              </a:rPr>
              <a:t> E + E  E * E + E  id * E + E  id * id + E  id * id + id</a:t>
            </a:r>
          </a:p>
          <a:p>
            <a:pPr marL="109728" indent="0">
              <a:buNone/>
            </a:pPr>
            <a:endParaRPr lang="es-ES" dirty="0" smtClean="0"/>
          </a:p>
          <a:p>
            <a:r>
              <a:rPr lang="es-ES" sz="2400" dirty="0"/>
              <a:t>E </a:t>
            </a:r>
            <a:r>
              <a:rPr lang="es-ES" sz="2400" dirty="0">
                <a:sym typeface="Wingdings" pitchFamily="2" charset="2"/>
              </a:rPr>
              <a:t> E </a:t>
            </a:r>
            <a:r>
              <a:rPr lang="es-ES" sz="2400" dirty="0" smtClean="0">
                <a:sym typeface="Wingdings" pitchFamily="2" charset="2"/>
              </a:rPr>
              <a:t>* </a:t>
            </a:r>
            <a:r>
              <a:rPr lang="es-ES" sz="2400" dirty="0">
                <a:sym typeface="Wingdings" pitchFamily="2" charset="2"/>
              </a:rPr>
              <a:t>E  E * E + E  </a:t>
            </a:r>
            <a:r>
              <a:rPr lang="es-ES" sz="2400" dirty="0" smtClean="0">
                <a:sym typeface="Wingdings" pitchFamily="2" charset="2"/>
              </a:rPr>
              <a:t>id </a:t>
            </a:r>
            <a:r>
              <a:rPr lang="es-ES" sz="2400" dirty="0">
                <a:sym typeface="Wingdings" pitchFamily="2" charset="2"/>
              </a:rPr>
              <a:t>* E + </a:t>
            </a:r>
            <a:r>
              <a:rPr lang="es-ES" sz="2400" dirty="0" smtClean="0">
                <a:sym typeface="Wingdings" pitchFamily="2" charset="2"/>
              </a:rPr>
              <a:t>E </a:t>
            </a:r>
            <a:r>
              <a:rPr lang="es-ES" sz="2400" dirty="0">
                <a:sym typeface="Wingdings" pitchFamily="2" charset="2"/>
              </a:rPr>
              <a:t> </a:t>
            </a:r>
            <a:r>
              <a:rPr lang="es-ES" sz="2400" dirty="0" smtClean="0">
                <a:sym typeface="Wingdings" pitchFamily="2" charset="2"/>
              </a:rPr>
              <a:t>id </a:t>
            </a:r>
            <a:r>
              <a:rPr lang="es-ES" sz="2400" dirty="0">
                <a:sym typeface="Wingdings" pitchFamily="2" charset="2"/>
              </a:rPr>
              <a:t>* id + </a:t>
            </a:r>
            <a:r>
              <a:rPr lang="es-ES" sz="2400" dirty="0" smtClean="0">
                <a:sym typeface="Wingdings" pitchFamily="2" charset="2"/>
              </a:rPr>
              <a:t>E </a:t>
            </a:r>
            <a:r>
              <a:rPr lang="es-ES" sz="2400" dirty="0">
                <a:sym typeface="Wingdings" pitchFamily="2" charset="2"/>
              </a:rPr>
              <a:t> </a:t>
            </a:r>
            <a:r>
              <a:rPr lang="es-ES" sz="2400" dirty="0" smtClean="0">
                <a:sym typeface="Wingdings" pitchFamily="2" charset="2"/>
              </a:rPr>
              <a:t> id </a:t>
            </a:r>
            <a:r>
              <a:rPr lang="es-ES" sz="2400" dirty="0">
                <a:sym typeface="Wingdings" pitchFamily="2" charset="2"/>
              </a:rPr>
              <a:t>* id + </a:t>
            </a:r>
            <a:r>
              <a:rPr lang="es-ES" sz="2400" dirty="0" smtClean="0">
                <a:sym typeface="Wingdings" pitchFamily="2" charset="2"/>
              </a:rPr>
              <a:t>id</a:t>
            </a:r>
          </a:p>
          <a:p>
            <a:endParaRPr lang="es-ES" sz="2400" dirty="0">
              <a:sym typeface="Wingdings" pitchFamily="2" charset="2"/>
            </a:endParaRPr>
          </a:p>
          <a:p>
            <a:r>
              <a:rPr lang="es-ES" sz="2400" b="1" dirty="0" smtClean="0">
                <a:sym typeface="Wingdings" pitchFamily="2" charset="2"/>
              </a:rPr>
              <a:t>Se puede usar un árbol para graficar la derivación</a:t>
            </a:r>
            <a:endParaRPr lang="es-ES" sz="2400" b="1" dirty="0">
              <a:sym typeface="Wingdings" pitchFamily="2" charset="2"/>
            </a:endParaRPr>
          </a:p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1" algn="ctr"/>
            <a:r>
              <a:rPr lang="es-ES" sz="41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Árbol de derivación</a:t>
            </a:r>
            <a:endParaRPr lang="es-CL" sz="41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09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1" algn="ctr"/>
            <a:r>
              <a:rPr lang="es-ES" sz="41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Árbol de derivación</a:t>
            </a:r>
            <a:endParaRPr lang="es-CL" sz="41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704856" cy="505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2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1" algn="ctr"/>
            <a:r>
              <a:rPr lang="es-ES" sz="41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Árbol de derivación</a:t>
            </a:r>
            <a:endParaRPr lang="es-CL" sz="41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13" y="835217"/>
            <a:ext cx="7089234" cy="502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7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pPr lvl="0"/>
            <a:endParaRPr lang="es-ES" b="1" dirty="0" smtClean="0"/>
          </a:p>
          <a:p>
            <a:pPr lvl="0"/>
            <a:r>
              <a:rPr lang="es-ES" b="1" dirty="0" smtClean="0"/>
              <a:t>Tipos de Gramáticas (Jerarquía de Chomsky)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Restringiendo la forma de las producciones permitida a una gramática, se pueden especificar cuatro tipos de ellas y sus correspondientes clases de lenguajes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983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pPr lvl="0"/>
            <a:r>
              <a:rPr lang="es-ES" b="1" dirty="0"/>
              <a:t>Gramáticas No Restringidas (tipo 0</a:t>
            </a:r>
            <a:r>
              <a:rPr lang="es-ES" b="1" dirty="0" smtClean="0"/>
              <a:t>)</a:t>
            </a:r>
          </a:p>
          <a:p>
            <a:pPr lvl="0"/>
            <a:r>
              <a:rPr lang="es-ES" dirty="0" smtClean="0"/>
              <a:t>Son </a:t>
            </a:r>
            <a:r>
              <a:rPr lang="es-ES" dirty="0"/>
              <a:t>aquellas que producen formas sentenciales más cortas en su longitud, es decir, si </a:t>
            </a:r>
            <a:r>
              <a:rPr lang="es-ES" dirty="0" err="1"/>
              <a:t>w</a:t>
            </a:r>
            <a:r>
              <a:rPr lang="es-ES" baseline="-25000" dirty="0" err="1"/>
              <a:t>i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w</a:t>
            </a:r>
            <a:r>
              <a:rPr lang="es-ES" baseline="-25000" dirty="0"/>
              <a:t>i+1</a:t>
            </a:r>
            <a:r>
              <a:rPr lang="es-ES" dirty="0"/>
              <a:t> entonces |w</a:t>
            </a:r>
            <a:r>
              <a:rPr lang="es-ES" baseline="-25000" dirty="0"/>
              <a:t>i+1</a:t>
            </a:r>
            <a:r>
              <a:rPr lang="es-ES" dirty="0"/>
              <a:t>| &lt; |</a:t>
            </a:r>
            <a:r>
              <a:rPr lang="es-ES" dirty="0" err="1"/>
              <a:t>w</a:t>
            </a:r>
            <a:r>
              <a:rPr lang="es-ES" baseline="-25000" dirty="0" err="1"/>
              <a:t>i</a:t>
            </a:r>
            <a:r>
              <a:rPr lang="es-ES" dirty="0" smtClean="0"/>
              <a:t>| </a:t>
            </a:r>
          </a:p>
          <a:p>
            <a:pPr lvl="0"/>
            <a:endParaRPr lang="es-ES" dirty="0"/>
          </a:p>
          <a:p>
            <a:pPr lvl="0"/>
            <a:r>
              <a:rPr lang="es-ES" dirty="0" smtClean="0"/>
              <a:t>Tales </a:t>
            </a:r>
            <a:r>
              <a:rPr lang="es-ES" dirty="0"/>
              <a:t>producciones se conocen como “</a:t>
            </a:r>
            <a:r>
              <a:rPr lang="es-ES" u="sng" dirty="0"/>
              <a:t>producciones </a:t>
            </a:r>
            <a:r>
              <a:rPr lang="es-ES" u="sng" dirty="0" smtClean="0"/>
              <a:t>contractantes</a:t>
            </a:r>
            <a:r>
              <a:rPr lang="es-ES" dirty="0" smtClean="0"/>
              <a:t>”</a:t>
            </a:r>
          </a:p>
          <a:p>
            <a:pPr lvl="0"/>
            <a:endParaRPr lang="es-ES" dirty="0"/>
          </a:p>
          <a:p>
            <a:pPr lvl="0"/>
            <a:r>
              <a:rPr lang="es-ES" dirty="0" smtClean="0"/>
              <a:t>Toda </a:t>
            </a:r>
            <a:r>
              <a:rPr lang="es-ES" dirty="0"/>
              <a:t>gramática que contiene al menos una producción contractante se dice que es </a:t>
            </a:r>
            <a:r>
              <a:rPr lang="es-ES" dirty="0" smtClean="0"/>
              <a:t>una gramática </a:t>
            </a:r>
            <a:r>
              <a:rPr lang="es-ES" dirty="0"/>
              <a:t>contractante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4770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Sólo las gramáticas tipo 0 pueden ser </a:t>
            </a:r>
            <a:r>
              <a:rPr lang="es-ES" dirty="0" smtClean="0"/>
              <a:t>contractantes</a:t>
            </a:r>
          </a:p>
          <a:p>
            <a:pPr lvl="0"/>
            <a:endParaRPr lang="es-ES" dirty="0"/>
          </a:p>
          <a:p>
            <a:pPr lvl="0"/>
            <a:r>
              <a:rPr lang="es-ES" dirty="0" smtClean="0"/>
              <a:t>Se </a:t>
            </a:r>
            <a:r>
              <a:rPr lang="es-ES" dirty="0"/>
              <a:t>verifica que en una producción del </a:t>
            </a:r>
            <a:r>
              <a:rPr lang="es-ES" dirty="0" smtClean="0"/>
              <a:t>tipo:  </a:t>
            </a:r>
            <a:r>
              <a:rPr lang="es-ES" dirty="0" smtClean="0">
                <a:sym typeface="Symbol"/>
              </a:rPr>
              <a:t></a:t>
            </a:r>
            <a:r>
              <a:rPr lang="es-ES" dirty="0"/>
              <a:t>A</a:t>
            </a:r>
            <a:r>
              <a:rPr lang="es-ES" dirty="0">
                <a:sym typeface="Symbol"/>
              </a:rPr>
              <a:t>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</a:t>
            </a:r>
            <a:r>
              <a:rPr lang="es-ES" dirty="0"/>
              <a:t>w</a:t>
            </a:r>
            <a:r>
              <a:rPr lang="es-ES" dirty="0">
                <a:sym typeface="Symbol"/>
              </a:rPr>
              <a:t></a:t>
            </a:r>
            <a:r>
              <a:rPr lang="es-ES" dirty="0"/>
              <a:t>, w puede ser 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 o sea el string </a:t>
            </a:r>
            <a:r>
              <a:rPr lang="es-ES" dirty="0" smtClean="0"/>
              <a:t>vacío </a:t>
            </a:r>
          </a:p>
          <a:p>
            <a:pPr lvl="0"/>
            <a:endParaRPr lang="es-ES" dirty="0"/>
          </a:p>
          <a:p>
            <a:pPr lvl="0"/>
            <a:r>
              <a:rPr lang="es-ES" dirty="0" smtClean="0"/>
              <a:t>El </a:t>
            </a:r>
            <a:r>
              <a:rPr lang="es-ES" dirty="0"/>
              <a:t>ejemplo 1 b) muestra una gramática tipo </a:t>
            </a:r>
            <a:r>
              <a:rPr lang="es-ES" dirty="0" smtClean="0"/>
              <a:t>0</a:t>
            </a:r>
          </a:p>
          <a:p>
            <a:pPr lvl="0"/>
            <a:endParaRPr lang="es-ES" dirty="0"/>
          </a:p>
          <a:p>
            <a:pPr lvl="0"/>
            <a:r>
              <a:rPr lang="es-CL" dirty="0"/>
              <a:t>Estas gramáticas generan todos los lenguajes capaces de ser reconocidos por </a:t>
            </a:r>
            <a:r>
              <a:rPr lang="es-CL" dirty="0" smtClean="0"/>
              <a:t>una máquina de Turing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168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pPr lvl="0"/>
            <a:r>
              <a:rPr lang="es-ES" b="1" dirty="0"/>
              <a:t>Gramáticas de Contexto Sensitivo (tipo 1</a:t>
            </a:r>
            <a:r>
              <a:rPr lang="es-ES" b="1" dirty="0" smtClean="0"/>
              <a:t>)</a:t>
            </a:r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Son </a:t>
            </a:r>
            <a:r>
              <a:rPr lang="es-ES" dirty="0"/>
              <a:t>aquellas en que las producciones son del tipo </a:t>
            </a:r>
            <a:r>
              <a:rPr lang="es-ES" dirty="0">
                <a:sym typeface="Symbol"/>
              </a:rPr>
              <a:t></a:t>
            </a:r>
            <a:r>
              <a:rPr lang="es-ES" dirty="0"/>
              <a:t>A</a:t>
            </a:r>
            <a:r>
              <a:rPr lang="es-ES" dirty="0">
                <a:sym typeface="Symbol"/>
              </a:rPr>
              <a:t>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</a:t>
            </a:r>
            <a:r>
              <a:rPr lang="es-ES" dirty="0"/>
              <a:t>w</a:t>
            </a:r>
            <a:r>
              <a:rPr lang="es-ES" dirty="0">
                <a:sym typeface="Symbol"/>
              </a:rPr>
              <a:t></a:t>
            </a:r>
            <a:r>
              <a:rPr lang="es-ES" dirty="0"/>
              <a:t> en que w </a:t>
            </a:r>
            <a:r>
              <a:rPr lang="es-ES" dirty="0">
                <a:sym typeface="Symbol"/>
              </a:rPr>
              <a:t>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. La gramática puede contener la producción </a:t>
            </a:r>
            <a:r>
              <a:rPr lang="es-ES" dirty="0">
                <a:sym typeface="Symbol"/>
              </a:rPr>
              <a:t>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 smtClean="0">
                <a:sym typeface="Symbol"/>
              </a:rPr>
              <a:t></a:t>
            </a:r>
            <a:endParaRPr lang="es-ES" dirty="0" smtClean="0"/>
          </a:p>
          <a:p>
            <a:pPr lvl="0"/>
            <a:endParaRPr lang="es-ES" dirty="0"/>
          </a:p>
          <a:p>
            <a:pPr lvl="0"/>
            <a:r>
              <a:rPr lang="es-ES" dirty="0" smtClean="0"/>
              <a:t>Si </a:t>
            </a:r>
            <a:r>
              <a:rPr lang="es-ES" dirty="0"/>
              <a:t>G es una gramática tipo 1, entonces L(G) es un lenguaje tipo 1 o de contexto </a:t>
            </a:r>
            <a:r>
              <a:rPr lang="es-ES" dirty="0" smtClean="0"/>
              <a:t>sensitivo </a:t>
            </a:r>
          </a:p>
          <a:p>
            <a:pPr lvl="0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5919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s-ES" sz="2800" b="1" u="sng" dirty="0" smtClean="0"/>
              <a:t>String</a:t>
            </a:r>
            <a:r>
              <a:rPr lang="es-ES" sz="2800" b="1" dirty="0" smtClean="0"/>
              <a:t> </a:t>
            </a:r>
            <a:r>
              <a:rPr lang="es-ES" sz="2800" b="1" dirty="0"/>
              <a:t>o </a:t>
            </a:r>
            <a:r>
              <a:rPr lang="es-ES" sz="2800" b="1" u="sng" dirty="0" smtClean="0"/>
              <a:t>Palabra</a:t>
            </a:r>
            <a:r>
              <a:rPr lang="es-ES" sz="2800" dirty="0" smtClean="0"/>
              <a:t>: es </a:t>
            </a:r>
            <a:r>
              <a:rPr lang="es-ES" sz="2800" dirty="0"/>
              <a:t>una sucesión finita de símbolos </a:t>
            </a:r>
            <a:r>
              <a:rPr lang="es-ES" sz="2800" dirty="0" smtClean="0"/>
              <a:t>de un alfabeto, que están yuxtapuestos</a:t>
            </a:r>
          </a:p>
          <a:p>
            <a:endParaRPr lang="es-ES" sz="2800" dirty="0" smtClean="0"/>
          </a:p>
          <a:p>
            <a:r>
              <a:rPr lang="es-ES" sz="2800" dirty="0" smtClean="0"/>
              <a:t>Por </a:t>
            </a:r>
            <a:r>
              <a:rPr lang="es-ES" sz="2800" dirty="0"/>
              <a:t>ejemplo, si a, b y c son símbolos, entonces </a:t>
            </a:r>
            <a:r>
              <a:rPr lang="es-ES" sz="2800" dirty="0" smtClean="0"/>
              <a:t>abccab </a:t>
            </a:r>
            <a:r>
              <a:rPr lang="es-ES" sz="2800" dirty="0"/>
              <a:t>es un </a:t>
            </a:r>
            <a:r>
              <a:rPr lang="es-ES" sz="2800" dirty="0" smtClean="0"/>
              <a:t>string</a:t>
            </a:r>
          </a:p>
          <a:p>
            <a:endParaRPr lang="es-ES" sz="2800" b="1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Alfabeto</a:t>
            </a:r>
          </a:p>
        </p:txBody>
      </p:sp>
    </p:spTree>
    <p:extLst>
      <p:ext uri="{BB962C8B-B14F-4D97-AF65-F5344CB8AC3E}">
        <p14:creationId xmlns:p14="http://schemas.microsoft.com/office/powerpoint/2010/main" val="409129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pPr lvl="0"/>
            <a:endParaRPr lang="es-ES" dirty="0" smtClean="0"/>
          </a:p>
          <a:p>
            <a:pPr lvl="0"/>
            <a:r>
              <a:rPr lang="es-ES" dirty="0" smtClean="0"/>
              <a:t>En </a:t>
            </a:r>
            <a:r>
              <a:rPr lang="es-ES" dirty="0"/>
              <a:t>este caso, si w</a:t>
            </a:r>
            <a:r>
              <a:rPr lang="es-ES" baseline="-25000" dirty="0"/>
              <a:t>1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</a:t>
            </a:r>
            <a:r>
              <a:rPr lang="es-ES" dirty="0"/>
              <a:t> w</a:t>
            </a:r>
            <a:r>
              <a:rPr lang="es-ES" baseline="-25000" dirty="0"/>
              <a:t>2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</a:t>
            </a:r>
            <a:r>
              <a:rPr lang="es-ES" dirty="0"/>
              <a:t> ... </a:t>
            </a:r>
            <a:r>
              <a:rPr lang="es-ES" dirty="0">
                <a:sym typeface="Wingdings"/>
              </a:rPr>
              <a:t></a:t>
            </a:r>
            <a:r>
              <a:rPr lang="es-ES" dirty="0"/>
              <a:t> </a:t>
            </a:r>
            <a:r>
              <a:rPr lang="es-ES" dirty="0" err="1"/>
              <a:t>w</a:t>
            </a:r>
            <a:r>
              <a:rPr lang="es-ES" baseline="-25000" dirty="0" err="1"/>
              <a:t>n</a:t>
            </a:r>
            <a:r>
              <a:rPr lang="es-ES" dirty="0"/>
              <a:t> entonces |w</a:t>
            </a:r>
            <a:r>
              <a:rPr lang="es-ES" baseline="-25000" dirty="0"/>
              <a:t>1</a:t>
            </a:r>
            <a:r>
              <a:rPr lang="es-ES" dirty="0"/>
              <a:t>| </a:t>
            </a:r>
            <a:r>
              <a:rPr lang="es-ES" dirty="0">
                <a:sym typeface="Symbol"/>
              </a:rPr>
              <a:t></a:t>
            </a:r>
            <a:r>
              <a:rPr lang="es-ES" dirty="0"/>
              <a:t> |w</a:t>
            </a:r>
            <a:r>
              <a:rPr lang="es-ES" baseline="-25000" dirty="0"/>
              <a:t>2</a:t>
            </a:r>
            <a:r>
              <a:rPr lang="es-ES" dirty="0"/>
              <a:t>| </a:t>
            </a:r>
            <a:r>
              <a:rPr lang="es-ES" dirty="0">
                <a:sym typeface="Symbol"/>
              </a:rPr>
              <a:t></a:t>
            </a:r>
            <a:r>
              <a:rPr lang="es-ES" dirty="0"/>
              <a:t> ... </a:t>
            </a:r>
            <a:r>
              <a:rPr lang="es-ES" dirty="0">
                <a:sym typeface="Symbol"/>
              </a:rPr>
              <a:t></a:t>
            </a:r>
            <a:r>
              <a:rPr lang="es-ES" dirty="0"/>
              <a:t> |</a:t>
            </a:r>
            <a:r>
              <a:rPr lang="es-ES" dirty="0" err="1"/>
              <a:t>w</a:t>
            </a:r>
            <a:r>
              <a:rPr lang="es-ES" baseline="-25000" dirty="0" err="1"/>
              <a:t>n</a:t>
            </a:r>
            <a:r>
              <a:rPr lang="es-ES" dirty="0"/>
              <a:t>|, luego se dice que sus producciones son no </a:t>
            </a:r>
            <a:r>
              <a:rPr lang="es-ES" dirty="0" smtClean="0"/>
              <a:t>contractantes</a:t>
            </a:r>
          </a:p>
          <a:p>
            <a:pPr lvl="0"/>
            <a:endParaRPr lang="es-ES" dirty="0"/>
          </a:p>
          <a:p>
            <a:pPr lvl="0"/>
            <a:r>
              <a:rPr lang="es-ES" dirty="0" smtClean="0"/>
              <a:t>El </a:t>
            </a:r>
            <a:r>
              <a:rPr lang="es-ES" dirty="0"/>
              <a:t>ejemplo 1 a) muestra una gramática tipo </a:t>
            </a:r>
            <a:r>
              <a:rPr lang="es-ES" dirty="0" smtClean="0"/>
              <a:t>1</a:t>
            </a:r>
          </a:p>
          <a:p>
            <a:pPr lvl="0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392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544616"/>
          </a:xfrm>
        </p:spPr>
        <p:txBody>
          <a:bodyPr>
            <a:normAutofit/>
          </a:bodyPr>
          <a:lstStyle/>
          <a:p>
            <a:pPr lvl="0"/>
            <a:r>
              <a:rPr lang="es-ES" b="1" dirty="0"/>
              <a:t>Gramáticas de Libre Contexto (tipo 2</a:t>
            </a:r>
            <a:r>
              <a:rPr lang="es-ES" b="1" dirty="0" smtClean="0"/>
              <a:t>)</a:t>
            </a:r>
          </a:p>
          <a:p>
            <a:pPr lvl="0"/>
            <a:r>
              <a:rPr lang="es-ES" dirty="0" smtClean="0"/>
              <a:t>Es </a:t>
            </a:r>
            <a:r>
              <a:rPr lang="es-ES" dirty="0"/>
              <a:t>una gramática formal en la que todas sus producciones son de la forma A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w, donde A es una variable y w un string de terminales y/o variables (menos el string vacío</a:t>
            </a:r>
            <a:r>
              <a:rPr lang="es-ES" dirty="0" smtClean="0"/>
              <a:t>)</a:t>
            </a:r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Esta </a:t>
            </a:r>
            <a:r>
              <a:rPr lang="es-ES" dirty="0"/>
              <a:t>gramática puede contener la producción </a:t>
            </a:r>
            <a:r>
              <a:rPr lang="es-ES" dirty="0">
                <a:sym typeface="Symbol"/>
              </a:rPr>
              <a:t>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 smtClean="0">
                <a:sym typeface="Symbol"/>
              </a:rPr>
              <a:t></a:t>
            </a:r>
            <a:endParaRPr lang="es-ES" dirty="0" smtClean="0"/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Si </a:t>
            </a:r>
            <a:r>
              <a:rPr lang="es-ES" dirty="0"/>
              <a:t>G es </a:t>
            </a:r>
            <a:r>
              <a:rPr lang="es-ES" dirty="0" smtClean="0"/>
              <a:t>una </a:t>
            </a:r>
            <a:r>
              <a:rPr lang="es-ES" dirty="0"/>
              <a:t>gramática tipo 2 entonces se dice que L(G) es un lenguaje de libre </a:t>
            </a:r>
            <a:r>
              <a:rPr lang="es-ES" dirty="0" smtClean="0"/>
              <a:t>contexto</a:t>
            </a:r>
          </a:p>
          <a:p>
            <a:pPr lvl="0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7542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544616"/>
          </a:xfrm>
        </p:spPr>
        <p:txBody>
          <a:bodyPr>
            <a:normAutofit/>
          </a:bodyPr>
          <a:lstStyle/>
          <a:p>
            <a:pPr lvl="0"/>
            <a:endParaRPr lang="es-ES" dirty="0"/>
          </a:p>
          <a:p>
            <a:pPr lvl="0"/>
            <a:r>
              <a:rPr lang="es-ES" dirty="0" smtClean="0"/>
              <a:t>El </a:t>
            </a:r>
            <a:r>
              <a:rPr lang="es-ES" dirty="0"/>
              <a:t>ejemplo 1 c) muestra una gramática tipo </a:t>
            </a:r>
            <a:r>
              <a:rPr lang="es-ES" dirty="0" smtClean="0"/>
              <a:t>2</a:t>
            </a:r>
          </a:p>
          <a:p>
            <a:pPr lvl="0"/>
            <a:endParaRPr lang="es-ES" dirty="0"/>
          </a:p>
          <a:p>
            <a:pPr lvl="0"/>
            <a:r>
              <a:rPr lang="es-ES" dirty="0" smtClean="0"/>
              <a:t>Las </a:t>
            </a:r>
            <a:r>
              <a:rPr lang="es-ES" dirty="0"/>
              <a:t>gramáticas tipo 2 son especialmente apropiadas para definir lenguajes artificiales, en especial lenguajes de </a:t>
            </a:r>
            <a:r>
              <a:rPr lang="es-ES" dirty="0" smtClean="0"/>
              <a:t>programación</a:t>
            </a:r>
          </a:p>
          <a:p>
            <a:pPr lvl="0"/>
            <a:endParaRPr lang="es-ES" dirty="0"/>
          </a:p>
          <a:p>
            <a:pPr lvl="0"/>
            <a:r>
              <a:rPr lang="es-CL" dirty="0"/>
              <a:t>Estos lenguajes son aquellos que pueden ser reconocidos por </a:t>
            </a:r>
            <a:r>
              <a:rPr lang="es-CL" dirty="0" smtClean="0"/>
              <a:t>un autómata con stack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2467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pPr lvl="0"/>
            <a:r>
              <a:rPr lang="es-ES" b="1" dirty="0"/>
              <a:t>Gramáticas Regulares (tipo 3</a:t>
            </a:r>
            <a:r>
              <a:rPr lang="es-ES" b="1" dirty="0" smtClean="0"/>
              <a:t>)</a:t>
            </a:r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Es </a:t>
            </a:r>
            <a:r>
              <a:rPr lang="es-ES" dirty="0"/>
              <a:t>una subclase de las gramáticas tipo 2, en las que el lado derecho de una producción puede contener a lo más un único símbolo </a:t>
            </a:r>
            <a:r>
              <a:rPr lang="es-ES" u="sng" dirty="0"/>
              <a:t>no terminal</a:t>
            </a:r>
            <a:r>
              <a:rPr lang="es-ES" dirty="0"/>
              <a:t> y exactamente un símbolo </a:t>
            </a:r>
            <a:r>
              <a:rPr lang="es-ES" dirty="0" smtClean="0"/>
              <a:t>terminal </a:t>
            </a:r>
          </a:p>
          <a:p>
            <a:pPr lvl="0"/>
            <a:endParaRPr lang="es-ES" dirty="0"/>
          </a:p>
          <a:p>
            <a:pPr lvl="0"/>
            <a:r>
              <a:rPr lang="es-ES" dirty="0" smtClean="0"/>
              <a:t>Su </a:t>
            </a:r>
            <a:r>
              <a:rPr lang="es-ES" dirty="0"/>
              <a:t>definición formal es: G = (N,T,P,</a:t>
            </a:r>
            <a:r>
              <a:rPr lang="es-ES" dirty="0">
                <a:sym typeface="Symbol"/>
              </a:rPr>
              <a:t></a:t>
            </a:r>
            <a:r>
              <a:rPr lang="es-ES" dirty="0"/>
              <a:t>), en que si A</a:t>
            </a:r>
            <a:r>
              <a:rPr lang="es-ES" dirty="0">
                <a:sym typeface="Symbol"/>
              </a:rPr>
              <a:t></a:t>
            </a:r>
            <a:r>
              <a:rPr lang="es-ES" dirty="0"/>
              <a:t>N</a:t>
            </a:r>
            <a:r>
              <a:rPr lang="es-ES" dirty="0">
                <a:sym typeface="Symbol"/>
              </a:rPr>
              <a:t></a:t>
            </a:r>
            <a:r>
              <a:rPr lang="es-ES" dirty="0"/>
              <a:t>{</a:t>
            </a:r>
            <a:r>
              <a:rPr lang="es-ES" dirty="0">
                <a:sym typeface="Symbol"/>
              </a:rPr>
              <a:t></a:t>
            </a:r>
            <a:r>
              <a:rPr lang="es-ES" dirty="0"/>
              <a:t>}, B</a:t>
            </a:r>
            <a:r>
              <a:rPr lang="es-ES" dirty="0">
                <a:sym typeface="Symbol"/>
              </a:rPr>
              <a:t></a:t>
            </a:r>
            <a:r>
              <a:rPr lang="es-ES" dirty="0"/>
              <a:t>N y </a:t>
            </a:r>
            <a:r>
              <a:rPr lang="es-ES" dirty="0" err="1"/>
              <a:t>a</a:t>
            </a:r>
            <a:r>
              <a:rPr lang="es-ES" dirty="0" err="1">
                <a:sym typeface="Symbol"/>
              </a:rPr>
              <a:t></a:t>
            </a:r>
            <a:r>
              <a:rPr lang="es-ES" dirty="0" err="1"/>
              <a:t>T</a:t>
            </a:r>
            <a:r>
              <a:rPr lang="es-ES" dirty="0"/>
              <a:t>, entonces</a:t>
            </a:r>
            <a:r>
              <a:rPr lang="es-ES" dirty="0" smtClean="0"/>
              <a:t>:</a:t>
            </a:r>
          </a:p>
          <a:p>
            <a:pPr lvl="0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790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pPr lvl="0"/>
            <a:r>
              <a:rPr lang="es-ES" b="1" dirty="0"/>
              <a:t>Gramáticas Regulares (tipo 3</a:t>
            </a:r>
            <a:r>
              <a:rPr lang="es-ES" b="1" dirty="0" smtClean="0"/>
              <a:t>)</a:t>
            </a:r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Una </a:t>
            </a:r>
            <a:r>
              <a:rPr lang="es-ES" dirty="0"/>
              <a:t>producción de la forma A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</a:t>
            </a:r>
            <a:r>
              <a:rPr lang="es-ES" dirty="0" err="1"/>
              <a:t>aB</a:t>
            </a:r>
            <a:r>
              <a:rPr lang="es-ES" dirty="0"/>
              <a:t> | a </a:t>
            </a:r>
            <a:r>
              <a:rPr lang="es-ES" dirty="0" smtClean="0"/>
              <a:t>  se </a:t>
            </a:r>
            <a:r>
              <a:rPr lang="es-ES" dirty="0"/>
              <a:t>llama </a:t>
            </a:r>
            <a:r>
              <a:rPr lang="es-ES" u="sng" dirty="0"/>
              <a:t>lineal a la </a:t>
            </a:r>
            <a:r>
              <a:rPr lang="es-ES" u="sng" dirty="0" smtClean="0"/>
              <a:t>derecha</a:t>
            </a:r>
            <a:endParaRPr lang="es-CL" dirty="0"/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dirty="0"/>
              <a:t>producción de la forma A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Ba | a </a:t>
            </a:r>
            <a:r>
              <a:rPr lang="es-ES" dirty="0" smtClean="0"/>
              <a:t>   se </a:t>
            </a:r>
            <a:r>
              <a:rPr lang="es-ES" dirty="0"/>
              <a:t>llama </a:t>
            </a:r>
            <a:r>
              <a:rPr lang="es-ES" u="sng" dirty="0"/>
              <a:t>lineal a la izquierda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144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>
            <a:normAutofit/>
          </a:bodyPr>
          <a:lstStyle/>
          <a:p>
            <a:r>
              <a:rPr lang="es-ES" dirty="0"/>
              <a:t>Si una gramática contiene sólo producciones lineales a la derecha se llama Gramática Lineal a la </a:t>
            </a:r>
            <a:r>
              <a:rPr lang="es-ES" dirty="0" smtClean="0"/>
              <a:t>Derecha</a:t>
            </a:r>
          </a:p>
          <a:p>
            <a:endParaRPr lang="es-ES" dirty="0"/>
          </a:p>
          <a:p>
            <a:r>
              <a:rPr lang="es-ES" dirty="0" smtClean="0"/>
              <a:t>Si </a:t>
            </a:r>
            <a:r>
              <a:rPr lang="es-ES" dirty="0"/>
              <a:t>una gramática contiene sólo producciones lineales a la izquierda se llama Gramática Lineal a la </a:t>
            </a:r>
            <a:r>
              <a:rPr lang="es-ES" dirty="0" smtClean="0"/>
              <a:t>Izquierda</a:t>
            </a:r>
            <a:endParaRPr lang="es-CL" dirty="0"/>
          </a:p>
          <a:p>
            <a:endParaRPr lang="es-CL" dirty="0"/>
          </a:p>
          <a:p>
            <a:r>
              <a:rPr lang="es-ES" dirty="0"/>
              <a:t>Estas gramáticas se llaman regulares, luego el lenguaje asociado L(G) se dice regular o de tipo 3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9262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07504" y="1052736"/>
            <a:ext cx="8784976" cy="5544616"/>
          </a:xfrm>
        </p:spPr>
        <p:txBody>
          <a:bodyPr>
            <a:normAutofit/>
          </a:bodyPr>
          <a:lstStyle/>
          <a:p>
            <a:r>
              <a:rPr lang="es-ES" b="1" dirty="0" smtClean="0"/>
              <a:t>Ejemplo.</a:t>
            </a:r>
            <a:r>
              <a:rPr lang="es-ES" dirty="0" smtClean="0"/>
              <a:t> </a:t>
            </a:r>
            <a:r>
              <a:rPr lang="es-ES" dirty="0"/>
              <a:t>Sean G</a:t>
            </a:r>
            <a:r>
              <a:rPr lang="es-ES" baseline="-25000" dirty="0"/>
              <a:t>1</a:t>
            </a:r>
            <a:r>
              <a:rPr lang="es-ES" dirty="0"/>
              <a:t> = (N,T,P</a:t>
            </a:r>
            <a:r>
              <a:rPr lang="es-ES" baseline="-25000" dirty="0"/>
              <a:t>1</a:t>
            </a:r>
            <a:r>
              <a:rPr lang="es-ES" dirty="0"/>
              <a:t>,</a:t>
            </a:r>
            <a:r>
              <a:rPr lang="es-ES" dirty="0">
                <a:sym typeface="Symbol"/>
              </a:rPr>
              <a:t></a:t>
            </a:r>
            <a:r>
              <a:rPr lang="es-ES" dirty="0"/>
              <a:t>) y G</a:t>
            </a:r>
            <a:r>
              <a:rPr lang="es-ES" baseline="-25000" dirty="0"/>
              <a:t>2</a:t>
            </a:r>
            <a:r>
              <a:rPr lang="es-ES" dirty="0"/>
              <a:t> = (N,T,P</a:t>
            </a:r>
            <a:r>
              <a:rPr lang="es-ES" baseline="-25000" dirty="0"/>
              <a:t>2</a:t>
            </a:r>
            <a:r>
              <a:rPr lang="es-ES" dirty="0"/>
              <a:t>,</a:t>
            </a:r>
            <a:r>
              <a:rPr lang="es-ES" dirty="0">
                <a:sym typeface="Symbol"/>
              </a:rPr>
              <a:t></a:t>
            </a:r>
            <a:r>
              <a:rPr lang="es-ES" dirty="0"/>
              <a:t>) las siguientes gramáticas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r>
              <a:rPr lang="es-ES" dirty="0"/>
              <a:t>P</a:t>
            </a:r>
            <a:r>
              <a:rPr lang="es-ES" baseline="-25000" dirty="0"/>
              <a:t>1</a:t>
            </a:r>
            <a:r>
              <a:rPr lang="es-ES" dirty="0"/>
              <a:t> corresponde a las siguientes producciones lineales a la derecha:</a:t>
            </a:r>
            <a:endParaRPr lang="es-CL" dirty="0"/>
          </a:p>
          <a:p>
            <a:endParaRPr lang="es-CL" dirty="0"/>
          </a:p>
          <a:p>
            <a:pPr marL="109728" indent="0">
              <a:buNone/>
            </a:pPr>
            <a:r>
              <a:rPr lang="es-ES" dirty="0" smtClean="0">
                <a:sym typeface="Symbol"/>
              </a:rPr>
              <a:t>   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1B | 1</a:t>
            </a:r>
            <a:endParaRPr lang="es-CL" dirty="0"/>
          </a:p>
          <a:p>
            <a:pPr marL="109728" indent="0">
              <a:buNone/>
            </a:pPr>
            <a:r>
              <a:rPr lang="es-ES" dirty="0" smtClean="0"/>
              <a:t>   B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0A </a:t>
            </a:r>
            <a:endParaRPr lang="es-CL" dirty="0"/>
          </a:p>
          <a:p>
            <a:pPr marL="109728" indent="0">
              <a:buNone/>
            </a:pPr>
            <a:r>
              <a:rPr lang="es-ES" dirty="0" smtClean="0"/>
              <a:t>   A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1B | 1</a:t>
            </a:r>
            <a:endParaRPr lang="es-CL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4060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544616"/>
          </a:xfrm>
        </p:spPr>
        <p:txBody>
          <a:bodyPr>
            <a:normAutofit/>
          </a:bodyPr>
          <a:lstStyle/>
          <a:p>
            <a:r>
              <a:rPr lang="es-ES" dirty="0"/>
              <a:t>P</a:t>
            </a:r>
            <a:r>
              <a:rPr lang="es-ES" baseline="-25000" dirty="0"/>
              <a:t>2</a:t>
            </a:r>
            <a:r>
              <a:rPr lang="es-ES" dirty="0"/>
              <a:t> corresponde a las siguientes producciones lineales a la izquierda:</a:t>
            </a:r>
            <a:endParaRPr lang="es-CL" dirty="0"/>
          </a:p>
          <a:p>
            <a:endParaRPr lang="es-CL" dirty="0"/>
          </a:p>
          <a:p>
            <a:pPr marL="109728" indent="0">
              <a:buNone/>
            </a:pPr>
            <a:r>
              <a:rPr lang="es-ES" dirty="0" smtClean="0">
                <a:sym typeface="Symbol"/>
              </a:rPr>
              <a:t>   </a:t>
            </a:r>
            <a:r>
              <a:rPr lang="es-ES" dirty="0" smtClean="0"/>
              <a:t>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B1 | 1</a:t>
            </a:r>
            <a:endParaRPr lang="es-CL" dirty="0"/>
          </a:p>
          <a:p>
            <a:pPr marL="109728" indent="0">
              <a:buNone/>
            </a:pPr>
            <a:r>
              <a:rPr lang="es-ES" dirty="0" smtClean="0"/>
              <a:t>   B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A0</a:t>
            </a:r>
            <a:endParaRPr lang="es-CL" dirty="0"/>
          </a:p>
          <a:p>
            <a:pPr marL="109728" indent="0">
              <a:buNone/>
            </a:pPr>
            <a:r>
              <a:rPr lang="es-ES" dirty="0" smtClean="0"/>
              <a:t>   A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B1 | 1</a:t>
            </a:r>
            <a:endParaRPr lang="es-CL" dirty="0"/>
          </a:p>
          <a:p>
            <a:endParaRPr lang="es-ES" dirty="0" smtClean="0"/>
          </a:p>
          <a:p>
            <a:r>
              <a:rPr lang="es-ES" dirty="0"/>
              <a:t>Se prueba que L(G</a:t>
            </a:r>
            <a:r>
              <a:rPr lang="es-ES" baseline="-25000" dirty="0"/>
              <a:t>1</a:t>
            </a:r>
            <a:r>
              <a:rPr lang="es-ES" dirty="0"/>
              <a:t>) </a:t>
            </a:r>
            <a:r>
              <a:rPr lang="es-ES"/>
              <a:t>= </a:t>
            </a:r>
            <a:r>
              <a:rPr lang="es-ES" smtClean="0"/>
              <a:t>{1, 101</a:t>
            </a:r>
            <a:r>
              <a:rPr lang="es-ES" dirty="0" smtClean="0"/>
              <a:t>, 10101</a:t>
            </a:r>
            <a:r>
              <a:rPr lang="es-ES" smtClean="0"/>
              <a:t>,…} = L(G</a:t>
            </a:r>
            <a:r>
              <a:rPr lang="es-ES" baseline="-25000" smtClean="0"/>
              <a:t>2</a:t>
            </a:r>
            <a:r>
              <a:rPr lang="es-ES" smtClean="0"/>
              <a:t>) luego </a:t>
            </a:r>
            <a:r>
              <a:rPr lang="es-ES" dirty="0"/>
              <a:t>son gramáticas </a:t>
            </a:r>
            <a:r>
              <a:rPr lang="es-ES" dirty="0" smtClean="0"/>
              <a:t>equivalentes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Gramáticas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6578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s-CL" sz="6600" dirty="0" smtClean="0"/>
              <a:t>Fundamentos de la Computación</a:t>
            </a:r>
            <a:br>
              <a:rPr lang="es-CL" sz="6600" dirty="0" smtClean="0"/>
            </a:b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Profesor</a:t>
            </a:r>
            <a:r>
              <a:rPr lang="es-CL" dirty="0" smtClean="0"/>
              <a:t>: Héctor Soza Pollman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2157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 lnSpcReduction="10000"/>
          </a:bodyPr>
          <a:lstStyle/>
          <a:p>
            <a:r>
              <a:rPr lang="es-CL" sz="2600" dirty="0" smtClean="0"/>
              <a:t>Al diseñar un lenguaje de programación se deben considerar muchas características asociadas a este, como son:</a:t>
            </a:r>
          </a:p>
          <a:p>
            <a:r>
              <a:rPr lang="es-CL" sz="2400" dirty="0" smtClean="0"/>
              <a:t>Representación</a:t>
            </a:r>
            <a:endParaRPr lang="es-CL" sz="2400" dirty="0"/>
          </a:p>
          <a:p>
            <a:endParaRPr lang="es-CL" sz="2400" dirty="0" smtClean="0"/>
          </a:p>
          <a:p>
            <a:r>
              <a:rPr lang="es-CL" sz="2400" dirty="0" smtClean="0"/>
              <a:t>Tipos básicos</a:t>
            </a:r>
          </a:p>
          <a:p>
            <a:endParaRPr lang="es-CL" sz="2400" dirty="0" smtClean="0"/>
          </a:p>
          <a:p>
            <a:r>
              <a:rPr lang="es-CL" sz="2400" dirty="0" smtClean="0"/>
              <a:t>Tipos </a:t>
            </a:r>
            <a:r>
              <a:rPr lang="es-CL" sz="2400" dirty="0"/>
              <a:t>de datos </a:t>
            </a:r>
            <a:r>
              <a:rPr lang="es-CL" sz="2400" dirty="0" smtClean="0"/>
              <a:t>compuestos</a:t>
            </a:r>
            <a:endParaRPr lang="es-CL" sz="2400" dirty="0"/>
          </a:p>
          <a:p>
            <a:endParaRPr lang="es-CL" sz="2400" dirty="0" smtClean="0"/>
          </a:p>
          <a:p>
            <a:r>
              <a:rPr lang="es-CL" sz="2400" dirty="0" smtClean="0"/>
              <a:t>Expresiones </a:t>
            </a:r>
            <a:r>
              <a:rPr lang="es-CL" sz="2400" dirty="0"/>
              <a:t>y </a:t>
            </a:r>
            <a:r>
              <a:rPr lang="es-CL" sz="2400" dirty="0" smtClean="0"/>
              <a:t>operadores</a:t>
            </a:r>
            <a:endParaRPr lang="es-CL" sz="2400" dirty="0"/>
          </a:p>
          <a:p>
            <a:endParaRPr lang="es-CL" sz="2400" dirty="0" smtClean="0"/>
          </a:p>
          <a:p>
            <a:r>
              <a:rPr lang="es-CL" sz="2400" dirty="0" smtClean="0"/>
              <a:t>Declaraciones </a:t>
            </a:r>
            <a:r>
              <a:rPr lang="es-CL" sz="2400" dirty="0"/>
              <a:t>y </a:t>
            </a:r>
            <a:r>
              <a:rPr lang="es-CL" sz="2400" dirty="0" smtClean="0"/>
              <a:t>ámbitos</a:t>
            </a:r>
            <a:endParaRPr lang="es-CL" sz="2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386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r>
              <a:rPr lang="es-ES" sz="2800" b="1" dirty="0" smtClean="0"/>
              <a:t>Largo de un string</a:t>
            </a:r>
            <a:r>
              <a:rPr lang="es-ES" sz="2800" dirty="0" smtClean="0"/>
              <a:t>: si w es un string, su largo se escribe |w</a:t>
            </a:r>
            <a:r>
              <a:rPr lang="es-ES" sz="2800" dirty="0"/>
              <a:t>|, </a:t>
            </a:r>
            <a:r>
              <a:rPr lang="es-ES" sz="2800" dirty="0" smtClean="0"/>
              <a:t>y es </a:t>
            </a:r>
            <a:r>
              <a:rPr lang="es-ES" sz="2800" dirty="0"/>
              <a:t>la cantidad de símbolos que componen el </a:t>
            </a:r>
            <a:r>
              <a:rPr lang="es-ES" sz="2800" dirty="0" smtClean="0"/>
              <a:t>string</a:t>
            </a:r>
          </a:p>
          <a:p>
            <a:r>
              <a:rPr lang="es-ES" sz="2800" dirty="0" smtClean="0"/>
              <a:t>Por </a:t>
            </a:r>
            <a:r>
              <a:rPr lang="es-ES" sz="2800" dirty="0"/>
              <a:t>ejemplo, </a:t>
            </a:r>
            <a:r>
              <a:rPr lang="es-ES" sz="2800" dirty="0" smtClean="0"/>
              <a:t>|abccab</a:t>
            </a:r>
            <a:r>
              <a:rPr lang="es-ES" sz="2800" dirty="0"/>
              <a:t>| = </a:t>
            </a:r>
            <a:r>
              <a:rPr lang="es-ES" sz="2800" dirty="0" smtClean="0"/>
              <a:t>6</a:t>
            </a:r>
          </a:p>
          <a:p>
            <a:endParaRPr lang="es-ES" sz="2800" b="1" dirty="0"/>
          </a:p>
          <a:p>
            <a:r>
              <a:rPr lang="es-ES" sz="2800" b="1" u="sng" dirty="0" smtClean="0"/>
              <a:t>String vacío</a:t>
            </a:r>
            <a:r>
              <a:rPr lang="es-ES" sz="2800" dirty="0"/>
              <a:t>:</a:t>
            </a:r>
            <a:r>
              <a:rPr lang="es-ES" sz="2800" dirty="0" smtClean="0"/>
              <a:t> se escribe </a:t>
            </a:r>
            <a:r>
              <a:rPr lang="es-ES" sz="2800" dirty="0" smtClean="0">
                <a:sym typeface="Symbol"/>
              </a:rPr>
              <a:t> (en algunos textos se llama </a:t>
            </a:r>
            <a:r>
              <a:rPr lang="el-GR" sz="2800" dirty="0" smtClean="0">
                <a:sym typeface="Symbol"/>
              </a:rPr>
              <a:t>λ</a:t>
            </a:r>
            <a:r>
              <a:rPr lang="es-CL" sz="2800" dirty="0" smtClean="0">
                <a:sym typeface="Symbol"/>
              </a:rPr>
              <a:t>)</a:t>
            </a:r>
            <a:r>
              <a:rPr lang="es-ES" sz="2800" dirty="0" smtClean="0"/>
              <a:t>, y se define </a:t>
            </a:r>
            <a:r>
              <a:rPr lang="es-ES" sz="2800" dirty="0"/>
              <a:t>como aquel string que no tiene símbolos, o sea |</a:t>
            </a:r>
            <a:r>
              <a:rPr lang="es-ES" sz="2800" dirty="0">
                <a:sym typeface="Symbol"/>
              </a:rPr>
              <a:t></a:t>
            </a:r>
            <a:r>
              <a:rPr lang="es-ES" sz="2800" dirty="0"/>
              <a:t>| = </a:t>
            </a:r>
            <a:r>
              <a:rPr lang="es-ES" sz="2800" dirty="0" smtClean="0"/>
              <a:t>0 </a:t>
            </a:r>
          </a:p>
          <a:p>
            <a:r>
              <a:rPr lang="es-ES" sz="2800" dirty="0" smtClean="0">
                <a:sym typeface="Symbol"/>
              </a:rPr>
              <a:t> </a:t>
            </a:r>
            <a:r>
              <a:rPr lang="es-ES" sz="2800" dirty="0" smtClean="0"/>
              <a:t>es </a:t>
            </a:r>
            <a:r>
              <a:rPr lang="es-ES" sz="2800" dirty="0"/>
              <a:t>un string </a:t>
            </a:r>
            <a:r>
              <a:rPr lang="es-ES" sz="2800" dirty="0" smtClean="0"/>
              <a:t>que existe sobre </a:t>
            </a:r>
            <a:r>
              <a:rPr lang="es-ES" sz="2800" dirty="0"/>
              <a:t>cualquier </a:t>
            </a:r>
            <a:r>
              <a:rPr lang="es-ES" sz="2800" dirty="0" smtClean="0"/>
              <a:t>alfabeto</a:t>
            </a:r>
            <a:endParaRPr lang="es-CL" sz="2800" dirty="0"/>
          </a:p>
          <a:p>
            <a:endParaRPr lang="es-CL" sz="28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Alfabeto</a:t>
            </a:r>
          </a:p>
        </p:txBody>
      </p:sp>
    </p:spTree>
    <p:extLst>
      <p:ext uri="{BB962C8B-B14F-4D97-AF65-F5344CB8AC3E}">
        <p14:creationId xmlns:p14="http://schemas.microsoft.com/office/powerpoint/2010/main" val="47432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400" dirty="0" smtClean="0"/>
              <a:t>Variables</a:t>
            </a:r>
            <a:r>
              <a:rPr lang="es-CL" sz="2400" dirty="0"/>
              <a:t>, referencias y </a:t>
            </a:r>
            <a:r>
              <a:rPr lang="es-CL" sz="2400" dirty="0" smtClean="0"/>
              <a:t>asignaciones</a:t>
            </a:r>
            <a:endParaRPr lang="es-CL" sz="2400" dirty="0"/>
          </a:p>
          <a:p>
            <a:endParaRPr lang="es-CL" sz="2400" dirty="0" smtClean="0"/>
          </a:p>
          <a:p>
            <a:r>
              <a:rPr lang="es-CL" sz="2400" dirty="0" smtClean="0"/>
              <a:t>Control </a:t>
            </a:r>
            <a:r>
              <a:rPr lang="es-CL" sz="2400" dirty="0"/>
              <a:t>de la </a:t>
            </a:r>
            <a:r>
              <a:rPr lang="es-CL" sz="2400" dirty="0" smtClean="0"/>
              <a:t>ejecución</a:t>
            </a:r>
            <a:endParaRPr lang="es-CL" sz="2400" dirty="0"/>
          </a:p>
          <a:p>
            <a:endParaRPr lang="es-CL" sz="2400" dirty="0" smtClean="0"/>
          </a:p>
          <a:p>
            <a:r>
              <a:rPr lang="es-CL" sz="2400" dirty="0" smtClean="0"/>
              <a:t>Mecanismos </a:t>
            </a:r>
            <a:r>
              <a:rPr lang="es-CL" sz="2400" dirty="0"/>
              <a:t>de </a:t>
            </a:r>
            <a:r>
              <a:rPr lang="es-CL" sz="2400" dirty="0" smtClean="0"/>
              <a:t>abstracción</a:t>
            </a:r>
            <a:endParaRPr lang="es-CL" sz="2400" dirty="0"/>
          </a:p>
          <a:p>
            <a:endParaRPr lang="es-CL" sz="2400" dirty="0" smtClean="0"/>
          </a:p>
          <a:p>
            <a:r>
              <a:rPr lang="es-CL" sz="2400" dirty="0" smtClean="0"/>
              <a:t>Entrada </a:t>
            </a:r>
            <a:r>
              <a:rPr lang="es-CL" sz="2400" dirty="0"/>
              <a:t>/ </a:t>
            </a:r>
            <a:r>
              <a:rPr lang="es-CL" sz="2400" dirty="0" smtClean="0"/>
              <a:t>salida</a:t>
            </a:r>
            <a:endParaRPr lang="es-CL" sz="2400" dirty="0"/>
          </a:p>
          <a:p>
            <a:endParaRPr lang="es-CL" sz="2400" dirty="0" smtClean="0"/>
          </a:p>
          <a:p>
            <a:r>
              <a:rPr lang="es-CL" sz="2400" dirty="0" smtClean="0"/>
              <a:t>Objetos</a:t>
            </a:r>
            <a:r>
              <a:rPr lang="es-CL" sz="2400" dirty="0"/>
              <a:t>, clases y </a:t>
            </a:r>
            <a:r>
              <a:rPr lang="es-CL" sz="2400" dirty="0" smtClean="0"/>
              <a:t>herencia</a:t>
            </a:r>
            <a:endParaRPr lang="es-CL" sz="2400" dirty="0"/>
          </a:p>
          <a:p>
            <a:endParaRPr lang="es-CL" sz="2400" dirty="0" smtClean="0"/>
          </a:p>
          <a:p>
            <a:r>
              <a:rPr lang="es-CL" sz="2400" dirty="0" err="1" smtClean="0"/>
              <a:t>Genericidad</a:t>
            </a:r>
            <a:endParaRPr lang="es-CL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179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800" dirty="0"/>
              <a:t>Un lenguaje es muchas veces diseñado específicamente para la aplicación sobre un </a:t>
            </a:r>
            <a:r>
              <a:rPr lang="es-CL" sz="2800" dirty="0" smtClean="0"/>
              <a:t>área </a:t>
            </a:r>
          </a:p>
          <a:p>
            <a:endParaRPr lang="es-CL" sz="2800" dirty="0"/>
          </a:p>
          <a:p>
            <a:r>
              <a:rPr lang="es-CL" sz="2800" dirty="0" smtClean="0"/>
              <a:t>La </a:t>
            </a:r>
            <a:r>
              <a:rPr lang="es-CL" sz="2800" dirty="0"/>
              <a:t>principal atención se da para restringir </a:t>
            </a:r>
            <a:r>
              <a:rPr lang="es-CL" sz="2800" dirty="0" smtClean="0"/>
              <a:t>el área </a:t>
            </a:r>
            <a:r>
              <a:rPr lang="es-CL" sz="2800" dirty="0"/>
              <a:t>de aplicación del </a:t>
            </a:r>
            <a:r>
              <a:rPr lang="es-CL" sz="2800" dirty="0" smtClean="0"/>
              <a:t>lenguaje y </a:t>
            </a:r>
            <a:r>
              <a:rPr lang="es-CL" sz="2800" dirty="0"/>
              <a:t>lo mejor del lenguaje será </a:t>
            </a:r>
            <a:r>
              <a:rPr lang="es-CL" sz="2800" dirty="0" smtClean="0"/>
              <a:t>que sirva para resolver problemas </a:t>
            </a:r>
            <a:r>
              <a:rPr lang="es-CL" sz="2800" dirty="0"/>
              <a:t>en su </a:t>
            </a:r>
            <a:r>
              <a:rPr lang="es-CL" sz="2800" dirty="0" smtClean="0"/>
              <a:t>área</a:t>
            </a:r>
          </a:p>
          <a:p>
            <a:endParaRPr lang="es-CL" sz="2400" dirty="0"/>
          </a:p>
          <a:p>
            <a:endParaRPr lang="es-CL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028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800" dirty="0" smtClean="0"/>
              <a:t>Se debe considerar que no </a:t>
            </a:r>
            <a:r>
              <a:rPr lang="es-CL" sz="2800" dirty="0"/>
              <a:t>hay un lenguaje bueno para </a:t>
            </a:r>
            <a:r>
              <a:rPr lang="es-CL" sz="2800" dirty="0" smtClean="0"/>
              <a:t>todo</a:t>
            </a:r>
            <a:endParaRPr lang="es-CL" sz="2800" dirty="0"/>
          </a:p>
          <a:p>
            <a:endParaRPr lang="es-CL" sz="2800" dirty="0"/>
          </a:p>
          <a:p>
            <a:r>
              <a:rPr lang="es-CL" sz="2800" dirty="0" smtClean="0"/>
              <a:t>Aplicación específica</a:t>
            </a:r>
            <a:endParaRPr lang="es-CL" sz="2800" dirty="0"/>
          </a:p>
          <a:p>
            <a:endParaRPr lang="es-CL" sz="2800" dirty="0" smtClean="0"/>
          </a:p>
          <a:p>
            <a:r>
              <a:rPr lang="es-CL" sz="2800" dirty="0" smtClean="0"/>
              <a:t>Trabajan con bases </a:t>
            </a:r>
            <a:r>
              <a:rPr lang="es-CL" sz="2800" dirty="0"/>
              <a:t>de datos, sistemas expertos, cálculo numérico, programación simbólica, diseño algorítmico, etc.</a:t>
            </a:r>
            <a:endParaRPr lang="es-CL" sz="2800" dirty="0" smtClean="0"/>
          </a:p>
          <a:p>
            <a:endParaRPr lang="es-CL" sz="2400" dirty="0"/>
          </a:p>
          <a:p>
            <a:endParaRPr lang="es-CL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0809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 lnSpcReduction="10000"/>
          </a:bodyPr>
          <a:lstStyle/>
          <a:p>
            <a:r>
              <a:rPr lang="es-CL" sz="2800" dirty="0"/>
              <a:t>Se asumirán </a:t>
            </a:r>
            <a:r>
              <a:rPr lang="es-CL" sz="2800" dirty="0" smtClean="0"/>
              <a:t>como apropiados </a:t>
            </a:r>
            <a:r>
              <a:rPr lang="es-CL" sz="2800" dirty="0"/>
              <a:t>para toda área de programación entre otros, los siguientes objetivos:</a:t>
            </a:r>
          </a:p>
          <a:p>
            <a:endParaRPr lang="es-CL" sz="2800" b="1" dirty="0" smtClean="0"/>
          </a:p>
          <a:p>
            <a:r>
              <a:rPr lang="es-CL" sz="2800" b="1" dirty="0" smtClean="0"/>
              <a:t>Exactitud</a:t>
            </a:r>
            <a:r>
              <a:rPr lang="es-CL" sz="2800" dirty="0" smtClean="0"/>
              <a:t>: </a:t>
            </a:r>
            <a:r>
              <a:rPr lang="es-CL" sz="2800" dirty="0"/>
              <a:t>cualquier programa </a:t>
            </a:r>
            <a:r>
              <a:rPr lang="es-CL" sz="2800" dirty="0" smtClean="0"/>
              <a:t>de computador tiene </a:t>
            </a:r>
            <a:r>
              <a:rPr lang="es-CL" sz="2800" dirty="0"/>
              <a:t>que satisfacer su especificación exactamente</a:t>
            </a:r>
          </a:p>
          <a:p>
            <a:endParaRPr lang="es-CL" sz="2800" dirty="0" smtClean="0"/>
          </a:p>
          <a:p>
            <a:r>
              <a:rPr lang="es-CL" sz="2800" b="1" dirty="0" smtClean="0"/>
              <a:t>Claridad</a:t>
            </a:r>
            <a:r>
              <a:rPr lang="es-CL" sz="2800" dirty="0" smtClean="0"/>
              <a:t>: </a:t>
            </a:r>
            <a:r>
              <a:rPr lang="es-CL" sz="2800" dirty="0"/>
              <a:t>es importante que la forma en que </a:t>
            </a:r>
            <a:r>
              <a:rPr lang="es-CL" sz="2800" dirty="0" smtClean="0"/>
              <a:t>el algoritmo </a:t>
            </a:r>
            <a:r>
              <a:rPr lang="es-CL" sz="2800" dirty="0"/>
              <a:t>esté </a:t>
            </a:r>
            <a:r>
              <a:rPr lang="es-CL" sz="2800" dirty="0" smtClean="0"/>
              <a:t>descrito no </a:t>
            </a:r>
            <a:r>
              <a:rPr lang="es-CL" sz="2800" dirty="0"/>
              <a:t>sea más complicada de lo que es necesario</a:t>
            </a:r>
          </a:p>
          <a:p>
            <a:endParaRPr lang="es-CL" sz="2800" dirty="0" smtClean="0"/>
          </a:p>
          <a:p>
            <a:endParaRPr lang="es-CL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43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Eficiencia</a:t>
            </a:r>
            <a:r>
              <a:rPr lang="es-CL" sz="2800" dirty="0" smtClean="0"/>
              <a:t>: mide el costo de ejecutar un programa y depende de, al menos:</a:t>
            </a:r>
          </a:p>
          <a:p>
            <a:endParaRPr lang="es-CL" sz="2800" dirty="0"/>
          </a:p>
          <a:p>
            <a:r>
              <a:rPr lang="es-CL" sz="2800" dirty="0" smtClean="0"/>
              <a:t>El </a:t>
            </a:r>
            <a:r>
              <a:rPr lang="es-CL" sz="2800" dirty="0"/>
              <a:t>tiempo tomado por el computador para llevar a cabo la secuencia de operaciones </a:t>
            </a:r>
            <a:r>
              <a:rPr lang="es-CL" sz="2800" dirty="0" smtClean="0"/>
              <a:t>involucradas en el programa</a:t>
            </a:r>
            <a:endParaRPr lang="es-CL" sz="2800" dirty="0"/>
          </a:p>
          <a:p>
            <a:endParaRPr lang="es-CL" sz="2800" dirty="0" smtClean="0"/>
          </a:p>
          <a:p>
            <a:r>
              <a:rPr lang="es-CL" sz="2800" dirty="0" smtClean="0"/>
              <a:t>La </a:t>
            </a:r>
            <a:r>
              <a:rPr lang="es-CL" sz="2800" dirty="0"/>
              <a:t>cantidad de memoria de computador usada en </a:t>
            </a:r>
            <a:r>
              <a:rPr lang="es-CL" sz="2800" dirty="0" smtClean="0"/>
              <a:t>hacerlo</a:t>
            </a:r>
            <a:endParaRPr lang="es-CL" sz="2800" dirty="0"/>
          </a:p>
          <a:p>
            <a:endParaRPr lang="es-CL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7950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800" b="1" dirty="0"/>
              <a:t>Existen </a:t>
            </a:r>
            <a:r>
              <a:rPr lang="es-CL" sz="2800" b="1" dirty="0" smtClean="0"/>
              <a:t>varios </a:t>
            </a:r>
            <a:r>
              <a:rPr lang="es-CL" sz="2800" b="1" dirty="0"/>
              <a:t>tipos de filosofía de </a:t>
            </a:r>
            <a:r>
              <a:rPr lang="es-CL" sz="2800" b="1" dirty="0" smtClean="0"/>
              <a:t>programación entre los que están:</a:t>
            </a:r>
            <a:endParaRPr lang="es-CL" sz="2800" b="1" dirty="0"/>
          </a:p>
          <a:p>
            <a:endParaRPr lang="es-CL" sz="2800" dirty="0" smtClean="0"/>
          </a:p>
          <a:p>
            <a:r>
              <a:rPr lang="es-CL" sz="2800" dirty="0" smtClean="0"/>
              <a:t>La </a:t>
            </a:r>
            <a:r>
              <a:rPr lang="es-CL" sz="2800" dirty="0"/>
              <a:t>programación estructurada</a:t>
            </a:r>
          </a:p>
          <a:p>
            <a:endParaRPr lang="es-CL" sz="2800" dirty="0" smtClean="0"/>
          </a:p>
          <a:p>
            <a:r>
              <a:rPr lang="es-CL" sz="2800" dirty="0" smtClean="0"/>
              <a:t>La </a:t>
            </a:r>
            <a:r>
              <a:rPr lang="es-CL" sz="2800" dirty="0"/>
              <a:t>programación orientada a objetos</a:t>
            </a:r>
          </a:p>
          <a:p>
            <a:endParaRPr lang="es-CL" sz="2800" dirty="0" smtClean="0"/>
          </a:p>
          <a:p>
            <a:r>
              <a:rPr lang="es-CL" sz="2800" dirty="0" smtClean="0"/>
              <a:t>La </a:t>
            </a:r>
            <a:r>
              <a:rPr lang="es-CL" sz="2800" dirty="0"/>
              <a:t>programación orientada a </a:t>
            </a:r>
            <a:r>
              <a:rPr lang="es-CL" sz="2800" dirty="0" smtClean="0"/>
              <a:t>eventos</a:t>
            </a:r>
            <a:endParaRPr lang="es-CL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2604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 lnSpcReduction="10000"/>
          </a:bodyPr>
          <a:lstStyle/>
          <a:p>
            <a:r>
              <a:rPr lang="es-CL" sz="2800" dirty="0"/>
              <a:t>La </a:t>
            </a:r>
            <a:r>
              <a:rPr lang="es-CL" sz="2800" b="1" dirty="0"/>
              <a:t>programación estructurada </a:t>
            </a:r>
            <a:r>
              <a:rPr lang="es-CL" sz="2800" dirty="0"/>
              <a:t>es una filosofía de implantación de algoritmos con un conjunto finito de estructuras bien </a:t>
            </a:r>
            <a:r>
              <a:rPr lang="es-CL" sz="2800" dirty="0" smtClean="0"/>
              <a:t>organizadas</a:t>
            </a:r>
            <a:endParaRPr lang="es-CL" sz="2800" dirty="0"/>
          </a:p>
          <a:p>
            <a:r>
              <a:rPr lang="es-CL" sz="2800" dirty="0"/>
              <a:t>Esta filosofía está enfocada a los programas, es decir en la forma en que se resolverán los </a:t>
            </a:r>
            <a:r>
              <a:rPr lang="es-CL" sz="2800" dirty="0" smtClean="0"/>
              <a:t>problemas</a:t>
            </a:r>
          </a:p>
          <a:p>
            <a:r>
              <a:rPr lang="es-CL" sz="2800" dirty="0" smtClean="0"/>
              <a:t>Al </a:t>
            </a:r>
            <a:r>
              <a:rPr lang="es-CL" sz="2800" dirty="0"/>
              <a:t>implementar </a:t>
            </a:r>
            <a:r>
              <a:rPr lang="es-CL" sz="2800" dirty="0" smtClean="0"/>
              <a:t>los procedimientos </a:t>
            </a:r>
            <a:r>
              <a:rPr lang="es-CL" sz="2800" dirty="0"/>
              <a:t>y funciones se aplican las estructuras de datos adecuadas a estos y se obtienen los programas</a:t>
            </a:r>
            <a:endParaRPr lang="es-CL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788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 fontScale="92500" lnSpcReduction="10000"/>
          </a:bodyPr>
          <a:lstStyle/>
          <a:p>
            <a:r>
              <a:rPr lang="es-CL" sz="2800" dirty="0"/>
              <a:t>L</a:t>
            </a:r>
            <a:r>
              <a:rPr lang="es-CL" sz="2800" dirty="0" smtClean="0"/>
              <a:t>a </a:t>
            </a:r>
            <a:r>
              <a:rPr lang="es-CL" sz="2800" b="1" dirty="0" smtClean="0"/>
              <a:t>Programación Orientada </a:t>
            </a:r>
            <a:r>
              <a:rPr lang="es-CL" sz="2800" b="1" dirty="0"/>
              <a:t>a </a:t>
            </a:r>
            <a:r>
              <a:rPr lang="es-CL" sz="2800" b="1" dirty="0" smtClean="0"/>
              <a:t>Objetos </a:t>
            </a:r>
            <a:r>
              <a:rPr lang="es-CL" sz="2800" dirty="0"/>
              <a:t>analiza las entidades implicadas en el programa buscando características </a:t>
            </a:r>
            <a:r>
              <a:rPr lang="es-CL" sz="2800" dirty="0" smtClean="0"/>
              <a:t>comunes entre </a:t>
            </a:r>
            <a:r>
              <a:rPr lang="es-CL" sz="2800" dirty="0"/>
              <a:t>entidades y de ahí crear estructuras de datos que capturen estas características permitiendo crear relaciones entre </a:t>
            </a:r>
            <a:r>
              <a:rPr lang="es-CL" sz="2800" dirty="0" smtClean="0"/>
              <a:t>las estructuras </a:t>
            </a:r>
            <a:r>
              <a:rPr lang="es-CL" sz="2800" dirty="0"/>
              <a:t>de datos también denominados </a:t>
            </a:r>
            <a:r>
              <a:rPr lang="es-CL" sz="2800" dirty="0" smtClean="0"/>
              <a:t>objetos </a:t>
            </a:r>
          </a:p>
          <a:p>
            <a:endParaRPr lang="es-CL" sz="2800" dirty="0"/>
          </a:p>
          <a:p>
            <a:r>
              <a:rPr lang="es-CL" sz="2800" dirty="0" smtClean="0"/>
              <a:t>Las </a:t>
            </a:r>
            <a:r>
              <a:rPr lang="es-CL" sz="2800" dirty="0"/>
              <a:t>propiedades </a:t>
            </a:r>
            <a:r>
              <a:rPr lang="es-CL" sz="2800" dirty="0" smtClean="0"/>
              <a:t>más interesantes de </a:t>
            </a:r>
            <a:r>
              <a:rPr lang="es-CL" sz="2800" dirty="0"/>
              <a:t>la programación orientada a objetos son: herencia, paso </a:t>
            </a:r>
            <a:r>
              <a:rPr lang="es-CL" sz="2800" dirty="0" smtClean="0"/>
              <a:t>de mensajes</a:t>
            </a:r>
            <a:r>
              <a:rPr lang="es-CL" sz="2800" dirty="0"/>
              <a:t>, encapsulamiento y </a:t>
            </a:r>
            <a:r>
              <a:rPr lang="es-CL" sz="2800" dirty="0" smtClean="0"/>
              <a:t>polimorfismo</a:t>
            </a:r>
            <a:endParaRPr lang="es-CL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759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 fontScale="92500" lnSpcReduction="10000"/>
          </a:bodyPr>
          <a:lstStyle/>
          <a:p>
            <a:r>
              <a:rPr lang="es-CL" sz="2800" dirty="0"/>
              <a:t>La </a:t>
            </a:r>
            <a:r>
              <a:rPr lang="es-CL" sz="2800" b="1" dirty="0"/>
              <a:t>programación orientada a eventos </a:t>
            </a:r>
            <a:r>
              <a:rPr lang="es-CL" sz="2800" dirty="0"/>
              <a:t>se enfoca a las acciones del usuario como </a:t>
            </a:r>
            <a:r>
              <a:rPr lang="es-CL" sz="2800" dirty="0" smtClean="0"/>
              <a:t>principal </a:t>
            </a:r>
            <a:r>
              <a:rPr lang="es-CL" sz="2800" dirty="0"/>
              <a:t>forma de </a:t>
            </a:r>
            <a:r>
              <a:rPr lang="es-CL" sz="2800" dirty="0" smtClean="0"/>
              <a:t>programación </a:t>
            </a:r>
          </a:p>
          <a:p>
            <a:endParaRPr lang="es-CL" sz="2800" dirty="0"/>
          </a:p>
          <a:p>
            <a:r>
              <a:rPr lang="es-CL" sz="2800" dirty="0" smtClean="0"/>
              <a:t>Esta filosofía </a:t>
            </a:r>
            <a:r>
              <a:rPr lang="es-CL" sz="2800" dirty="0"/>
              <a:t>basa sus características en crear funciones en base a los eventos que produce el </a:t>
            </a:r>
            <a:r>
              <a:rPr lang="es-CL" sz="2800" dirty="0" smtClean="0"/>
              <a:t>usuario </a:t>
            </a:r>
          </a:p>
          <a:p>
            <a:endParaRPr lang="es-CL" sz="2800" dirty="0"/>
          </a:p>
          <a:p>
            <a:r>
              <a:rPr lang="es-CL" sz="2800" dirty="0" smtClean="0"/>
              <a:t>Este </a:t>
            </a:r>
            <a:r>
              <a:rPr lang="es-CL" sz="2800" dirty="0"/>
              <a:t>tipo de programación </a:t>
            </a:r>
            <a:r>
              <a:rPr lang="es-CL" sz="2800" dirty="0" smtClean="0"/>
              <a:t>es sensiblemente </a:t>
            </a:r>
            <a:r>
              <a:rPr lang="es-CL" sz="2800" dirty="0"/>
              <a:t>más complicada que la secuencial y la interactiva, ya que las acciones de un usuario son muy variadas</a:t>
            </a:r>
            <a:endParaRPr lang="es-CL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313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800" dirty="0"/>
              <a:t>El diseño detallado </a:t>
            </a:r>
            <a:r>
              <a:rPr lang="es-CL" sz="2800" dirty="0" smtClean="0"/>
              <a:t>de un programa tiene </a:t>
            </a:r>
            <a:r>
              <a:rPr lang="es-CL" sz="2800" dirty="0"/>
              <a:t>que ver </a:t>
            </a:r>
            <a:r>
              <a:rPr lang="es-CL" sz="2800" dirty="0" smtClean="0"/>
              <a:t>con: </a:t>
            </a:r>
          </a:p>
          <a:p>
            <a:endParaRPr lang="es-CL" sz="2800" dirty="0"/>
          </a:p>
          <a:p>
            <a:r>
              <a:rPr lang="es-CL" sz="2800" dirty="0" smtClean="0"/>
              <a:t>La </a:t>
            </a:r>
            <a:r>
              <a:rPr lang="es-CL" sz="2800" dirty="0"/>
              <a:t>especificación de detalles algorítmicos, representaciones concretas de datos</a:t>
            </a:r>
            <a:r>
              <a:rPr lang="es-CL" sz="2800" dirty="0" smtClean="0"/>
              <a:t>, interconexiones </a:t>
            </a:r>
            <a:r>
              <a:rPr lang="es-CL" sz="2800" dirty="0"/>
              <a:t>entre funciones y estructuras de datos, y empaque del producto de </a:t>
            </a:r>
            <a:r>
              <a:rPr lang="es-CL" sz="2800" dirty="0" smtClean="0"/>
              <a:t>programación</a:t>
            </a:r>
            <a:endParaRPr lang="es-CL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970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s-ES" sz="2800" b="1" u="sng" dirty="0" smtClean="0"/>
              <a:t>Prefijo</a:t>
            </a:r>
            <a:r>
              <a:rPr lang="es-ES" sz="2800" dirty="0" smtClean="0"/>
              <a:t>: de </a:t>
            </a:r>
            <a:r>
              <a:rPr lang="es-ES" sz="2800" dirty="0"/>
              <a:t>un string es una sucesión finita de símbolos que forme parte del string y esté ubicada delante de ese string </a:t>
            </a:r>
            <a:endParaRPr lang="es-ES" sz="2800" dirty="0" smtClean="0"/>
          </a:p>
          <a:p>
            <a:endParaRPr lang="es-ES" sz="2800" dirty="0" smtClean="0"/>
          </a:p>
          <a:p>
            <a:r>
              <a:rPr lang="es-ES" sz="2800" dirty="0" smtClean="0"/>
              <a:t>Por </a:t>
            </a:r>
            <a:r>
              <a:rPr lang="es-ES" sz="2800" dirty="0"/>
              <a:t>ejemplo, para el string </a:t>
            </a:r>
            <a:r>
              <a:rPr lang="es-ES" sz="2800" u="sng" dirty="0"/>
              <a:t>cab</a:t>
            </a:r>
            <a:r>
              <a:rPr lang="es-ES" sz="2800" dirty="0"/>
              <a:t> sus </a:t>
            </a:r>
            <a:r>
              <a:rPr lang="es-ES" sz="2800" b="1" dirty="0"/>
              <a:t>prefijos</a:t>
            </a:r>
            <a:r>
              <a:rPr lang="es-ES" sz="2800" dirty="0"/>
              <a:t> son: </a:t>
            </a:r>
            <a:r>
              <a:rPr lang="es-ES" sz="2800" dirty="0">
                <a:sym typeface="Symbol"/>
              </a:rPr>
              <a:t></a:t>
            </a:r>
            <a:r>
              <a:rPr lang="es-ES" sz="2800" dirty="0"/>
              <a:t>, c, ca y cab</a:t>
            </a:r>
          </a:p>
          <a:p>
            <a:endParaRPr lang="es-ES" sz="2800" dirty="0"/>
          </a:p>
          <a:p>
            <a:endParaRPr lang="es-CL" sz="28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Strings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872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800" dirty="0" smtClean="0"/>
              <a:t>El </a:t>
            </a:r>
            <a:r>
              <a:rPr lang="es-CL" sz="2800" dirty="0"/>
              <a:t>diseño detallado </a:t>
            </a:r>
            <a:r>
              <a:rPr lang="es-CL" sz="2800" dirty="0" smtClean="0"/>
              <a:t>está fuertemente </a:t>
            </a:r>
            <a:r>
              <a:rPr lang="es-CL" sz="2800" dirty="0"/>
              <a:t>influenciado por el lenguaje de instrumentación, pero no es lo mismo que la instrumentación; el diseño detallado </a:t>
            </a:r>
            <a:r>
              <a:rPr lang="es-CL" sz="2800" dirty="0" smtClean="0"/>
              <a:t>tiene que </a:t>
            </a:r>
            <a:r>
              <a:rPr lang="es-CL" sz="2800" dirty="0"/>
              <a:t>ver más con aspectos semánticos y menos con detalles sintácticos que es la instrumentación</a:t>
            </a:r>
            <a:endParaRPr lang="es-CL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706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800" dirty="0"/>
              <a:t>El punto de inicio para el </a:t>
            </a:r>
            <a:r>
              <a:rPr lang="es-CL" sz="2800" dirty="0" smtClean="0"/>
              <a:t>diseño detallado </a:t>
            </a:r>
            <a:r>
              <a:rPr lang="es-CL" sz="2800" dirty="0"/>
              <a:t>es una estructura arquitectónica a la que se le van a proporcionar los detalles algorítmicos y las </a:t>
            </a:r>
            <a:r>
              <a:rPr lang="es-CL" sz="2800" dirty="0" smtClean="0"/>
              <a:t>representaciones concretas </a:t>
            </a:r>
            <a:r>
              <a:rPr lang="es-CL" sz="2800" dirty="0"/>
              <a:t>de datos</a:t>
            </a:r>
            <a:endParaRPr lang="es-CL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404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 lnSpcReduction="10000"/>
          </a:bodyPr>
          <a:lstStyle/>
          <a:p>
            <a:r>
              <a:rPr lang="es-CL" sz="2800" dirty="0"/>
              <a:t>El diseño detallado debe llevarse hasta un nivel donde cada proposición en la notación del diseño resulte en unas cuantas (menos </a:t>
            </a:r>
            <a:r>
              <a:rPr lang="es-CL" sz="2800" dirty="0" smtClean="0"/>
              <a:t>de 10</a:t>
            </a:r>
            <a:r>
              <a:rPr lang="es-CL" sz="2800" dirty="0"/>
              <a:t>) proposiciones en el lenguaje de </a:t>
            </a:r>
            <a:r>
              <a:rPr lang="es-CL" sz="2800" dirty="0" smtClean="0"/>
              <a:t>instrumentación, considerando entre otras:</a:t>
            </a:r>
          </a:p>
          <a:p>
            <a:r>
              <a:rPr lang="es-CL" sz="2800" dirty="0" smtClean="0"/>
              <a:t>Estructuras de las expresiones</a:t>
            </a:r>
            <a:endParaRPr lang="es-CL" sz="2800" dirty="0"/>
          </a:p>
          <a:p>
            <a:r>
              <a:rPr lang="es-CL" sz="2800" dirty="0" smtClean="0"/>
              <a:t>Estructuras de datos</a:t>
            </a:r>
          </a:p>
          <a:p>
            <a:r>
              <a:rPr lang="es-CL" sz="2800" dirty="0" smtClean="0"/>
              <a:t>Estructuras de control</a:t>
            </a:r>
          </a:p>
          <a:p>
            <a:r>
              <a:rPr lang="es-CL" sz="2800" dirty="0" smtClean="0"/>
              <a:t>Estructuras de entrada / salida</a:t>
            </a:r>
          </a:p>
          <a:p>
            <a:r>
              <a:rPr lang="es-CL" sz="2800" dirty="0" smtClean="0"/>
              <a:t>Estructuras de compilación</a:t>
            </a:r>
          </a:p>
          <a:p>
            <a:endParaRPr lang="es-CL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7051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Léxico</a:t>
            </a:r>
            <a:r>
              <a:rPr lang="es-CL" sz="2800" dirty="0" smtClean="0"/>
              <a:t>: determina el conjunto </a:t>
            </a:r>
            <a:r>
              <a:rPr lang="es-CL" sz="2800" dirty="0"/>
              <a:t>de símbolos </a:t>
            </a:r>
            <a:r>
              <a:rPr lang="es-CL" sz="2800" dirty="0" smtClean="0"/>
              <a:t>o elementos básicos que </a:t>
            </a:r>
            <a:r>
              <a:rPr lang="es-CL" sz="2800" dirty="0"/>
              <a:t>se pueden usar en un </a:t>
            </a:r>
            <a:r>
              <a:rPr lang="es-CL" sz="2800" dirty="0" smtClean="0"/>
              <a:t>lenguaje</a:t>
            </a:r>
          </a:p>
          <a:p>
            <a:endParaRPr lang="es-CL" sz="2800" dirty="0"/>
          </a:p>
          <a:p>
            <a:r>
              <a:rPr lang="es-CL" sz="2800" dirty="0" smtClean="0"/>
              <a:t>Pueden ser:</a:t>
            </a:r>
          </a:p>
          <a:p>
            <a:r>
              <a:rPr lang="es-CL" sz="2800" b="1" dirty="0"/>
              <a:t>Identificadores</a:t>
            </a:r>
            <a:r>
              <a:rPr lang="es-CL" sz="2800" dirty="0"/>
              <a:t>: nombres simbólicos que se darán a ciertos elementos </a:t>
            </a:r>
            <a:r>
              <a:rPr lang="es-CL" sz="2800" dirty="0" smtClean="0"/>
              <a:t>de programación (ejemplo, </a:t>
            </a:r>
            <a:r>
              <a:rPr lang="es-CL" sz="2800" dirty="0"/>
              <a:t>nombres de variables, tipos, módulos, etc.).</a:t>
            </a:r>
            <a:endParaRPr lang="es-CL" sz="2800" dirty="0" smtClean="0"/>
          </a:p>
          <a:p>
            <a:endParaRPr lang="es-CL" sz="2800" dirty="0" smtClean="0"/>
          </a:p>
          <a:p>
            <a:endParaRPr lang="es-CL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062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800" b="1" dirty="0"/>
              <a:t>Constantes</a:t>
            </a:r>
            <a:r>
              <a:rPr lang="es-CL" sz="2800" dirty="0"/>
              <a:t>: datos que no cambiarán su valor a lo largo del </a:t>
            </a:r>
            <a:r>
              <a:rPr lang="es-CL" sz="2800" dirty="0" smtClean="0"/>
              <a:t>programa</a:t>
            </a:r>
            <a:endParaRPr lang="es-CL" sz="2800" dirty="0"/>
          </a:p>
          <a:p>
            <a:endParaRPr lang="es-CL" sz="2800" dirty="0"/>
          </a:p>
          <a:p>
            <a:r>
              <a:rPr lang="es-CL" sz="2800" b="1" dirty="0" smtClean="0"/>
              <a:t>Operadores</a:t>
            </a:r>
            <a:r>
              <a:rPr lang="es-CL" sz="2800" dirty="0"/>
              <a:t>: símbolos que representarán operaciones entre variables </a:t>
            </a:r>
            <a:r>
              <a:rPr lang="es-CL" sz="2800" dirty="0" smtClean="0"/>
              <a:t>y constantes</a:t>
            </a:r>
          </a:p>
          <a:p>
            <a:endParaRPr lang="es-CL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1725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Instrucciones</a:t>
            </a:r>
            <a:r>
              <a:rPr lang="es-CL" sz="2800" dirty="0"/>
              <a:t>: símbolos especiales que representarán estructuras </a:t>
            </a:r>
            <a:r>
              <a:rPr lang="es-CL" sz="2800" dirty="0" smtClean="0"/>
              <a:t>de procesamiento</a:t>
            </a:r>
            <a:r>
              <a:rPr lang="es-CL" sz="2800" dirty="0"/>
              <a:t>, y de definición de elementos de </a:t>
            </a:r>
            <a:r>
              <a:rPr lang="es-CL" sz="2800" dirty="0" smtClean="0"/>
              <a:t>programación</a:t>
            </a:r>
          </a:p>
          <a:p>
            <a:endParaRPr lang="es-CL" sz="2800" dirty="0"/>
          </a:p>
          <a:p>
            <a:r>
              <a:rPr lang="es-CL" sz="2800" b="1" dirty="0"/>
              <a:t>Comentarios</a:t>
            </a:r>
            <a:r>
              <a:rPr lang="es-CL" sz="2800" dirty="0"/>
              <a:t>: texto que se </a:t>
            </a:r>
            <a:r>
              <a:rPr lang="es-CL" sz="2800" dirty="0" smtClean="0"/>
              <a:t>usa </a:t>
            </a:r>
            <a:r>
              <a:rPr lang="es-CL" sz="2800" dirty="0"/>
              <a:t>para documentar los programas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972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Sintaxis</a:t>
            </a:r>
          </a:p>
          <a:p>
            <a:r>
              <a:rPr lang="es-CL" sz="2800" dirty="0"/>
              <a:t>Consta de unas definiciones, denominadas reglas sintácticas o producciones </a:t>
            </a:r>
            <a:r>
              <a:rPr lang="es-CL" sz="2800" dirty="0" smtClean="0"/>
              <a:t>que especifican </a:t>
            </a:r>
            <a:r>
              <a:rPr lang="es-CL" sz="2800" dirty="0"/>
              <a:t>la secuencia de símbolos que forman una frase del </a:t>
            </a:r>
            <a:r>
              <a:rPr lang="es-CL" sz="2800" dirty="0" smtClean="0"/>
              <a:t>lenguaje</a:t>
            </a:r>
          </a:p>
          <a:p>
            <a:endParaRPr lang="es-CL" sz="2800" dirty="0"/>
          </a:p>
          <a:p>
            <a:r>
              <a:rPr lang="es-CL" sz="2800" dirty="0" smtClean="0"/>
              <a:t>Estas reglas dicen </a:t>
            </a:r>
            <a:r>
              <a:rPr lang="es-CL" sz="2800" dirty="0"/>
              <a:t>si una frase está bien escrita o no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376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800" dirty="0"/>
              <a:t>Las reglas sintácticas </a:t>
            </a:r>
            <a:r>
              <a:rPr lang="es-CL" sz="2800" dirty="0" smtClean="0"/>
              <a:t>se deducen a partir de la </a:t>
            </a:r>
            <a:r>
              <a:rPr lang="es-CL" sz="2800" b="1" dirty="0" smtClean="0"/>
              <a:t>gramática</a:t>
            </a:r>
            <a:r>
              <a:rPr lang="es-CL" sz="2800" dirty="0" smtClean="0"/>
              <a:t> y que pueden </a:t>
            </a:r>
            <a:r>
              <a:rPr lang="es-CL" sz="2800" dirty="0"/>
              <a:t>contener dos tipos de elementos:</a:t>
            </a:r>
          </a:p>
          <a:p>
            <a:endParaRPr lang="es-CL" sz="2800" dirty="0"/>
          </a:p>
          <a:p>
            <a:r>
              <a:rPr lang="es-CL" sz="2800" dirty="0" smtClean="0"/>
              <a:t>Elementos </a:t>
            </a:r>
            <a:r>
              <a:rPr lang="es-CL" sz="2800" dirty="0"/>
              <a:t>Terminales </a:t>
            </a:r>
            <a:r>
              <a:rPr lang="es-CL" sz="2800" dirty="0" smtClean="0"/>
              <a:t>(son del Vocabulario o Alfabeto)</a:t>
            </a:r>
            <a:endParaRPr lang="es-CL" sz="2800" dirty="0"/>
          </a:p>
          <a:p>
            <a:endParaRPr lang="es-CL" sz="2800" dirty="0" smtClean="0"/>
          </a:p>
          <a:p>
            <a:r>
              <a:rPr lang="es-CL" sz="2800" dirty="0" smtClean="0"/>
              <a:t>Elementos </a:t>
            </a:r>
            <a:r>
              <a:rPr lang="es-CL" sz="2800" dirty="0"/>
              <a:t>no Terminales, que son construcciones intermedias de la gramática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4744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800" dirty="0" smtClean="0"/>
              <a:t>Una forma </a:t>
            </a:r>
            <a:r>
              <a:rPr lang="es-CL" sz="2800" dirty="0"/>
              <a:t>de especificar las </a:t>
            </a:r>
            <a:r>
              <a:rPr lang="es-CL" sz="2800" dirty="0" smtClean="0"/>
              <a:t>reglas es:</a:t>
            </a:r>
          </a:p>
          <a:p>
            <a:endParaRPr lang="es-CL" sz="2800" dirty="0"/>
          </a:p>
          <a:p>
            <a:r>
              <a:rPr lang="es-CL" sz="2800" dirty="0"/>
              <a:t>Notación BNF (Backus-Naur Form</a:t>
            </a:r>
            <a:r>
              <a:rPr lang="es-CL" sz="2800" dirty="0" smtClean="0"/>
              <a:t>) que es </a:t>
            </a:r>
            <a:r>
              <a:rPr lang="es-CL" sz="2800" dirty="0"/>
              <a:t>de las primeras notaciones que se empezó </a:t>
            </a:r>
            <a:r>
              <a:rPr lang="es-CL" sz="2800" dirty="0" smtClean="0"/>
              <a:t>a utilizar </a:t>
            </a:r>
            <a:r>
              <a:rPr lang="es-CL" sz="2800" dirty="0"/>
              <a:t>para especificar lenguajes de </a:t>
            </a:r>
            <a:r>
              <a:rPr lang="es-CL" sz="2800" dirty="0" smtClean="0"/>
              <a:t>programación</a:t>
            </a:r>
            <a:endParaRPr lang="es-CL" sz="2800" dirty="0"/>
          </a:p>
          <a:p>
            <a:endParaRPr lang="es-CL" sz="2800" dirty="0" smtClean="0"/>
          </a:p>
          <a:p>
            <a:r>
              <a:rPr lang="es-CL" sz="2800" dirty="0" smtClean="0"/>
              <a:t>&lt;No Terminal&gt; </a:t>
            </a:r>
            <a:r>
              <a:rPr lang="es-CL" sz="2800" dirty="0" smtClean="0">
                <a:sym typeface="Wingdings" pitchFamily="2" charset="2"/>
              </a:rPr>
              <a:t></a:t>
            </a:r>
            <a:r>
              <a:rPr lang="es-CL" sz="2800" dirty="0" smtClean="0"/>
              <a:t> </a:t>
            </a:r>
            <a:r>
              <a:rPr lang="es-CL" sz="2800" dirty="0"/>
              <a:t>Definición1 | Definición2 | ...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0273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600" b="1" dirty="0"/>
              <a:t>Ejemplo: </a:t>
            </a:r>
            <a:r>
              <a:rPr lang="es-CL" sz="2600" dirty="0"/>
              <a:t>Descripción sintáctica de una expresión matemática en notación BNF:</a:t>
            </a:r>
          </a:p>
          <a:p>
            <a:r>
              <a:rPr lang="es-CL" sz="2400" dirty="0" err="1" smtClean="0"/>
              <a:t>Exp</a:t>
            </a:r>
            <a:r>
              <a:rPr lang="es-CL" sz="2400" dirty="0" smtClean="0"/>
              <a:t> </a:t>
            </a:r>
            <a:r>
              <a:rPr lang="es-CL" sz="2400" dirty="0" smtClean="0">
                <a:sym typeface="Wingdings" pitchFamily="2" charset="2"/>
              </a:rPr>
              <a:t></a:t>
            </a:r>
            <a:r>
              <a:rPr lang="es-CL" sz="2400" dirty="0" smtClean="0"/>
              <a:t> </a:t>
            </a:r>
            <a:r>
              <a:rPr lang="es-CL" sz="2400" dirty="0" err="1" smtClean="0"/>
              <a:t>Num</a:t>
            </a:r>
            <a:r>
              <a:rPr lang="es-CL" sz="2400" dirty="0" smtClean="0"/>
              <a:t> | (</a:t>
            </a:r>
            <a:r>
              <a:rPr lang="es-CL" sz="2400" dirty="0" err="1" smtClean="0"/>
              <a:t>Exp</a:t>
            </a:r>
            <a:r>
              <a:rPr lang="es-CL" sz="2400" dirty="0" smtClean="0"/>
              <a:t>) | </a:t>
            </a:r>
            <a:r>
              <a:rPr lang="es-CL" sz="2400" dirty="0" err="1" smtClean="0"/>
              <a:t>Exp</a:t>
            </a:r>
            <a:r>
              <a:rPr lang="es-CL" sz="2400" dirty="0"/>
              <a:t> </a:t>
            </a:r>
            <a:r>
              <a:rPr lang="es-CL" sz="2400" dirty="0" smtClean="0"/>
              <a:t>Op </a:t>
            </a:r>
            <a:r>
              <a:rPr lang="es-CL" sz="2400" dirty="0" err="1" smtClean="0"/>
              <a:t>Exp</a:t>
            </a:r>
            <a:endParaRPr lang="es-CL" sz="2400" dirty="0"/>
          </a:p>
          <a:p>
            <a:endParaRPr lang="es-CL" sz="2400" dirty="0" smtClean="0"/>
          </a:p>
          <a:p>
            <a:r>
              <a:rPr lang="es-CL" sz="2400" dirty="0" smtClean="0"/>
              <a:t>Op </a:t>
            </a:r>
            <a:r>
              <a:rPr lang="es-CL" sz="2400" dirty="0" smtClean="0">
                <a:sym typeface="Wingdings" pitchFamily="2" charset="2"/>
              </a:rPr>
              <a:t></a:t>
            </a:r>
            <a:r>
              <a:rPr lang="es-CL" sz="2400" dirty="0" smtClean="0"/>
              <a:t> </a:t>
            </a:r>
            <a:r>
              <a:rPr lang="es-CL" sz="2400" dirty="0"/>
              <a:t>+ | - | * | /</a:t>
            </a:r>
          </a:p>
          <a:p>
            <a:endParaRPr lang="es-CL" sz="2400" dirty="0" smtClean="0"/>
          </a:p>
          <a:p>
            <a:r>
              <a:rPr lang="es-CL" sz="2400" dirty="0" smtClean="0"/>
              <a:t>Num </a:t>
            </a:r>
            <a:r>
              <a:rPr lang="es-CL" sz="2400" dirty="0" smtClean="0">
                <a:sym typeface="Wingdings" pitchFamily="2" charset="2"/>
              </a:rPr>
              <a:t></a:t>
            </a:r>
            <a:r>
              <a:rPr lang="es-CL" sz="2400" dirty="0" smtClean="0"/>
              <a:t> Digito | Num</a:t>
            </a:r>
            <a:r>
              <a:rPr lang="es-CL" sz="2400" dirty="0"/>
              <a:t> </a:t>
            </a:r>
            <a:r>
              <a:rPr lang="es-CL" sz="2400" dirty="0" smtClean="0"/>
              <a:t>Digito</a:t>
            </a:r>
            <a:endParaRPr lang="es-CL" sz="2400" dirty="0"/>
          </a:p>
          <a:p>
            <a:endParaRPr lang="es-CL" sz="2400" dirty="0" smtClean="0"/>
          </a:p>
          <a:p>
            <a:r>
              <a:rPr lang="es-CL" sz="2400" dirty="0" smtClean="0"/>
              <a:t>Digito </a:t>
            </a:r>
            <a:r>
              <a:rPr lang="es-CL" sz="2400" dirty="0" smtClean="0">
                <a:sym typeface="Wingdings" pitchFamily="2" charset="2"/>
              </a:rPr>
              <a:t></a:t>
            </a:r>
            <a:r>
              <a:rPr lang="es-CL" sz="2400" dirty="0" smtClean="0"/>
              <a:t> </a:t>
            </a:r>
            <a:r>
              <a:rPr lang="es-CL" sz="2400" dirty="0"/>
              <a:t>1 | 2 | 3 | 4 | 5 | 6 | 7 | 8 | 9 | </a:t>
            </a:r>
            <a:r>
              <a:rPr lang="es-CL" sz="2400" dirty="0" smtClean="0"/>
              <a:t>0</a:t>
            </a:r>
            <a:endParaRPr lang="es-CL" sz="2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854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s-ES" sz="2800" b="1" u="sng" dirty="0" smtClean="0"/>
              <a:t>Sufijo</a:t>
            </a:r>
            <a:r>
              <a:rPr lang="es-ES" sz="2800" dirty="0" smtClean="0"/>
              <a:t>: es </a:t>
            </a:r>
            <a:r>
              <a:rPr lang="es-ES" sz="2800" dirty="0"/>
              <a:t>lo mismo pero atrás del </a:t>
            </a:r>
            <a:r>
              <a:rPr lang="es-ES" sz="2800" dirty="0" smtClean="0"/>
              <a:t>string</a:t>
            </a:r>
          </a:p>
          <a:p>
            <a:endParaRPr lang="es-ES" sz="2800" dirty="0"/>
          </a:p>
          <a:p>
            <a:r>
              <a:rPr lang="es-ES" sz="2800" dirty="0" smtClean="0"/>
              <a:t>Por ejemplo los  </a:t>
            </a:r>
            <a:r>
              <a:rPr lang="es-ES" sz="2800" b="1" dirty="0"/>
              <a:t>sufijos</a:t>
            </a:r>
            <a:r>
              <a:rPr lang="es-ES" sz="2800" dirty="0"/>
              <a:t> para el string </a:t>
            </a:r>
            <a:r>
              <a:rPr lang="es-ES" sz="2800" u="sng" dirty="0"/>
              <a:t>cab</a:t>
            </a:r>
            <a:r>
              <a:rPr lang="es-ES" sz="2800" dirty="0"/>
              <a:t> </a:t>
            </a:r>
            <a:r>
              <a:rPr lang="es-ES" sz="2800" dirty="0" smtClean="0"/>
              <a:t>son</a:t>
            </a:r>
            <a:r>
              <a:rPr lang="es-ES" sz="2800" dirty="0"/>
              <a:t>: </a:t>
            </a:r>
            <a:r>
              <a:rPr lang="es-ES" sz="2800" dirty="0">
                <a:sym typeface="Symbol"/>
              </a:rPr>
              <a:t></a:t>
            </a:r>
            <a:r>
              <a:rPr lang="es-ES" sz="2800" dirty="0"/>
              <a:t>, b, ab y </a:t>
            </a:r>
            <a:r>
              <a:rPr lang="es-ES" sz="2800" dirty="0" smtClean="0"/>
              <a:t>cab</a:t>
            </a:r>
          </a:p>
          <a:p>
            <a:endParaRPr lang="es-ES" sz="2800" dirty="0"/>
          </a:p>
          <a:p>
            <a:r>
              <a:rPr lang="es-ES" sz="2800" dirty="0" smtClean="0"/>
              <a:t>Un </a:t>
            </a:r>
            <a:r>
              <a:rPr lang="es-ES" sz="2800" dirty="0"/>
              <a:t>prefijo o sufijo distinto del string mismo, se llama </a:t>
            </a:r>
            <a:r>
              <a:rPr lang="es-ES" sz="2800" b="1" dirty="0"/>
              <a:t>prefijo o sufijo </a:t>
            </a:r>
            <a:r>
              <a:rPr lang="es-ES" sz="2800" b="1" u="sng" dirty="0" smtClean="0"/>
              <a:t>propio</a:t>
            </a:r>
            <a:endParaRPr lang="es-CL" sz="2800" b="1" dirty="0"/>
          </a:p>
          <a:p>
            <a:endParaRPr lang="es-CL" sz="28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Strings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3407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4972008"/>
          </a:xfrm>
        </p:spPr>
        <p:txBody>
          <a:bodyPr>
            <a:normAutofit/>
          </a:bodyPr>
          <a:lstStyle/>
          <a:p>
            <a:r>
              <a:rPr lang="es-ES" b="1" u="sng" dirty="0" smtClean="0">
                <a:sym typeface="Wingdings" pitchFamily="2" charset="2"/>
              </a:rPr>
              <a:t>Ejemplo</a:t>
            </a:r>
            <a:r>
              <a:rPr lang="es-ES" dirty="0" smtClean="0">
                <a:sym typeface="Wingdings" pitchFamily="2" charset="2"/>
              </a:rPr>
              <a:t>: </a:t>
            </a:r>
            <a:r>
              <a:rPr lang="es-CL" dirty="0" smtClean="0">
                <a:sym typeface="Wingdings" pitchFamily="2" charset="2"/>
              </a:rPr>
              <a:t>eliminar la ambigüedad de la gramática que genera operaciones aritméticas:</a:t>
            </a:r>
          </a:p>
          <a:p>
            <a:pPr marL="109728" indent="0">
              <a:buNone/>
            </a:pPr>
            <a:r>
              <a:rPr lang="es-CL" dirty="0" smtClean="0">
                <a:sym typeface="Wingdings" pitchFamily="2" charset="2"/>
              </a:rPr>
              <a:t>  E  E + E | E – E | E * E | E / E | E ↑ E | ( E ) | id</a:t>
            </a:r>
          </a:p>
          <a:p>
            <a:endParaRPr lang="es-CL" dirty="0">
              <a:sym typeface="Wingdings" pitchFamily="2" charset="2"/>
            </a:endParaRPr>
          </a:p>
          <a:p>
            <a:r>
              <a:rPr lang="es-CL" dirty="0" smtClean="0">
                <a:sym typeface="Wingdings" pitchFamily="2" charset="2"/>
              </a:rPr>
              <a:t>Se sabe que las operaciones +, -, * y / son asociativas a la izquierda y que ↑ asocia a la derecha (exponenciación)</a:t>
            </a:r>
          </a:p>
          <a:p>
            <a:endParaRPr lang="es-CL" dirty="0">
              <a:sym typeface="Wingdings" pitchFamily="2" charset="2"/>
            </a:endParaRPr>
          </a:p>
          <a:p>
            <a:endParaRPr lang="es-CL" dirty="0"/>
          </a:p>
          <a:p>
            <a:endParaRPr lang="es-ES" dirty="0">
              <a:sym typeface="Wingdings" pitchFamily="2" charset="2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Análisis Sintáctico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196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5544616"/>
          </a:xfrm>
        </p:spPr>
        <p:txBody>
          <a:bodyPr>
            <a:normAutofit/>
          </a:bodyPr>
          <a:lstStyle/>
          <a:p>
            <a:r>
              <a:rPr lang="es-ES" u="sng" dirty="0" smtClean="0"/>
              <a:t>Ejemplo</a:t>
            </a:r>
            <a:r>
              <a:rPr lang="es-ES" dirty="0" smtClean="0"/>
              <a:t>: sea la gramática que genera expresiones aritméticas con sumas y productos:</a:t>
            </a:r>
          </a:p>
          <a:p>
            <a:pPr marL="109728" indent="0">
              <a:buNone/>
            </a:pPr>
            <a:r>
              <a:rPr lang="es-ES" dirty="0" smtClean="0"/>
              <a:t>   E </a:t>
            </a:r>
            <a:r>
              <a:rPr lang="es-ES" dirty="0" smtClean="0">
                <a:sym typeface="Wingdings" pitchFamily="2" charset="2"/>
              </a:rPr>
              <a:t> E + E | E * E | id</a:t>
            </a:r>
            <a:endParaRPr lang="es-ES" dirty="0"/>
          </a:p>
          <a:p>
            <a:r>
              <a:rPr lang="es-ES" dirty="0" smtClean="0"/>
              <a:t>Se deriva el </a:t>
            </a:r>
            <a:r>
              <a:rPr lang="es-ES" dirty="0"/>
              <a:t>s</a:t>
            </a:r>
            <a:r>
              <a:rPr lang="es-ES" dirty="0" smtClean="0"/>
              <a:t>tring id * id + id como sigue:</a:t>
            </a:r>
          </a:p>
          <a:p>
            <a:r>
              <a:rPr lang="es-ES" sz="2400" dirty="0" smtClean="0"/>
              <a:t>E </a:t>
            </a:r>
            <a:r>
              <a:rPr lang="es-ES" sz="2400" dirty="0" smtClean="0">
                <a:sym typeface="Wingdings" pitchFamily="2" charset="2"/>
              </a:rPr>
              <a:t> E + E  E * E + E  id * E + E  id * id + E  id * id + id</a:t>
            </a:r>
          </a:p>
          <a:p>
            <a:pPr marL="109728" indent="0">
              <a:buNone/>
            </a:pPr>
            <a:endParaRPr lang="es-ES" dirty="0" smtClean="0"/>
          </a:p>
          <a:p>
            <a:r>
              <a:rPr lang="es-ES" sz="2400" dirty="0"/>
              <a:t>E </a:t>
            </a:r>
            <a:r>
              <a:rPr lang="es-ES" sz="2400" dirty="0">
                <a:sym typeface="Wingdings" pitchFamily="2" charset="2"/>
              </a:rPr>
              <a:t> E </a:t>
            </a:r>
            <a:r>
              <a:rPr lang="es-ES" sz="2400" dirty="0" smtClean="0">
                <a:sym typeface="Wingdings" pitchFamily="2" charset="2"/>
              </a:rPr>
              <a:t>* </a:t>
            </a:r>
            <a:r>
              <a:rPr lang="es-ES" sz="2400" dirty="0">
                <a:sym typeface="Wingdings" pitchFamily="2" charset="2"/>
              </a:rPr>
              <a:t>E  E * E + E  </a:t>
            </a:r>
            <a:r>
              <a:rPr lang="es-ES" sz="2400" dirty="0" smtClean="0">
                <a:sym typeface="Wingdings" pitchFamily="2" charset="2"/>
              </a:rPr>
              <a:t>id </a:t>
            </a:r>
            <a:r>
              <a:rPr lang="es-ES" sz="2400" dirty="0">
                <a:sym typeface="Wingdings" pitchFamily="2" charset="2"/>
              </a:rPr>
              <a:t>* E + </a:t>
            </a:r>
            <a:r>
              <a:rPr lang="es-ES" sz="2400" dirty="0" smtClean="0">
                <a:sym typeface="Wingdings" pitchFamily="2" charset="2"/>
              </a:rPr>
              <a:t>E </a:t>
            </a:r>
            <a:r>
              <a:rPr lang="es-ES" sz="2400" dirty="0">
                <a:sym typeface="Wingdings" pitchFamily="2" charset="2"/>
              </a:rPr>
              <a:t> </a:t>
            </a:r>
            <a:r>
              <a:rPr lang="es-ES" sz="2400" dirty="0" smtClean="0">
                <a:sym typeface="Wingdings" pitchFamily="2" charset="2"/>
              </a:rPr>
              <a:t>id </a:t>
            </a:r>
            <a:r>
              <a:rPr lang="es-ES" sz="2400" dirty="0">
                <a:sym typeface="Wingdings" pitchFamily="2" charset="2"/>
              </a:rPr>
              <a:t>* id + </a:t>
            </a:r>
            <a:r>
              <a:rPr lang="es-ES" sz="2400" dirty="0" smtClean="0">
                <a:sym typeface="Wingdings" pitchFamily="2" charset="2"/>
              </a:rPr>
              <a:t>E </a:t>
            </a:r>
            <a:r>
              <a:rPr lang="es-ES" sz="2400" dirty="0">
                <a:sym typeface="Wingdings" pitchFamily="2" charset="2"/>
              </a:rPr>
              <a:t> </a:t>
            </a:r>
            <a:r>
              <a:rPr lang="es-ES" sz="2400" dirty="0" smtClean="0">
                <a:sym typeface="Wingdings" pitchFamily="2" charset="2"/>
              </a:rPr>
              <a:t> id </a:t>
            </a:r>
            <a:r>
              <a:rPr lang="es-ES" sz="2400" dirty="0">
                <a:sym typeface="Wingdings" pitchFamily="2" charset="2"/>
              </a:rPr>
              <a:t>* id + </a:t>
            </a:r>
            <a:r>
              <a:rPr lang="es-ES" sz="2400" dirty="0" smtClean="0">
                <a:sym typeface="Wingdings" pitchFamily="2" charset="2"/>
              </a:rPr>
              <a:t>id</a:t>
            </a:r>
          </a:p>
          <a:p>
            <a:endParaRPr lang="es-ES" sz="2400" dirty="0">
              <a:sym typeface="Wingdings" pitchFamily="2" charset="2"/>
            </a:endParaRPr>
          </a:p>
          <a:p>
            <a:r>
              <a:rPr lang="es-ES" sz="2400" dirty="0" smtClean="0">
                <a:sym typeface="Wingdings" pitchFamily="2" charset="2"/>
              </a:rPr>
              <a:t>Se puede usar un árbol para graficar la derivación</a:t>
            </a:r>
            <a:endParaRPr lang="es-ES" sz="2400" dirty="0">
              <a:sym typeface="Wingdings" pitchFamily="2" charset="2"/>
            </a:endParaRPr>
          </a:p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1"/>
            <a:r>
              <a:rPr lang="es-ES" sz="41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Gramáticas de Libre Contexto</a:t>
            </a:r>
            <a:endParaRPr lang="es-CL" sz="41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30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1" algn="ctr"/>
            <a:r>
              <a:rPr lang="es-ES" sz="41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Árbol de derivación</a:t>
            </a:r>
            <a:endParaRPr lang="es-CL" sz="41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704856" cy="505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2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1" algn="ctr"/>
            <a:r>
              <a:rPr lang="es-ES" sz="41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Árbol de derivación</a:t>
            </a:r>
            <a:endParaRPr lang="es-CL" sz="41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13" y="835217"/>
            <a:ext cx="7089234" cy="502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6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4972008"/>
          </a:xfrm>
        </p:spPr>
        <p:txBody>
          <a:bodyPr>
            <a:normAutofit/>
          </a:bodyPr>
          <a:lstStyle/>
          <a:p>
            <a:r>
              <a:rPr lang="es-CL" dirty="0" smtClean="0">
                <a:sym typeface="Wingdings" pitchFamily="2" charset="2"/>
              </a:rPr>
              <a:t>Además que ↑ tiene mayor precedencia que * y /, y que estos tienen mayor precedencia que + y –</a:t>
            </a:r>
          </a:p>
          <a:p>
            <a:endParaRPr lang="es-CL" dirty="0">
              <a:sym typeface="Wingdings" pitchFamily="2" charset="2"/>
            </a:endParaRPr>
          </a:p>
          <a:p>
            <a:r>
              <a:rPr lang="es-CL" dirty="0" smtClean="0">
                <a:sym typeface="Wingdings" pitchFamily="2" charset="2"/>
              </a:rPr>
              <a:t>Y se sabe que entre operaciones de igual precedencia (como + y -, o * y /) se asocia de izquierda a derecha</a:t>
            </a:r>
            <a:endParaRPr lang="es-CL" dirty="0" smtClean="0"/>
          </a:p>
          <a:p>
            <a:endParaRPr lang="es-CL" dirty="0"/>
          </a:p>
          <a:p>
            <a:endParaRPr lang="es-ES" dirty="0">
              <a:sym typeface="Wingdings" pitchFamily="2" charset="2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Análisis Sintáctico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557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683976"/>
          </a:xfrm>
        </p:spPr>
        <p:txBody>
          <a:bodyPr>
            <a:normAutofit/>
          </a:bodyPr>
          <a:lstStyle/>
          <a:p>
            <a:r>
              <a:rPr lang="es-CL" dirty="0" smtClean="0"/>
              <a:t>Entonces se crean los no terminales E, T, P y F y las producciones:</a:t>
            </a:r>
          </a:p>
          <a:p>
            <a:endParaRPr lang="es-CL" dirty="0"/>
          </a:p>
          <a:p>
            <a:pPr marL="109728" indent="0">
              <a:buNone/>
            </a:pPr>
            <a:r>
              <a:rPr lang="es-CL" dirty="0" smtClean="0"/>
              <a:t>  E </a:t>
            </a:r>
            <a:r>
              <a:rPr lang="es-CL" dirty="0" smtClean="0">
                <a:sym typeface="Wingdings" pitchFamily="2" charset="2"/>
              </a:rPr>
              <a:t> E + T | E – T | T</a:t>
            </a:r>
          </a:p>
          <a:p>
            <a:pPr marL="109728" indent="0">
              <a:buNone/>
            </a:pPr>
            <a:r>
              <a:rPr lang="es-CL" dirty="0" smtClean="0">
                <a:sym typeface="Wingdings" pitchFamily="2" charset="2"/>
              </a:rPr>
              <a:t>  T  T * P | T / P | P</a:t>
            </a:r>
          </a:p>
          <a:p>
            <a:pPr marL="109728" indent="0">
              <a:buNone/>
            </a:pPr>
            <a:r>
              <a:rPr lang="es-CL" dirty="0" smtClean="0">
                <a:sym typeface="Wingdings" pitchFamily="2" charset="2"/>
              </a:rPr>
              <a:t>  P  F ↑ P | F</a:t>
            </a:r>
          </a:p>
          <a:p>
            <a:pPr marL="109728" indent="0">
              <a:buNone/>
            </a:pPr>
            <a:r>
              <a:rPr lang="es-CL" dirty="0" smtClean="0">
                <a:sym typeface="Wingdings" pitchFamily="2" charset="2"/>
              </a:rPr>
              <a:t>  F  id | ( E )</a:t>
            </a:r>
            <a:endParaRPr lang="es-CL" dirty="0"/>
          </a:p>
          <a:p>
            <a:endParaRPr lang="es-ES" dirty="0" smtClean="0">
              <a:sym typeface="Wingdings" pitchFamily="2" charset="2"/>
            </a:endParaRPr>
          </a:p>
          <a:p>
            <a:r>
              <a:rPr lang="es-ES" dirty="0" smtClean="0">
                <a:sym typeface="Wingdings" pitchFamily="2" charset="2"/>
              </a:rPr>
              <a:t>Esta gramática no es ambigua</a:t>
            </a:r>
            <a:endParaRPr lang="es-ES" dirty="0">
              <a:sym typeface="Wingdings" pitchFamily="2" charset="2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Análisis Sintáctico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8176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Semántica</a:t>
            </a:r>
          </a:p>
          <a:p>
            <a:endParaRPr lang="es-CL" sz="2800" dirty="0" smtClean="0"/>
          </a:p>
          <a:p>
            <a:r>
              <a:rPr lang="es-CL" sz="2800" dirty="0" smtClean="0"/>
              <a:t>Define </a:t>
            </a:r>
            <a:r>
              <a:rPr lang="es-CL" sz="2800" dirty="0"/>
              <a:t>el significado de las construcciones sintácticas del lenguaje y de las </a:t>
            </a:r>
            <a:r>
              <a:rPr lang="es-CL" sz="2800" dirty="0" smtClean="0"/>
              <a:t>expresiones y </a:t>
            </a:r>
            <a:r>
              <a:rPr lang="es-CL" sz="2800" dirty="0"/>
              <a:t>tipos </a:t>
            </a:r>
            <a:r>
              <a:rPr lang="es-CL" sz="2800" dirty="0" smtClean="0"/>
              <a:t>de </a:t>
            </a:r>
            <a:r>
              <a:rPr lang="es-CL" sz="2800" dirty="0"/>
              <a:t>datos </a:t>
            </a:r>
            <a:r>
              <a:rPr lang="es-CL" sz="2800" dirty="0" smtClean="0"/>
              <a:t>utilizadas</a:t>
            </a:r>
          </a:p>
          <a:p>
            <a:endParaRPr lang="es-CL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081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es-CL" sz="2800" dirty="0" smtClean="0"/>
              <a:t>Por ejemplo para la instrucción: </a:t>
            </a:r>
          </a:p>
          <a:p>
            <a:pPr marL="109728" indent="0">
              <a:buNone/>
            </a:pPr>
            <a:r>
              <a:rPr lang="es-CL" sz="2800" dirty="0" smtClean="0"/>
              <a:t>  if a &lt; b then min = a else min = b</a:t>
            </a:r>
          </a:p>
          <a:p>
            <a:endParaRPr lang="es-CL" sz="2800" dirty="0" smtClean="0"/>
          </a:p>
          <a:p>
            <a:r>
              <a:rPr lang="es-CL" sz="2800" dirty="0" smtClean="0"/>
              <a:t>Su significado </a:t>
            </a:r>
            <a:r>
              <a:rPr lang="es-CL" sz="2800" dirty="0"/>
              <a:t>corresponde a la </a:t>
            </a:r>
            <a:r>
              <a:rPr lang="es-CL" sz="2800" dirty="0" smtClean="0"/>
              <a:t>construcción algorítmica: </a:t>
            </a:r>
          </a:p>
          <a:p>
            <a:pPr marL="109728" indent="0">
              <a:buNone/>
            </a:pPr>
            <a:r>
              <a:rPr lang="es-CL" sz="2800" i="1" dirty="0"/>
              <a:t>	</a:t>
            </a:r>
            <a:r>
              <a:rPr lang="es-CL" sz="2800" i="1" dirty="0" smtClean="0"/>
              <a:t>Si </a:t>
            </a:r>
            <a:r>
              <a:rPr lang="es-CL" sz="2800" i="1" dirty="0"/>
              <a:t>… entonces … sino </a:t>
            </a:r>
            <a:r>
              <a:rPr lang="es-CL" sz="2800" i="1" dirty="0" smtClean="0"/>
              <a:t>…</a:t>
            </a:r>
          </a:p>
          <a:p>
            <a:endParaRPr lang="es-CL" sz="2800" dirty="0" smtClean="0"/>
          </a:p>
          <a:p>
            <a:r>
              <a:rPr lang="es-CL" sz="2800" dirty="0" smtClean="0"/>
              <a:t>La </a:t>
            </a:r>
            <a:r>
              <a:rPr lang="es-CL" sz="2800" dirty="0"/>
              <a:t>expresión después de </a:t>
            </a:r>
            <a:r>
              <a:rPr lang="es-CL" sz="2800" dirty="0" smtClean="0"/>
              <a:t>if </a:t>
            </a:r>
            <a:r>
              <a:rPr lang="es-CL" sz="2800" dirty="0"/>
              <a:t>debe tener un resultado lógico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Lenguajes de Programación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902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683976"/>
          </a:xfrm>
        </p:spPr>
        <p:txBody>
          <a:bodyPr>
            <a:normAutofit/>
          </a:bodyPr>
          <a:lstStyle/>
          <a:p>
            <a:r>
              <a:rPr lang="es-CL" dirty="0" smtClean="0"/>
              <a:t>Gramática de proposiciones </a:t>
            </a:r>
            <a:r>
              <a:rPr lang="es-CL" dirty="0" err="1" smtClean="0"/>
              <a:t>if</a:t>
            </a:r>
            <a:r>
              <a:rPr lang="es-CL" dirty="0" smtClean="0"/>
              <a:t> – </a:t>
            </a:r>
            <a:r>
              <a:rPr lang="es-CL" dirty="0" err="1" smtClean="0"/>
              <a:t>then</a:t>
            </a:r>
            <a:r>
              <a:rPr lang="es-CL" dirty="0" smtClean="0"/>
              <a:t> - </a:t>
            </a:r>
            <a:r>
              <a:rPr lang="es-CL" dirty="0" err="1" smtClean="0"/>
              <a:t>else</a:t>
            </a:r>
            <a:r>
              <a:rPr lang="es-CL" dirty="0" smtClean="0"/>
              <a:t>:</a:t>
            </a:r>
          </a:p>
          <a:p>
            <a:endParaRPr lang="es-CL" dirty="0" smtClean="0"/>
          </a:p>
          <a:p>
            <a:pPr marL="109728" indent="0">
              <a:buNone/>
            </a:pPr>
            <a:r>
              <a:rPr lang="es-CL" dirty="0" smtClean="0">
                <a:sym typeface="Wingdings" pitchFamily="2" charset="2"/>
              </a:rPr>
              <a:t>  P </a:t>
            </a:r>
            <a:r>
              <a:rPr lang="es-CL" dirty="0">
                <a:sym typeface="Wingdings" pitchFamily="2" charset="2"/>
              </a:rPr>
              <a:t> </a:t>
            </a:r>
            <a:r>
              <a:rPr lang="es-CL" dirty="0" smtClean="0">
                <a:sym typeface="Wingdings" pitchFamily="2" charset="2"/>
              </a:rPr>
              <a:t>if E </a:t>
            </a:r>
            <a:r>
              <a:rPr lang="es-CL" dirty="0">
                <a:sym typeface="Wingdings" pitchFamily="2" charset="2"/>
              </a:rPr>
              <a:t>then </a:t>
            </a:r>
            <a:r>
              <a:rPr lang="es-CL" dirty="0" smtClean="0">
                <a:sym typeface="Wingdings" pitchFamily="2" charset="2"/>
              </a:rPr>
              <a:t>P | </a:t>
            </a:r>
            <a:r>
              <a:rPr lang="es-CL" dirty="0">
                <a:sym typeface="Wingdings" pitchFamily="2" charset="2"/>
              </a:rPr>
              <a:t>if </a:t>
            </a:r>
            <a:r>
              <a:rPr lang="es-CL" dirty="0" smtClean="0">
                <a:sym typeface="Wingdings" pitchFamily="2" charset="2"/>
              </a:rPr>
              <a:t>E </a:t>
            </a:r>
            <a:r>
              <a:rPr lang="es-CL" dirty="0">
                <a:sym typeface="Wingdings" pitchFamily="2" charset="2"/>
              </a:rPr>
              <a:t>then </a:t>
            </a:r>
            <a:r>
              <a:rPr lang="es-CL" dirty="0" smtClean="0">
                <a:sym typeface="Wingdings" pitchFamily="2" charset="2"/>
              </a:rPr>
              <a:t>P </a:t>
            </a:r>
            <a:r>
              <a:rPr lang="es-CL" dirty="0">
                <a:sym typeface="Wingdings" pitchFamily="2" charset="2"/>
              </a:rPr>
              <a:t>else </a:t>
            </a:r>
            <a:r>
              <a:rPr lang="es-CL" dirty="0" smtClean="0">
                <a:sym typeface="Wingdings" pitchFamily="2" charset="2"/>
              </a:rPr>
              <a:t>P </a:t>
            </a:r>
            <a:r>
              <a:rPr lang="es-CL" dirty="0">
                <a:sym typeface="Wingdings" pitchFamily="2" charset="2"/>
              </a:rPr>
              <a:t>| </a:t>
            </a:r>
            <a:r>
              <a:rPr lang="es-CL" dirty="0" smtClean="0">
                <a:sym typeface="Wingdings" pitchFamily="2" charset="2"/>
              </a:rPr>
              <a:t>OP</a:t>
            </a:r>
            <a:endParaRPr lang="es-CL" dirty="0">
              <a:sym typeface="Wingdings" pitchFamily="2" charset="2"/>
            </a:endParaRPr>
          </a:p>
          <a:p>
            <a:pPr marL="109728" indent="0">
              <a:buNone/>
            </a:pPr>
            <a:r>
              <a:rPr lang="es-CL" dirty="0" smtClean="0"/>
              <a:t>  E </a:t>
            </a:r>
            <a:r>
              <a:rPr lang="es-CL" dirty="0" smtClean="0">
                <a:sym typeface="Wingdings" pitchFamily="2" charset="2"/>
              </a:rPr>
              <a:t> &lt;</a:t>
            </a:r>
            <a:r>
              <a:rPr lang="es-CL" dirty="0" err="1" smtClean="0">
                <a:sym typeface="Wingdings" pitchFamily="2" charset="2"/>
              </a:rPr>
              <a:t>cond</a:t>
            </a:r>
            <a:r>
              <a:rPr lang="es-CL" dirty="0" smtClean="0">
                <a:sym typeface="Wingdings" pitchFamily="2" charset="2"/>
              </a:rPr>
              <a:t>&gt;</a:t>
            </a:r>
            <a:endParaRPr lang="es-CL" dirty="0" smtClean="0"/>
          </a:p>
          <a:p>
            <a:endParaRPr lang="es-CL" dirty="0"/>
          </a:p>
          <a:p>
            <a:r>
              <a:rPr lang="es-CL" dirty="0" smtClean="0"/>
              <a:t>Se observa que esta gramática es ambigua </a:t>
            </a:r>
            <a:endParaRPr lang="es-CL" dirty="0"/>
          </a:p>
          <a:p>
            <a:endParaRPr lang="es-CL" dirty="0"/>
          </a:p>
          <a:p>
            <a:r>
              <a:rPr lang="es-CL" dirty="0" smtClean="0"/>
              <a:t>Ejemplo: se deriva de 2 maneras:</a:t>
            </a:r>
            <a:endParaRPr lang="es-CL" dirty="0"/>
          </a:p>
          <a:p>
            <a:pPr marL="109728" indent="0">
              <a:buNone/>
            </a:pPr>
            <a:r>
              <a:rPr lang="es-ES" dirty="0" smtClean="0">
                <a:sym typeface="Wingdings" pitchFamily="2" charset="2"/>
              </a:rPr>
              <a:t>  if cond1 then if cond2 then Op 1 else Op2</a:t>
            </a:r>
            <a:endParaRPr lang="es-ES" dirty="0">
              <a:sym typeface="Wingdings" pitchFamily="2" charset="2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s-CL" dirty="0"/>
              <a:t>Lenguajes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5231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683976"/>
          </a:xfrm>
        </p:spPr>
        <p:txBody>
          <a:bodyPr>
            <a:normAutofit/>
          </a:bodyPr>
          <a:lstStyle/>
          <a:p>
            <a:r>
              <a:rPr lang="es-CL" b="1" u="sng" dirty="0" smtClean="0"/>
              <a:t>Ejemplo</a:t>
            </a:r>
            <a:r>
              <a:rPr lang="es-CL" dirty="0" smtClean="0"/>
              <a:t>: para la gramática de proposiciones:</a:t>
            </a:r>
          </a:p>
          <a:p>
            <a:endParaRPr lang="es-CL" dirty="0" smtClean="0"/>
          </a:p>
          <a:p>
            <a:pPr marL="109728" indent="0">
              <a:buNone/>
            </a:pPr>
            <a:r>
              <a:rPr lang="es-CL" dirty="0" smtClean="0">
                <a:sym typeface="Wingdings" pitchFamily="2" charset="2"/>
              </a:rPr>
              <a:t>  P </a:t>
            </a:r>
            <a:r>
              <a:rPr lang="es-CL" dirty="0">
                <a:sym typeface="Wingdings" pitchFamily="2" charset="2"/>
              </a:rPr>
              <a:t> </a:t>
            </a:r>
            <a:r>
              <a:rPr lang="es-CL" dirty="0" smtClean="0">
                <a:sym typeface="Wingdings" pitchFamily="2" charset="2"/>
              </a:rPr>
              <a:t>if E </a:t>
            </a:r>
            <a:r>
              <a:rPr lang="es-CL" dirty="0">
                <a:sym typeface="Wingdings" pitchFamily="2" charset="2"/>
              </a:rPr>
              <a:t>then </a:t>
            </a:r>
            <a:r>
              <a:rPr lang="es-CL" dirty="0" smtClean="0">
                <a:sym typeface="Wingdings" pitchFamily="2" charset="2"/>
              </a:rPr>
              <a:t>P | </a:t>
            </a:r>
            <a:r>
              <a:rPr lang="es-CL" dirty="0">
                <a:sym typeface="Wingdings" pitchFamily="2" charset="2"/>
              </a:rPr>
              <a:t>if </a:t>
            </a:r>
            <a:r>
              <a:rPr lang="es-CL" dirty="0" smtClean="0">
                <a:sym typeface="Wingdings" pitchFamily="2" charset="2"/>
              </a:rPr>
              <a:t>E </a:t>
            </a:r>
            <a:r>
              <a:rPr lang="es-CL" dirty="0">
                <a:sym typeface="Wingdings" pitchFamily="2" charset="2"/>
              </a:rPr>
              <a:t>then </a:t>
            </a:r>
            <a:r>
              <a:rPr lang="es-CL" dirty="0" smtClean="0">
                <a:sym typeface="Wingdings" pitchFamily="2" charset="2"/>
              </a:rPr>
              <a:t>P </a:t>
            </a:r>
            <a:r>
              <a:rPr lang="es-CL" dirty="0">
                <a:sym typeface="Wingdings" pitchFamily="2" charset="2"/>
              </a:rPr>
              <a:t>else </a:t>
            </a:r>
            <a:r>
              <a:rPr lang="es-CL" dirty="0" smtClean="0">
                <a:sym typeface="Wingdings" pitchFamily="2" charset="2"/>
              </a:rPr>
              <a:t>P </a:t>
            </a:r>
            <a:r>
              <a:rPr lang="es-CL" dirty="0">
                <a:sym typeface="Wingdings" pitchFamily="2" charset="2"/>
              </a:rPr>
              <a:t>| </a:t>
            </a:r>
            <a:r>
              <a:rPr lang="es-CL" dirty="0" smtClean="0">
                <a:sym typeface="Wingdings" pitchFamily="2" charset="2"/>
              </a:rPr>
              <a:t>OP</a:t>
            </a:r>
            <a:endParaRPr lang="es-CL" dirty="0">
              <a:sym typeface="Wingdings" pitchFamily="2" charset="2"/>
            </a:endParaRPr>
          </a:p>
          <a:p>
            <a:pPr marL="109728" indent="0">
              <a:buNone/>
            </a:pPr>
            <a:r>
              <a:rPr lang="es-CL" dirty="0" smtClean="0"/>
              <a:t>  E </a:t>
            </a:r>
            <a:r>
              <a:rPr lang="es-CL" dirty="0" smtClean="0">
                <a:sym typeface="Wingdings" pitchFamily="2" charset="2"/>
              </a:rPr>
              <a:t> C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Factorizada a la izquierda queda:</a:t>
            </a:r>
          </a:p>
          <a:p>
            <a:endParaRPr lang="es-CL" dirty="0" smtClean="0"/>
          </a:p>
          <a:p>
            <a:pPr marL="109728" indent="0">
              <a:buNone/>
            </a:pPr>
            <a:r>
              <a:rPr lang="es-CL" dirty="0" smtClean="0"/>
              <a:t>  P </a:t>
            </a:r>
            <a:r>
              <a:rPr lang="es-CL" dirty="0" smtClean="0">
                <a:sym typeface="Wingdings" pitchFamily="2" charset="2"/>
              </a:rPr>
              <a:t> if E then PP’ | OP</a:t>
            </a:r>
          </a:p>
          <a:p>
            <a:pPr marL="109728" indent="0">
              <a:buNone/>
            </a:pPr>
            <a:r>
              <a:rPr lang="es-CL" dirty="0" smtClean="0">
                <a:sym typeface="Wingdings" pitchFamily="2" charset="2"/>
              </a:rPr>
              <a:t>  P’  else P | </a:t>
            </a:r>
            <a:r>
              <a:rPr lang="es-ES_tradnl" dirty="0" smtClean="0">
                <a:sym typeface="Symbol" pitchFamily="18" charset="2"/>
              </a:rPr>
              <a:t></a:t>
            </a:r>
          </a:p>
          <a:p>
            <a:pPr marL="109728" indent="0">
              <a:buNone/>
            </a:pPr>
            <a:r>
              <a:rPr lang="es-ES_tradnl" dirty="0" smtClean="0">
                <a:sym typeface="Symbol" pitchFamily="18" charset="2"/>
              </a:rPr>
              <a:t>  E </a:t>
            </a:r>
            <a:r>
              <a:rPr lang="es-ES_tradnl" dirty="0" smtClean="0">
                <a:sym typeface="Wingdings" pitchFamily="2" charset="2"/>
              </a:rPr>
              <a:t> C</a:t>
            </a:r>
            <a:endParaRPr lang="es-CL" dirty="0" smtClean="0"/>
          </a:p>
          <a:p>
            <a:pPr marL="109728" indent="0">
              <a:buNone/>
            </a:pPr>
            <a:endParaRPr lang="es-CL" baseline="-25000" dirty="0" smtClean="0"/>
          </a:p>
          <a:p>
            <a:pPr marL="109728" indent="0">
              <a:buNone/>
            </a:pPr>
            <a:endParaRPr lang="es-CL" baseline="-25000" dirty="0" smtClean="0"/>
          </a:p>
          <a:p>
            <a:endParaRPr lang="es-ES" dirty="0">
              <a:sym typeface="Wingdings" pitchFamily="2" charset="2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s-ES" dirty="0" smtClean="0">
                <a:effectLst/>
              </a:rPr>
              <a:t>Análisis Sintáctico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490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s-ES" sz="2800" b="1" u="sng" dirty="0" smtClean="0"/>
              <a:t>Concatenación </a:t>
            </a:r>
            <a:r>
              <a:rPr lang="es-ES" sz="2800" b="1" u="sng" dirty="0"/>
              <a:t>de dos </a:t>
            </a:r>
            <a:r>
              <a:rPr lang="es-ES" sz="2800" b="1" u="sng" dirty="0" smtClean="0"/>
              <a:t>strings</a:t>
            </a:r>
            <a:r>
              <a:rPr lang="es-ES" sz="2800" dirty="0" smtClean="0"/>
              <a:t>: es </a:t>
            </a:r>
            <a:r>
              <a:rPr lang="es-ES" sz="2800" dirty="0"/>
              <a:t>el string formado por la yuxtaposición de ambos sin espacios vacíos entre </a:t>
            </a:r>
            <a:r>
              <a:rPr lang="es-ES" sz="2800" dirty="0" smtClean="0"/>
              <a:t>ellos</a:t>
            </a:r>
          </a:p>
          <a:p>
            <a:endParaRPr lang="es-ES" sz="2800" dirty="0"/>
          </a:p>
          <a:p>
            <a:r>
              <a:rPr lang="es-ES" sz="2800" dirty="0" smtClean="0"/>
              <a:t>Por </a:t>
            </a:r>
            <a:r>
              <a:rPr lang="es-ES" sz="2800" dirty="0"/>
              <a:t>ejemplo, la concatenación de w</a:t>
            </a:r>
            <a:r>
              <a:rPr lang="es-ES" sz="2800" baseline="-25000" dirty="0"/>
              <a:t>1</a:t>
            </a:r>
            <a:r>
              <a:rPr lang="es-ES" sz="2800" dirty="0"/>
              <a:t> = ab y w</a:t>
            </a:r>
            <a:r>
              <a:rPr lang="es-ES" sz="2800" baseline="-25000" dirty="0"/>
              <a:t>2</a:t>
            </a:r>
            <a:r>
              <a:rPr lang="es-ES" sz="2800" dirty="0"/>
              <a:t> = </a:t>
            </a:r>
            <a:r>
              <a:rPr lang="es-ES" sz="2800" dirty="0" err="1" smtClean="0"/>
              <a:t>ba</a:t>
            </a:r>
            <a:r>
              <a:rPr lang="es-ES" sz="2800" dirty="0" smtClean="0"/>
              <a:t> </a:t>
            </a:r>
            <a:r>
              <a:rPr lang="es-ES" sz="2800" dirty="0"/>
              <a:t>es el string w = w</a:t>
            </a:r>
            <a:r>
              <a:rPr lang="es-ES" sz="2800" baseline="-25000" dirty="0"/>
              <a:t>1</a:t>
            </a:r>
            <a:r>
              <a:rPr lang="es-ES" sz="2800" dirty="0"/>
              <a:t>w</a:t>
            </a:r>
            <a:r>
              <a:rPr lang="es-ES" sz="2800" baseline="-25000" dirty="0"/>
              <a:t>2</a:t>
            </a:r>
            <a:r>
              <a:rPr lang="es-ES" sz="2800" dirty="0"/>
              <a:t> = </a:t>
            </a:r>
            <a:r>
              <a:rPr lang="es-ES" sz="2800" dirty="0" err="1" smtClean="0"/>
              <a:t>abba</a:t>
            </a:r>
            <a:endParaRPr lang="es-ES" sz="2800" dirty="0" smtClean="0"/>
          </a:p>
          <a:p>
            <a:endParaRPr lang="es-ES" sz="2800" dirty="0"/>
          </a:p>
          <a:p>
            <a:r>
              <a:rPr lang="es-ES" sz="2800" dirty="0" smtClean="0"/>
              <a:t>El </a:t>
            </a:r>
            <a:r>
              <a:rPr lang="es-ES" sz="2800" dirty="0"/>
              <a:t>string vacío es el símbolo </a:t>
            </a:r>
            <a:r>
              <a:rPr lang="es-ES" sz="2800" b="1" u="sng" dirty="0"/>
              <a:t>identidad</a:t>
            </a:r>
            <a:r>
              <a:rPr lang="es-ES" sz="2800" dirty="0"/>
              <a:t> para la concatenación ya que </a:t>
            </a:r>
            <a:r>
              <a:rPr lang="es-ES" sz="2800" dirty="0">
                <a:sym typeface="Symbol"/>
              </a:rPr>
              <a:t></a:t>
            </a:r>
            <a:r>
              <a:rPr lang="es-ES" sz="2800" dirty="0"/>
              <a:t>w = w</a:t>
            </a:r>
            <a:r>
              <a:rPr lang="es-ES" sz="2800" dirty="0">
                <a:sym typeface="Symbol"/>
              </a:rPr>
              <a:t></a:t>
            </a:r>
            <a:r>
              <a:rPr lang="es-ES" sz="2800" dirty="0"/>
              <a:t> = </a:t>
            </a:r>
            <a:r>
              <a:rPr lang="es-ES" sz="2800" dirty="0" smtClean="0"/>
              <a:t>w</a:t>
            </a:r>
          </a:p>
          <a:p>
            <a:endParaRPr lang="es-ES" sz="2000" dirty="0"/>
          </a:p>
          <a:p>
            <a:endParaRPr lang="es-CL" sz="2000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Strings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730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s-CL" dirty="0"/>
              <a:t>Lenguajes de Programación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489654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s-CL" dirty="0" smtClean="0"/>
          </a:p>
          <a:p>
            <a:pPr>
              <a:lnSpc>
                <a:spcPct val="80000"/>
              </a:lnSpc>
            </a:pPr>
            <a:r>
              <a:rPr lang="es-CL" dirty="0" smtClean="0"/>
              <a:t>A continuación se describe la gramática de un lenguaje llamado TINY</a:t>
            </a:r>
          </a:p>
          <a:p>
            <a:pPr>
              <a:lnSpc>
                <a:spcPct val="80000"/>
              </a:lnSpc>
            </a:pPr>
            <a:endParaRPr lang="es-CL" dirty="0"/>
          </a:p>
          <a:p>
            <a:pPr>
              <a:lnSpc>
                <a:spcPct val="80000"/>
              </a:lnSpc>
            </a:pPr>
            <a:r>
              <a:rPr lang="es-CL" dirty="0"/>
              <a:t>Es un lenguaje diseñado para el paradigma estructurado, pensado para pequeños proyectos de </a:t>
            </a:r>
            <a:r>
              <a:rPr lang="es-CL" dirty="0" smtClean="0"/>
              <a:t>software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400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Identificadores</a:t>
            </a:r>
            <a:r>
              <a:rPr lang="es-CL" sz="2800" dirty="0" smtClean="0"/>
              <a:t>:</a:t>
            </a:r>
          </a:p>
          <a:p>
            <a:endParaRPr lang="es-CL" sz="2800" dirty="0"/>
          </a:p>
          <a:p>
            <a:r>
              <a:rPr lang="es-CL" sz="2800" dirty="0"/>
              <a:t>Los </a:t>
            </a:r>
            <a:r>
              <a:rPr lang="es-CL" sz="2800" dirty="0" smtClean="0"/>
              <a:t>identificadores constan de </a:t>
            </a:r>
            <a:r>
              <a:rPr lang="es-CL" sz="2800" dirty="0"/>
              <a:t>letras </a:t>
            </a:r>
            <a:r>
              <a:rPr lang="es-CL" sz="2800" dirty="0" smtClean="0"/>
              <a:t>(mayúsculas </a:t>
            </a:r>
            <a:r>
              <a:rPr lang="es-CL" sz="2800" dirty="0"/>
              <a:t>o </a:t>
            </a:r>
            <a:r>
              <a:rPr lang="es-CL" sz="2800" dirty="0" smtClean="0"/>
              <a:t>minúsculas) y dígitos y empiezan con una letra (no tienen longitud máxima)</a:t>
            </a:r>
          </a:p>
          <a:p>
            <a:endParaRPr lang="es-CL" sz="2800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s-ES_tradnl" sz="2400" dirty="0" smtClean="0"/>
              <a:t>  Identificador </a:t>
            </a:r>
            <a:r>
              <a:rPr lang="es-ES_tradnl" sz="2400" dirty="0" smtClean="0">
                <a:sym typeface="Wingdings" pitchFamily="2" charset="2"/>
              </a:rPr>
              <a:t></a:t>
            </a:r>
            <a:r>
              <a:rPr lang="es-ES_tradnl" sz="2400" dirty="0" smtClean="0"/>
              <a:t> Letra (Letra </a:t>
            </a:r>
            <a:r>
              <a:rPr lang="es-ES_tradnl" sz="2400" dirty="0"/>
              <a:t>| </a:t>
            </a:r>
            <a:r>
              <a:rPr lang="es-ES_tradnl" sz="2400" dirty="0" smtClean="0"/>
              <a:t>Digito</a:t>
            </a:r>
            <a:r>
              <a:rPr lang="es-ES_tradnl" sz="2400" dirty="0"/>
              <a:t>)*</a:t>
            </a:r>
          </a:p>
          <a:p>
            <a:pPr marL="109728" indent="0">
              <a:buNone/>
            </a:pPr>
            <a:r>
              <a:rPr lang="es-CL" sz="2400" dirty="0" smtClean="0"/>
              <a:t>  Letra </a:t>
            </a:r>
            <a:r>
              <a:rPr lang="es-CL" sz="2400" dirty="0" smtClean="0">
                <a:sym typeface="Wingdings" pitchFamily="2" charset="2"/>
              </a:rPr>
              <a:t> a | b | … | z</a:t>
            </a:r>
            <a:r>
              <a:rPr lang="es-CL" sz="2400" dirty="0" smtClean="0"/>
              <a:t> | A | B | … | Z</a:t>
            </a:r>
          </a:p>
          <a:p>
            <a:pPr marL="109728" indent="0">
              <a:buNone/>
            </a:pPr>
            <a:r>
              <a:rPr lang="es-CL" sz="2400" dirty="0" smtClean="0"/>
              <a:t>  Digito </a:t>
            </a:r>
            <a:r>
              <a:rPr lang="es-CL" sz="2400" dirty="0" smtClean="0">
                <a:sym typeface="Wingdings" pitchFamily="2" charset="2"/>
              </a:rPr>
              <a:t> 0 | 1 | 2 | 3 | 4 | 5 | 6 | 7 | 8 | 9</a:t>
            </a:r>
            <a:endParaRPr lang="es-CL" sz="2400" dirty="0"/>
          </a:p>
          <a:p>
            <a:endParaRPr lang="es-CL" sz="2800" dirty="0" smtClean="0"/>
          </a:p>
          <a:p>
            <a:endParaRPr lang="es-CL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 TINY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89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endParaRPr lang="es-CL" sz="2800" b="1" dirty="0" smtClean="0"/>
          </a:p>
          <a:p>
            <a:r>
              <a:rPr lang="es-CL" sz="2800" b="1" dirty="0" smtClean="0"/>
              <a:t>Constantes enteras</a:t>
            </a:r>
            <a:r>
              <a:rPr lang="es-CL" sz="2800" dirty="0" smtClean="0"/>
              <a:t>:</a:t>
            </a:r>
          </a:p>
          <a:p>
            <a:endParaRPr lang="es-CL" sz="2800" dirty="0" smtClean="0"/>
          </a:p>
          <a:p>
            <a:r>
              <a:rPr lang="es-CL" sz="2800" dirty="0" smtClean="0"/>
              <a:t>Las </a:t>
            </a:r>
            <a:r>
              <a:rPr lang="es-CL" sz="2800" dirty="0"/>
              <a:t>constantes </a:t>
            </a:r>
            <a:r>
              <a:rPr lang="es-CL" sz="2800" dirty="0" smtClean="0"/>
              <a:t>son enteras</a:t>
            </a:r>
            <a:r>
              <a:rPr lang="es-CL" sz="2800" dirty="0"/>
              <a:t> </a:t>
            </a:r>
            <a:r>
              <a:rPr lang="es-CL" sz="2800" dirty="0" smtClean="0"/>
              <a:t>y </a:t>
            </a:r>
            <a:r>
              <a:rPr lang="es-CL" sz="2800" dirty="0"/>
              <a:t>pueden o no llevar signo (+ ó </a:t>
            </a:r>
            <a:r>
              <a:rPr lang="es-CL" sz="2800" dirty="0" smtClean="0"/>
              <a:t>-)</a:t>
            </a:r>
          </a:p>
          <a:p>
            <a:endParaRPr lang="es-CL" sz="2800" dirty="0"/>
          </a:p>
          <a:p>
            <a:endParaRPr lang="es-CL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 TINY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6414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Constantes reales</a:t>
            </a:r>
            <a:r>
              <a:rPr lang="es-CL" sz="2800" dirty="0" smtClean="0"/>
              <a:t>:</a:t>
            </a:r>
          </a:p>
          <a:p>
            <a:r>
              <a:rPr lang="es-CL" sz="2800" dirty="0"/>
              <a:t>Pueden o no llevar </a:t>
            </a:r>
            <a:r>
              <a:rPr lang="es-CL" sz="2800" dirty="0" smtClean="0"/>
              <a:t>signo </a:t>
            </a:r>
          </a:p>
          <a:p>
            <a:endParaRPr lang="es-CL" sz="2800" dirty="0"/>
          </a:p>
          <a:p>
            <a:r>
              <a:rPr lang="es-CL" sz="2800" dirty="0" smtClean="0"/>
              <a:t>No </a:t>
            </a:r>
            <a:r>
              <a:rPr lang="es-CL" sz="2800" dirty="0"/>
              <a:t>pueden iniciar ni terminar con punto </a:t>
            </a:r>
            <a:r>
              <a:rPr lang="es-CL" sz="2800" dirty="0" smtClean="0"/>
              <a:t>decimal </a:t>
            </a:r>
          </a:p>
          <a:p>
            <a:endParaRPr lang="es-CL" sz="2800" dirty="0"/>
          </a:p>
          <a:p>
            <a:r>
              <a:rPr lang="es-CL" sz="2800" dirty="0" smtClean="0"/>
              <a:t>No </a:t>
            </a:r>
            <a:r>
              <a:rPr lang="es-CL" sz="2800" dirty="0"/>
              <a:t>permiten </a:t>
            </a:r>
            <a:r>
              <a:rPr lang="es-CL" sz="2800" dirty="0" smtClean="0"/>
              <a:t>la notación científica</a:t>
            </a:r>
            <a:endParaRPr lang="es-CL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 TINY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5180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Comentarios</a:t>
            </a:r>
            <a:r>
              <a:rPr lang="es-CL" sz="2800" dirty="0" smtClean="0"/>
              <a:t>:</a:t>
            </a:r>
          </a:p>
          <a:p>
            <a:endParaRPr lang="es-CL" sz="2800" dirty="0" smtClean="0"/>
          </a:p>
          <a:p>
            <a:r>
              <a:rPr lang="es-CL" sz="2800" dirty="0"/>
              <a:t>Los comentarios están limitados por </a:t>
            </a:r>
            <a:r>
              <a:rPr lang="es-CL" sz="2800" dirty="0" smtClean="0"/>
              <a:t>“{“ </a:t>
            </a:r>
            <a:r>
              <a:rPr lang="es-CL" sz="2800" dirty="0"/>
              <a:t>al inicio y </a:t>
            </a:r>
            <a:r>
              <a:rPr lang="es-CL" sz="2800" dirty="0" smtClean="0"/>
              <a:t>por “}” </a:t>
            </a:r>
            <a:r>
              <a:rPr lang="es-CL" sz="2800" dirty="0"/>
              <a:t>al </a:t>
            </a:r>
            <a:r>
              <a:rPr lang="es-CL" sz="2800" dirty="0" smtClean="0"/>
              <a:t>final </a:t>
            </a:r>
          </a:p>
          <a:p>
            <a:endParaRPr lang="es-CL" sz="2800" dirty="0"/>
          </a:p>
          <a:p>
            <a:r>
              <a:rPr lang="es-CL" sz="2800" dirty="0" smtClean="0"/>
              <a:t>Terminan </a:t>
            </a:r>
            <a:r>
              <a:rPr lang="es-CL" sz="2800" dirty="0"/>
              <a:t>en </a:t>
            </a:r>
            <a:r>
              <a:rPr lang="es-CL" sz="2800" dirty="0" smtClean="0"/>
              <a:t>la línea </a:t>
            </a:r>
            <a:r>
              <a:rPr lang="es-CL" sz="2800" dirty="0"/>
              <a:t>que </a:t>
            </a:r>
            <a:r>
              <a:rPr lang="es-CL" sz="2800" dirty="0" smtClean="0"/>
              <a:t>en que esté el “}”    y </a:t>
            </a:r>
            <a:r>
              <a:rPr lang="es-CL" sz="2800" dirty="0"/>
              <a:t>permiten dentro cualquier carácter </a:t>
            </a:r>
            <a:r>
              <a:rPr lang="es-CL" sz="2800" dirty="0" smtClean="0"/>
              <a:t>excepto “}”</a:t>
            </a:r>
            <a:endParaRPr lang="es-CL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 TINY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0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Gramática del lenguaje </a:t>
            </a:r>
            <a:r>
              <a:rPr lang="es-ES" sz="4000" dirty="0" smtClean="0"/>
              <a:t>TINY</a:t>
            </a:r>
            <a:endParaRPr lang="es-ES" sz="40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2400"/>
              <a:t>programa </a:t>
            </a:r>
            <a:r>
              <a:rPr lang="es-ES" sz="2400">
                <a:sym typeface="Wingdings" pitchFamily="2" charset="2"/>
              </a:rPr>
              <a:t> secuencia-sent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ym typeface="Wingdings" pitchFamily="2" charset="2"/>
              </a:rPr>
              <a:t>secuencia-sent  secuencia-sent</a:t>
            </a:r>
            <a:r>
              <a:rPr lang="es-ES" sz="2400" b="1">
                <a:sym typeface="Wingdings" pitchFamily="2" charset="2"/>
              </a:rPr>
              <a:t>;</a:t>
            </a:r>
            <a:r>
              <a:rPr lang="es-ES" sz="2400">
                <a:sym typeface="Wingdings" pitchFamily="2" charset="2"/>
              </a:rPr>
              <a:t> sentencia | sentencia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ym typeface="Wingdings" pitchFamily="2" charset="2"/>
              </a:rPr>
              <a:t>sentencia  sent-if | sent-repeat | sent-assign | sent-read | sent-write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ym typeface="Wingdings" pitchFamily="2" charset="2"/>
              </a:rPr>
              <a:t>sent-if  </a:t>
            </a:r>
            <a:r>
              <a:rPr lang="es-ES" sz="2400" b="1">
                <a:sym typeface="Wingdings" pitchFamily="2" charset="2"/>
              </a:rPr>
              <a:t>if</a:t>
            </a:r>
            <a:r>
              <a:rPr lang="es-ES" sz="2400">
                <a:sym typeface="Wingdings" pitchFamily="2" charset="2"/>
              </a:rPr>
              <a:t> exp </a:t>
            </a:r>
            <a:r>
              <a:rPr lang="es-ES" sz="2400" b="1">
                <a:sym typeface="Wingdings" pitchFamily="2" charset="2"/>
              </a:rPr>
              <a:t>then</a:t>
            </a:r>
            <a:r>
              <a:rPr lang="es-ES" sz="2400">
                <a:sym typeface="Wingdings" pitchFamily="2" charset="2"/>
              </a:rPr>
              <a:t> secuencia-sent </a:t>
            </a:r>
            <a:r>
              <a:rPr lang="es-ES" sz="2400" b="1">
                <a:sym typeface="Wingdings" pitchFamily="2" charset="2"/>
              </a:rPr>
              <a:t>else</a:t>
            </a:r>
            <a:r>
              <a:rPr lang="es-ES" sz="2400">
                <a:sym typeface="Wingdings" pitchFamily="2" charset="2"/>
              </a:rPr>
              <a:t> secuencia-sent </a:t>
            </a:r>
            <a:r>
              <a:rPr lang="es-ES" sz="2400" b="1">
                <a:sym typeface="Wingdings" pitchFamily="2" charset="2"/>
              </a:rPr>
              <a:t>end</a:t>
            </a:r>
            <a:r>
              <a:rPr lang="es-ES" sz="2400">
                <a:sym typeface="Wingdings" pitchFamily="2" charset="2"/>
              </a:rPr>
              <a:t> | </a:t>
            </a:r>
            <a:r>
              <a:rPr lang="es-ES" sz="2400" b="1">
                <a:sym typeface="Wingdings" pitchFamily="2" charset="2"/>
              </a:rPr>
              <a:t>if</a:t>
            </a:r>
            <a:r>
              <a:rPr lang="es-ES" sz="2400">
                <a:sym typeface="Wingdings" pitchFamily="2" charset="2"/>
              </a:rPr>
              <a:t> exp </a:t>
            </a:r>
            <a:r>
              <a:rPr lang="es-ES" sz="2400" b="1">
                <a:sym typeface="Wingdings" pitchFamily="2" charset="2"/>
              </a:rPr>
              <a:t>then</a:t>
            </a:r>
            <a:r>
              <a:rPr lang="es-ES" sz="2400">
                <a:sym typeface="Wingdings" pitchFamily="2" charset="2"/>
              </a:rPr>
              <a:t> secuencia-sent </a:t>
            </a:r>
            <a:r>
              <a:rPr lang="es-ES" sz="2400" b="1">
                <a:sym typeface="Wingdings" pitchFamily="2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ym typeface="Wingdings" pitchFamily="2" charset="2"/>
              </a:rPr>
              <a:t>sent-repeat  </a:t>
            </a:r>
            <a:r>
              <a:rPr lang="es-ES" sz="2400" b="1">
                <a:sym typeface="Wingdings" pitchFamily="2" charset="2"/>
              </a:rPr>
              <a:t>repeat</a:t>
            </a:r>
            <a:r>
              <a:rPr lang="es-ES" sz="2400">
                <a:sym typeface="Wingdings" pitchFamily="2" charset="2"/>
              </a:rPr>
              <a:t> secuencia-sent </a:t>
            </a:r>
            <a:r>
              <a:rPr lang="es-ES" sz="2400" b="1">
                <a:sym typeface="Wingdings" pitchFamily="2" charset="2"/>
              </a:rPr>
              <a:t>until</a:t>
            </a:r>
            <a:r>
              <a:rPr lang="es-ES" sz="2400">
                <a:sym typeface="Wingdings" pitchFamily="2" charset="2"/>
              </a:rPr>
              <a:t> exp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/>
              <a:t>sent-assign </a:t>
            </a:r>
            <a:r>
              <a:rPr lang="es-ES" sz="2400">
                <a:sym typeface="Wingdings" pitchFamily="2" charset="2"/>
              </a:rPr>
              <a:t> </a:t>
            </a:r>
            <a:r>
              <a:rPr lang="es-ES" sz="2400" b="1">
                <a:sym typeface="Wingdings" pitchFamily="2" charset="2"/>
              </a:rPr>
              <a:t>identificador</a:t>
            </a:r>
            <a:r>
              <a:rPr lang="es-ES" sz="2400">
                <a:sym typeface="Wingdings" pitchFamily="2" charset="2"/>
              </a:rPr>
              <a:t> := exp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/>
              <a:t>sent-read </a:t>
            </a:r>
            <a:r>
              <a:rPr lang="es-ES" sz="2400">
                <a:sym typeface="Wingdings" pitchFamily="2" charset="2"/>
              </a:rPr>
              <a:t> </a:t>
            </a:r>
            <a:r>
              <a:rPr lang="es-ES" sz="2400" b="1">
                <a:sym typeface="Wingdings" pitchFamily="2" charset="2"/>
              </a:rPr>
              <a:t>read identificador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/>
              <a:t>sent-write </a:t>
            </a:r>
            <a:r>
              <a:rPr lang="es-ES" sz="2400">
                <a:sym typeface="Wingdings" pitchFamily="2" charset="2"/>
              </a:rPr>
              <a:t> </a:t>
            </a:r>
            <a:r>
              <a:rPr lang="es-ES" sz="2400" b="1">
                <a:sym typeface="Wingdings" pitchFamily="2" charset="2"/>
              </a:rPr>
              <a:t>write</a:t>
            </a:r>
            <a:r>
              <a:rPr lang="es-ES" sz="2400">
                <a:sym typeface="Wingdings" pitchFamily="2" charset="2"/>
              </a:rPr>
              <a:t> exp</a:t>
            </a: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9106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Gramática del lenguaje </a:t>
            </a:r>
            <a:r>
              <a:rPr lang="es-ES" sz="4000" dirty="0" smtClean="0"/>
              <a:t>TINY</a:t>
            </a:r>
            <a:endParaRPr lang="es-ES" sz="40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ES" sz="2800"/>
              <a:t>exp </a:t>
            </a:r>
            <a:r>
              <a:rPr lang="es-ES" sz="2800">
                <a:sym typeface="Wingdings" pitchFamily="2" charset="2"/>
              </a:rPr>
              <a:t> exp-simple op-comparacion exp-simple | exp-simple</a:t>
            </a:r>
          </a:p>
          <a:p>
            <a:pPr>
              <a:buFontTx/>
              <a:buNone/>
            </a:pPr>
            <a:r>
              <a:rPr lang="es-ES" sz="2800">
                <a:sym typeface="Wingdings" pitchFamily="2" charset="2"/>
              </a:rPr>
              <a:t>op-comparacion  &lt; | = </a:t>
            </a:r>
          </a:p>
          <a:p>
            <a:pPr>
              <a:buFontTx/>
              <a:buNone/>
            </a:pPr>
            <a:r>
              <a:rPr lang="es-ES" sz="2800">
                <a:sym typeface="Wingdings" pitchFamily="2" charset="2"/>
              </a:rPr>
              <a:t>exp-simple  exp-simple opsuma term | term</a:t>
            </a:r>
          </a:p>
          <a:p>
            <a:pPr>
              <a:buFontTx/>
              <a:buNone/>
            </a:pPr>
            <a:r>
              <a:rPr lang="es-ES" sz="2800">
                <a:sym typeface="Wingdings" pitchFamily="2" charset="2"/>
              </a:rPr>
              <a:t>opsuma  + | -</a:t>
            </a:r>
            <a:endParaRPr lang="es-ES" sz="2800" b="1">
              <a:sym typeface="Wingdings" pitchFamily="2" charset="2"/>
            </a:endParaRPr>
          </a:p>
          <a:p>
            <a:pPr>
              <a:buFontTx/>
              <a:buNone/>
            </a:pPr>
            <a:r>
              <a:rPr lang="es-ES" sz="2800">
                <a:sym typeface="Wingdings" pitchFamily="2" charset="2"/>
              </a:rPr>
              <a:t>term  term opmult factor | factor</a:t>
            </a:r>
          </a:p>
          <a:p>
            <a:pPr>
              <a:buFontTx/>
              <a:buNone/>
            </a:pPr>
            <a:r>
              <a:rPr lang="es-ES" sz="2800"/>
              <a:t>opmult </a:t>
            </a:r>
            <a:r>
              <a:rPr lang="es-ES" sz="2800">
                <a:sym typeface="Wingdings" pitchFamily="2" charset="2"/>
              </a:rPr>
              <a:t> * | /</a:t>
            </a:r>
          </a:p>
          <a:p>
            <a:pPr>
              <a:buFontTx/>
              <a:buNone/>
            </a:pPr>
            <a:r>
              <a:rPr lang="es-ES" sz="2800"/>
              <a:t>factor </a:t>
            </a:r>
            <a:r>
              <a:rPr lang="es-ES" sz="2800">
                <a:sym typeface="Wingdings" pitchFamily="2" charset="2"/>
              </a:rPr>
              <a:t> (exp) | </a:t>
            </a:r>
            <a:r>
              <a:rPr lang="es-ES" sz="2800" b="1">
                <a:sym typeface="Wingdings" pitchFamily="2" charset="2"/>
              </a:rPr>
              <a:t>numero</a:t>
            </a:r>
            <a:r>
              <a:rPr lang="es-ES" sz="2800">
                <a:sym typeface="Wingdings" pitchFamily="2" charset="2"/>
              </a:rPr>
              <a:t> | </a:t>
            </a:r>
            <a:r>
              <a:rPr lang="es-ES" sz="2800" b="1">
                <a:sym typeface="Wingdings" pitchFamily="2" charset="2"/>
              </a:rPr>
              <a:t>identificador</a:t>
            </a:r>
          </a:p>
          <a:p>
            <a:pPr>
              <a:buFontTx/>
              <a:buNone/>
            </a:pPr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36507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/>
              <a:t>Programa ejemplo escrito en lenguaje TINY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GB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 smtClean="0"/>
              <a:t>{ Programa de </a:t>
            </a:r>
            <a:r>
              <a:rPr lang="en-GB" sz="2000" dirty="0" err="1" smtClean="0"/>
              <a:t>prueba</a:t>
            </a:r>
            <a:endParaRPr lang="en-GB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  </a:t>
            </a:r>
            <a:r>
              <a:rPr lang="en-GB" sz="2000" dirty="0" smtClean="0"/>
              <a:t>en lenguaje TINY -</a:t>
            </a:r>
            <a:endParaRPr lang="en-GB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  </a:t>
            </a:r>
            <a:r>
              <a:rPr lang="en-GB" sz="2000" dirty="0" err="1" smtClean="0"/>
              <a:t>Calcula</a:t>
            </a:r>
            <a:r>
              <a:rPr lang="en-GB" sz="2000" dirty="0" smtClean="0"/>
              <a:t> el </a:t>
            </a:r>
            <a:r>
              <a:rPr lang="en-GB" sz="2000" dirty="0"/>
              <a:t>factorial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read x; { input </a:t>
            </a:r>
            <a:r>
              <a:rPr lang="en-GB" sz="2000" dirty="0" smtClean="0"/>
              <a:t>and </a:t>
            </a:r>
            <a:r>
              <a:rPr lang="en-GB" sz="2000" dirty="0"/>
              <a:t>integer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if 0 &lt; x then { don't compute if x &lt;= 0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  fact :=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  repeat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    fact := fact *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    x := x - 1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  until x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  write fact  { output factorial of x }</a:t>
            </a:r>
            <a:endParaRPr lang="es-E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24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Lenguaje TINY</a:t>
            </a:r>
            <a:endParaRPr lang="es-ES_tradnl" sz="4000" dirty="0"/>
          </a:p>
        </p:txBody>
      </p:sp>
      <p:graphicFrame>
        <p:nvGraphicFramePr>
          <p:cNvPr id="26627" name="Group 3"/>
          <p:cNvGraphicFramePr>
            <a:graphicFrameLocks noGrp="1"/>
          </p:cNvGraphicFramePr>
          <p:nvPr>
            <p:ph idx="1"/>
          </p:nvPr>
        </p:nvGraphicFramePr>
        <p:xfrm>
          <a:off x="395288" y="1989138"/>
          <a:ext cx="8229600" cy="4300541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Tokens del lenguaje Tiny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Palabras reservadas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Símbolos Especiales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numero = digito+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identificador = letra+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repeat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until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2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s-CL" sz="6600" dirty="0" smtClean="0"/>
              <a:t>Fundamentos de la Computación</a:t>
            </a:r>
            <a:br>
              <a:rPr lang="es-CL" sz="6600" dirty="0" smtClean="0"/>
            </a:b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Profesor</a:t>
            </a:r>
            <a:r>
              <a:rPr lang="es-CL" dirty="0" smtClean="0"/>
              <a:t>: Héctor Soza Pollman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43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/>
          </a:bodyPr>
          <a:lstStyle/>
          <a:p>
            <a:r>
              <a:rPr lang="es-ES" sz="2800" b="1" u="sng" dirty="0" smtClean="0"/>
              <a:t>Lenguaje</a:t>
            </a:r>
            <a:r>
              <a:rPr lang="es-ES" sz="2800" dirty="0" smtClean="0"/>
              <a:t>: es </a:t>
            </a:r>
            <a:r>
              <a:rPr lang="es-ES" sz="2800" dirty="0"/>
              <a:t>un conjunto de strings de símbolos de algún </a:t>
            </a:r>
            <a:r>
              <a:rPr lang="es-ES" sz="2800" dirty="0" smtClean="0"/>
              <a:t>alfabeto</a:t>
            </a:r>
          </a:p>
          <a:p>
            <a:r>
              <a:rPr lang="es-ES" sz="2800" dirty="0" smtClean="0"/>
              <a:t>Por ejemplo </a:t>
            </a:r>
            <a:r>
              <a:rPr lang="es-ES" sz="2800" dirty="0"/>
              <a:t>el conjunto {1, 12, 123, 1234, 12345} es un lenguaje sobre el alfabeto compuesto por </a:t>
            </a:r>
            <a:r>
              <a:rPr lang="es-ES" sz="2800" dirty="0" smtClean="0"/>
              <a:t>los dígitos {1, 2, 3, 4, 5}</a:t>
            </a:r>
          </a:p>
          <a:p>
            <a:endParaRPr lang="es-ES" sz="2800" dirty="0" smtClean="0"/>
          </a:p>
          <a:p>
            <a:r>
              <a:rPr lang="es-ES" sz="2800" dirty="0" smtClean="0"/>
              <a:t>Se </a:t>
            </a:r>
            <a:r>
              <a:rPr lang="es-ES" sz="2800" dirty="0"/>
              <a:t>observa que si </a:t>
            </a:r>
            <a:r>
              <a:rPr lang="es-ES" sz="2800" dirty="0" smtClean="0">
                <a:sym typeface="Symbol"/>
              </a:rPr>
              <a:t>A</a:t>
            </a:r>
            <a:r>
              <a:rPr lang="es-ES" sz="2800" dirty="0" smtClean="0"/>
              <a:t> </a:t>
            </a:r>
            <a:r>
              <a:rPr lang="es-ES" sz="2800" dirty="0"/>
              <a:t>es un alfabeto, </a:t>
            </a:r>
            <a:r>
              <a:rPr lang="es-ES" sz="2800" dirty="0" smtClean="0"/>
              <a:t>por su definición </a:t>
            </a:r>
            <a:r>
              <a:rPr lang="es-ES" sz="2800" dirty="0" smtClean="0">
                <a:sym typeface="Symbol"/>
              </a:rPr>
              <a:t>A  </a:t>
            </a:r>
            <a:r>
              <a:rPr lang="es-ES" sz="2800" dirty="0" smtClean="0"/>
              <a:t>también </a:t>
            </a:r>
            <a:r>
              <a:rPr lang="es-ES" sz="2800" dirty="0"/>
              <a:t>es un lenguaje formado por los strings con un único </a:t>
            </a:r>
            <a:r>
              <a:rPr lang="es-ES" sz="2800" dirty="0" smtClean="0"/>
              <a:t>símbolo</a:t>
            </a:r>
            <a:endParaRPr lang="es-ES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Lenguaje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1727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1543</TotalTime>
  <Words>4242</Words>
  <Application>Microsoft Office PowerPoint</Application>
  <PresentationFormat>Presentación en pantalla (4:3)</PresentationFormat>
  <Paragraphs>576</Paragraphs>
  <Slides>89</Slides>
  <Notes>0</Notes>
  <HiddenSlides>5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0" baseType="lpstr">
      <vt:lpstr>Concurrencia</vt:lpstr>
      <vt:lpstr>Fundamentos de la Computación </vt:lpstr>
      <vt:lpstr>Alfabeto</vt:lpstr>
      <vt:lpstr>Alfabeto</vt:lpstr>
      <vt:lpstr>Alfabeto</vt:lpstr>
      <vt:lpstr>Alfabeto</vt:lpstr>
      <vt:lpstr>Strings</vt:lpstr>
      <vt:lpstr>Strings</vt:lpstr>
      <vt:lpstr>Strings</vt:lpstr>
      <vt:lpstr>Lenguaje</vt:lpstr>
      <vt:lpstr>Lenguaje</vt:lpstr>
      <vt:lpstr>Lenguaje</vt:lpstr>
      <vt:lpstr>Lenguaje</vt:lpstr>
      <vt:lpstr>Lenguaje</vt:lpstr>
      <vt:lpstr>Lenguaje</vt:lpstr>
      <vt:lpstr>Lenguaje</vt:lpstr>
      <vt:lpstr>Lenguaje</vt:lpstr>
      <vt:lpstr>Lenguaje</vt:lpstr>
      <vt:lpstr>Fundamentos de la Computación </vt:lpstr>
      <vt:lpstr>Gramáticas</vt:lpstr>
      <vt:lpstr>Gramáticas</vt:lpstr>
      <vt:lpstr>Gramáticas</vt:lpstr>
      <vt:lpstr>Gramáticas</vt:lpstr>
      <vt:lpstr>Gramáticas</vt:lpstr>
      <vt:lpstr>Gramáticas</vt:lpstr>
      <vt:lpstr>Gramáticas</vt:lpstr>
      <vt:lpstr>Gramáticas</vt:lpstr>
      <vt:lpstr>Gramáticas</vt:lpstr>
      <vt:lpstr>Gramáticas</vt:lpstr>
      <vt:lpstr>Gramáticas</vt:lpstr>
      <vt:lpstr>Gramáticas</vt:lpstr>
      <vt:lpstr>Gramáticas</vt:lpstr>
      <vt:lpstr>Gramáticas</vt:lpstr>
      <vt:lpstr>Árbol de derivación</vt:lpstr>
      <vt:lpstr>Árbol de derivación</vt:lpstr>
      <vt:lpstr>Árbol de derivación</vt:lpstr>
      <vt:lpstr>Gramáticas</vt:lpstr>
      <vt:lpstr>Gramáticas</vt:lpstr>
      <vt:lpstr>Gramáticas</vt:lpstr>
      <vt:lpstr>Gramáticas</vt:lpstr>
      <vt:lpstr>Gramáticas</vt:lpstr>
      <vt:lpstr>Gramáticas</vt:lpstr>
      <vt:lpstr>Gramáticas</vt:lpstr>
      <vt:lpstr>Gramáticas</vt:lpstr>
      <vt:lpstr>Gramáticas</vt:lpstr>
      <vt:lpstr>Gramáticas</vt:lpstr>
      <vt:lpstr>Gramáticas</vt:lpstr>
      <vt:lpstr>Gramáticas</vt:lpstr>
      <vt:lpstr>Fundamentos de la Computación 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Lenguajes de Programación</vt:lpstr>
      <vt:lpstr>Análisis Sintáctico</vt:lpstr>
      <vt:lpstr>Gramáticas de Libre Contexto</vt:lpstr>
      <vt:lpstr>Árbol de derivación</vt:lpstr>
      <vt:lpstr>Árbol de derivación</vt:lpstr>
      <vt:lpstr>Análisis Sintáctico</vt:lpstr>
      <vt:lpstr>Análisis Sintáctico</vt:lpstr>
      <vt:lpstr>Lenguajes de Programación</vt:lpstr>
      <vt:lpstr>Lenguajes de Programación</vt:lpstr>
      <vt:lpstr>Lenguajes de Programación</vt:lpstr>
      <vt:lpstr>Análisis Sintáctico</vt:lpstr>
      <vt:lpstr>Lenguajes de Programación</vt:lpstr>
      <vt:lpstr>Lenguaje TINY</vt:lpstr>
      <vt:lpstr>Lenguaje TINY</vt:lpstr>
      <vt:lpstr>Lenguaje TINY</vt:lpstr>
      <vt:lpstr>Lenguaje TINY</vt:lpstr>
      <vt:lpstr>Gramática del lenguaje TINY</vt:lpstr>
      <vt:lpstr>Gramática del lenguaje TINY</vt:lpstr>
      <vt:lpstr>Programa ejemplo escrito en lenguaje TINY</vt:lpstr>
      <vt:lpstr>Lenguaje TINY</vt:lpstr>
      <vt:lpstr>Fundamentos de la Computación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Autómatas</dc:title>
  <dc:creator>hsoza</dc:creator>
  <cp:lastModifiedBy>hsoza</cp:lastModifiedBy>
  <cp:revision>94</cp:revision>
  <dcterms:created xsi:type="dcterms:W3CDTF">2014-02-24T18:20:04Z</dcterms:created>
  <dcterms:modified xsi:type="dcterms:W3CDTF">2021-08-31T14:56:32Z</dcterms:modified>
</cp:coreProperties>
</file>