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83" r:id="rId11"/>
    <p:sldId id="284" r:id="rId12"/>
    <p:sldId id="275" r:id="rId13"/>
    <p:sldId id="276" r:id="rId14"/>
    <p:sldId id="285" r:id="rId15"/>
    <p:sldId id="277" r:id="rId16"/>
    <p:sldId id="278" r:id="rId17"/>
    <p:sldId id="279" r:id="rId18"/>
    <p:sldId id="280" r:id="rId19"/>
    <p:sldId id="281" r:id="rId20"/>
    <p:sldId id="282" r:id="rId21"/>
    <p:sldId id="286" r:id="rId2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/>
              <a:pPr/>
              <a:t>29-09-2020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B252B0-B1F4-4A39-AAA7-6C5345506BC0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931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29-09-2020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29-09-2020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6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29-09-2020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7265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29-09-2020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1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29-09-2020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594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29-09-2020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20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29-09-2020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7630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29-09-2020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29-09-2020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75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white"/>
                </a:solidFill>
              </a:rPr>
              <a:pPr/>
              <a:t>29-09-2020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white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white"/>
                </a:solidFill>
              </a:rPr>
              <a:pPr/>
              <a:t>‹Nº›</a:t>
            </a:fld>
            <a:endParaRPr lang="es-CL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9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DD4808-3C7B-4BE3-BACE-E7B3BA0D32F5}" type="datetimeFigureOut">
              <a:rPr lang="es-CL" smtClean="0">
                <a:solidFill>
                  <a:prstClr val="black"/>
                </a:solidFill>
              </a:rPr>
              <a:pPr/>
              <a:t>29-09-2020</a:t>
            </a:fld>
            <a:endParaRPr lang="es-CL">
              <a:solidFill>
                <a:prstClr val="black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>
              <a:solidFill>
                <a:prstClr val="black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B252B0-B1F4-4A39-AAA7-6C5345506BC0}" type="slidenum">
              <a:rPr lang="es-CL" smtClean="0">
                <a:solidFill>
                  <a:prstClr val="black"/>
                </a:solidFill>
              </a:rPr>
              <a:pPr/>
              <a:t>‹Nº›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6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29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4"/>
            </a:pPr>
            <a:r>
              <a:rPr lang="es-CL" dirty="0"/>
              <a:t>Sea A = </a:t>
            </a:r>
            <a:r>
              <a:rPr lang="es-CL" dirty="0" smtClean="0"/>
              <a:t>{0, 1, 2} </a:t>
            </a:r>
            <a:r>
              <a:rPr lang="es-CL" dirty="0"/>
              <a:t>un alfabeto. Describa los elementos de los siguientes lenguajes sobre A y diga si estos lenguajes son finitos o </a:t>
            </a:r>
            <a:r>
              <a:rPr lang="es-CL" dirty="0" smtClean="0"/>
              <a:t>infinitos:</a:t>
            </a:r>
          </a:p>
          <a:p>
            <a:pPr marL="365760" lvl="1" indent="0">
              <a:buNone/>
            </a:pPr>
            <a:r>
              <a:rPr lang="es-CL" dirty="0" smtClean="0"/>
              <a:t>   </a:t>
            </a:r>
          </a:p>
          <a:p>
            <a:pPr marL="365760" lvl="1" indent="0">
              <a:buNone/>
            </a:pPr>
            <a:r>
              <a:rPr lang="es-CL" dirty="0"/>
              <a:t> </a:t>
            </a:r>
            <a:r>
              <a:rPr lang="es-CL" dirty="0" smtClean="0"/>
              <a:t>  b) M = {2, 0} {1, 2} ∪ {1, 0} </a:t>
            </a:r>
          </a:p>
          <a:p>
            <a:pPr marL="365760" lvl="1" indent="0">
              <a:buNone/>
            </a:pPr>
            <a:r>
              <a:rPr lang="es-CL" dirty="0"/>
              <a:t> </a:t>
            </a:r>
            <a:r>
              <a:rPr lang="es-CL" dirty="0" smtClean="0"/>
              <a:t>       ⇒ M = {21, 22, 01, 02, 1, 0} (finito)</a:t>
            </a:r>
          </a:p>
          <a:p>
            <a:pPr marL="365760" lvl="1" indent="0">
              <a:buClr>
                <a:srgbClr val="2DA2BF"/>
              </a:buClr>
              <a:buNone/>
            </a:pPr>
            <a:r>
              <a:rPr lang="es-CL" dirty="0"/>
              <a:t> </a:t>
            </a:r>
            <a:r>
              <a:rPr lang="es-CL" dirty="0" smtClean="0"/>
              <a:t>  </a:t>
            </a:r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818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4"/>
            </a:pPr>
            <a:r>
              <a:rPr lang="es-CL" dirty="0"/>
              <a:t>Sea A = </a:t>
            </a:r>
            <a:r>
              <a:rPr lang="es-CL" dirty="0" smtClean="0"/>
              <a:t>{0, 1, 2} </a:t>
            </a:r>
            <a:r>
              <a:rPr lang="es-CL" dirty="0"/>
              <a:t>un alfabeto. Describa los elementos de los siguientes lenguajes sobre A y diga si estos lenguajes son finitos o </a:t>
            </a:r>
            <a:r>
              <a:rPr lang="es-CL" dirty="0" smtClean="0"/>
              <a:t>infinitos:</a:t>
            </a:r>
          </a:p>
          <a:p>
            <a:pPr marL="365760" lvl="1" indent="0">
              <a:buNone/>
            </a:pPr>
            <a:r>
              <a:rPr lang="es-CL" dirty="0" smtClean="0"/>
              <a:t>  </a:t>
            </a:r>
          </a:p>
          <a:p>
            <a:pPr marL="365760" lvl="1" indent="0">
              <a:buNone/>
            </a:pPr>
            <a:r>
              <a:rPr lang="es-CL" dirty="0"/>
              <a:t> </a:t>
            </a:r>
            <a:r>
              <a:rPr lang="es-CL" dirty="0" smtClean="0"/>
              <a:t>  c) P = {</a:t>
            </a:r>
            <a:r>
              <a:rPr lang="es-CL" sz="2800" dirty="0" smtClean="0">
                <a:latin typeface="Times New Roman"/>
                <a:ea typeface="Calibri"/>
              </a:rPr>
              <a:t>ε</a:t>
            </a:r>
            <a:r>
              <a:rPr lang="es-CL" sz="2400" dirty="0" smtClean="0">
                <a:latin typeface="Times New Roman"/>
                <a:ea typeface="Calibri"/>
              </a:rPr>
              <a:t>, 0}* </a:t>
            </a:r>
            <a:r>
              <a:rPr lang="es-CL" dirty="0"/>
              <a:t>∪ {</a:t>
            </a:r>
            <a:r>
              <a:rPr lang="es-CL" dirty="0" smtClean="0"/>
              <a:t>1} </a:t>
            </a:r>
            <a:r>
              <a:rPr lang="es-CL" dirty="0">
                <a:solidFill>
                  <a:prstClr val="black"/>
                </a:solidFill>
              </a:rPr>
              <a:t>∪ </a:t>
            </a:r>
            <a:r>
              <a:rPr lang="es-CL" dirty="0" smtClean="0">
                <a:solidFill>
                  <a:prstClr val="black"/>
                </a:solidFill>
                <a:latin typeface="Lucida Sans Unicode"/>
                <a:cs typeface="Lucida Sans Unicode"/>
              </a:rPr>
              <a:t>∅* </a:t>
            </a:r>
          </a:p>
          <a:p>
            <a:pPr marL="365760" lvl="1" indent="0">
              <a:buClr>
                <a:srgbClr val="2DA2BF"/>
              </a:buClr>
              <a:buNone/>
            </a:pPr>
            <a:r>
              <a:rPr lang="es-CL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lang="es-CL" dirty="0" smtClean="0">
                <a:solidFill>
                  <a:prstClr val="black"/>
                </a:solidFill>
                <a:latin typeface="Lucida Sans Unicode"/>
                <a:cs typeface="Lucida Sans Unicode"/>
              </a:rPr>
              <a:t>       ⇒ P = {</a:t>
            </a:r>
            <a:r>
              <a:rPr lang="es-CL" sz="2800" dirty="0" smtClean="0">
                <a:latin typeface="Times New Roman"/>
                <a:ea typeface="Calibri"/>
              </a:rPr>
              <a:t>ε</a:t>
            </a:r>
            <a:r>
              <a:rPr lang="es-CL" sz="2400" dirty="0" smtClean="0">
                <a:latin typeface="Times New Roman"/>
                <a:ea typeface="Calibri"/>
              </a:rPr>
              <a:t>, 0, 1, 00, 000,…}</a:t>
            </a:r>
            <a:r>
              <a:rPr lang="es-CL" dirty="0" smtClean="0"/>
              <a:t> (infinito)     </a:t>
            </a:r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010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 startAt="5"/>
            </a:pPr>
            <a:r>
              <a:rPr lang="es-CL" dirty="0"/>
              <a:t>Describir los </a:t>
            </a:r>
            <a:r>
              <a:rPr lang="es-CL" dirty="0" smtClean="0"/>
              <a:t>elementos de los siguientes </a:t>
            </a:r>
            <a:r>
              <a:rPr lang="es-CL" dirty="0"/>
              <a:t>lenguajes sobre el alfabeto binario {0, 1</a:t>
            </a:r>
            <a:r>
              <a:rPr lang="es-CL" dirty="0" smtClean="0"/>
              <a:t>}:</a:t>
            </a:r>
          </a:p>
          <a:p>
            <a:pPr marL="365760" lvl="1" indent="0">
              <a:buNone/>
            </a:pPr>
            <a:r>
              <a:rPr lang="es-CL" dirty="0" smtClean="0"/>
              <a:t>   </a:t>
            </a:r>
            <a:r>
              <a:rPr lang="es-CL" sz="2400" dirty="0" smtClean="0"/>
              <a:t>a) Lenguaje de los strings con un uno </a:t>
            </a:r>
          </a:p>
          <a:p>
            <a:pPr marL="365760" lvl="1" indent="0">
              <a:buNone/>
            </a:pPr>
            <a:r>
              <a:rPr lang="es-CL" sz="2400" dirty="0"/>
              <a:t> </a:t>
            </a:r>
            <a:r>
              <a:rPr lang="es-CL" sz="2400" dirty="0" smtClean="0"/>
              <a:t>      intercalado entre dos ceros (cada vez que hay </a:t>
            </a:r>
          </a:p>
          <a:p>
            <a:pPr marL="365760" lvl="1" indent="0">
              <a:buNone/>
            </a:pPr>
            <a:r>
              <a:rPr lang="es-CL" sz="2400" dirty="0"/>
              <a:t> </a:t>
            </a:r>
            <a:r>
              <a:rPr lang="es-CL" sz="2400" dirty="0" smtClean="0"/>
              <a:t>      un 1 debe haber un cero antes y otro después</a:t>
            </a:r>
          </a:p>
          <a:p>
            <a:pPr marL="365760" lvl="1" indent="0">
              <a:buNone/>
            </a:pPr>
            <a:r>
              <a:rPr lang="es-CL" sz="2400" dirty="0"/>
              <a:t> </a:t>
            </a:r>
            <a:r>
              <a:rPr lang="es-CL" sz="2400" dirty="0" smtClean="0"/>
              <a:t>      y por cada par de ceros debe haber un 1 entre </a:t>
            </a:r>
          </a:p>
          <a:p>
            <a:pPr marL="365760" lvl="1" indent="0">
              <a:buNone/>
            </a:pPr>
            <a:r>
              <a:rPr lang="es-CL" sz="2400" dirty="0"/>
              <a:t> </a:t>
            </a:r>
            <a:r>
              <a:rPr lang="es-CL" sz="2400" dirty="0" smtClean="0"/>
              <a:t>      ellos) </a:t>
            </a:r>
          </a:p>
          <a:p>
            <a:pPr marL="365760" lvl="1" indent="0">
              <a:buNone/>
            </a:pPr>
            <a:r>
              <a:rPr lang="es-CL" sz="2400" dirty="0" smtClean="0"/>
              <a:t>   b) Lenguaje de los strings con la misma cantidad </a:t>
            </a:r>
          </a:p>
          <a:p>
            <a:pPr marL="365760" lvl="1" indent="0">
              <a:buNone/>
            </a:pPr>
            <a:r>
              <a:rPr lang="es-CL" sz="2400" dirty="0"/>
              <a:t> </a:t>
            </a:r>
            <a:r>
              <a:rPr lang="es-CL" sz="2400" dirty="0" smtClean="0"/>
              <a:t>      de ceros y unos</a:t>
            </a:r>
          </a:p>
          <a:p>
            <a:pPr marL="365760" lvl="1" indent="0">
              <a:buClr>
                <a:srgbClr val="2DA2BF"/>
              </a:buClr>
              <a:buNone/>
            </a:pPr>
            <a:r>
              <a:rPr lang="es-CL" sz="2400" dirty="0"/>
              <a:t> </a:t>
            </a:r>
            <a:r>
              <a:rPr lang="es-CL" sz="2400" dirty="0" smtClean="0"/>
              <a:t>  </a:t>
            </a:r>
            <a:endParaRPr lang="es-CL" dirty="0"/>
          </a:p>
          <a:p>
            <a:pPr marL="365760" lvl="1" indent="0">
              <a:buNone/>
            </a:pPr>
            <a:endParaRPr lang="es-CL" dirty="0"/>
          </a:p>
          <a:p>
            <a:pPr marL="109728" indent="0">
              <a:buNone/>
            </a:pPr>
            <a:r>
              <a:rPr lang="es-CL" dirty="0" smtClean="0"/>
              <a:t>     </a:t>
            </a:r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73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5"/>
            </a:pPr>
            <a:r>
              <a:rPr lang="es-CL" dirty="0"/>
              <a:t>Describir </a:t>
            </a:r>
            <a:r>
              <a:rPr lang="es-CL" dirty="0" smtClean="0"/>
              <a:t>los elementos de los </a:t>
            </a:r>
            <a:r>
              <a:rPr lang="es-CL" dirty="0"/>
              <a:t>siguientes lenguajes sobre el alfabeto binario {0, 1</a:t>
            </a:r>
            <a:r>
              <a:rPr lang="es-CL" dirty="0" smtClean="0"/>
              <a:t>}:</a:t>
            </a:r>
            <a:endParaRPr lang="es-CL" dirty="0" smtClean="0"/>
          </a:p>
          <a:p>
            <a:pPr marL="365760" lvl="1" indent="0">
              <a:buNone/>
            </a:pPr>
            <a:r>
              <a:rPr lang="es-CL" dirty="0" smtClean="0"/>
              <a:t>   </a:t>
            </a:r>
            <a:r>
              <a:rPr lang="es-CL" sz="2400" dirty="0" smtClean="0"/>
              <a:t>a) Lenguaje de los strings con un uno </a:t>
            </a:r>
          </a:p>
          <a:p>
            <a:pPr marL="365760" lvl="1" indent="0">
              <a:buNone/>
            </a:pPr>
            <a:r>
              <a:rPr lang="es-CL" sz="2400" dirty="0"/>
              <a:t> </a:t>
            </a:r>
            <a:r>
              <a:rPr lang="es-CL" sz="2400" dirty="0" smtClean="0"/>
              <a:t>      concatenado entre dos ceros </a:t>
            </a:r>
          </a:p>
          <a:p>
            <a:pPr marL="365760" lvl="1" indent="0">
              <a:buNone/>
            </a:pPr>
            <a:r>
              <a:rPr lang="es-CL" sz="2400" dirty="0" smtClean="0"/>
              <a:t>      </a:t>
            </a:r>
            <a:endParaRPr lang="es-CL" dirty="0"/>
          </a:p>
          <a:p>
            <a:pPr marL="365760" lvl="1" indent="0">
              <a:buNone/>
            </a:pPr>
            <a:r>
              <a:rPr lang="es-CL" dirty="0" smtClean="0"/>
              <a:t>   a) El lenguaje es: {010, 01010, 0101010,…} </a:t>
            </a:r>
          </a:p>
          <a:p>
            <a:pPr marL="365760" lvl="1" indent="0">
              <a:buNone/>
            </a:pPr>
            <a:r>
              <a:rPr lang="es-CL" dirty="0"/>
              <a:t> </a:t>
            </a:r>
            <a:r>
              <a:rPr lang="es-CL" dirty="0" smtClean="0"/>
              <a:t>      ⇒ {0} {(10)</a:t>
            </a:r>
            <a:r>
              <a:rPr lang="es-CL" baseline="30000" dirty="0" smtClean="0"/>
              <a:t>k</a:t>
            </a:r>
            <a:r>
              <a:rPr lang="es-CL" dirty="0" smtClean="0"/>
              <a:t> / k ≥ 1} = {(01)</a:t>
            </a:r>
            <a:r>
              <a:rPr lang="es-CL" baseline="30000" dirty="0" smtClean="0"/>
              <a:t>k</a:t>
            </a:r>
            <a:r>
              <a:rPr lang="es-CL" dirty="0" smtClean="0"/>
              <a:t> / </a:t>
            </a:r>
            <a:r>
              <a:rPr lang="es-CL" dirty="0"/>
              <a:t>k ≥ 1</a:t>
            </a:r>
            <a:r>
              <a:rPr lang="es-CL" dirty="0" smtClean="0"/>
              <a:t>} {0}</a:t>
            </a:r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26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5"/>
            </a:pPr>
            <a:r>
              <a:rPr lang="es-CL" dirty="0"/>
              <a:t>Describir </a:t>
            </a:r>
            <a:r>
              <a:rPr lang="es-CL" dirty="0" smtClean="0"/>
              <a:t>los elementos de los </a:t>
            </a:r>
            <a:r>
              <a:rPr lang="es-CL" dirty="0"/>
              <a:t>siguientes lenguajes sobre el alfabeto binario {0, 1</a:t>
            </a:r>
            <a:r>
              <a:rPr lang="es-CL" dirty="0" smtClean="0"/>
              <a:t>}:</a:t>
            </a:r>
            <a:endParaRPr lang="es-CL" dirty="0" smtClean="0"/>
          </a:p>
          <a:p>
            <a:pPr marL="365760" lvl="1" indent="0">
              <a:buNone/>
            </a:pPr>
            <a:r>
              <a:rPr lang="es-CL" sz="2400" dirty="0" smtClean="0"/>
              <a:t>   b) Lenguaje de los strings con la misma cantidad </a:t>
            </a:r>
          </a:p>
          <a:p>
            <a:pPr marL="365760" lvl="1" indent="0">
              <a:buNone/>
            </a:pPr>
            <a:r>
              <a:rPr lang="es-CL" sz="2400" dirty="0"/>
              <a:t> </a:t>
            </a:r>
            <a:r>
              <a:rPr lang="es-CL" sz="2400" dirty="0" smtClean="0"/>
              <a:t>      de ceros y unos</a:t>
            </a:r>
          </a:p>
          <a:p>
            <a:pPr marL="365760" lvl="1" indent="0">
              <a:buClr>
                <a:srgbClr val="2DA2BF"/>
              </a:buClr>
              <a:buNone/>
            </a:pPr>
            <a:r>
              <a:rPr lang="es-CL" sz="2400" dirty="0"/>
              <a:t> </a:t>
            </a:r>
            <a:r>
              <a:rPr lang="es-CL" sz="2400" dirty="0" smtClean="0"/>
              <a:t>  </a:t>
            </a:r>
            <a:endParaRPr lang="es-CL" dirty="0"/>
          </a:p>
          <a:p>
            <a:pPr marL="365760" lvl="1" indent="0">
              <a:buNone/>
            </a:pPr>
            <a:r>
              <a:rPr lang="es-CL" sz="2400" dirty="0" smtClean="0"/>
              <a:t>b) El lenguaje es: {</a:t>
            </a:r>
            <a:r>
              <a:rPr lang="es-CL" sz="2800" dirty="0">
                <a:latin typeface="Times New Roman"/>
                <a:ea typeface="Calibri"/>
              </a:rPr>
              <a:t>ε</a:t>
            </a:r>
            <a:r>
              <a:rPr lang="es-CL" sz="2400" dirty="0" smtClean="0">
                <a:latin typeface="Times New Roman"/>
                <a:ea typeface="Calibri"/>
              </a:rPr>
              <a:t>, 01, 10, 0011, 0101, 1010, 0110, </a:t>
            </a:r>
          </a:p>
          <a:p>
            <a:pPr marL="109728" indent="0">
              <a:buNone/>
            </a:pPr>
            <a:r>
              <a:rPr lang="es-CL" sz="2400" dirty="0">
                <a:latin typeface="Times New Roman"/>
                <a:ea typeface="Calibri"/>
              </a:rPr>
              <a:t> </a:t>
            </a:r>
            <a:r>
              <a:rPr lang="es-CL" sz="2400" dirty="0" smtClean="0">
                <a:latin typeface="Times New Roman"/>
                <a:ea typeface="Calibri"/>
              </a:rPr>
              <a:t>                                         1001, 1100,…} </a:t>
            </a:r>
            <a:r>
              <a:rPr lang="es-CL" sz="2400" dirty="0" smtClean="0"/>
              <a:t>  </a:t>
            </a:r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87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624078" lvl="0" indent="-514350">
              <a:buFont typeface="+mj-lt"/>
              <a:buAutoNum type="arabicPeriod" startAt="6"/>
            </a:pPr>
            <a:r>
              <a:rPr lang="es-CL" dirty="0"/>
              <a:t>Para la siguiente gramática definida sobre el alfabeto ternario {0, 1, 2}:</a:t>
            </a:r>
          </a:p>
          <a:p>
            <a:pPr marL="109728" indent="0">
              <a:buNone/>
            </a:pPr>
            <a:r>
              <a:rPr lang="es-CL" dirty="0" smtClean="0"/>
              <a:t>	A </a:t>
            </a:r>
            <a:r>
              <a:rPr lang="es-CL" dirty="0">
                <a:sym typeface="Wingdings"/>
              </a:rPr>
              <a:t></a:t>
            </a:r>
            <a:r>
              <a:rPr lang="es-CL" dirty="0"/>
              <a:t> 0B | 2</a:t>
            </a:r>
          </a:p>
          <a:p>
            <a:pPr marL="109728" indent="0">
              <a:buNone/>
            </a:pPr>
            <a:r>
              <a:rPr lang="es-CL" dirty="0" smtClean="0"/>
              <a:t>	B </a:t>
            </a:r>
            <a:r>
              <a:rPr lang="es-CL" dirty="0">
                <a:sym typeface="Wingdings"/>
              </a:rPr>
              <a:t></a:t>
            </a:r>
            <a:r>
              <a:rPr lang="es-CL" dirty="0"/>
              <a:t> 0A | 1</a:t>
            </a:r>
          </a:p>
          <a:p>
            <a:r>
              <a:rPr lang="es-CL" dirty="0" smtClean="0"/>
              <a:t>Describir </a:t>
            </a:r>
            <a:r>
              <a:rPr lang="es-CL" dirty="0"/>
              <a:t>el árbol de derivación de los strings 002 y 0001 y determinar el lenguaje generado describiéndolo en forma abreviada (usando conjuntos o explicando claramente cómo son los strings del lenguaje).</a:t>
            </a:r>
          </a:p>
          <a:p>
            <a:pPr marL="109728" indent="0">
              <a:buNone/>
            </a:pPr>
            <a:r>
              <a:rPr lang="es-CL" dirty="0" smtClean="0"/>
              <a:t>  A </a:t>
            </a:r>
            <a:r>
              <a:rPr lang="es-CL" dirty="0" smtClean="0">
                <a:sym typeface="Wingdings" pitchFamily="2" charset="2"/>
              </a:rPr>
              <a:t> 0B  00A  002</a:t>
            </a:r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779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CL" dirty="0"/>
              <a:t>Describir el árbol de derivación de los strings 002 y 0001</a:t>
            </a:r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8009234" cy="366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1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7"/>
            </a:pPr>
            <a:r>
              <a:rPr lang="es-CL" dirty="0" smtClean="0"/>
              <a:t>Determinar </a:t>
            </a:r>
            <a:r>
              <a:rPr lang="es-CL" dirty="0"/>
              <a:t>el lenguaje generado describiéndolo en forma abreviada</a:t>
            </a:r>
            <a:endParaRPr lang="es-CL" dirty="0" smtClean="0"/>
          </a:p>
          <a:p>
            <a:pPr marL="109728" indent="0">
              <a:buNone/>
            </a:pPr>
            <a:r>
              <a:rPr lang="es-CL" dirty="0" smtClean="0"/>
              <a:t>	A </a:t>
            </a:r>
            <a:r>
              <a:rPr lang="es-CL" dirty="0">
                <a:sym typeface="Wingdings"/>
              </a:rPr>
              <a:t></a:t>
            </a:r>
            <a:r>
              <a:rPr lang="es-CL" dirty="0"/>
              <a:t> 0B | 2</a:t>
            </a:r>
          </a:p>
          <a:p>
            <a:pPr marL="109728" indent="0">
              <a:buNone/>
            </a:pPr>
            <a:r>
              <a:rPr lang="es-CL" dirty="0"/>
              <a:t>	B </a:t>
            </a:r>
            <a:r>
              <a:rPr lang="es-CL" dirty="0">
                <a:sym typeface="Wingdings"/>
              </a:rPr>
              <a:t></a:t>
            </a:r>
            <a:r>
              <a:rPr lang="es-CL" dirty="0"/>
              <a:t> 0A | 1</a:t>
            </a:r>
          </a:p>
          <a:p>
            <a:endParaRPr lang="es-CL" dirty="0"/>
          </a:p>
          <a:p>
            <a:r>
              <a:rPr lang="es-CL" dirty="0"/>
              <a:t>El lenguaje aceptado es:</a:t>
            </a:r>
          </a:p>
          <a:p>
            <a:endParaRPr lang="es-CL" dirty="0" smtClean="0"/>
          </a:p>
          <a:p>
            <a:pPr marL="109728" indent="0">
              <a:buNone/>
            </a:pPr>
            <a:r>
              <a:rPr lang="es-CL" sz="2800" dirty="0" smtClean="0"/>
              <a:t>L </a:t>
            </a:r>
            <a:r>
              <a:rPr lang="es-CL" sz="2800" dirty="0"/>
              <a:t>= {0</a:t>
            </a:r>
            <a:r>
              <a:rPr lang="es-CL" sz="2800" baseline="30000" dirty="0"/>
              <a:t>n</a:t>
            </a:r>
            <a:r>
              <a:rPr lang="es-CL" sz="2800" dirty="0"/>
              <a:t> </a:t>
            </a:r>
            <a:r>
              <a:rPr lang="es-CL" sz="2800" dirty="0" smtClean="0"/>
              <a:t>2/n </a:t>
            </a:r>
            <a:r>
              <a:rPr lang="es-CL" sz="2800" dirty="0"/>
              <a:t>≥ 0, n </a:t>
            </a:r>
            <a:r>
              <a:rPr lang="es-CL" sz="2800" dirty="0" smtClean="0"/>
              <a:t>par</a:t>
            </a:r>
            <a:r>
              <a:rPr lang="es-CL" sz="2800" dirty="0"/>
              <a:t>} ∪ {0</a:t>
            </a:r>
            <a:r>
              <a:rPr lang="es-CL" sz="2800" baseline="30000" dirty="0"/>
              <a:t>m</a:t>
            </a:r>
            <a:r>
              <a:rPr lang="es-CL" sz="2800" dirty="0"/>
              <a:t> </a:t>
            </a:r>
            <a:r>
              <a:rPr lang="es-CL" sz="2800" dirty="0" smtClean="0"/>
              <a:t>1/m </a:t>
            </a:r>
            <a:r>
              <a:rPr lang="es-CL" sz="2800" dirty="0"/>
              <a:t>≥ 1, m impar</a:t>
            </a:r>
            <a:r>
              <a:rPr lang="es-CL" sz="2800" dirty="0" smtClean="0"/>
              <a:t>}</a:t>
            </a:r>
            <a:endParaRPr lang="es-CL" sz="2800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666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624078" lvl="0" indent="-514350">
              <a:buFont typeface="+mj-lt"/>
              <a:buAutoNum type="arabicPeriod" startAt="8"/>
            </a:pPr>
            <a:r>
              <a:rPr lang="es-ES" dirty="0"/>
              <a:t>Para la siguiente gramática definida sobre el alfabeto binario {0, 1</a:t>
            </a:r>
            <a:r>
              <a:rPr lang="es-ES" dirty="0" smtClean="0"/>
              <a:t>}: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	</a:t>
            </a:r>
            <a:r>
              <a:rPr lang="es-ES" dirty="0" smtClean="0"/>
              <a:t>Σ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0A | 1B | 0 | 1 |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ε</a:t>
            </a:r>
            <a:endParaRPr lang="es-CL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s-ES" dirty="0" smtClean="0"/>
              <a:t>	A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0A | 1B | 0</a:t>
            </a:r>
            <a:endParaRPr lang="es-CL" dirty="0"/>
          </a:p>
          <a:p>
            <a:pPr marL="109728" indent="0">
              <a:buNone/>
            </a:pPr>
            <a:r>
              <a:rPr lang="es-ES" dirty="0" smtClean="0"/>
              <a:t>	B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0A | 1B | 1</a:t>
            </a:r>
            <a:endParaRPr lang="es-CL" dirty="0"/>
          </a:p>
          <a:p>
            <a:r>
              <a:rPr lang="es-ES" dirty="0"/>
              <a:t>Describir el árbol de derivación de los strings 0011 y 100 y determinar el lenguaje generado describiéndolo en forma abreviada (o explicando claramente cómo son los strings del lenguaje)</a:t>
            </a:r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31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CL" dirty="0"/>
              <a:t>Describir el árbol de derivación de los </a:t>
            </a:r>
            <a:r>
              <a:rPr lang="es-CL" dirty="0" err="1"/>
              <a:t>strings</a:t>
            </a:r>
            <a:r>
              <a:rPr lang="es-CL" dirty="0"/>
              <a:t> </a:t>
            </a:r>
            <a:r>
              <a:rPr lang="es-CL" dirty="0" smtClean="0"/>
              <a:t>0011 </a:t>
            </a:r>
            <a:r>
              <a:rPr lang="es-CL" dirty="0"/>
              <a:t>y </a:t>
            </a:r>
            <a:r>
              <a:rPr lang="es-CL" dirty="0" smtClean="0"/>
              <a:t>100</a:t>
            </a:r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1"/>
            <a:ext cx="8031696" cy="367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2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7811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s-CL" dirty="0" smtClean="0"/>
              <a:t>Si </a:t>
            </a:r>
            <a:r>
              <a:rPr lang="es-CL" dirty="0"/>
              <a:t>L = {</a:t>
            </a:r>
            <a:r>
              <a:rPr lang="es-ES" dirty="0">
                <a:sym typeface="Symbol"/>
              </a:rPr>
              <a:t>, a} es un lenguaje sobre </a:t>
            </a:r>
            <a:r>
              <a:rPr lang="es-ES" dirty="0" smtClean="0">
                <a:sym typeface="Symbol"/>
              </a:rPr>
              <a:t>A </a:t>
            </a:r>
            <a:r>
              <a:rPr lang="es-ES" dirty="0">
                <a:sym typeface="Symbol"/>
              </a:rPr>
              <a:t>= {a}, en que  es el string </a:t>
            </a:r>
            <a:r>
              <a:rPr lang="es-ES" dirty="0" smtClean="0">
                <a:sym typeface="Symbol"/>
              </a:rPr>
              <a:t>vacío ¿cuántos </a:t>
            </a:r>
            <a:r>
              <a:rPr lang="es-ES" dirty="0">
                <a:sym typeface="Symbol"/>
              </a:rPr>
              <a:t>strings tiene </a:t>
            </a:r>
            <a:r>
              <a:rPr lang="es-CL" dirty="0" smtClean="0"/>
              <a:t>L</a:t>
            </a:r>
            <a:r>
              <a:rPr lang="es-CL" baseline="30000" dirty="0" smtClean="0"/>
              <a:t>n</a:t>
            </a:r>
            <a:r>
              <a:rPr lang="es-CL" dirty="0" smtClean="0"/>
              <a:t> , n </a:t>
            </a:r>
            <a:r>
              <a:rPr lang="es-CL" dirty="0"/>
              <a:t>≥ </a:t>
            </a:r>
            <a:r>
              <a:rPr lang="es-CL" dirty="0" smtClean="0"/>
              <a:t>0 y cuáles son? </a:t>
            </a:r>
          </a:p>
          <a:p>
            <a:endParaRPr lang="es-CL" dirty="0"/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   Determinar </a:t>
            </a:r>
            <a:r>
              <a:rPr lang="es-CL" dirty="0"/>
              <a:t>además L* y L</a:t>
            </a:r>
            <a:r>
              <a:rPr lang="es-CL" baseline="30000" dirty="0"/>
              <a:t>+</a:t>
            </a:r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56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CL" dirty="0" smtClean="0"/>
              <a:t>Determinar </a:t>
            </a:r>
            <a:r>
              <a:rPr lang="es-CL" dirty="0"/>
              <a:t>el lenguaje generado describiéndolo en forma abreviada</a:t>
            </a:r>
            <a:endParaRPr lang="es-CL" dirty="0" smtClean="0"/>
          </a:p>
          <a:p>
            <a:pPr marL="109728" indent="0">
              <a:buNone/>
            </a:pPr>
            <a:r>
              <a:rPr lang="es-ES" smtClean="0"/>
              <a:t>	Σ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0A | 1B | 0 | 1 |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ε</a:t>
            </a:r>
            <a:endParaRPr lang="es-CL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s-ES" dirty="0"/>
              <a:t>	A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0A | 1B | 0</a:t>
            </a:r>
            <a:endParaRPr lang="es-CL" dirty="0"/>
          </a:p>
          <a:p>
            <a:pPr marL="109728" indent="0">
              <a:buNone/>
            </a:pPr>
            <a:r>
              <a:rPr lang="es-ES" dirty="0"/>
              <a:t>	B </a:t>
            </a:r>
            <a:r>
              <a:rPr lang="es-ES" dirty="0">
                <a:sym typeface="Wingdings"/>
              </a:rPr>
              <a:t></a:t>
            </a:r>
            <a:r>
              <a:rPr lang="es-ES" dirty="0"/>
              <a:t> 0A | 1B | 1</a:t>
            </a:r>
            <a:endParaRPr lang="es-CL" dirty="0"/>
          </a:p>
          <a:p>
            <a:endParaRPr lang="es-CL" dirty="0"/>
          </a:p>
          <a:p>
            <a:r>
              <a:rPr lang="es-CL" dirty="0"/>
              <a:t>El lenguaje aceptado </a:t>
            </a:r>
            <a:r>
              <a:rPr lang="es-ES" dirty="0"/>
              <a:t>son </a:t>
            </a:r>
            <a:r>
              <a:rPr lang="es-ES" dirty="0" smtClean="0"/>
              <a:t>los strings </a:t>
            </a:r>
            <a:r>
              <a:rPr lang="es-ES" dirty="0"/>
              <a:t>binarios que no terminan en 01 ni en 10</a:t>
            </a:r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976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s-CL" sz="6600" dirty="0" smtClean="0"/>
              <a:t>Fundamentos de la Computación</a:t>
            </a:r>
            <a:br>
              <a:rPr lang="es-CL" sz="6600" dirty="0" smtClean="0"/>
            </a:br>
            <a:endParaRPr lang="es-CL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Profesor</a:t>
            </a:r>
            <a:r>
              <a:rPr lang="es-CL" dirty="0" smtClean="0"/>
              <a:t>: Héctor Soza Pollman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32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811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CL" b="1" dirty="0" smtClean="0"/>
              <a:t>Solución</a:t>
            </a:r>
            <a:r>
              <a:rPr lang="es-CL" dirty="0" smtClean="0"/>
              <a:t>: </a:t>
            </a:r>
            <a:r>
              <a:rPr lang="es-CL" dirty="0"/>
              <a:t>L = {</a:t>
            </a:r>
            <a:r>
              <a:rPr lang="es-ES" dirty="0">
                <a:sym typeface="Symbol"/>
              </a:rPr>
              <a:t>, a} </a:t>
            </a:r>
            <a:r>
              <a:rPr lang="es-ES" dirty="0" smtClean="0">
                <a:sym typeface="Symbol"/>
              </a:rPr>
              <a:t>lenguaje </a:t>
            </a:r>
            <a:r>
              <a:rPr lang="es-ES" dirty="0">
                <a:sym typeface="Symbol"/>
              </a:rPr>
              <a:t>sobre A = {a}</a:t>
            </a:r>
            <a:endParaRPr lang="es-CL" dirty="0"/>
          </a:p>
          <a:p>
            <a:pPr marL="109728" indent="0">
              <a:buNone/>
            </a:pPr>
            <a:r>
              <a:rPr lang="es-CL" dirty="0" smtClean="0"/>
              <a:t>  L</a:t>
            </a:r>
            <a:r>
              <a:rPr lang="es-CL" baseline="30000" dirty="0" smtClean="0"/>
              <a:t>2</a:t>
            </a:r>
            <a:r>
              <a:rPr lang="es-CL" dirty="0" smtClean="0"/>
              <a:t> = L </a:t>
            </a:r>
            <a:r>
              <a:rPr lang="es-CL" dirty="0" err="1" smtClean="0"/>
              <a:t>L</a:t>
            </a:r>
            <a:r>
              <a:rPr lang="es-CL" dirty="0" smtClean="0"/>
              <a:t> = {</a:t>
            </a:r>
            <a:r>
              <a:rPr lang="es-ES" dirty="0">
                <a:sym typeface="Symbol"/>
              </a:rPr>
              <a:t>, a</a:t>
            </a:r>
            <a:r>
              <a:rPr lang="es-ES" dirty="0" smtClean="0">
                <a:sym typeface="Symbol"/>
              </a:rPr>
              <a:t>} </a:t>
            </a:r>
            <a:r>
              <a:rPr lang="es-CL" dirty="0"/>
              <a:t>{</a:t>
            </a:r>
            <a:r>
              <a:rPr lang="es-ES" dirty="0">
                <a:sym typeface="Symbol"/>
              </a:rPr>
              <a:t>, a</a:t>
            </a:r>
            <a:r>
              <a:rPr lang="es-ES" dirty="0" smtClean="0">
                <a:sym typeface="Symbol"/>
              </a:rPr>
              <a:t>} = {</a:t>
            </a:r>
            <a:r>
              <a:rPr lang="es-ES" dirty="0">
                <a:sym typeface="Symbol"/>
              </a:rPr>
              <a:t>, </a:t>
            </a:r>
            <a:r>
              <a:rPr lang="es-ES" dirty="0" smtClean="0">
                <a:sym typeface="Symbol"/>
              </a:rPr>
              <a:t>a, aa}</a:t>
            </a:r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L</a:t>
            </a:r>
            <a:r>
              <a:rPr lang="es-ES" baseline="30000" dirty="0" smtClean="0">
                <a:sym typeface="Symbol"/>
              </a:rPr>
              <a:t>3</a:t>
            </a:r>
            <a:r>
              <a:rPr lang="es-ES" dirty="0" smtClean="0">
                <a:sym typeface="Symbol"/>
              </a:rPr>
              <a:t> = L L</a:t>
            </a:r>
            <a:r>
              <a:rPr lang="es-ES" baseline="30000" dirty="0" smtClean="0">
                <a:sym typeface="Symbol"/>
              </a:rPr>
              <a:t>2</a:t>
            </a:r>
            <a:r>
              <a:rPr lang="es-ES" dirty="0" smtClean="0">
                <a:sym typeface="Symbol"/>
              </a:rPr>
              <a:t> = </a:t>
            </a:r>
            <a:r>
              <a:rPr lang="es-CL" dirty="0"/>
              <a:t>{</a:t>
            </a:r>
            <a:r>
              <a:rPr lang="es-ES" dirty="0">
                <a:sym typeface="Symbol"/>
              </a:rPr>
              <a:t>, a</a:t>
            </a:r>
            <a:r>
              <a:rPr lang="es-ES" dirty="0" smtClean="0">
                <a:sym typeface="Symbol"/>
              </a:rPr>
              <a:t>} </a:t>
            </a:r>
            <a:r>
              <a:rPr lang="es-ES" dirty="0">
                <a:sym typeface="Symbol"/>
              </a:rPr>
              <a:t>{, a, aa</a:t>
            </a:r>
            <a:r>
              <a:rPr lang="es-ES" dirty="0" smtClean="0">
                <a:sym typeface="Symbol"/>
              </a:rPr>
              <a:t>} = </a:t>
            </a:r>
            <a:r>
              <a:rPr lang="es-ES" dirty="0">
                <a:sym typeface="Symbol"/>
              </a:rPr>
              <a:t>{, a, </a:t>
            </a:r>
            <a:r>
              <a:rPr lang="es-ES" dirty="0" smtClean="0">
                <a:sym typeface="Symbol"/>
              </a:rPr>
              <a:t>aa, </a:t>
            </a:r>
            <a:r>
              <a:rPr lang="es-ES" dirty="0" err="1" smtClean="0">
                <a:sym typeface="Symbol"/>
              </a:rPr>
              <a:t>aaa</a:t>
            </a:r>
            <a:r>
              <a:rPr lang="es-ES" dirty="0" smtClean="0">
                <a:sym typeface="Symbol"/>
              </a:rPr>
              <a:t>}</a:t>
            </a:r>
          </a:p>
          <a:p>
            <a:endParaRPr lang="es-ES" sz="2600" dirty="0" smtClean="0">
              <a:sym typeface="Symbol"/>
            </a:endParaRPr>
          </a:p>
          <a:p>
            <a:r>
              <a:rPr lang="es-ES" sz="2600" dirty="0" smtClean="0">
                <a:sym typeface="Symbol"/>
              </a:rPr>
              <a:t>Se puede conjeturar que L</a:t>
            </a:r>
            <a:r>
              <a:rPr lang="es-ES" sz="2600" baseline="30000" dirty="0" smtClean="0">
                <a:sym typeface="Symbol"/>
              </a:rPr>
              <a:t>n</a:t>
            </a:r>
            <a:r>
              <a:rPr lang="es-ES" sz="2600" dirty="0" smtClean="0">
                <a:sym typeface="Symbol"/>
              </a:rPr>
              <a:t> tiene n+1 strings, lo cual se puede probar por inducción sobre n</a:t>
            </a:r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L*= </a:t>
            </a:r>
            <a:r>
              <a:rPr lang="es-CL" sz="2400" dirty="0" smtClean="0"/>
              <a:t>L</a:t>
            </a:r>
            <a:r>
              <a:rPr lang="es-CL" sz="2400" baseline="30000" dirty="0" smtClean="0"/>
              <a:t>0</a:t>
            </a:r>
            <a:r>
              <a:rPr lang="es-CL" sz="2400" dirty="0" smtClean="0"/>
              <a:t>UL</a:t>
            </a:r>
            <a:r>
              <a:rPr lang="es-CL" sz="2400" baseline="30000" dirty="0" smtClean="0"/>
              <a:t>1</a:t>
            </a:r>
            <a:r>
              <a:rPr lang="es-CL" sz="2400" dirty="0" smtClean="0"/>
              <a:t>UL</a:t>
            </a:r>
            <a:r>
              <a:rPr lang="es-CL" sz="2400" baseline="30000" dirty="0" smtClean="0"/>
              <a:t>2</a:t>
            </a:r>
            <a:r>
              <a:rPr lang="es-CL" sz="2400" dirty="0" smtClean="0"/>
              <a:t>U…= </a:t>
            </a:r>
            <a:r>
              <a:rPr lang="es-CL" sz="2400" dirty="0"/>
              <a:t>{</a:t>
            </a:r>
            <a:r>
              <a:rPr lang="es-ES" sz="2400" dirty="0">
                <a:sym typeface="Symbol"/>
              </a:rPr>
              <a:t>, </a:t>
            </a:r>
            <a:r>
              <a:rPr lang="es-ES" sz="2400" dirty="0" smtClean="0">
                <a:sym typeface="Symbol"/>
              </a:rPr>
              <a:t>a}</a:t>
            </a:r>
            <a:r>
              <a:rPr lang="es-CL" sz="2400" dirty="0" smtClean="0"/>
              <a:t>U</a:t>
            </a:r>
            <a:r>
              <a:rPr lang="es-ES" sz="2400" dirty="0">
                <a:sym typeface="Symbol"/>
              </a:rPr>
              <a:t>{, a, </a:t>
            </a:r>
            <a:r>
              <a:rPr lang="es-ES" sz="2400" dirty="0" smtClean="0">
                <a:sym typeface="Symbol"/>
              </a:rPr>
              <a:t>aa}</a:t>
            </a:r>
            <a:r>
              <a:rPr lang="es-CL" sz="2400" dirty="0" smtClean="0"/>
              <a:t>U</a:t>
            </a:r>
            <a:r>
              <a:rPr lang="es-ES" sz="2400" dirty="0">
                <a:sym typeface="Symbol"/>
              </a:rPr>
              <a:t>{, a, aa, </a:t>
            </a:r>
            <a:r>
              <a:rPr lang="es-ES" sz="2400" dirty="0" err="1" smtClean="0">
                <a:sym typeface="Symbol"/>
              </a:rPr>
              <a:t>aaa</a:t>
            </a:r>
            <a:r>
              <a:rPr lang="es-ES" sz="2400" dirty="0" smtClean="0">
                <a:sym typeface="Symbol"/>
              </a:rPr>
              <a:t>}</a:t>
            </a:r>
            <a:r>
              <a:rPr lang="es-CL" sz="2400" dirty="0" smtClean="0"/>
              <a:t>U</a:t>
            </a:r>
            <a:r>
              <a:rPr lang="es-ES" sz="2400" dirty="0" smtClean="0">
                <a:sym typeface="Symbol"/>
              </a:rPr>
              <a:t>…</a:t>
            </a:r>
          </a:p>
          <a:p>
            <a:pPr marL="109728" indent="0">
              <a:buNone/>
            </a:pPr>
            <a:r>
              <a:rPr lang="es-ES" sz="2400" dirty="0" smtClean="0">
                <a:sym typeface="Wingdings" pitchFamily="2" charset="2"/>
              </a:rPr>
              <a:t>   </a:t>
            </a:r>
            <a:r>
              <a:rPr lang="es-ES" sz="2400" dirty="0" smtClean="0">
                <a:sym typeface="Symbol"/>
              </a:rPr>
              <a:t>L* = {a</a:t>
            </a:r>
            <a:r>
              <a:rPr lang="es-ES" sz="2400" baseline="30000" dirty="0" smtClean="0">
                <a:sym typeface="Symbol"/>
              </a:rPr>
              <a:t>n</a:t>
            </a:r>
            <a:r>
              <a:rPr lang="es-ES" sz="2400" dirty="0" smtClean="0">
                <a:sym typeface="Symbol"/>
              </a:rPr>
              <a:t>/ n ≥ 0}</a:t>
            </a:r>
            <a:endParaRPr lang="es-ES" sz="2400" dirty="0">
              <a:sym typeface="Symbol"/>
            </a:endParaRPr>
          </a:p>
          <a:p>
            <a:pPr marL="109728" indent="0">
              <a:buNone/>
            </a:pPr>
            <a:r>
              <a:rPr lang="es-ES" sz="2400" dirty="0" smtClean="0">
                <a:sym typeface="Symbol"/>
              </a:rPr>
              <a:t>  </a:t>
            </a:r>
          </a:p>
          <a:p>
            <a:pPr marL="109728" indent="0">
              <a:buNone/>
            </a:pPr>
            <a:r>
              <a:rPr lang="es-ES" sz="2400" dirty="0">
                <a:sym typeface="Symbol"/>
              </a:rPr>
              <a:t> </a:t>
            </a:r>
            <a:r>
              <a:rPr lang="es-ES" sz="2400" dirty="0" smtClean="0">
                <a:sym typeface="Symbol"/>
              </a:rPr>
              <a:t> Luego L</a:t>
            </a:r>
            <a:r>
              <a:rPr lang="es-ES" sz="2400" baseline="30000" dirty="0" smtClean="0">
                <a:sym typeface="Symbol"/>
              </a:rPr>
              <a:t>+</a:t>
            </a:r>
            <a:r>
              <a:rPr lang="es-ES" sz="2400" dirty="0" smtClean="0">
                <a:sym typeface="Symbol"/>
              </a:rPr>
              <a:t> = </a:t>
            </a:r>
            <a:r>
              <a:rPr lang="es-CL" sz="2400" dirty="0"/>
              <a:t>L* - {</a:t>
            </a:r>
            <a:r>
              <a:rPr lang="es-ES" sz="2400" dirty="0">
                <a:sym typeface="Symbol"/>
              </a:rPr>
              <a:t></a:t>
            </a:r>
            <a:r>
              <a:rPr lang="es-ES" sz="2400" dirty="0" smtClean="0">
                <a:sym typeface="Symbol"/>
              </a:rPr>
              <a:t>} = </a:t>
            </a:r>
            <a:r>
              <a:rPr lang="es-ES" sz="2400" dirty="0">
                <a:sym typeface="Symbol"/>
              </a:rPr>
              <a:t>{a</a:t>
            </a:r>
            <a:r>
              <a:rPr lang="es-ES" sz="2400" baseline="30000" dirty="0">
                <a:sym typeface="Symbol"/>
              </a:rPr>
              <a:t>n</a:t>
            </a:r>
            <a:r>
              <a:rPr lang="es-ES" sz="2400" dirty="0">
                <a:sym typeface="Symbol"/>
              </a:rPr>
              <a:t>/ n </a:t>
            </a:r>
            <a:r>
              <a:rPr lang="es-ES" sz="2400" dirty="0" smtClean="0">
                <a:sym typeface="Symbol"/>
              </a:rPr>
              <a:t>&gt; </a:t>
            </a:r>
            <a:r>
              <a:rPr lang="es-ES" sz="2400" dirty="0">
                <a:sym typeface="Symbol"/>
              </a:rPr>
              <a:t>0}</a:t>
            </a:r>
          </a:p>
          <a:p>
            <a:endParaRPr lang="es-ES" sz="2400" dirty="0">
              <a:sym typeface="Symbol"/>
            </a:endParaRPr>
          </a:p>
          <a:p>
            <a:endParaRPr lang="es-ES" sz="2400" dirty="0">
              <a:sym typeface="Symbol"/>
            </a:endParaRPr>
          </a:p>
          <a:p>
            <a:endParaRPr lang="es-CL" sz="2400" dirty="0"/>
          </a:p>
          <a:p>
            <a:endParaRPr lang="es-ES" dirty="0">
              <a:sym typeface="Symbol"/>
            </a:endParaRPr>
          </a:p>
          <a:p>
            <a:endParaRPr lang="es-ES" dirty="0">
              <a:sym typeface="Symbol"/>
            </a:endParaRPr>
          </a:p>
          <a:p>
            <a:endParaRPr lang="es-ES" dirty="0">
              <a:sym typeface="Symbol"/>
            </a:endParaRPr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82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2"/>
            </a:pPr>
            <a:r>
              <a:rPr lang="es-CL" dirty="0" smtClean="0"/>
              <a:t>Si el alfabeto es </a:t>
            </a:r>
            <a:r>
              <a:rPr lang="es-ES" dirty="0" smtClean="0">
                <a:sym typeface="Symbol"/>
              </a:rPr>
              <a:t>A </a:t>
            </a:r>
            <a:r>
              <a:rPr lang="es-CL" dirty="0" smtClean="0"/>
              <a:t>= {a, b}  ¿cuántos strings de largo k ≥ 0 hay en su clausura </a:t>
            </a:r>
            <a:r>
              <a:rPr lang="es-ES" dirty="0" smtClean="0">
                <a:sym typeface="Symbol"/>
              </a:rPr>
              <a:t>A</a:t>
            </a:r>
            <a:r>
              <a:rPr lang="es-ES" dirty="0" smtClean="0"/>
              <a:t>*</a:t>
            </a:r>
            <a:r>
              <a:rPr lang="es-CL" dirty="0" smtClean="0"/>
              <a:t>? 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63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 fontScale="92500"/>
          </a:bodyPr>
          <a:lstStyle/>
          <a:p>
            <a:pPr marL="624078" indent="-514350">
              <a:buFont typeface="+mj-lt"/>
              <a:buAutoNum type="arabicPeriod" startAt="2"/>
            </a:pPr>
            <a:r>
              <a:rPr lang="es-CL" dirty="0" smtClean="0"/>
              <a:t>Si el alfabeto es </a:t>
            </a:r>
            <a:r>
              <a:rPr lang="es-ES" dirty="0" smtClean="0">
                <a:sym typeface="Symbol"/>
              </a:rPr>
              <a:t>A </a:t>
            </a:r>
            <a:r>
              <a:rPr lang="es-CL" dirty="0" smtClean="0"/>
              <a:t>= {a, b}  ¿cuántos strings de largo k ≥ 0 hay en su clausura </a:t>
            </a:r>
            <a:r>
              <a:rPr lang="es-ES" dirty="0" smtClean="0">
                <a:sym typeface="Symbol"/>
              </a:rPr>
              <a:t>A</a:t>
            </a:r>
            <a:r>
              <a:rPr lang="es-ES" dirty="0" smtClean="0"/>
              <a:t>*</a:t>
            </a:r>
            <a:r>
              <a:rPr lang="es-CL" dirty="0" smtClean="0"/>
              <a:t>? </a:t>
            </a:r>
          </a:p>
          <a:p>
            <a:pPr marL="109728" indent="0">
              <a:buNone/>
            </a:pPr>
            <a:r>
              <a:rPr lang="es-CL" dirty="0" smtClean="0"/>
              <a:t>  A</a:t>
            </a:r>
            <a:r>
              <a:rPr lang="es-CL" baseline="30000" dirty="0" smtClean="0"/>
              <a:t>0</a:t>
            </a:r>
            <a:r>
              <a:rPr lang="es-CL" dirty="0" smtClean="0"/>
              <a:t> = {</a:t>
            </a:r>
            <a:r>
              <a:rPr lang="es-ES" dirty="0" smtClean="0">
                <a:sym typeface="Symbol"/>
              </a:rPr>
              <a:t>}</a:t>
            </a:r>
          </a:p>
          <a:p>
            <a:pPr marL="109728" indent="0">
              <a:buNone/>
            </a:pPr>
            <a:r>
              <a:rPr lang="es-ES" dirty="0" smtClean="0">
                <a:sym typeface="Symbol"/>
              </a:rPr>
              <a:t>  A = {a, b}</a:t>
            </a:r>
            <a:endParaRPr lang="es-CL" dirty="0"/>
          </a:p>
          <a:p>
            <a:pPr marL="109728" indent="0">
              <a:buNone/>
            </a:pPr>
            <a:r>
              <a:rPr lang="es-CL" dirty="0" smtClean="0"/>
              <a:t>  A</a:t>
            </a:r>
            <a:r>
              <a:rPr lang="es-CL" baseline="30000" dirty="0" smtClean="0"/>
              <a:t>2</a:t>
            </a:r>
            <a:r>
              <a:rPr lang="es-CL" dirty="0" smtClean="0"/>
              <a:t> = A </a:t>
            </a:r>
            <a:r>
              <a:rPr lang="es-CL" dirty="0" err="1" smtClean="0"/>
              <a:t>A</a:t>
            </a:r>
            <a:r>
              <a:rPr lang="es-CL" dirty="0" smtClean="0"/>
              <a:t> = {a, b} {a, b} = {aa, ab, ba, </a:t>
            </a:r>
            <a:r>
              <a:rPr lang="es-CL" dirty="0" err="1" smtClean="0"/>
              <a:t>bb</a:t>
            </a:r>
            <a:r>
              <a:rPr lang="es-CL" dirty="0" smtClean="0"/>
              <a:t>}</a:t>
            </a:r>
          </a:p>
          <a:p>
            <a:pPr marL="109728" indent="0">
              <a:buNone/>
            </a:pPr>
            <a:r>
              <a:rPr lang="es-CL" dirty="0" smtClean="0"/>
              <a:t>  A</a:t>
            </a:r>
            <a:r>
              <a:rPr lang="es-CL" baseline="30000" dirty="0" smtClean="0"/>
              <a:t>3</a:t>
            </a:r>
            <a:r>
              <a:rPr lang="es-CL" dirty="0" smtClean="0"/>
              <a:t> = A A</a:t>
            </a:r>
            <a:r>
              <a:rPr lang="es-CL" baseline="30000" dirty="0" smtClean="0"/>
              <a:t>2</a:t>
            </a:r>
            <a:r>
              <a:rPr lang="es-CL" dirty="0" smtClean="0"/>
              <a:t> = {a, b} {aa</a:t>
            </a:r>
            <a:r>
              <a:rPr lang="es-CL" dirty="0"/>
              <a:t>, ab, ba, </a:t>
            </a:r>
            <a:r>
              <a:rPr lang="es-CL" dirty="0" err="1"/>
              <a:t>bb</a:t>
            </a:r>
            <a:r>
              <a:rPr lang="es-CL" dirty="0" smtClean="0"/>
              <a:t>} </a:t>
            </a:r>
          </a:p>
          <a:p>
            <a:pPr marL="109728" indent="0">
              <a:buNone/>
            </a:pPr>
            <a:r>
              <a:rPr lang="es-CL" dirty="0" smtClean="0"/>
              <a:t>  A</a:t>
            </a:r>
            <a:r>
              <a:rPr lang="es-CL" baseline="30000" dirty="0" smtClean="0"/>
              <a:t>3</a:t>
            </a:r>
            <a:r>
              <a:rPr lang="es-CL" dirty="0" smtClean="0"/>
              <a:t> = {</a:t>
            </a:r>
            <a:r>
              <a:rPr lang="es-CL" dirty="0" err="1" smtClean="0"/>
              <a:t>aaa</a:t>
            </a:r>
            <a:r>
              <a:rPr lang="es-CL" dirty="0" smtClean="0"/>
              <a:t>, </a:t>
            </a:r>
            <a:r>
              <a:rPr lang="es-CL" dirty="0" err="1" smtClean="0"/>
              <a:t>aab</a:t>
            </a:r>
            <a:r>
              <a:rPr lang="es-CL" dirty="0" smtClean="0"/>
              <a:t>, aba, </a:t>
            </a:r>
            <a:r>
              <a:rPr lang="es-CL" dirty="0" err="1" smtClean="0"/>
              <a:t>abb</a:t>
            </a:r>
            <a:r>
              <a:rPr lang="es-CL" dirty="0" smtClean="0"/>
              <a:t>, </a:t>
            </a:r>
            <a:r>
              <a:rPr lang="es-CL" dirty="0" err="1" smtClean="0"/>
              <a:t>baa</a:t>
            </a:r>
            <a:r>
              <a:rPr lang="es-CL" dirty="0" smtClean="0"/>
              <a:t>, bab, </a:t>
            </a:r>
            <a:r>
              <a:rPr lang="es-CL" dirty="0" err="1" smtClean="0"/>
              <a:t>bba</a:t>
            </a:r>
            <a:r>
              <a:rPr lang="es-CL" dirty="0" smtClean="0"/>
              <a:t>, </a:t>
            </a:r>
            <a:r>
              <a:rPr lang="es-CL" dirty="0" err="1" smtClean="0"/>
              <a:t>bbb</a:t>
            </a:r>
            <a:r>
              <a:rPr lang="es-CL" dirty="0" smtClean="0"/>
              <a:t>}</a:t>
            </a:r>
          </a:p>
          <a:p>
            <a:pPr marL="109728" indent="0">
              <a:buNone/>
            </a:pPr>
            <a:r>
              <a:rPr lang="es-CL" dirty="0" smtClean="0"/>
              <a:t>  Se observa que: A* = {</a:t>
            </a:r>
            <a:r>
              <a:rPr lang="es-ES" dirty="0" smtClean="0">
                <a:sym typeface="Symbol"/>
              </a:rPr>
              <a:t>, a, b, aa, ab, ba, </a:t>
            </a:r>
            <a:r>
              <a:rPr lang="es-ES" dirty="0" err="1" smtClean="0">
                <a:sym typeface="Symbol"/>
              </a:rPr>
              <a:t>bb</a:t>
            </a:r>
            <a:r>
              <a:rPr lang="es-ES" dirty="0" smtClean="0">
                <a:sym typeface="Symbol"/>
              </a:rPr>
              <a:t>,…}</a:t>
            </a:r>
            <a:endParaRPr lang="es-CL" dirty="0"/>
          </a:p>
          <a:p>
            <a:endParaRPr lang="es-CL" dirty="0" smtClean="0"/>
          </a:p>
          <a:p>
            <a:r>
              <a:rPr lang="es-CL" dirty="0" smtClean="0"/>
              <a:t>Luego hay 2</a:t>
            </a:r>
            <a:r>
              <a:rPr lang="es-CL" baseline="30000" dirty="0" smtClean="0"/>
              <a:t>k</a:t>
            </a:r>
            <a:r>
              <a:rPr lang="es-CL" dirty="0" smtClean="0"/>
              <a:t> strings de largo k en A* lo cual se puede probar por inducción sobre k</a:t>
            </a:r>
          </a:p>
          <a:p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88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3"/>
            </a:pPr>
            <a:r>
              <a:rPr lang="es-CL" dirty="0" smtClean="0"/>
              <a:t>Si el alfabeto </a:t>
            </a:r>
            <a:r>
              <a:rPr lang="es-ES" dirty="0">
                <a:sym typeface="Symbol"/>
              </a:rPr>
              <a:t>A </a:t>
            </a:r>
            <a:r>
              <a:rPr lang="es-CL" dirty="0"/>
              <a:t>tuviera n símbolos distintos ¿cuántos strings de largo k ≥ 0 </a:t>
            </a:r>
            <a:r>
              <a:rPr lang="es-CL" dirty="0" smtClean="0"/>
              <a:t>habría </a:t>
            </a:r>
            <a:r>
              <a:rPr lang="es-CL" dirty="0"/>
              <a:t>en su clausura </a:t>
            </a:r>
            <a:r>
              <a:rPr lang="es-ES" dirty="0">
                <a:sym typeface="Symbol"/>
              </a:rPr>
              <a:t>A</a:t>
            </a:r>
            <a:r>
              <a:rPr lang="es-ES" dirty="0"/>
              <a:t>*</a:t>
            </a:r>
            <a:r>
              <a:rPr lang="es-CL" dirty="0" smtClean="0"/>
              <a:t>?</a:t>
            </a:r>
          </a:p>
          <a:p>
            <a:endParaRPr lang="es-CL" dirty="0"/>
          </a:p>
          <a:p>
            <a:pPr marL="109728" indent="0">
              <a:buNone/>
            </a:pPr>
            <a:r>
              <a:rPr lang="es-CL" dirty="0" smtClean="0"/>
              <a:t>     </a:t>
            </a:r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40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3"/>
            </a:pPr>
            <a:r>
              <a:rPr lang="es-CL" dirty="0" smtClean="0"/>
              <a:t>Si el alfabeto </a:t>
            </a:r>
            <a:r>
              <a:rPr lang="es-ES" dirty="0">
                <a:sym typeface="Symbol"/>
              </a:rPr>
              <a:t>A </a:t>
            </a:r>
            <a:r>
              <a:rPr lang="es-CL" dirty="0"/>
              <a:t>tuviera n símbolos distintos ¿cuántos strings de largo k ≥ 0 </a:t>
            </a:r>
            <a:r>
              <a:rPr lang="es-CL" dirty="0" smtClean="0"/>
              <a:t>habría </a:t>
            </a:r>
            <a:r>
              <a:rPr lang="es-CL" dirty="0"/>
              <a:t>en su clausura </a:t>
            </a:r>
            <a:r>
              <a:rPr lang="es-ES" dirty="0">
                <a:sym typeface="Symbol"/>
              </a:rPr>
              <a:t>A</a:t>
            </a:r>
            <a:r>
              <a:rPr lang="es-ES" dirty="0"/>
              <a:t>*</a:t>
            </a:r>
            <a:r>
              <a:rPr lang="es-CL" dirty="0" smtClean="0"/>
              <a:t>?</a:t>
            </a:r>
          </a:p>
          <a:p>
            <a:endParaRPr lang="es-CL" dirty="0"/>
          </a:p>
          <a:p>
            <a:pPr marL="109728" indent="0">
              <a:buNone/>
            </a:pPr>
            <a:r>
              <a:rPr lang="es-CL" dirty="0" smtClean="0"/>
              <a:t>     Se observa que debieran ser </a:t>
            </a:r>
            <a:r>
              <a:rPr lang="es-CL" dirty="0" err="1" smtClean="0"/>
              <a:t>n</a:t>
            </a:r>
            <a:r>
              <a:rPr lang="es-CL" baseline="30000" dirty="0" err="1" smtClean="0"/>
              <a:t>k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76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4"/>
            </a:pPr>
            <a:r>
              <a:rPr lang="es-CL" dirty="0"/>
              <a:t>Sea A = </a:t>
            </a:r>
            <a:r>
              <a:rPr lang="es-CL" dirty="0" smtClean="0"/>
              <a:t>{0, 1, 2} </a:t>
            </a:r>
            <a:r>
              <a:rPr lang="es-CL" dirty="0"/>
              <a:t>un alfabeto. Describa los elementos de los siguientes lenguajes sobre A y diga si estos lenguajes son finitos o </a:t>
            </a:r>
            <a:r>
              <a:rPr lang="es-CL" dirty="0" smtClean="0"/>
              <a:t>infinitos:</a:t>
            </a:r>
          </a:p>
          <a:p>
            <a:pPr marL="365760" lvl="1" indent="0">
              <a:buNone/>
            </a:pPr>
            <a:r>
              <a:rPr lang="es-CL" dirty="0" smtClean="0"/>
              <a:t>   </a:t>
            </a:r>
            <a:r>
              <a:rPr lang="es-CL" sz="2400" dirty="0" smtClean="0"/>
              <a:t>a) L = {0, 1} {2}*</a:t>
            </a:r>
          </a:p>
          <a:p>
            <a:pPr marL="365760" lvl="1" indent="0">
              <a:buNone/>
            </a:pPr>
            <a:r>
              <a:rPr lang="es-CL" sz="2400" dirty="0" smtClean="0"/>
              <a:t>   b) M = {2, 0} {1, 2} ∪ {1, 0}</a:t>
            </a:r>
          </a:p>
          <a:p>
            <a:pPr marL="365760" lvl="1" indent="0">
              <a:buClr>
                <a:srgbClr val="2DA2BF"/>
              </a:buClr>
              <a:buNone/>
            </a:pPr>
            <a:r>
              <a:rPr lang="es-CL" sz="2400" dirty="0"/>
              <a:t> </a:t>
            </a:r>
            <a:r>
              <a:rPr lang="es-CL" sz="2400" dirty="0" smtClean="0"/>
              <a:t>  c) P = {</a:t>
            </a:r>
            <a:r>
              <a:rPr lang="es-CL" sz="2800" dirty="0" smtClean="0">
                <a:latin typeface="Times New Roman"/>
                <a:ea typeface="Calibri"/>
              </a:rPr>
              <a:t>ε, 0}* </a:t>
            </a:r>
            <a:r>
              <a:rPr lang="es-CL" sz="2400" dirty="0"/>
              <a:t>∪ {</a:t>
            </a:r>
            <a:r>
              <a:rPr lang="es-CL" sz="2400" dirty="0" smtClean="0"/>
              <a:t>1} </a:t>
            </a:r>
            <a:r>
              <a:rPr lang="es-CL" sz="2400" dirty="0">
                <a:solidFill>
                  <a:prstClr val="black"/>
                </a:solidFill>
              </a:rPr>
              <a:t>∪ </a:t>
            </a:r>
            <a:r>
              <a:rPr lang="es-CL" sz="2400" dirty="0" smtClean="0">
                <a:solidFill>
                  <a:prstClr val="black"/>
                </a:solidFill>
                <a:latin typeface="Lucida Sans Unicode"/>
                <a:cs typeface="Lucida Sans Unicode"/>
              </a:rPr>
              <a:t>∅*</a:t>
            </a:r>
            <a:endParaRPr lang="es-CL" sz="2400" dirty="0">
              <a:solidFill>
                <a:prstClr val="black"/>
              </a:solidFill>
            </a:endParaRPr>
          </a:p>
          <a:p>
            <a:pPr marL="365760" lvl="1" indent="0">
              <a:buNone/>
            </a:pPr>
            <a:endParaRPr lang="es-CL" dirty="0"/>
          </a:p>
          <a:p>
            <a:pPr marL="365760" lvl="1" indent="0">
              <a:buNone/>
            </a:pPr>
            <a:endParaRPr lang="es-CL" dirty="0"/>
          </a:p>
          <a:p>
            <a:pPr marL="109728" indent="0">
              <a:buNone/>
            </a:pPr>
            <a:r>
              <a:rPr lang="es-CL" dirty="0" smtClean="0"/>
              <a:t>     </a:t>
            </a:r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52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4"/>
            </a:pPr>
            <a:r>
              <a:rPr lang="es-CL" dirty="0"/>
              <a:t>Sea A = </a:t>
            </a:r>
            <a:r>
              <a:rPr lang="es-CL" dirty="0" smtClean="0"/>
              <a:t>{0, 1, 2} </a:t>
            </a:r>
            <a:r>
              <a:rPr lang="es-CL" dirty="0"/>
              <a:t>un alfabeto. Describa los elementos de los siguientes lenguajes sobre A y diga si estos lenguajes son finitos o </a:t>
            </a:r>
            <a:r>
              <a:rPr lang="es-CL" dirty="0" smtClean="0"/>
              <a:t>infinitos:</a:t>
            </a:r>
          </a:p>
          <a:p>
            <a:pPr marL="365760" lvl="1" indent="0">
              <a:buNone/>
            </a:pPr>
            <a:r>
              <a:rPr lang="es-CL" dirty="0" smtClean="0"/>
              <a:t>   </a:t>
            </a:r>
          </a:p>
          <a:p>
            <a:pPr marL="365760" lvl="1" indent="0">
              <a:buNone/>
            </a:pPr>
            <a:r>
              <a:rPr lang="es-CL" dirty="0"/>
              <a:t> </a:t>
            </a:r>
            <a:r>
              <a:rPr lang="es-CL" dirty="0" smtClean="0"/>
              <a:t>  a) L = {0, 1} {2}* </a:t>
            </a:r>
          </a:p>
          <a:p>
            <a:pPr marL="365760" lvl="1" indent="0">
              <a:buNone/>
            </a:pPr>
            <a:r>
              <a:rPr lang="es-CL" dirty="0"/>
              <a:t>	</a:t>
            </a:r>
            <a:r>
              <a:rPr lang="es-CL" dirty="0" smtClean="0"/>
              <a:t> L = {0, 1} {</a:t>
            </a:r>
            <a:r>
              <a:rPr lang="es-CL" sz="2800" dirty="0" smtClean="0">
                <a:latin typeface="Times New Roman"/>
                <a:ea typeface="Calibri"/>
              </a:rPr>
              <a:t>ε</a:t>
            </a:r>
            <a:r>
              <a:rPr lang="es-CL" sz="2000" dirty="0" smtClean="0">
                <a:latin typeface="Times New Roman"/>
                <a:ea typeface="Calibri"/>
              </a:rPr>
              <a:t>, </a:t>
            </a:r>
            <a:r>
              <a:rPr lang="es-CL" dirty="0"/>
              <a:t>2</a:t>
            </a:r>
            <a:r>
              <a:rPr lang="es-CL" dirty="0" smtClean="0"/>
              <a:t>, </a:t>
            </a:r>
            <a:r>
              <a:rPr lang="es-CL" dirty="0"/>
              <a:t>22, </a:t>
            </a:r>
            <a:r>
              <a:rPr lang="es-CL" dirty="0" smtClean="0"/>
              <a:t>222,…} </a:t>
            </a:r>
          </a:p>
          <a:p>
            <a:pPr marL="365760" lvl="1" indent="0">
              <a:buNone/>
            </a:pPr>
            <a:r>
              <a:rPr lang="es-CL" dirty="0"/>
              <a:t> </a:t>
            </a:r>
            <a:r>
              <a:rPr lang="es-CL" dirty="0" smtClean="0"/>
              <a:t>      ⇒</a:t>
            </a:r>
            <a:r>
              <a:rPr lang="es-CL" dirty="0" smtClean="0">
                <a:sym typeface="Wingdings" pitchFamily="2" charset="2"/>
              </a:rPr>
              <a:t> L =</a:t>
            </a:r>
            <a:r>
              <a:rPr lang="es-CL" dirty="0" smtClean="0"/>
              <a:t> {0, 1, 02, 12, 022, 122, …} (infinito)</a:t>
            </a:r>
            <a:endParaRPr lang="es-CL" dirty="0"/>
          </a:p>
          <a:p>
            <a:pPr marL="365760" lvl="1" indent="0">
              <a:buNone/>
            </a:pPr>
            <a:r>
              <a:rPr lang="es-CL" dirty="0" smtClean="0"/>
              <a:t>   </a:t>
            </a:r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sz="22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9552"/>
          </a:xfrm>
        </p:spPr>
        <p:txBody>
          <a:bodyPr/>
          <a:lstStyle/>
          <a:p>
            <a:r>
              <a:rPr lang="es-CL" dirty="0" smtClean="0"/>
              <a:t>Solución Ejercicio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96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1016</Words>
  <Application>Microsoft Office PowerPoint</Application>
  <PresentationFormat>Presentación en pantalla (4:3)</PresentationFormat>
  <Paragraphs>179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Concurrencia</vt:lpstr>
      <vt:lpstr>Fundamentos de la Computación </vt:lpstr>
      <vt:lpstr>Ejercicio</vt:lpstr>
      <vt:lpstr>Solución Ejercicio</vt:lpstr>
      <vt:lpstr>Ejercicio</vt:lpstr>
      <vt:lpstr>Solución Ejercicio</vt:lpstr>
      <vt:lpstr>Ejercicio</vt:lpstr>
      <vt:lpstr>Solución Ejercicio</vt:lpstr>
      <vt:lpstr>Ejercicio</vt:lpstr>
      <vt:lpstr>Solución Ejercicio</vt:lpstr>
      <vt:lpstr>Solución Ejercicio</vt:lpstr>
      <vt:lpstr>Solución Ejercicio</vt:lpstr>
      <vt:lpstr>Ejercicio</vt:lpstr>
      <vt:lpstr>Solución Ejercicio</vt:lpstr>
      <vt:lpstr>Solución Ejercicio</vt:lpstr>
      <vt:lpstr>Ejercicio</vt:lpstr>
      <vt:lpstr>Solución Ejercicio</vt:lpstr>
      <vt:lpstr>Solución Ejercicio</vt:lpstr>
      <vt:lpstr>Ejercicio</vt:lpstr>
      <vt:lpstr>Solución Ejercicio</vt:lpstr>
      <vt:lpstr>Solución Ejercicio</vt:lpstr>
      <vt:lpstr>Fundamentos de la Computación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la Computación</dc:title>
  <dc:creator>hsoza</dc:creator>
  <cp:lastModifiedBy>hsoza</cp:lastModifiedBy>
  <cp:revision>28</cp:revision>
  <dcterms:created xsi:type="dcterms:W3CDTF">2018-03-09T13:16:07Z</dcterms:created>
  <dcterms:modified xsi:type="dcterms:W3CDTF">2020-09-29T14:11:18Z</dcterms:modified>
</cp:coreProperties>
</file>