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74" r:id="rId4"/>
    <p:sldId id="278" r:id="rId5"/>
    <p:sldId id="275" r:id="rId6"/>
    <p:sldId id="276" r:id="rId7"/>
    <p:sldId id="277" r:id="rId8"/>
    <p:sldId id="285" r:id="rId9"/>
    <p:sldId id="279" r:id="rId10"/>
    <p:sldId id="280" r:id="rId11"/>
    <p:sldId id="281" r:id="rId12"/>
    <p:sldId id="282" r:id="rId13"/>
    <p:sldId id="283" r:id="rId14"/>
    <p:sldId id="284" r:id="rId15"/>
    <p:sldId id="286" r:id="rId16"/>
    <p:sldId id="287" r:id="rId17"/>
    <p:sldId id="288" r:id="rId18"/>
    <p:sldId id="289" r:id="rId19"/>
    <p:sldId id="290" r:id="rId20"/>
    <p:sldId id="292" r:id="rId21"/>
    <p:sldId id="294" r:id="rId22"/>
    <p:sldId id="295" r:id="rId23"/>
    <p:sldId id="296" r:id="rId24"/>
    <p:sldId id="297" r:id="rId25"/>
    <p:sldId id="298" r:id="rId26"/>
    <p:sldId id="299" r:id="rId27"/>
    <p:sldId id="301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Roboto Slab" panose="020B0604020202020204" charset="0"/>
      <p:regular r:id="rId34"/>
      <p:bold r:id="rId35"/>
    </p:embeddedFont>
    <p:embeddedFont>
      <p:font typeface="Roboto Slab Black" panose="020B0604020202020204" charset="0"/>
      <p:bold r:id="rId36"/>
    </p:embeddedFont>
    <p:embeddedFont>
      <p:font typeface="Roboto Slab Light" panose="020B0604020202020204" charset="0"/>
      <p:regular r:id="rId37"/>
      <p:bold r:id="rId38"/>
    </p:embeddedFont>
    <p:embeddedFont>
      <p:font typeface="Roboto Slab Medium" panose="020B060402020202020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E6B8EE-4261-418C-BF71-89249936CF94}" v="30" dt="2022-08-31T16:51:16.272"/>
  </p1510:revLst>
</p1510:revInfo>
</file>

<file path=ppt/tableStyles.xml><?xml version="1.0" encoding="utf-8"?>
<a:tblStyleLst xmlns:a="http://schemas.openxmlformats.org/drawingml/2006/main" def="{8E1529EA-CE0E-4C1C-9C86-DF3417E54B0A}">
  <a:tblStyle styleId="{8E1529EA-CE0E-4C1C-9C86-DF3417E54B0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838b0cc0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3838b0cc09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FRANCIA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6554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838b0cc0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3838b0cc09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FRANCIA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304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838b0cc0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3838b0cc09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FRANCIA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78070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838b0cc0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3838b0cc09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FRANCIA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32692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838b0cc0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3838b0cc09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FRANCIA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62042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838b0cc0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3838b0cc09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FRANCIA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1169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838b0cc0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3838b0cc09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FRANCIA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1932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838b0cc0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3838b0cc09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FRANCIA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5396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838b0cc0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3838b0cc09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FRANCIA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30455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838b0cc0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3838b0cc09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FRANCIA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871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838b0cc0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3838b0cc09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FRANCIA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838b0cc0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3838b0cc09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FRANCIA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70799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838b0cc0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3838b0cc09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FRANCIA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148174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838b0cc0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3838b0cc09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FRANCIA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91391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838b0cc0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3838b0cc09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FRANCIA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89429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838b0cc0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3838b0cc09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FRANCIA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126753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838b0cc0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3838b0cc09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FRANCIA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05273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838b0cc0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3838b0cc09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FRANCIA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79104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838b0cc0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3838b0cc09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FRANCIA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5168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838b0cc0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3838b0cc09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FRANCIA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52225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838b0cc0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3838b0cc09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FRANCIA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17411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838b0cc0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3838b0cc09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FRANCIA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13737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838b0cc0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3838b0cc09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FRANCIA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3861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838b0cc0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3838b0cc09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FRANCIA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28677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838b0cc0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3838b0cc09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FRANCIA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4803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838b0cc0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3838b0cc09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FRANCIA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269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66085" y="60000"/>
            <a:ext cx="528375" cy="5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0458" y="35999"/>
            <a:ext cx="1056775" cy="5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66085" y="60000"/>
            <a:ext cx="528375" cy="5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0458" y="35999"/>
            <a:ext cx="1056775" cy="5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Slab"/>
              <a:buChar char="●"/>
              <a:defRPr sz="18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"/>
              <a:buChar char="○"/>
              <a:defRPr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"/>
              <a:buChar char="■"/>
              <a:defRPr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"/>
              <a:buChar char="●"/>
              <a:defRPr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"/>
              <a:buChar char="○"/>
              <a:defRPr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"/>
              <a:buChar char="■"/>
              <a:defRPr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"/>
              <a:buChar char="●"/>
              <a:defRPr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"/>
              <a:buChar char="○"/>
              <a:defRPr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"/>
              <a:buChar char="■"/>
              <a:defRPr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311700" y="26817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Roboto Slab Black"/>
                <a:ea typeface="Roboto Slab Black"/>
                <a:cs typeface="Roboto Slab Black"/>
                <a:sym typeface="Roboto Slab Black"/>
              </a:rPr>
              <a:t>Universidad Católica del Norte </a:t>
            </a:r>
            <a:endParaRPr dirty="0">
              <a:latin typeface="Roboto Slab Black"/>
              <a:ea typeface="Roboto Slab Black"/>
              <a:cs typeface="Roboto Slab Black"/>
              <a:sym typeface="Roboto Slab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Roboto Slab Medium"/>
                <a:ea typeface="Roboto Slab Medium"/>
                <a:cs typeface="Roboto Slab Medium"/>
                <a:sym typeface="Roboto Slab Medium"/>
              </a:rPr>
              <a:t>Curso de Estructura de Datos</a:t>
            </a:r>
            <a:endParaRPr dirty="0"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325" y="511600"/>
            <a:ext cx="8410400" cy="13914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2308100" y="3554500"/>
            <a:ext cx="4402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 dirty="0">
                <a:latin typeface="Roboto Slab"/>
                <a:ea typeface="Roboto Slab"/>
                <a:cs typeface="Roboto Slab"/>
                <a:sym typeface="Roboto Slab"/>
              </a:rPr>
              <a:t>Clase 2: Programación C++</a:t>
            </a:r>
            <a:endParaRPr sz="1700" dirty="0"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9510" y="4183300"/>
            <a:ext cx="2104978" cy="9219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0" y="46482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Profesor: Jose Veas Muñoz</a:t>
            </a:r>
            <a:endParaRPr sz="8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6477000" y="4663632"/>
            <a:ext cx="30000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email: jose.veas@ce.ucn.cl</a:t>
            </a:r>
            <a:endParaRPr sz="900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184214"/>
            <a:ext cx="8520600" cy="4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es-419" sz="28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Abstracción </a:t>
            </a:r>
            <a:endParaRPr sz="28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616501" y="1093926"/>
            <a:ext cx="8010048" cy="4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190500" indent="-184150">
              <a:lnSpc>
                <a:spcPct val="90000"/>
              </a:lnSpc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Herencia simple: </a:t>
            </a: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tiene una sola clase base de la cual se hereda.</a:t>
            </a:r>
          </a:p>
          <a:p>
            <a:pPr marL="16510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None/>
            </a:pP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500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10</a:t>
            </a:fld>
            <a:endParaRPr dirty="0"/>
          </a:p>
        </p:txBody>
      </p:sp>
      <p:sp>
        <p:nvSpPr>
          <p:cNvPr id="2" name="Google Shape;78;p15">
            <a:extLst>
              <a:ext uri="{FF2B5EF4-FFF2-40B4-BE49-F238E27FC236}">
                <a16:creationId xmlns:a16="http://schemas.microsoft.com/office/drawing/2014/main" id="{F0F6A804-C0E1-2E1D-6FEC-B2B1245E34FD}"/>
              </a:ext>
            </a:extLst>
          </p:cNvPr>
          <p:cNvSpPr txBox="1">
            <a:spLocks/>
          </p:cNvSpPr>
          <p:nvPr/>
        </p:nvSpPr>
        <p:spPr>
          <a:xfrm>
            <a:off x="311700" y="622829"/>
            <a:ext cx="8520600" cy="4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2"/>
              </a:buClr>
              <a:buSzPts val="2000"/>
              <a:buFont typeface="Calibri"/>
              <a:buNone/>
            </a:pPr>
            <a:r>
              <a:rPr lang="es-419" sz="2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Tipos de herencia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78892D9-98E7-BE68-B70D-FA124FF5D17A}"/>
              </a:ext>
            </a:extLst>
          </p:cNvPr>
          <p:cNvSpPr txBox="1"/>
          <p:nvPr/>
        </p:nvSpPr>
        <p:spPr>
          <a:xfrm>
            <a:off x="3747641" y="2031848"/>
            <a:ext cx="1648717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class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A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{</a:t>
            </a:r>
          </a:p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public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var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AFunc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(){}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}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CEFF98-77D2-C693-69D3-A54234C5D49A}"/>
              </a:ext>
            </a:extLst>
          </p:cNvPr>
          <p:cNvSpPr txBox="1"/>
          <p:nvPr/>
        </p:nvSpPr>
        <p:spPr>
          <a:xfrm>
            <a:off x="3747642" y="3621916"/>
            <a:ext cx="1648716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class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B: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public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A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{</a:t>
            </a:r>
          </a:p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public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var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Bfunc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(){}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}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316839CC-1DE0-9BD7-4F47-371106AAC834}"/>
              </a:ext>
            </a:extLst>
          </p:cNvPr>
          <p:cNvSpPr/>
          <p:nvPr/>
        </p:nvSpPr>
        <p:spPr>
          <a:xfrm>
            <a:off x="4461164" y="3255818"/>
            <a:ext cx="214745" cy="29787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025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184214"/>
            <a:ext cx="8520600" cy="4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es-419" sz="28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Abstracción </a:t>
            </a:r>
            <a:endParaRPr sz="28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616501" y="1093926"/>
            <a:ext cx="8010048" cy="4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190500" indent="-184150">
              <a:lnSpc>
                <a:spcPct val="90000"/>
              </a:lnSpc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Herencia múltiple: </a:t>
            </a: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tienen 2 o más clases base de la cual se hereda.</a:t>
            </a:r>
          </a:p>
          <a:p>
            <a:pPr marL="16510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None/>
            </a:pP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500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11</a:t>
            </a:fld>
            <a:endParaRPr dirty="0"/>
          </a:p>
        </p:txBody>
      </p:sp>
      <p:sp>
        <p:nvSpPr>
          <p:cNvPr id="2" name="Google Shape;78;p15">
            <a:extLst>
              <a:ext uri="{FF2B5EF4-FFF2-40B4-BE49-F238E27FC236}">
                <a16:creationId xmlns:a16="http://schemas.microsoft.com/office/drawing/2014/main" id="{F0F6A804-C0E1-2E1D-6FEC-B2B1245E34FD}"/>
              </a:ext>
            </a:extLst>
          </p:cNvPr>
          <p:cNvSpPr txBox="1">
            <a:spLocks/>
          </p:cNvSpPr>
          <p:nvPr/>
        </p:nvSpPr>
        <p:spPr>
          <a:xfrm>
            <a:off x="311700" y="622829"/>
            <a:ext cx="8520600" cy="4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2"/>
              </a:buClr>
              <a:buSzPts val="2000"/>
              <a:buFont typeface="Calibri"/>
              <a:buNone/>
            </a:pPr>
            <a:r>
              <a:rPr lang="es-419" sz="2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Tipos de herencia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190F898-F6F7-490C-AF7C-F69F2BE449A8}"/>
              </a:ext>
            </a:extLst>
          </p:cNvPr>
          <p:cNvSpPr txBox="1"/>
          <p:nvPr/>
        </p:nvSpPr>
        <p:spPr>
          <a:xfrm>
            <a:off x="1710998" y="1803519"/>
            <a:ext cx="1690279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class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A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{</a:t>
            </a:r>
          </a:p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public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var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AFunc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(){}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}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5C21182-DF6C-4B54-4309-25D6E848690B}"/>
              </a:ext>
            </a:extLst>
          </p:cNvPr>
          <p:cNvSpPr txBox="1"/>
          <p:nvPr/>
        </p:nvSpPr>
        <p:spPr>
          <a:xfrm>
            <a:off x="5742723" y="1809223"/>
            <a:ext cx="1690279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class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B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{</a:t>
            </a:r>
          </a:p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public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var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Bfunc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(){}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}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209E5ED-1117-911A-079F-C5035C011F00}"/>
              </a:ext>
            </a:extLst>
          </p:cNvPr>
          <p:cNvSpPr txBox="1"/>
          <p:nvPr/>
        </p:nvSpPr>
        <p:spPr>
          <a:xfrm>
            <a:off x="3401277" y="3464798"/>
            <a:ext cx="2341446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class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C: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public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A,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public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B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{</a:t>
            </a:r>
          </a:p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public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var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Cfunc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(){}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}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5" name="Flecha: a la izquierda, derecha y arriba 4">
            <a:extLst>
              <a:ext uri="{FF2B5EF4-FFF2-40B4-BE49-F238E27FC236}">
                <a16:creationId xmlns:a16="http://schemas.microsoft.com/office/drawing/2014/main" id="{E16A9EB3-9CD9-B374-A565-075965210E9E}"/>
              </a:ext>
            </a:extLst>
          </p:cNvPr>
          <p:cNvSpPr/>
          <p:nvPr/>
        </p:nvSpPr>
        <p:spPr>
          <a:xfrm rot="10800000">
            <a:off x="4007427" y="2737116"/>
            <a:ext cx="1129146" cy="371521"/>
          </a:xfrm>
          <a:prstGeom prst="leftRigh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91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184214"/>
            <a:ext cx="8520600" cy="4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es-419" sz="28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Abstracción </a:t>
            </a:r>
            <a:endParaRPr sz="28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616501" y="1093926"/>
            <a:ext cx="8010048" cy="4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190500" indent="-184150">
              <a:lnSpc>
                <a:spcPct val="90000"/>
              </a:lnSpc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Herencia de niveles múltiples: </a:t>
            </a: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Cuando una clase derivada se usa para generar otra clase derivada.</a:t>
            </a:r>
          </a:p>
          <a:p>
            <a:pPr marL="16510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None/>
            </a:pP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500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12</a:t>
            </a:fld>
            <a:endParaRPr dirty="0"/>
          </a:p>
        </p:txBody>
      </p:sp>
      <p:sp>
        <p:nvSpPr>
          <p:cNvPr id="2" name="Google Shape;78;p15">
            <a:extLst>
              <a:ext uri="{FF2B5EF4-FFF2-40B4-BE49-F238E27FC236}">
                <a16:creationId xmlns:a16="http://schemas.microsoft.com/office/drawing/2014/main" id="{F0F6A804-C0E1-2E1D-6FEC-B2B1245E34FD}"/>
              </a:ext>
            </a:extLst>
          </p:cNvPr>
          <p:cNvSpPr txBox="1">
            <a:spLocks/>
          </p:cNvSpPr>
          <p:nvPr/>
        </p:nvSpPr>
        <p:spPr>
          <a:xfrm>
            <a:off x="311700" y="622829"/>
            <a:ext cx="8520600" cy="4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2"/>
              </a:buClr>
              <a:buSzPts val="2000"/>
              <a:buFont typeface="Calibri"/>
              <a:buNone/>
            </a:pPr>
            <a:r>
              <a:rPr lang="es-419" sz="2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Tipos de herencia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190F898-F6F7-490C-AF7C-F69F2BE449A8}"/>
              </a:ext>
            </a:extLst>
          </p:cNvPr>
          <p:cNvSpPr txBox="1"/>
          <p:nvPr/>
        </p:nvSpPr>
        <p:spPr>
          <a:xfrm>
            <a:off x="616501" y="2401482"/>
            <a:ext cx="1711062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class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A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{</a:t>
            </a:r>
          </a:p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public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var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AFunc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(){}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}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5C21182-DF6C-4B54-4309-25D6E848690B}"/>
              </a:ext>
            </a:extLst>
          </p:cNvPr>
          <p:cNvSpPr txBox="1"/>
          <p:nvPr/>
        </p:nvSpPr>
        <p:spPr>
          <a:xfrm>
            <a:off x="3688948" y="2401481"/>
            <a:ext cx="1711062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class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B: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public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A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{</a:t>
            </a:r>
          </a:p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public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var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Bfunc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(){}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}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209E5ED-1117-911A-079F-C5035C011F00}"/>
              </a:ext>
            </a:extLst>
          </p:cNvPr>
          <p:cNvSpPr txBox="1"/>
          <p:nvPr/>
        </p:nvSpPr>
        <p:spPr>
          <a:xfrm>
            <a:off x="6761396" y="2425391"/>
            <a:ext cx="1711062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class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C: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public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B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{</a:t>
            </a:r>
          </a:p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public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var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Cfunc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(){}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}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3BA596BF-AC29-CADF-B127-97CE0619F7BF}"/>
              </a:ext>
            </a:extLst>
          </p:cNvPr>
          <p:cNvSpPr/>
          <p:nvPr/>
        </p:nvSpPr>
        <p:spPr>
          <a:xfrm>
            <a:off x="2644573" y="2805545"/>
            <a:ext cx="727364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B354A56C-89C3-32BD-A5D5-B2290E633025}"/>
              </a:ext>
            </a:extLst>
          </p:cNvPr>
          <p:cNvSpPr/>
          <p:nvPr/>
        </p:nvSpPr>
        <p:spPr>
          <a:xfrm>
            <a:off x="5717021" y="2805545"/>
            <a:ext cx="727364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83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184214"/>
            <a:ext cx="8520600" cy="4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es-419" sz="28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Abstracción </a:t>
            </a:r>
            <a:endParaRPr sz="28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616501" y="1093926"/>
            <a:ext cx="8010048" cy="527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190500" indent="-184150">
              <a:lnSpc>
                <a:spcPct val="90000"/>
              </a:lnSpc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Polimorfismo por sobrecarga: </a:t>
            </a: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Capacidad que tienen dos funciones con el mismo nombre de recibir valores distintos, pero que devuelven el mismo tipo.</a:t>
            </a:r>
          </a:p>
          <a:p>
            <a:pPr marL="16510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None/>
            </a:pP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500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13</a:t>
            </a:fld>
            <a:endParaRPr dirty="0"/>
          </a:p>
        </p:txBody>
      </p:sp>
      <p:sp>
        <p:nvSpPr>
          <p:cNvPr id="2" name="Google Shape;78;p15">
            <a:extLst>
              <a:ext uri="{FF2B5EF4-FFF2-40B4-BE49-F238E27FC236}">
                <a16:creationId xmlns:a16="http://schemas.microsoft.com/office/drawing/2014/main" id="{F0F6A804-C0E1-2E1D-6FEC-B2B1245E34FD}"/>
              </a:ext>
            </a:extLst>
          </p:cNvPr>
          <p:cNvSpPr txBox="1">
            <a:spLocks/>
          </p:cNvSpPr>
          <p:nvPr/>
        </p:nvSpPr>
        <p:spPr>
          <a:xfrm>
            <a:off x="311700" y="622829"/>
            <a:ext cx="8520600" cy="4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2"/>
              </a:buClr>
              <a:buSzPts val="2000"/>
              <a:buFont typeface="Calibri"/>
              <a:buNone/>
            </a:pPr>
            <a:r>
              <a:rPr lang="es-419" sz="2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Tipos de polimorfismo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5BB7C01-D68E-D5A6-2A66-8B2778935598}"/>
              </a:ext>
            </a:extLst>
          </p:cNvPr>
          <p:cNvSpPr txBox="1"/>
          <p:nvPr/>
        </p:nvSpPr>
        <p:spPr>
          <a:xfrm>
            <a:off x="3110319" y="1986974"/>
            <a:ext cx="35329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class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A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{</a:t>
            </a:r>
          </a:p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public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void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AFunc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int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x)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{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 //imprimir x como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string</a:t>
            </a:r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}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void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AFunc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double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x)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{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//imprimir x como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string</a:t>
            </a:r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}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}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032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184214"/>
            <a:ext cx="8520600" cy="4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es-419" sz="28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Abstracción </a:t>
            </a:r>
            <a:endParaRPr sz="28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616501" y="1093926"/>
            <a:ext cx="8010048" cy="527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190500" indent="-184150">
              <a:lnSpc>
                <a:spcPct val="90000"/>
              </a:lnSpc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Polimorfismo por herencia: </a:t>
            </a: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Capacidad que tiene una función de clase y subclase de comportarse distinta forma según el tipo de llamado.</a:t>
            </a:r>
          </a:p>
          <a:p>
            <a:pPr marL="16510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None/>
            </a:pP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500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14</a:t>
            </a:fld>
            <a:endParaRPr dirty="0"/>
          </a:p>
        </p:txBody>
      </p:sp>
      <p:sp>
        <p:nvSpPr>
          <p:cNvPr id="2" name="Google Shape;78;p15">
            <a:extLst>
              <a:ext uri="{FF2B5EF4-FFF2-40B4-BE49-F238E27FC236}">
                <a16:creationId xmlns:a16="http://schemas.microsoft.com/office/drawing/2014/main" id="{F0F6A804-C0E1-2E1D-6FEC-B2B1245E34FD}"/>
              </a:ext>
            </a:extLst>
          </p:cNvPr>
          <p:cNvSpPr txBox="1">
            <a:spLocks/>
          </p:cNvSpPr>
          <p:nvPr/>
        </p:nvSpPr>
        <p:spPr>
          <a:xfrm>
            <a:off x="311700" y="622829"/>
            <a:ext cx="8520600" cy="4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2"/>
              </a:buClr>
              <a:buSzPts val="2000"/>
              <a:buFont typeface="Calibri"/>
              <a:buNone/>
            </a:pPr>
            <a:r>
              <a:rPr lang="es-419" sz="2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Tipos de polimorfismo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5BB7C01-D68E-D5A6-2A66-8B2778935598}"/>
              </a:ext>
            </a:extLst>
          </p:cNvPr>
          <p:cNvSpPr txBox="1"/>
          <p:nvPr/>
        </p:nvSpPr>
        <p:spPr>
          <a:xfrm>
            <a:off x="616501" y="2035465"/>
            <a:ext cx="35329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class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A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{</a:t>
            </a:r>
          </a:p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protected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</a:p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int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_a;</a:t>
            </a:r>
          </a:p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public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virtual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void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ImprimirFunc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()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{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 //imprimir _a como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string</a:t>
            </a:r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}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}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34DFDB9-D7D8-E8EB-8D8F-DE74361DBD30}"/>
              </a:ext>
            </a:extLst>
          </p:cNvPr>
          <p:cNvSpPr txBox="1"/>
          <p:nvPr/>
        </p:nvSpPr>
        <p:spPr>
          <a:xfrm>
            <a:off x="4994564" y="2041239"/>
            <a:ext cx="35329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class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B: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public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A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{</a:t>
            </a:r>
          </a:p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private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</a:p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int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_b;</a:t>
            </a:r>
          </a:p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public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void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ImprimirFunc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()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{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 //imprimir _a y _b como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string</a:t>
            </a:r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}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}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806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184214"/>
            <a:ext cx="8520600" cy="4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es-419" sz="28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Abstracción </a:t>
            </a:r>
            <a:endParaRPr sz="28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15</a:t>
            </a:fld>
            <a:endParaRPr dirty="0"/>
          </a:p>
        </p:txBody>
      </p:sp>
      <p:sp>
        <p:nvSpPr>
          <p:cNvPr id="2" name="Google Shape;78;p15">
            <a:extLst>
              <a:ext uri="{FF2B5EF4-FFF2-40B4-BE49-F238E27FC236}">
                <a16:creationId xmlns:a16="http://schemas.microsoft.com/office/drawing/2014/main" id="{F0F6A804-C0E1-2E1D-6FEC-B2B1245E34FD}"/>
              </a:ext>
            </a:extLst>
          </p:cNvPr>
          <p:cNvSpPr txBox="1">
            <a:spLocks/>
          </p:cNvSpPr>
          <p:nvPr/>
        </p:nvSpPr>
        <p:spPr>
          <a:xfrm>
            <a:off x="311700" y="622829"/>
            <a:ext cx="8520600" cy="4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2"/>
              </a:buClr>
              <a:buSzPts val="2000"/>
              <a:buFont typeface="Calibri"/>
              <a:buNone/>
            </a:pPr>
            <a:r>
              <a:rPr lang="es-419" sz="2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Sintaxis de una clase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34A3717-7459-7777-564C-DE5DDFAFECF4}"/>
              </a:ext>
            </a:extLst>
          </p:cNvPr>
          <p:cNvSpPr txBox="1"/>
          <p:nvPr/>
        </p:nvSpPr>
        <p:spPr>
          <a:xfrm>
            <a:off x="623455" y="1392382"/>
            <a:ext cx="67540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class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Alumno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{</a:t>
            </a:r>
          </a:p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private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int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edad;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string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nombre;</a:t>
            </a:r>
          </a:p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public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Alumno(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int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edad,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string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nombre);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void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getNombre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()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{ 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return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nombre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};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void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getEdad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(){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return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edad };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void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setNombre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string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_nombre){ nombre = _nombre; };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void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setEdad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int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_edad){ edad = _edad };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}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492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184214"/>
            <a:ext cx="8520600" cy="4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es-419" sz="28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Abstracción </a:t>
            </a:r>
            <a:endParaRPr sz="28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16</a:t>
            </a:fld>
            <a:endParaRPr dirty="0"/>
          </a:p>
        </p:txBody>
      </p:sp>
      <p:sp>
        <p:nvSpPr>
          <p:cNvPr id="2" name="Google Shape;78;p15">
            <a:extLst>
              <a:ext uri="{FF2B5EF4-FFF2-40B4-BE49-F238E27FC236}">
                <a16:creationId xmlns:a16="http://schemas.microsoft.com/office/drawing/2014/main" id="{F0F6A804-C0E1-2E1D-6FEC-B2B1245E34FD}"/>
              </a:ext>
            </a:extLst>
          </p:cNvPr>
          <p:cNvSpPr txBox="1">
            <a:spLocks/>
          </p:cNvSpPr>
          <p:nvPr/>
        </p:nvSpPr>
        <p:spPr>
          <a:xfrm>
            <a:off x="311700" y="622829"/>
            <a:ext cx="8520600" cy="4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2"/>
              </a:buClr>
              <a:buSzPts val="2000"/>
              <a:buFont typeface="Calibri"/>
              <a:buNone/>
            </a:pPr>
            <a:r>
              <a:rPr lang="es-419" sz="2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Sintaxis de una clase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34A3717-7459-7777-564C-DE5DDFAFECF4}"/>
              </a:ext>
            </a:extLst>
          </p:cNvPr>
          <p:cNvSpPr txBox="1"/>
          <p:nvPr/>
        </p:nvSpPr>
        <p:spPr>
          <a:xfrm>
            <a:off x="1194954" y="1467480"/>
            <a:ext cx="6754091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class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Alumno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{</a:t>
            </a:r>
          </a:p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private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int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edad;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string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nombre;</a:t>
            </a:r>
          </a:p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public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Alumno(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int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_edad,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string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_nombre){ nombre = _nombre; edad = _edad; };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void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getNombre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()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{ 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return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nombre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};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void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getEdad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(){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return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edad };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void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setNombre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string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_nombre){ nombre = _nombre; };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void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setEdad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int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_edad){ edad = _edad; };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}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94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184214"/>
            <a:ext cx="8520600" cy="4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es-419" sz="28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Abstracción </a:t>
            </a:r>
            <a:endParaRPr sz="28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17</a:t>
            </a:fld>
            <a:endParaRPr dirty="0"/>
          </a:p>
        </p:txBody>
      </p:sp>
      <p:sp>
        <p:nvSpPr>
          <p:cNvPr id="2" name="Google Shape;78;p15">
            <a:extLst>
              <a:ext uri="{FF2B5EF4-FFF2-40B4-BE49-F238E27FC236}">
                <a16:creationId xmlns:a16="http://schemas.microsoft.com/office/drawing/2014/main" id="{F0F6A804-C0E1-2E1D-6FEC-B2B1245E34FD}"/>
              </a:ext>
            </a:extLst>
          </p:cNvPr>
          <p:cNvSpPr txBox="1">
            <a:spLocks/>
          </p:cNvSpPr>
          <p:nvPr/>
        </p:nvSpPr>
        <p:spPr>
          <a:xfrm>
            <a:off x="311700" y="622829"/>
            <a:ext cx="8520600" cy="4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2"/>
              </a:buClr>
              <a:buSzPts val="2000"/>
              <a:buFont typeface="Calibri"/>
              <a:buNone/>
            </a:pPr>
            <a:r>
              <a:rPr lang="es-419" sz="2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Sintaxis de una clase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34A3717-7459-7777-564C-DE5DDFAFECF4}"/>
              </a:ext>
            </a:extLst>
          </p:cNvPr>
          <p:cNvSpPr txBox="1"/>
          <p:nvPr/>
        </p:nvSpPr>
        <p:spPr>
          <a:xfrm>
            <a:off x="387900" y="1041127"/>
            <a:ext cx="3927791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class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Alumno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{</a:t>
            </a:r>
          </a:p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private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int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edad;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string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nombre;</a:t>
            </a:r>
          </a:p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public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Alumno(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int,string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);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void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getNombre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()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{ 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return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nombre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};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void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getEdad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(){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return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edad };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void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setNombre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string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_nombre)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{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nombre = _nombre;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};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void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setEdad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int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_edad){ edad = _edad; };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}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8D5BD6D-F522-0DCA-BD21-5C712EC1C94A}"/>
              </a:ext>
            </a:extLst>
          </p:cNvPr>
          <p:cNvSpPr txBox="1"/>
          <p:nvPr/>
        </p:nvSpPr>
        <p:spPr>
          <a:xfrm>
            <a:off x="4636195" y="1041127"/>
            <a:ext cx="4017818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Alumno::Alumno(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int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_edad,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string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_nombre)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{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nombre = _nombre; 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edad = _edad;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88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184214"/>
            <a:ext cx="8520600" cy="4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es-419" sz="28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Abstracción </a:t>
            </a:r>
            <a:endParaRPr sz="28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18</a:t>
            </a:fld>
            <a:endParaRPr dirty="0"/>
          </a:p>
        </p:txBody>
      </p:sp>
      <p:sp>
        <p:nvSpPr>
          <p:cNvPr id="2" name="Google Shape;78;p15">
            <a:extLst>
              <a:ext uri="{FF2B5EF4-FFF2-40B4-BE49-F238E27FC236}">
                <a16:creationId xmlns:a16="http://schemas.microsoft.com/office/drawing/2014/main" id="{F0F6A804-C0E1-2E1D-6FEC-B2B1245E34FD}"/>
              </a:ext>
            </a:extLst>
          </p:cNvPr>
          <p:cNvSpPr txBox="1">
            <a:spLocks/>
          </p:cNvSpPr>
          <p:nvPr/>
        </p:nvSpPr>
        <p:spPr>
          <a:xfrm>
            <a:off x="311700" y="622829"/>
            <a:ext cx="8520600" cy="4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2"/>
              </a:buClr>
              <a:buSzPts val="2000"/>
              <a:buFont typeface="Calibri"/>
              <a:buNone/>
            </a:pPr>
            <a:r>
              <a:rPr lang="es-419" sz="2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Sintaxis de una clase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34A3717-7459-7777-564C-DE5DDFAFECF4}"/>
              </a:ext>
            </a:extLst>
          </p:cNvPr>
          <p:cNvSpPr txBox="1"/>
          <p:nvPr/>
        </p:nvSpPr>
        <p:spPr>
          <a:xfrm>
            <a:off x="311701" y="1467480"/>
            <a:ext cx="4260300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class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Alumno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{</a:t>
            </a:r>
          </a:p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private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int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edad;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string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nombre;</a:t>
            </a:r>
          </a:p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public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Alumno(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int,string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);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getNombre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();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void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getEdad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(){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return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edad };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void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setNombre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string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_nombre)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{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 nombre = _nombre;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};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void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setEdad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int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_edad){ edad = _edad; };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}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8D5BD6D-F522-0DCA-BD21-5C712EC1C94A}"/>
              </a:ext>
            </a:extLst>
          </p:cNvPr>
          <p:cNvSpPr txBox="1"/>
          <p:nvPr/>
        </p:nvSpPr>
        <p:spPr>
          <a:xfrm>
            <a:off x="4814481" y="1463313"/>
            <a:ext cx="4017818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Alumno::Alumno(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int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_edad,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string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_nombre)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{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nombre = _nombre; 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edad = _edad;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};</a:t>
            </a: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14C2965-101E-D577-81F6-658FABA1612B}"/>
              </a:ext>
            </a:extLst>
          </p:cNvPr>
          <p:cNvSpPr txBox="1"/>
          <p:nvPr/>
        </p:nvSpPr>
        <p:spPr>
          <a:xfrm>
            <a:off x="4814481" y="2772555"/>
            <a:ext cx="3034146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Void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getNombre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::Alumno()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{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return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nombre;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}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467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184214"/>
            <a:ext cx="8520600" cy="4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es-419" sz="28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Abstracción </a:t>
            </a:r>
            <a:endParaRPr sz="28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19</a:t>
            </a:fld>
            <a:endParaRPr dirty="0"/>
          </a:p>
        </p:txBody>
      </p:sp>
      <p:sp>
        <p:nvSpPr>
          <p:cNvPr id="2" name="Google Shape;78;p15">
            <a:extLst>
              <a:ext uri="{FF2B5EF4-FFF2-40B4-BE49-F238E27FC236}">
                <a16:creationId xmlns:a16="http://schemas.microsoft.com/office/drawing/2014/main" id="{F0F6A804-C0E1-2E1D-6FEC-B2B1245E34FD}"/>
              </a:ext>
            </a:extLst>
          </p:cNvPr>
          <p:cNvSpPr txBox="1">
            <a:spLocks/>
          </p:cNvSpPr>
          <p:nvPr/>
        </p:nvSpPr>
        <p:spPr>
          <a:xfrm>
            <a:off x="311700" y="622829"/>
            <a:ext cx="8520600" cy="4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2"/>
              </a:buClr>
              <a:buSzPts val="2000"/>
              <a:buFont typeface="Calibri"/>
              <a:buNone/>
            </a:pPr>
            <a:r>
              <a:rPr lang="es-419" sz="2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Sintaxis de una clase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34A3717-7459-7777-564C-DE5DDFAFECF4}"/>
              </a:ext>
            </a:extLst>
          </p:cNvPr>
          <p:cNvSpPr txBox="1"/>
          <p:nvPr/>
        </p:nvSpPr>
        <p:spPr>
          <a:xfrm>
            <a:off x="190460" y="970820"/>
            <a:ext cx="426030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class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Alumno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{</a:t>
            </a:r>
          </a:p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private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int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edad;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string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nombre;</a:t>
            </a:r>
          </a:p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public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Alumno(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int,string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);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void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getNombre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();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void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getEdad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();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void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setNombre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string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);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void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setEdad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int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);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}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8D5BD6D-F522-0DCA-BD21-5C712EC1C94A}"/>
              </a:ext>
            </a:extLst>
          </p:cNvPr>
          <p:cNvSpPr txBox="1"/>
          <p:nvPr/>
        </p:nvSpPr>
        <p:spPr>
          <a:xfrm>
            <a:off x="190460" y="3750166"/>
            <a:ext cx="4017818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Alumno::Alumno(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int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_edad,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string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_nombre)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{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nombre = _nombre; 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edad = _edad;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};</a:t>
            </a: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14C2965-101E-D577-81F6-658FABA1612B}"/>
              </a:ext>
            </a:extLst>
          </p:cNvPr>
          <p:cNvSpPr txBox="1"/>
          <p:nvPr/>
        </p:nvSpPr>
        <p:spPr>
          <a:xfrm>
            <a:off x="4672649" y="982396"/>
            <a:ext cx="3034146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void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Alumno::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getNombre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()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{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return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nombre;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};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EF5D881-93E1-2E36-4DD0-7C525758221A}"/>
              </a:ext>
            </a:extLst>
          </p:cNvPr>
          <p:cNvSpPr txBox="1"/>
          <p:nvPr/>
        </p:nvSpPr>
        <p:spPr>
          <a:xfrm>
            <a:off x="4682837" y="2019399"/>
            <a:ext cx="3034146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void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Alumno::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getEdad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()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{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return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edad;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};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8914E48-2BB9-FC52-5FD6-57C1BA1CB695}"/>
              </a:ext>
            </a:extLst>
          </p:cNvPr>
          <p:cNvSpPr txBox="1"/>
          <p:nvPr/>
        </p:nvSpPr>
        <p:spPr>
          <a:xfrm>
            <a:off x="4682836" y="3042034"/>
            <a:ext cx="4017817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void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Alumno::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setNombre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string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_nombre)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{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nombre = _nombre;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};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B6727FB-BD99-5B51-2085-E42A5703E9D0}"/>
              </a:ext>
            </a:extLst>
          </p:cNvPr>
          <p:cNvSpPr txBox="1"/>
          <p:nvPr/>
        </p:nvSpPr>
        <p:spPr>
          <a:xfrm>
            <a:off x="4682837" y="4064669"/>
            <a:ext cx="3034146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void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Alumno::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setEdad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int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_edad)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{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edad = _edad;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};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500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es-419" sz="28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Contenidos </a:t>
            </a:r>
            <a:endParaRPr sz="28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616500" y="1762075"/>
            <a:ext cx="4777751" cy="200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190500" lvl="0" indent="-184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/>
              <a:t>Aspectos generales de C++</a:t>
            </a:r>
            <a:endParaRPr dirty="0"/>
          </a:p>
          <a:p>
            <a:pPr marL="1905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None/>
            </a:pPr>
            <a:endParaRPr sz="1500" dirty="0"/>
          </a:p>
          <a:p>
            <a:pPr marL="16510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/>
              <a:t>Modelo de programación en C</a:t>
            </a:r>
            <a:endParaRPr sz="15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sz="1400" i="1" dirty="0"/>
          </a:p>
          <a:p>
            <a:pPr marL="16510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/>
              <a:t>Abstracción</a:t>
            </a:r>
          </a:p>
          <a:p>
            <a:pPr marL="16510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endParaRPr lang="es-MX" sz="1500" b="1" dirty="0"/>
          </a:p>
          <a:p>
            <a:pPr marL="16510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/>
              <a:t>Programación a gran escala</a:t>
            </a:r>
          </a:p>
          <a:p>
            <a:pPr marL="16510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endParaRPr lang="es-MX" sz="1500" b="1" dirty="0"/>
          </a:p>
          <a:p>
            <a:pPr marL="16510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/>
              <a:t>Biblioteca estándar C++</a:t>
            </a:r>
            <a:endParaRPr dirty="0"/>
          </a:p>
          <a:p>
            <a:pPr marL="16510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None/>
            </a:pP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500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2</a:t>
            </a:fld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C1C39A2-D74A-2C37-00A4-BA1037F59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827" y="1836918"/>
            <a:ext cx="1894597" cy="1929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es-419" sz="28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Contenidos </a:t>
            </a:r>
            <a:endParaRPr sz="28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616500" y="1762075"/>
            <a:ext cx="4777751" cy="200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190500" lvl="0" indent="-184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Aspectos generales de C++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905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None/>
            </a:pPr>
            <a:endParaRPr sz="1500" dirty="0"/>
          </a:p>
          <a:p>
            <a:pPr marL="16510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Modelo de programación en C</a:t>
            </a:r>
            <a:endParaRPr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sz="1400" i="1" dirty="0"/>
          </a:p>
          <a:p>
            <a:pPr marL="16510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Abstracción</a:t>
            </a:r>
          </a:p>
          <a:p>
            <a:pPr marL="16510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endParaRPr lang="es-MX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6510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>
                <a:solidFill>
                  <a:schemeClr val="accent4">
                    <a:lumMod val="75000"/>
                  </a:schemeClr>
                </a:solidFill>
              </a:rPr>
              <a:t>Programación a gran escala</a:t>
            </a:r>
          </a:p>
          <a:p>
            <a:pPr marL="16510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endParaRPr lang="es-MX" sz="1500" b="1" dirty="0"/>
          </a:p>
          <a:p>
            <a:pPr marL="16510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>
                <a:solidFill>
                  <a:schemeClr val="accent4">
                    <a:lumMod val="75000"/>
                  </a:schemeClr>
                </a:solidFill>
              </a:rPr>
              <a:t>Biblioteca estándar C++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  <a:p>
            <a:pPr marL="16510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None/>
            </a:pP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500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20</a:t>
            </a:fld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C1C39A2-D74A-2C37-00A4-BA1037F59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827" y="1836918"/>
            <a:ext cx="1894597" cy="192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184214"/>
            <a:ext cx="8520600" cy="4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2"/>
              </a:buClr>
              <a:buSzPts val="2000"/>
            </a:pP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Biblioteca estándar C++</a:t>
            </a:r>
            <a:r>
              <a:rPr lang="es-419" sz="2800" b="1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1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21</a:t>
            </a:fld>
            <a:endParaRPr dirty="0"/>
          </a:p>
        </p:txBody>
      </p:sp>
      <p:sp>
        <p:nvSpPr>
          <p:cNvPr id="9" name="Google Shape;79;p15">
            <a:extLst>
              <a:ext uri="{FF2B5EF4-FFF2-40B4-BE49-F238E27FC236}">
                <a16:creationId xmlns:a16="http://schemas.microsoft.com/office/drawing/2014/main" id="{83DEC1C4-07CB-4E2E-8B65-65E6173186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6501" y="1093925"/>
            <a:ext cx="8010048" cy="1295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190500" indent="-184150">
              <a:lnSpc>
                <a:spcPct val="90000"/>
              </a:lnSpc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#include &lt;&gt;: </a:t>
            </a: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Acceso a librerías que se encuentran dentro de la carpeta raíz del compilador.</a:t>
            </a: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s-MX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90500" indent="-184150">
              <a:lnSpc>
                <a:spcPct val="90000"/>
              </a:lnSpc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#include “”: </a:t>
            </a: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Acceso a librerías locales de nuestro proyecto o librerías de carpeta raíz del compilador.</a:t>
            </a:r>
            <a:endParaRPr sz="15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329E3AF-3DAE-B05F-7B04-34A57C5DE83B}"/>
              </a:ext>
            </a:extLst>
          </p:cNvPr>
          <p:cNvSpPr txBox="1"/>
          <p:nvPr/>
        </p:nvSpPr>
        <p:spPr>
          <a:xfrm>
            <a:off x="755072" y="2418567"/>
            <a:ext cx="516081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7030A0"/>
                </a:solidFill>
                <a:latin typeface="Roboto Slab" panose="020B0604020202020204" charset="0"/>
                <a:ea typeface="Roboto Slab" panose="020B0604020202020204" charset="0"/>
              </a:rPr>
              <a:t>#include&lt;iostream&gt; 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//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cin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cout,cerr,clog</a:t>
            </a:r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s-MX" dirty="0">
                <a:solidFill>
                  <a:srgbClr val="7030A0"/>
                </a:solidFill>
                <a:latin typeface="Roboto Slab" panose="020B0604020202020204" charset="0"/>
                <a:ea typeface="Roboto Slab" panose="020B0604020202020204" charset="0"/>
              </a:rPr>
              <a:t>#include&lt;string.h&gt; 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//cadena de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char</a:t>
            </a:r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s-MX" dirty="0">
                <a:solidFill>
                  <a:srgbClr val="7030A0"/>
                </a:solidFill>
                <a:latin typeface="Roboto Slab" panose="020B0604020202020204" charset="0"/>
                <a:ea typeface="Roboto Slab" panose="020B0604020202020204" charset="0"/>
              </a:rPr>
              <a:t>#include&lt;stdlib.f&gt; 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//conversión de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tipos,búsqueda,mat,etc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..</a:t>
            </a:r>
          </a:p>
          <a:p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using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namespace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std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;</a:t>
            </a:r>
          </a:p>
          <a:p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int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main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()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{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cout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&lt;&lt;“Hola mundo”&lt;&lt;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endl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retunr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0;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}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681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184214"/>
            <a:ext cx="8520600" cy="4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2"/>
              </a:buClr>
              <a:buSzPts val="2000"/>
            </a:pP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Biblioteca estándar C++</a:t>
            </a:r>
            <a:r>
              <a:rPr lang="es-419" sz="2800" b="1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1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22</a:t>
            </a:fld>
            <a:endParaRPr dirty="0"/>
          </a:p>
        </p:txBody>
      </p:sp>
      <p:sp>
        <p:nvSpPr>
          <p:cNvPr id="9" name="Google Shape;79;p15">
            <a:extLst>
              <a:ext uri="{FF2B5EF4-FFF2-40B4-BE49-F238E27FC236}">
                <a16:creationId xmlns:a16="http://schemas.microsoft.com/office/drawing/2014/main" id="{83DEC1C4-07CB-4E2E-8B65-65E6173186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6501" y="1093925"/>
            <a:ext cx="8010048" cy="547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6350" indent="0">
              <a:lnSpc>
                <a:spcPct val="90000"/>
              </a:lnSpc>
              <a:buClr>
                <a:schemeClr val="dk1"/>
              </a:buClr>
              <a:buSzPts val="1100"/>
              <a:buNone/>
            </a:pPr>
            <a:r>
              <a:rPr lang="es-MX" sz="1500" dirty="0"/>
              <a:t>Archivos que contienen declaraciones y que se importan dentro de otro archivo para evitar errores de compilación por orden.</a:t>
            </a:r>
            <a:endParaRPr sz="15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329E3AF-3DAE-B05F-7B04-34A57C5DE83B}"/>
              </a:ext>
            </a:extLst>
          </p:cNvPr>
          <p:cNvSpPr txBox="1"/>
          <p:nvPr/>
        </p:nvSpPr>
        <p:spPr>
          <a:xfrm>
            <a:off x="810466" y="2244549"/>
            <a:ext cx="2729372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7030A0"/>
                </a:solidFill>
                <a:latin typeface="Roboto Slab" panose="020B0604020202020204" charset="0"/>
                <a:ea typeface="Roboto Slab" panose="020B0604020202020204" charset="0"/>
              </a:rPr>
              <a:t>#include”alumno.h”</a:t>
            </a:r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using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namespace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std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;</a:t>
            </a:r>
          </a:p>
          <a:p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int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main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()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{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cout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&lt;&lt;“Hola mundo”&lt;&lt;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endl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retunr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0;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}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2" name="Google Shape;78;p15">
            <a:extLst>
              <a:ext uri="{FF2B5EF4-FFF2-40B4-BE49-F238E27FC236}">
                <a16:creationId xmlns:a16="http://schemas.microsoft.com/office/drawing/2014/main" id="{940995FA-C400-5375-35F0-8BDF208C52D1}"/>
              </a:ext>
            </a:extLst>
          </p:cNvPr>
          <p:cNvSpPr txBox="1">
            <a:spLocks/>
          </p:cNvSpPr>
          <p:nvPr/>
        </p:nvSpPr>
        <p:spPr>
          <a:xfrm>
            <a:off x="311700" y="622829"/>
            <a:ext cx="8520600" cy="4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2"/>
              </a:buClr>
              <a:buSzPts val="2000"/>
              <a:buFont typeface="Calibri"/>
              <a:buNone/>
            </a:pPr>
            <a:r>
              <a:rPr lang="es-419" sz="2400" b="1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Headers</a:t>
            </a:r>
            <a:r>
              <a:rPr lang="es-419" sz="2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E8926CC-F026-846C-264E-FD08AB958BDA}"/>
              </a:ext>
            </a:extLst>
          </p:cNvPr>
          <p:cNvSpPr txBox="1"/>
          <p:nvPr/>
        </p:nvSpPr>
        <p:spPr>
          <a:xfrm>
            <a:off x="5417101" y="1694562"/>
            <a:ext cx="2729372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7030A0"/>
                </a:solidFill>
                <a:latin typeface="Roboto Slab" panose="020B0604020202020204" charset="0"/>
                <a:ea typeface="Roboto Slab" panose="020B0604020202020204" charset="0"/>
              </a:rPr>
              <a:t>#include&lt;iostream&gt; </a:t>
            </a:r>
          </a:p>
          <a:p>
            <a:r>
              <a:rPr lang="es-MX" dirty="0">
                <a:solidFill>
                  <a:srgbClr val="7030A0"/>
                </a:solidFill>
                <a:latin typeface="Roboto Slab" panose="020B0604020202020204" charset="0"/>
                <a:ea typeface="Roboto Slab" panose="020B0604020202020204" charset="0"/>
              </a:rPr>
              <a:t>#include&lt;string.h&gt; </a:t>
            </a:r>
          </a:p>
          <a:p>
            <a:r>
              <a:rPr lang="es-MX" dirty="0">
                <a:solidFill>
                  <a:srgbClr val="7030A0"/>
                </a:solidFill>
                <a:latin typeface="Roboto Slab" panose="020B0604020202020204" charset="0"/>
                <a:ea typeface="Roboto Slab" panose="020B0604020202020204" charset="0"/>
              </a:rPr>
              <a:t>#include&lt;stdlib.f&gt;</a:t>
            </a:r>
          </a:p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class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Alumno{</a:t>
            </a:r>
          </a:p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private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int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edad;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string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nombre;</a:t>
            </a:r>
          </a:p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public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Alumno(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int,string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);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void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getNombre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();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void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getEdad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();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void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setNombre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string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);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void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setEdad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int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);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}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65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184214"/>
            <a:ext cx="8520600" cy="4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2"/>
              </a:buClr>
              <a:buSzPts val="2000"/>
            </a:pP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Biblioteca estándar C++</a:t>
            </a:r>
            <a:r>
              <a:rPr lang="es-419" sz="2800" b="1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1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23</a:t>
            </a:fld>
            <a:endParaRPr dirty="0"/>
          </a:p>
        </p:txBody>
      </p:sp>
      <p:sp>
        <p:nvSpPr>
          <p:cNvPr id="2" name="Google Shape;78;p15">
            <a:extLst>
              <a:ext uri="{FF2B5EF4-FFF2-40B4-BE49-F238E27FC236}">
                <a16:creationId xmlns:a16="http://schemas.microsoft.com/office/drawing/2014/main" id="{940995FA-C400-5375-35F0-8BDF208C52D1}"/>
              </a:ext>
            </a:extLst>
          </p:cNvPr>
          <p:cNvSpPr txBox="1">
            <a:spLocks/>
          </p:cNvSpPr>
          <p:nvPr/>
        </p:nvSpPr>
        <p:spPr>
          <a:xfrm>
            <a:off x="311700" y="622829"/>
            <a:ext cx="8520600" cy="4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2"/>
              </a:buClr>
              <a:buSzPts val="2000"/>
              <a:buFont typeface="Calibri"/>
              <a:buNone/>
            </a:pPr>
            <a:r>
              <a:rPr lang="es-419" sz="2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Pragma once y </a:t>
            </a:r>
            <a:r>
              <a:rPr lang="es-419" sz="2400" b="1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guards</a:t>
            </a:r>
            <a:r>
              <a:rPr lang="es-419" sz="2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E8926CC-F026-846C-264E-FD08AB958BDA}"/>
              </a:ext>
            </a:extLst>
          </p:cNvPr>
          <p:cNvSpPr txBox="1"/>
          <p:nvPr/>
        </p:nvSpPr>
        <p:spPr>
          <a:xfrm>
            <a:off x="761973" y="1802353"/>
            <a:ext cx="2729372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7030A0"/>
                </a:solidFill>
                <a:latin typeface="Roboto Slab" panose="020B0604020202020204" charset="0"/>
                <a:ea typeface="Roboto Slab" panose="020B0604020202020204" charset="0"/>
              </a:rPr>
              <a:t>#pragma once</a:t>
            </a:r>
          </a:p>
          <a:p>
            <a:r>
              <a:rPr lang="es-MX" dirty="0">
                <a:solidFill>
                  <a:srgbClr val="7030A0"/>
                </a:solidFill>
                <a:latin typeface="Roboto Slab" panose="020B0604020202020204" charset="0"/>
                <a:ea typeface="Roboto Slab" panose="020B0604020202020204" charset="0"/>
              </a:rPr>
              <a:t>#include&lt;iostream&gt; </a:t>
            </a:r>
          </a:p>
          <a:p>
            <a:r>
              <a:rPr lang="es-MX" dirty="0">
                <a:solidFill>
                  <a:srgbClr val="7030A0"/>
                </a:solidFill>
                <a:latin typeface="Roboto Slab" panose="020B0604020202020204" charset="0"/>
                <a:ea typeface="Roboto Slab" panose="020B0604020202020204" charset="0"/>
              </a:rPr>
              <a:t>#include&lt;string.h&gt; </a:t>
            </a:r>
          </a:p>
          <a:p>
            <a:r>
              <a:rPr lang="es-MX" dirty="0">
                <a:solidFill>
                  <a:srgbClr val="7030A0"/>
                </a:solidFill>
                <a:latin typeface="Roboto Slab" panose="020B0604020202020204" charset="0"/>
                <a:ea typeface="Roboto Slab" panose="020B0604020202020204" charset="0"/>
              </a:rPr>
              <a:t>#include&lt;stdlib.f&gt;</a:t>
            </a:r>
          </a:p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class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Alumno{</a:t>
            </a:r>
          </a:p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private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int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edad;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string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nombre;</a:t>
            </a:r>
          </a:p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public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Alumno(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int,string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);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}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AA33F40-C7D7-B7D2-3532-316DDC032405}"/>
              </a:ext>
            </a:extLst>
          </p:cNvPr>
          <p:cNvSpPr txBox="1"/>
          <p:nvPr/>
        </p:nvSpPr>
        <p:spPr>
          <a:xfrm>
            <a:off x="5264701" y="1586910"/>
            <a:ext cx="2729372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7030A0"/>
                </a:solidFill>
                <a:latin typeface="Roboto Slab" panose="020B0604020202020204" charset="0"/>
                <a:ea typeface="Roboto Slab" panose="020B0604020202020204" charset="0"/>
              </a:rPr>
              <a:t>#include&lt;iostream&gt; </a:t>
            </a:r>
          </a:p>
          <a:p>
            <a:r>
              <a:rPr lang="es-MX" dirty="0">
                <a:solidFill>
                  <a:srgbClr val="7030A0"/>
                </a:solidFill>
                <a:latin typeface="Roboto Slab" panose="020B0604020202020204" charset="0"/>
                <a:ea typeface="Roboto Slab" panose="020B0604020202020204" charset="0"/>
              </a:rPr>
              <a:t>#include&lt;string.h&gt; </a:t>
            </a:r>
          </a:p>
          <a:p>
            <a:r>
              <a:rPr lang="es-MX" dirty="0">
                <a:solidFill>
                  <a:srgbClr val="7030A0"/>
                </a:solidFill>
                <a:latin typeface="Roboto Slab" panose="020B0604020202020204" charset="0"/>
                <a:ea typeface="Roboto Slab" panose="020B0604020202020204" charset="0"/>
              </a:rPr>
              <a:t>#include&lt;stdlib.f&gt;</a:t>
            </a:r>
          </a:p>
          <a:p>
            <a:r>
              <a:rPr lang="es-MX" dirty="0">
                <a:solidFill>
                  <a:srgbClr val="7030A0"/>
                </a:solidFill>
                <a:latin typeface="Roboto Slab" panose="020B0604020202020204" charset="0"/>
                <a:ea typeface="Roboto Slab" panose="020B0604020202020204" charset="0"/>
              </a:rPr>
              <a:t>#ifndef _</a:t>
            </a:r>
            <a:r>
              <a:rPr lang="es-MX" dirty="0" err="1">
                <a:solidFill>
                  <a:srgbClr val="7030A0"/>
                </a:solidFill>
                <a:latin typeface="Roboto Slab" panose="020B0604020202020204" charset="0"/>
                <a:ea typeface="Roboto Slab" panose="020B0604020202020204" charset="0"/>
              </a:rPr>
              <a:t>ALUMNO_h</a:t>
            </a:r>
            <a:endParaRPr lang="es-MX" dirty="0">
              <a:solidFill>
                <a:srgbClr val="7030A0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s-MX" dirty="0">
                <a:solidFill>
                  <a:srgbClr val="7030A0"/>
                </a:solidFill>
                <a:latin typeface="Roboto Slab" panose="020B0604020202020204" charset="0"/>
                <a:ea typeface="Roboto Slab" panose="020B0604020202020204" charset="0"/>
              </a:rPr>
              <a:t>#define _ </a:t>
            </a:r>
            <a:r>
              <a:rPr lang="es-MX" dirty="0" err="1">
                <a:solidFill>
                  <a:srgbClr val="7030A0"/>
                </a:solidFill>
                <a:latin typeface="Roboto Slab" panose="020B0604020202020204" charset="0"/>
                <a:ea typeface="Roboto Slab" panose="020B0604020202020204" charset="0"/>
              </a:rPr>
              <a:t>ALUMNO_h</a:t>
            </a:r>
            <a:endParaRPr lang="es-MX" dirty="0">
              <a:solidFill>
                <a:srgbClr val="7030A0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class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Alumno{</a:t>
            </a:r>
          </a:p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private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int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edad;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string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nombre;</a:t>
            </a:r>
          </a:p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public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Alumno(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int,string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);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}</a:t>
            </a:r>
          </a:p>
          <a:p>
            <a:r>
              <a:rPr lang="es-MX" dirty="0">
                <a:solidFill>
                  <a:srgbClr val="7030A0"/>
                </a:solidFill>
                <a:latin typeface="Roboto Slab" panose="020B0604020202020204" charset="0"/>
                <a:ea typeface="Roboto Slab" panose="020B0604020202020204" charset="0"/>
              </a:rPr>
              <a:t>#endif</a:t>
            </a:r>
            <a:endParaRPr lang="en-US" dirty="0">
              <a:solidFill>
                <a:srgbClr val="7030A0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50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184214"/>
            <a:ext cx="8520600" cy="4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2"/>
              </a:buClr>
              <a:buSzPts val="2000"/>
            </a:pP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Biblioteca estándar C++</a:t>
            </a:r>
            <a:r>
              <a:rPr lang="es-419" sz="2800" b="1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1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24</a:t>
            </a:fld>
            <a:endParaRPr dirty="0"/>
          </a:p>
        </p:txBody>
      </p:sp>
      <p:sp>
        <p:nvSpPr>
          <p:cNvPr id="2" name="Google Shape;78;p15">
            <a:extLst>
              <a:ext uri="{FF2B5EF4-FFF2-40B4-BE49-F238E27FC236}">
                <a16:creationId xmlns:a16="http://schemas.microsoft.com/office/drawing/2014/main" id="{940995FA-C400-5375-35F0-8BDF208C52D1}"/>
              </a:ext>
            </a:extLst>
          </p:cNvPr>
          <p:cNvSpPr txBox="1">
            <a:spLocks/>
          </p:cNvSpPr>
          <p:nvPr/>
        </p:nvSpPr>
        <p:spPr>
          <a:xfrm>
            <a:off x="311700" y="622829"/>
            <a:ext cx="8520600" cy="4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2"/>
              </a:buClr>
              <a:buSzPts val="2000"/>
              <a:buFont typeface="Calibri"/>
              <a:buNone/>
            </a:pPr>
            <a:r>
              <a:rPr lang="es-419" sz="2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s-419" sz="2400" b="1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cpp</a:t>
            </a:r>
            <a:r>
              <a:rPr lang="es-419" sz="2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s-419" sz="2400" b="1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header</a:t>
            </a:r>
            <a:endParaRPr lang="es-419" sz="24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C940776-038B-05D3-0422-DF581B73A016}"/>
              </a:ext>
            </a:extLst>
          </p:cNvPr>
          <p:cNvSpPr txBox="1"/>
          <p:nvPr/>
        </p:nvSpPr>
        <p:spPr>
          <a:xfrm>
            <a:off x="775828" y="1566826"/>
            <a:ext cx="272937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7030A0"/>
                </a:solidFill>
                <a:latin typeface="Roboto Slab" panose="020B0604020202020204" charset="0"/>
                <a:ea typeface="Roboto Slab" panose="020B0604020202020204" charset="0"/>
              </a:rPr>
              <a:t>//</a:t>
            </a:r>
            <a:r>
              <a:rPr lang="es-MX" dirty="0" err="1">
                <a:solidFill>
                  <a:srgbClr val="7030A0"/>
                </a:solidFill>
                <a:latin typeface="Roboto Slab" panose="020B0604020202020204" charset="0"/>
                <a:ea typeface="Roboto Slab" panose="020B0604020202020204" charset="0"/>
              </a:rPr>
              <a:t>Alumno.h</a:t>
            </a:r>
            <a:endParaRPr lang="es-MX" dirty="0">
              <a:solidFill>
                <a:srgbClr val="7030A0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s-MX" dirty="0">
                <a:solidFill>
                  <a:srgbClr val="7030A0"/>
                </a:solidFill>
                <a:latin typeface="Roboto Slab" panose="020B0604020202020204" charset="0"/>
                <a:ea typeface="Roboto Slab" panose="020B0604020202020204" charset="0"/>
              </a:rPr>
              <a:t>#pragma once</a:t>
            </a:r>
          </a:p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class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Alumno{</a:t>
            </a:r>
          </a:p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private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int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edad;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string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nombre;</a:t>
            </a:r>
          </a:p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public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Alumno(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int,string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);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}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246005D-B70E-D6B4-E910-4765237684C7}"/>
              </a:ext>
            </a:extLst>
          </p:cNvPr>
          <p:cNvSpPr txBox="1"/>
          <p:nvPr/>
        </p:nvSpPr>
        <p:spPr>
          <a:xfrm>
            <a:off x="5638802" y="1561161"/>
            <a:ext cx="2729372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7030A0"/>
                </a:solidFill>
                <a:latin typeface="Roboto Slab" panose="020B0604020202020204" charset="0"/>
                <a:ea typeface="Roboto Slab" panose="020B0604020202020204" charset="0"/>
              </a:rPr>
              <a:t>//Alumno.cpp</a:t>
            </a:r>
          </a:p>
          <a:p>
            <a:r>
              <a:rPr lang="es-MX" dirty="0">
                <a:solidFill>
                  <a:srgbClr val="7030A0"/>
                </a:solidFill>
                <a:latin typeface="Roboto Slab" panose="020B0604020202020204" charset="0"/>
                <a:ea typeface="Roboto Slab" panose="020B0604020202020204" charset="0"/>
              </a:rPr>
              <a:t>#include“Alumno.h”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Alumno::Alumno(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int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_edad,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string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_nombre)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{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edad = _edad;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nombre = _nombre;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7597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25</a:t>
            </a:fld>
            <a:endParaRPr dirty="0"/>
          </a:p>
        </p:txBody>
      </p:sp>
      <p:sp>
        <p:nvSpPr>
          <p:cNvPr id="2" name="Google Shape;78;p15">
            <a:extLst>
              <a:ext uri="{FF2B5EF4-FFF2-40B4-BE49-F238E27FC236}">
                <a16:creationId xmlns:a16="http://schemas.microsoft.com/office/drawing/2014/main" id="{940995FA-C400-5375-35F0-8BDF208C52D1}"/>
              </a:ext>
            </a:extLst>
          </p:cNvPr>
          <p:cNvSpPr txBox="1">
            <a:spLocks/>
          </p:cNvSpPr>
          <p:nvPr/>
        </p:nvSpPr>
        <p:spPr>
          <a:xfrm>
            <a:off x="965159" y="2008283"/>
            <a:ext cx="7213682" cy="2231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2"/>
              </a:buClr>
              <a:buSzPts val="2000"/>
              <a:buFont typeface="Calibri"/>
              <a:buNone/>
            </a:pPr>
            <a:r>
              <a:rPr lang="es-419" sz="72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2621156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26</a:t>
            </a:fld>
            <a:endParaRPr dirty="0"/>
          </a:p>
        </p:txBody>
      </p:sp>
      <p:sp>
        <p:nvSpPr>
          <p:cNvPr id="2" name="Google Shape;78;p15">
            <a:extLst>
              <a:ext uri="{FF2B5EF4-FFF2-40B4-BE49-F238E27FC236}">
                <a16:creationId xmlns:a16="http://schemas.microsoft.com/office/drawing/2014/main" id="{940995FA-C400-5375-35F0-8BDF208C52D1}"/>
              </a:ext>
            </a:extLst>
          </p:cNvPr>
          <p:cNvSpPr txBox="1">
            <a:spLocks/>
          </p:cNvSpPr>
          <p:nvPr/>
        </p:nvSpPr>
        <p:spPr>
          <a:xfrm>
            <a:off x="3059525" y="290320"/>
            <a:ext cx="3024950" cy="637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2"/>
              </a:buClr>
              <a:buSzPts val="2000"/>
              <a:buFont typeface="Calibri"/>
              <a:buNone/>
            </a:pPr>
            <a:r>
              <a:rPr lang="es-419" sz="32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Ejercicio clase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7C6C167-C991-4347-9C5E-5BF4C62C4C4D}"/>
              </a:ext>
            </a:extLst>
          </p:cNvPr>
          <p:cNvSpPr txBox="1"/>
          <p:nvPr/>
        </p:nvSpPr>
        <p:spPr>
          <a:xfrm>
            <a:off x="1316182" y="935183"/>
            <a:ext cx="65116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Generar aplicación que pueda gestionar estudiantes, profesores y sus ramos específicos.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Por cada estudiante necesito saber su semestre de carrera, nombre, apellido, edad y ramos que está cursando (máximo 5).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Por cada profesor necesito saber su nombre, apellido, ramos que dicta (máximo 3)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La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aplicación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es solo para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ingreso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datos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, no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búsqueda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5576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27</a:t>
            </a:fld>
            <a:endParaRPr dirty="0"/>
          </a:p>
        </p:txBody>
      </p:sp>
      <p:sp>
        <p:nvSpPr>
          <p:cNvPr id="2" name="Google Shape;78;p15">
            <a:extLst>
              <a:ext uri="{FF2B5EF4-FFF2-40B4-BE49-F238E27FC236}">
                <a16:creationId xmlns:a16="http://schemas.microsoft.com/office/drawing/2014/main" id="{940995FA-C400-5375-35F0-8BDF208C52D1}"/>
              </a:ext>
            </a:extLst>
          </p:cNvPr>
          <p:cNvSpPr txBox="1">
            <a:spLocks/>
          </p:cNvSpPr>
          <p:nvPr/>
        </p:nvSpPr>
        <p:spPr>
          <a:xfrm>
            <a:off x="3059525" y="290320"/>
            <a:ext cx="3024950" cy="637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2"/>
              </a:buClr>
              <a:buSzPts val="2000"/>
              <a:buFont typeface="Calibri"/>
              <a:buNone/>
            </a:pPr>
            <a:r>
              <a:rPr lang="es-419" sz="32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Taller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7C6C167-C991-4347-9C5E-5BF4C62C4C4D}"/>
              </a:ext>
            </a:extLst>
          </p:cNvPr>
          <p:cNvSpPr txBox="1"/>
          <p:nvPr/>
        </p:nvSpPr>
        <p:spPr>
          <a:xfrm>
            <a:off x="4419600" y="1524001"/>
            <a:ext cx="304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05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es-419" sz="28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Contenidos </a:t>
            </a:r>
            <a:endParaRPr sz="28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616500" y="1762075"/>
            <a:ext cx="4777751" cy="200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190500" lvl="0" indent="-184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Aspectos generales de C++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905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None/>
            </a:pPr>
            <a:endParaRPr sz="1500" dirty="0"/>
          </a:p>
          <a:p>
            <a:pPr marL="16510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Modelo de programación en C</a:t>
            </a:r>
            <a:endParaRPr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sz="1400" i="1" dirty="0"/>
          </a:p>
          <a:p>
            <a:pPr marL="16510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>
                <a:solidFill>
                  <a:schemeClr val="accent4">
                    <a:lumMod val="75000"/>
                  </a:schemeClr>
                </a:solidFill>
              </a:rPr>
              <a:t>Abstracción</a:t>
            </a:r>
          </a:p>
          <a:p>
            <a:pPr marL="16510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endParaRPr lang="es-MX" sz="1500" b="1" dirty="0"/>
          </a:p>
          <a:p>
            <a:pPr marL="16510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>
                <a:solidFill>
                  <a:schemeClr val="accent4">
                    <a:lumMod val="75000"/>
                  </a:schemeClr>
                </a:solidFill>
              </a:rPr>
              <a:t>Programación a gran escala</a:t>
            </a:r>
          </a:p>
          <a:p>
            <a:pPr marL="16510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endParaRPr lang="es-MX" sz="1500" b="1" dirty="0"/>
          </a:p>
          <a:p>
            <a:pPr marL="16510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/>
              <a:t>Biblioteca estándar C++</a:t>
            </a:r>
            <a:endParaRPr dirty="0"/>
          </a:p>
          <a:p>
            <a:pPr marL="16510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None/>
            </a:pP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500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3</a:t>
            </a:fld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C1C39A2-D74A-2C37-00A4-BA1037F59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827" y="1836918"/>
            <a:ext cx="1894597" cy="192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2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184214"/>
            <a:ext cx="8520600" cy="4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es-419" sz="28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Abstracción </a:t>
            </a:r>
            <a:endParaRPr sz="28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616501" y="1093925"/>
            <a:ext cx="8010048" cy="3825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190500" indent="-184150">
              <a:lnSpc>
                <a:spcPct val="90000"/>
              </a:lnSpc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Abstracción: </a:t>
            </a: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Capacidad para representar la información que necesitamos para resolver un problema ocultando la funcionalidad interna de una clase.</a:t>
            </a:r>
          </a:p>
          <a:p>
            <a:pPr marL="190500" indent="-184150">
              <a:lnSpc>
                <a:spcPct val="90000"/>
              </a:lnSpc>
              <a:buClr>
                <a:schemeClr val="dk1"/>
              </a:buClr>
              <a:buSzPts val="1100"/>
              <a:buFont typeface="Helvetica Neue"/>
              <a:buChar char="•"/>
            </a:pPr>
            <a:endParaRPr lang="es-MX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90500" indent="-184150">
              <a:lnSpc>
                <a:spcPct val="90000"/>
              </a:lnSpc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Encapsulamiento</a:t>
            </a: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Proceso para proteger la integridad interna de los datos de una clase.</a:t>
            </a:r>
          </a:p>
          <a:p>
            <a:pPr marL="190500" indent="-184150">
              <a:lnSpc>
                <a:spcPct val="90000"/>
              </a:lnSpc>
              <a:buClr>
                <a:schemeClr val="dk1"/>
              </a:buClr>
              <a:buSzPts val="1100"/>
              <a:buFont typeface="Helvetica Neue"/>
              <a:buChar char="•"/>
            </a:pPr>
            <a:endParaRPr lang="es-MX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90500" indent="-184150">
              <a:lnSpc>
                <a:spcPct val="90000"/>
              </a:lnSpc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Herencia</a:t>
            </a: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Capacidad para definir subclases a partir de una clase ya definida.</a:t>
            </a:r>
          </a:p>
          <a:p>
            <a:pPr marL="190500" indent="-184150">
              <a:lnSpc>
                <a:spcPct val="90000"/>
              </a:lnSpc>
              <a:buClr>
                <a:schemeClr val="dk1"/>
              </a:buClr>
              <a:buSzPts val="1100"/>
              <a:buFont typeface="Helvetica Neue"/>
              <a:buChar char="•"/>
            </a:pPr>
            <a:endParaRPr lang="es-MX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90500" indent="-184150">
              <a:lnSpc>
                <a:spcPct val="90000"/>
              </a:lnSpc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Polimorfismo</a:t>
            </a: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“muchas formas” permite a objetos de diferentes clases relacionadas mediante herencia responder de distinta forma al mismo mensaje.</a:t>
            </a:r>
          </a:p>
          <a:p>
            <a:pPr marL="190500" indent="-184150">
              <a:lnSpc>
                <a:spcPct val="90000"/>
              </a:lnSpc>
              <a:buClr>
                <a:schemeClr val="dk1"/>
              </a:buClr>
              <a:buSzPts val="1100"/>
              <a:buFont typeface="Helvetica Neue"/>
              <a:buChar char="•"/>
            </a:pPr>
            <a:endParaRPr lang="es-MX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90500" indent="-184150">
              <a:lnSpc>
                <a:spcPct val="90000"/>
              </a:lnSpc>
              <a:buClr>
                <a:schemeClr val="dk1"/>
              </a:buClr>
              <a:buSzPts val="1100"/>
              <a:buFont typeface="Helvetica Neue"/>
              <a:buChar char="•"/>
            </a:pPr>
            <a:endParaRPr lang="es-MX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20750" lvl="2" indent="0">
              <a:lnSpc>
                <a:spcPct val="90000"/>
              </a:lnSpc>
              <a:buClr>
                <a:schemeClr val="dk1"/>
              </a:buClr>
              <a:buSzPts val="1100"/>
              <a:buNone/>
            </a:pPr>
            <a:endParaRPr lang="es-MX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90500" lvl="0" indent="-184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endParaRPr lang="es-MX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es-MX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s-MX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s-MX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s-MX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6510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None/>
            </a:pP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500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4</a:t>
            </a:fld>
            <a:endParaRPr dirty="0"/>
          </a:p>
        </p:txBody>
      </p:sp>
      <p:sp>
        <p:nvSpPr>
          <p:cNvPr id="2" name="Google Shape;78;p15">
            <a:extLst>
              <a:ext uri="{FF2B5EF4-FFF2-40B4-BE49-F238E27FC236}">
                <a16:creationId xmlns:a16="http://schemas.microsoft.com/office/drawing/2014/main" id="{F0F6A804-C0E1-2E1D-6FEC-B2B1245E34FD}"/>
              </a:ext>
            </a:extLst>
          </p:cNvPr>
          <p:cNvSpPr txBox="1">
            <a:spLocks/>
          </p:cNvSpPr>
          <p:nvPr/>
        </p:nvSpPr>
        <p:spPr>
          <a:xfrm>
            <a:off x="311700" y="639069"/>
            <a:ext cx="8520600" cy="4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2"/>
              </a:buClr>
              <a:buSzPts val="2000"/>
              <a:buFont typeface="Calibri"/>
              <a:buNone/>
            </a:pPr>
            <a:r>
              <a:rPr lang="es-419" sz="2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 pilares de la POO</a:t>
            </a:r>
          </a:p>
        </p:txBody>
      </p:sp>
    </p:spTree>
    <p:extLst>
      <p:ext uri="{BB962C8B-B14F-4D97-AF65-F5344CB8AC3E}">
        <p14:creationId xmlns:p14="http://schemas.microsoft.com/office/powerpoint/2010/main" val="3548308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184214"/>
            <a:ext cx="8520600" cy="4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es-419" sz="28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Abstracción </a:t>
            </a:r>
            <a:endParaRPr sz="28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616501" y="1093925"/>
            <a:ext cx="8010048" cy="3825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190500" indent="-184150">
              <a:lnSpc>
                <a:spcPct val="90000"/>
              </a:lnSpc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Clase: </a:t>
            </a: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Descripción de un conjunto de posibles objetos que tendrán un mismo comportamiento.</a:t>
            </a:r>
            <a:endParaRPr lang="es-MX" sz="1600" dirty="0"/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s-MX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s-MX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class</a:t>
            </a: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Persona {</a:t>
            </a: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s-MX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private</a:t>
            </a: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s-MX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String</a:t>
            </a: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nombre;</a:t>
            </a: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s-MX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edad;</a:t>
            </a: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s-MX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public</a:t>
            </a: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s-MX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void</a:t>
            </a: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correr(</a:t>
            </a:r>
            <a:r>
              <a:rPr lang="es-MX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x);</a:t>
            </a: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};</a:t>
            </a: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s-MX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90500" lvl="0" indent="-184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Objeto: </a:t>
            </a: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Entidades que combinan estado (datos) y comportamiento (métodos).</a:t>
            </a: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s-MX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MX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main</a:t>
            </a: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(){</a:t>
            </a: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Persona diego, </a:t>
            </a:r>
            <a:r>
              <a:rPr lang="es-MX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claudio</a:t>
            </a: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s-MX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return</a:t>
            </a: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(0);</a:t>
            </a: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}</a:t>
            </a: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s-MX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s-MX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s-MX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s-MX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s-MX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6510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None/>
            </a:pP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500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5</a:t>
            </a:fld>
            <a:endParaRPr dirty="0"/>
          </a:p>
        </p:txBody>
      </p:sp>
      <p:sp>
        <p:nvSpPr>
          <p:cNvPr id="2" name="Google Shape;78;p15">
            <a:extLst>
              <a:ext uri="{FF2B5EF4-FFF2-40B4-BE49-F238E27FC236}">
                <a16:creationId xmlns:a16="http://schemas.microsoft.com/office/drawing/2014/main" id="{F0F6A804-C0E1-2E1D-6FEC-B2B1245E34FD}"/>
              </a:ext>
            </a:extLst>
          </p:cNvPr>
          <p:cNvSpPr txBox="1">
            <a:spLocks/>
          </p:cNvSpPr>
          <p:nvPr/>
        </p:nvSpPr>
        <p:spPr>
          <a:xfrm>
            <a:off x="311700" y="639069"/>
            <a:ext cx="8520600" cy="4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2"/>
              </a:buClr>
              <a:buSzPts val="2000"/>
              <a:buFont typeface="Calibri"/>
              <a:buNone/>
            </a:pPr>
            <a:r>
              <a:rPr lang="es-419" sz="2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Clases y Objetos </a:t>
            </a:r>
          </a:p>
        </p:txBody>
      </p:sp>
    </p:spTree>
    <p:extLst>
      <p:ext uri="{BB962C8B-B14F-4D97-AF65-F5344CB8AC3E}">
        <p14:creationId xmlns:p14="http://schemas.microsoft.com/office/powerpoint/2010/main" val="849994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184214"/>
            <a:ext cx="8520600" cy="4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es-419" sz="28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Abstracción </a:t>
            </a:r>
            <a:endParaRPr sz="28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616501" y="1093925"/>
            <a:ext cx="8010048" cy="3825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190500" indent="-184150">
              <a:lnSpc>
                <a:spcPct val="90000"/>
              </a:lnSpc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Métodos: </a:t>
            </a: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Función que se declara para pertenecer a una clases especifica.</a:t>
            </a:r>
          </a:p>
          <a:p>
            <a:pPr marL="6350" indent="0">
              <a:lnSpc>
                <a:spcPct val="90000"/>
              </a:lnSpc>
              <a:buClr>
                <a:schemeClr val="dk1"/>
              </a:buClr>
              <a:buSzPts val="1100"/>
              <a:buNone/>
            </a:pPr>
            <a:endParaRPr lang="es-MX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s-MX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class</a:t>
            </a: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Persona {</a:t>
            </a: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s-MX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private</a:t>
            </a: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s-MX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String</a:t>
            </a: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nombre;</a:t>
            </a: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s-MX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edad;</a:t>
            </a: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};</a:t>
            </a: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s-MX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90500" lvl="0" indent="-184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Atributos: </a:t>
            </a: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Variables que se declaran para pertenecer a una clase especifica.</a:t>
            </a: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s-MX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class</a:t>
            </a: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Persona {</a:t>
            </a: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s-MX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private</a:t>
            </a: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s-MX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String</a:t>
            </a: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nombre;</a:t>
            </a: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s-MX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edad;</a:t>
            </a: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};</a:t>
            </a: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s-MX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s-MX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s-MX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s-MX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s-MX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6510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None/>
            </a:pP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500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6</a:t>
            </a:fld>
            <a:endParaRPr dirty="0"/>
          </a:p>
        </p:txBody>
      </p:sp>
      <p:sp>
        <p:nvSpPr>
          <p:cNvPr id="2" name="Google Shape;78;p15">
            <a:extLst>
              <a:ext uri="{FF2B5EF4-FFF2-40B4-BE49-F238E27FC236}">
                <a16:creationId xmlns:a16="http://schemas.microsoft.com/office/drawing/2014/main" id="{F0F6A804-C0E1-2E1D-6FEC-B2B1245E34FD}"/>
              </a:ext>
            </a:extLst>
          </p:cNvPr>
          <p:cNvSpPr txBox="1">
            <a:spLocks/>
          </p:cNvSpPr>
          <p:nvPr/>
        </p:nvSpPr>
        <p:spPr>
          <a:xfrm>
            <a:off x="311700" y="639069"/>
            <a:ext cx="8520600" cy="4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2"/>
              </a:buClr>
              <a:buSzPts val="2000"/>
              <a:buFont typeface="Calibri"/>
              <a:buNone/>
            </a:pPr>
            <a:r>
              <a:rPr lang="es-419" sz="2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Miembros de una clase</a:t>
            </a:r>
          </a:p>
        </p:txBody>
      </p:sp>
    </p:spTree>
    <p:extLst>
      <p:ext uri="{BB962C8B-B14F-4D97-AF65-F5344CB8AC3E}">
        <p14:creationId xmlns:p14="http://schemas.microsoft.com/office/powerpoint/2010/main" val="2188796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184214"/>
            <a:ext cx="8520600" cy="4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es-419" sz="28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Abstracción </a:t>
            </a:r>
            <a:endParaRPr sz="28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616501" y="1093925"/>
            <a:ext cx="8010048" cy="3825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190500" indent="-184150">
              <a:lnSpc>
                <a:spcPct val="90000"/>
              </a:lnSpc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Private</a:t>
            </a:r>
            <a:r>
              <a:rPr lang="es-MX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acceso al miembro solo puede darse dentro de la clase que lo posee.</a:t>
            </a: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s-MX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90500" indent="-184150">
              <a:lnSpc>
                <a:spcPct val="90000"/>
              </a:lnSpc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Protected</a:t>
            </a:r>
            <a:r>
              <a:rPr lang="es-MX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acceso al miembro solo puede darse dentro de la clase que lo posee y sus clases derivadas.</a:t>
            </a:r>
          </a:p>
          <a:p>
            <a:pPr marL="190500" lvl="0" indent="-184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endParaRPr lang="es-MX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90500" indent="-184150">
              <a:lnSpc>
                <a:spcPct val="90000"/>
              </a:lnSpc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Public</a:t>
            </a:r>
            <a:r>
              <a:rPr lang="es-MX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acceso al miembro solo puede darse dentro de la clase que lo posee, sus clases derivadas y objetos que la instancian.</a:t>
            </a:r>
          </a:p>
          <a:p>
            <a:pPr marL="920750" lvl="2" indent="0">
              <a:lnSpc>
                <a:spcPct val="90000"/>
              </a:lnSpc>
              <a:buClr>
                <a:schemeClr val="dk1"/>
              </a:buClr>
              <a:buSzPts val="1100"/>
              <a:buNone/>
            </a:pPr>
            <a:endParaRPr lang="es-MX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class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Persona {</a:t>
            </a: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s-MX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String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nombre;</a:t>
            </a: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edad;</a:t>
            </a: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s-MX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void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correr(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x);</a:t>
            </a: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};</a:t>
            </a:r>
          </a:p>
          <a:p>
            <a:pPr marL="920750" lvl="2" indent="0">
              <a:lnSpc>
                <a:spcPct val="90000"/>
              </a:lnSpc>
              <a:buClr>
                <a:schemeClr val="dk1"/>
              </a:buClr>
              <a:buSzPts val="1100"/>
              <a:buNone/>
            </a:pPr>
            <a:endParaRPr lang="es-MX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90500" lvl="0" indent="-184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endParaRPr lang="es-MX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es-MX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s-MX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s-MX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s-MX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6510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None/>
            </a:pP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500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7</a:t>
            </a:fld>
            <a:endParaRPr dirty="0"/>
          </a:p>
        </p:txBody>
      </p:sp>
      <p:sp>
        <p:nvSpPr>
          <p:cNvPr id="2" name="Google Shape;78;p15">
            <a:extLst>
              <a:ext uri="{FF2B5EF4-FFF2-40B4-BE49-F238E27FC236}">
                <a16:creationId xmlns:a16="http://schemas.microsoft.com/office/drawing/2014/main" id="{F0F6A804-C0E1-2E1D-6FEC-B2B1245E34FD}"/>
              </a:ext>
            </a:extLst>
          </p:cNvPr>
          <p:cNvSpPr txBox="1">
            <a:spLocks/>
          </p:cNvSpPr>
          <p:nvPr/>
        </p:nvSpPr>
        <p:spPr>
          <a:xfrm>
            <a:off x="311700" y="639069"/>
            <a:ext cx="8520600" cy="4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2"/>
              </a:buClr>
              <a:buSzPts val="2000"/>
              <a:buFont typeface="Calibri"/>
              <a:buNone/>
            </a:pPr>
            <a:r>
              <a:rPr lang="es-419" sz="2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Visibilidad de miembros</a:t>
            </a:r>
          </a:p>
        </p:txBody>
      </p:sp>
    </p:spTree>
    <p:extLst>
      <p:ext uri="{BB962C8B-B14F-4D97-AF65-F5344CB8AC3E}">
        <p14:creationId xmlns:p14="http://schemas.microsoft.com/office/powerpoint/2010/main" val="1322935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184214"/>
            <a:ext cx="8520600" cy="4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es-419" sz="28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Abstracción </a:t>
            </a:r>
            <a:endParaRPr sz="28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616501" y="1093925"/>
            <a:ext cx="8010048" cy="970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190500" indent="-184150">
              <a:lnSpc>
                <a:spcPct val="90000"/>
              </a:lnSpc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Getters</a:t>
            </a:r>
            <a:r>
              <a:rPr lang="es-MX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Función dentro de una clase que permite obtener datos de objeto.</a:t>
            </a: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s-MX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90500" indent="-184150">
              <a:lnSpc>
                <a:spcPct val="90000"/>
              </a:lnSpc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Setters</a:t>
            </a:r>
            <a:r>
              <a:rPr lang="es-MX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Función dentro de una clase que permite registrar datos de objeto.</a:t>
            </a:r>
            <a:endParaRPr lang="es-MX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90500" lvl="0" indent="-184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endParaRPr lang="es-MX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es-MX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s-MX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s-MX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s-MX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6510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None/>
            </a:pP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500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8</a:t>
            </a:fld>
            <a:endParaRPr dirty="0"/>
          </a:p>
        </p:txBody>
      </p:sp>
      <p:sp>
        <p:nvSpPr>
          <p:cNvPr id="2" name="Google Shape;78;p15">
            <a:extLst>
              <a:ext uri="{FF2B5EF4-FFF2-40B4-BE49-F238E27FC236}">
                <a16:creationId xmlns:a16="http://schemas.microsoft.com/office/drawing/2014/main" id="{F0F6A804-C0E1-2E1D-6FEC-B2B1245E34FD}"/>
              </a:ext>
            </a:extLst>
          </p:cNvPr>
          <p:cNvSpPr txBox="1">
            <a:spLocks/>
          </p:cNvSpPr>
          <p:nvPr/>
        </p:nvSpPr>
        <p:spPr>
          <a:xfrm>
            <a:off x="311700" y="639069"/>
            <a:ext cx="8520600" cy="4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2"/>
              </a:buClr>
              <a:buSzPts val="2000"/>
              <a:buFont typeface="Calibri"/>
              <a:buNone/>
            </a:pPr>
            <a:r>
              <a:rPr lang="es-419" sz="2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Métodos constructores y modificadores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1939831-3A64-A8F4-F6EF-5DD97B3E9203}"/>
              </a:ext>
            </a:extLst>
          </p:cNvPr>
          <p:cNvSpPr txBox="1"/>
          <p:nvPr/>
        </p:nvSpPr>
        <p:spPr>
          <a:xfrm>
            <a:off x="1011382" y="2362200"/>
            <a:ext cx="675409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class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Alumno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{</a:t>
            </a:r>
          </a:p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private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int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edad;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string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nombre;</a:t>
            </a:r>
          </a:p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public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void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Roboto Slab" panose="020B0604020202020204" charset="0"/>
                <a:ea typeface="Roboto Slab" panose="020B0604020202020204" charset="0"/>
              </a:rPr>
              <a:t>getNombre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(){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return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nombre };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void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Roboto Slab" panose="020B0604020202020204" charset="0"/>
                <a:ea typeface="Roboto Slab" panose="020B0604020202020204" charset="0"/>
              </a:rPr>
              <a:t>getEdad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(){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return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edad };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void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Roboto Slab" panose="020B0604020202020204" charset="0"/>
                <a:ea typeface="Roboto Slab" panose="020B0604020202020204" charset="0"/>
              </a:rPr>
              <a:t>setNombre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string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_nombre){};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void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Roboto Slab" panose="020B0604020202020204" charset="0"/>
                <a:ea typeface="Roboto Slab" panose="020B0604020202020204" charset="0"/>
              </a:rPr>
              <a:t>setEdad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int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_edad){};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}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689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184214"/>
            <a:ext cx="8520600" cy="4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es-419" sz="28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Abstracción </a:t>
            </a:r>
            <a:endParaRPr sz="28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616501" y="1093925"/>
            <a:ext cx="8010048" cy="1018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190500" indent="-184150">
              <a:lnSpc>
                <a:spcPct val="90000"/>
              </a:lnSpc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Clases abstractas: </a:t>
            </a: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Clase que no tiene como finalidad definir objetos, si no como base para subclases mediante herencia.</a:t>
            </a: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s-MX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90500" indent="-184150">
              <a:lnSpc>
                <a:spcPct val="90000"/>
              </a:lnSpc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Clases concretas: </a:t>
            </a:r>
            <a:r>
              <a:rPr lang="es-MX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Clases que son creadas para ser instanciadas por objetos.</a:t>
            </a:r>
            <a:endParaRPr lang="es-MX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6510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None/>
            </a:pP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500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9</a:t>
            </a:fld>
            <a:endParaRPr dirty="0"/>
          </a:p>
        </p:txBody>
      </p:sp>
      <p:sp>
        <p:nvSpPr>
          <p:cNvPr id="2" name="Google Shape;78;p15">
            <a:extLst>
              <a:ext uri="{FF2B5EF4-FFF2-40B4-BE49-F238E27FC236}">
                <a16:creationId xmlns:a16="http://schemas.microsoft.com/office/drawing/2014/main" id="{F0F6A804-C0E1-2E1D-6FEC-B2B1245E34FD}"/>
              </a:ext>
            </a:extLst>
          </p:cNvPr>
          <p:cNvSpPr txBox="1">
            <a:spLocks/>
          </p:cNvSpPr>
          <p:nvPr/>
        </p:nvSpPr>
        <p:spPr>
          <a:xfrm>
            <a:off x="311700" y="639069"/>
            <a:ext cx="8520600" cy="4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2"/>
              </a:buClr>
              <a:buSzPts val="2000"/>
              <a:buFont typeface="Calibri"/>
              <a:buNone/>
            </a:pPr>
            <a:r>
              <a:rPr lang="es-419" sz="2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Tipos de Clases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107D5D6-E14D-BCEA-7D7B-AE125038C074}"/>
              </a:ext>
            </a:extLst>
          </p:cNvPr>
          <p:cNvSpPr txBox="1"/>
          <p:nvPr/>
        </p:nvSpPr>
        <p:spPr>
          <a:xfrm>
            <a:off x="616501" y="2571750"/>
            <a:ext cx="35329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class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Poligono</a:t>
            </a:r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{</a:t>
            </a:r>
          </a:p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private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int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numLados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;</a:t>
            </a:r>
          </a:p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public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virtual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double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calcularArea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()=0;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virtual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double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calcularPerimetro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()=0;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}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76E35B-B8AA-B3E7-EC3E-E441D479434E}"/>
              </a:ext>
            </a:extLst>
          </p:cNvPr>
          <p:cNvSpPr txBox="1"/>
          <p:nvPr/>
        </p:nvSpPr>
        <p:spPr>
          <a:xfrm>
            <a:off x="4745182" y="2571750"/>
            <a:ext cx="36160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class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Triangulo: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public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Poligono</a:t>
            </a:r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{</a:t>
            </a:r>
          </a:p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public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double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calcularArea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(){ }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 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double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calcularPerimetro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(){ }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}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587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CN-Blanc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Words>1936</Words>
  <Application>Microsoft Office PowerPoint</Application>
  <PresentationFormat>Presentación en pantalla (16:9)</PresentationFormat>
  <Paragraphs>514</Paragraphs>
  <Slides>27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5" baseType="lpstr">
      <vt:lpstr>Roboto Slab Medium</vt:lpstr>
      <vt:lpstr>Helvetica Neue</vt:lpstr>
      <vt:lpstr>Roboto Slab</vt:lpstr>
      <vt:lpstr>Roboto Slab Black</vt:lpstr>
      <vt:lpstr>Calibri</vt:lpstr>
      <vt:lpstr>Roboto Slab Light</vt:lpstr>
      <vt:lpstr>Arial</vt:lpstr>
      <vt:lpstr>UCN-Blanco</vt:lpstr>
      <vt:lpstr>Presentación de PowerPoint</vt:lpstr>
      <vt:lpstr>Contenidos </vt:lpstr>
      <vt:lpstr>Contenidos </vt:lpstr>
      <vt:lpstr>Abstracción </vt:lpstr>
      <vt:lpstr>Abstracción </vt:lpstr>
      <vt:lpstr>Abstracción </vt:lpstr>
      <vt:lpstr>Abstracción </vt:lpstr>
      <vt:lpstr>Abstracción </vt:lpstr>
      <vt:lpstr>Abstracción </vt:lpstr>
      <vt:lpstr>Abstracción </vt:lpstr>
      <vt:lpstr>Abstracción </vt:lpstr>
      <vt:lpstr>Abstracción </vt:lpstr>
      <vt:lpstr>Abstracción </vt:lpstr>
      <vt:lpstr>Abstracción </vt:lpstr>
      <vt:lpstr>Abstracción </vt:lpstr>
      <vt:lpstr>Abstracción </vt:lpstr>
      <vt:lpstr>Abstracción </vt:lpstr>
      <vt:lpstr>Abstracción </vt:lpstr>
      <vt:lpstr>Abstracción </vt:lpstr>
      <vt:lpstr>Contenidos </vt:lpstr>
      <vt:lpstr>Biblioteca estándar C++ </vt:lpstr>
      <vt:lpstr>Biblioteca estándar C++ </vt:lpstr>
      <vt:lpstr>Biblioteca estándar C++ </vt:lpstr>
      <vt:lpstr>Biblioteca estándar C++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veas muñoz</dc:creator>
  <cp:lastModifiedBy>jose veas muñoz</cp:lastModifiedBy>
  <cp:revision>3</cp:revision>
  <dcterms:modified xsi:type="dcterms:W3CDTF">2022-08-31T21:58:35Z</dcterms:modified>
</cp:coreProperties>
</file>