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73" r:id="rId4"/>
    <p:sldId id="274" r:id="rId5"/>
    <p:sldId id="275" r:id="rId6"/>
    <p:sldId id="276" r:id="rId7"/>
    <p:sldId id="277" r:id="rId8"/>
    <p:sldId id="294" r:id="rId9"/>
    <p:sldId id="295" r:id="rId10"/>
    <p:sldId id="286" r:id="rId11"/>
    <p:sldId id="278" r:id="rId12"/>
    <p:sldId id="280" r:id="rId13"/>
    <p:sldId id="281" r:id="rId14"/>
    <p:sldId id="283" r:id="rId15"/>
    <p:sldId id="284" r:id="rId16"/>
    <p:sldId id="285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AB0-ADDF-4F48-9E8F-19413762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C44B-9595-40CC-A3C0-387034E0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EF57-6E37-490A-830B-2C13301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73A5-1EAA-45F1-9932-C1485EE3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5CD0-6080-40A9-894D-7FD49AF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4949-FE5C-4D43-9DA7-382F6F06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369BD-EFB5-44E8-BA7F-FE792402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4B9D-2D77-4ED3-8C58-F5851BEF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E1E-5832-4198-BD34-2CFA29B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C782-700F-49E4-A149-756DEC3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ABAAB-27B3-4933-B720-47CDE4B09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812F-4D49-436E-88F6-F56D829D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9F27-6777-4227-A629-350E965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A11E-3725-4296-B4E1-12D6F65F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4B1F-E9F1-43B0-AA54-B4E2A1C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9F2A-2BC7-479F-A580-5A13DB7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2B1A-BA1A-46D1-9EA1-B6A9ACF2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CED-8E28-469F-9505-5BB4424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ADE1-A354-473A-AFEB-C840B7AE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48C9-6D4C-4373-BA87-79DA114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E7D5-A389-4E01-AF26-D3244A49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5093-0A46-4EEB-956C-B70E78C3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53B9-A18E-423B-BC03-2743A06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346B-DFE1-48D2-B836-FB3C5E53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88CF-2345-4E74-9150-08C06FC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05B-E344-4B2B-90C8-679613B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AAE8-6105-4692-93F4-F8C85923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92C5-82D2-41D3-8896-6E5B82F3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63AA-589C-41A7-839B-13A0ABE1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977E9-EE84-4396-9737-288AB27C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F3589-597A-4549-A8F6-FFADB16E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C278-290C-4B16-95F2-A6172B0D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95AD-2D22-41CA-811D-5EBEBF5B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2B22-5A08-4586-8669-209CFEC8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A710C-DE29-4D13-AD38-98591DFF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BF834-5C13-4397-BFC4-EAD42A3F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B27F-5996-4D41-89B6-C306346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80DF-DB4B-453E-ABB8-240B316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A6D1E-E227-4341-A6B5-87353FD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F513-925D-46F7-B745-768355E8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5F678-85DF-4836-888E-F7AD538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B039-52B5-4BB7-B770-2CEA7BCD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7E21-B4DB-49D8-BB00-BEE48359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0343B-B5A6-4CF3-945D-6B49E07B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F113A-5EE1-4524-BB7F-90E5B56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A347-21E9-4438-923A-4E4BC89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7FE3-3176-4819-884B-0C43E353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2ED-105D-412D-AC48-6B596ED5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5037-83D7-456F-BA33-45A5B576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F57C-97C7-4C2A-8E34-BD0CDCD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2F36-14FA-49E1-AAB2-C8EA1B69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942F9-6A74-4EF1-9CF1-EA861E74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EA29-F755-45F8-B3E0-64EB81D3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27EA-94ED-419B-9C89-256293BC0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32C44-418B-497E-A42D-7F89799C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3FA9-7EB9-4B10-A57E-B2BF99B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1C0B-1B79-48F5-AF3F-921DDB5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9C39-A1AB-4335-B944-7992B035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59F50-D1D0-4923-8968-F5850F6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E00C-9544-4BE0-A635-8E3972A7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B7C3-AECF-429A-9854-DA55D03C9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974589C-4F19-4F27-BC5D-1D200E1725C9}" type="datetimeFigureOut">
              <a:rPr lang="en-US" smtClean="0"/>
              <a:pPr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53A-0B4F-4DDF-B95E-05716EC8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2AAA-C142-4CC7-BA61-CEED6293A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23375F-83B2-4DD5-964F-FF38AB243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5CC4-F1E2-49D8-B041-CB03A294C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Clase 06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67CF-44C1-46B5-9F1D-3BB9E86F4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75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0990-0DEB-4F2E-8EA5-67BFCC6D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 que primero se hace:</a:t>
            </a:r>
            <a:br>
              <a:rPr lang="es-CL" dirty="0"/>
            </a:br>
            <a:r>
              <a:rPr lang="es-CL" dirty="0"/>
              <a:t>crear las tablas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4FB2E-B600-4BEF-BE16-2D73E2B4F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CC5F-C0AD-4F5D-BDBB-7FB7F557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Creando tablas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AC396-53F4-45D0-A332-E585BCE2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1493951"/>
            <a:ext cx="5919802" cy="2207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75626-23B4-4F81-8AD5-B2668C7C3F0B}"/>
              </a:ext>
            </a:extLst>
          </p:cNvPr>
          <p:cNvSpPr txBox="1"/>
          <p:nvPr/>
        </p:nvSpPr>
        <p:spPr>
          <a:xfrm>
            <a:off x="5072743" y="4180344"/>
            <a:ext cx="7663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Consolas" panose="020B0609020204030204" pitchFamily="49" charset="0"/>
              </a:rPr>
              <a:t>Tipos de datos que usaremos este semestre:</a:t>
            </a:r>
          </a:p>
          <a:p>
            <a:endParaRPr lang="es-CL" sz="2800" dirty="0">
              <a:latin typeface="Consolas" panose="020B0609020204030204" pitchFamily="49" charset="0"/>
            </a:endParaRPr>
          </a:p>
          <a:p>
            <a:r>
              <a:rPr lang="es-CL" sz="2800" b="1" dirty="0" err="1">
                <a:latin typeface="Consolas" panose="020B0609020204030204" pitchFamily="49" charset="0"/>
              </a:rPr>
              <a:t>text</a:t>
            </a:r>
            <a:r>
              <a:rPr lang="es-CL" sz="2800" dirty="0">
                <a:latin typeface="Consolas" panose="020B0609020204030204" pitchFamily="49" charset="0"/>
              </a:rPr>
              <a:t>: básicamente un </a:t>
            </a:r>
            <a:r>
              <a:rPr lang="es-CL" sz="2800" dirty="0" err="1">
                <a:latin typeface="Consolas" panose="020B0609020204030204" pitchFamily="49" charset="0"/>
              </a:rPr>
              <a:t>string</a:t>
            </a:r>
            <a:endParaRPr lang="es-CL" sz="2800" dirty="0">
              <a:latin typeface="Consolas" panose="020B0609020204030204" pitchFamily="49" charset="0"/>
            </a:endParaRPr>
          </a:p>
          <a:p>
            <a:r>
              <a:rPr lang="es-CL" sz="2800" b="1" dirty="0" err="1">
                <a:latin typeface="Consolas" panose="020B0609020204030204" pitchFamily="49" charset="0"/>
              </a:rPr>
              <a:t>integer</a:t>
            </a:r>
            <a:r>
              <a:rPr lang="es-CL" sz="2800" dirty="0">
                <a:latin typeface="Consolas" panose="020B0609020204030204" pitchFamily="49" charset="0"/>
              </a:rPr>
              <a:t>: un entero</a:t>
            </a:r>
          </a:p>
          <a:p>
            <a:r>
              <a:rPr lang="es-CL" sz="2800" b="1" dirty="0">
                <a:latin typeface="Consolas" panose="020B0609020204030204" pitchFamily="49" charset="0"/>
              </a:rPr>
              <a:t>date</a:t>
            </a:r>
            <a:r>
              <a:rPr lang="es-CL" sz="2800" dirty="0">
                <a:latin typeface="Consolas" panose="020B0609020204030204" pitchFamily="49" charset="0"/>
              </a:rPr>
              <a:t>: una fecha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AB1BF-1C4C-429C-98A2-325449FE816E}"/>
              </a:ext>
            </a:extLst>
          </p:cNvPr>
          <p:cNvSpPr txBox="1"/>
          <p:nvPr/>
        </p:nvSpPr>
        <p:spPr>
          <a:xfrm>
            <a:off x="7349218" y="257860"/>
            <a:ext cx="464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Consolas" panose="020B0609020204030204" pitchFamily="49" charset="0"/>
              </a:rPr>
              <a:t>Reglas generales para los identificadores:</a:t>
            </a:r>
          </a:p>
          <a:p>
            <a:endParaRPr lang="es-CL" sz="2800" dirty="0">
              <a:latin typeface="Consolas" panose="020B0609020204030204" pitchFamily="49" charset="0"/>
            </a:endParaRPr>
          </a:p>
          <a:p>
            <a:r>
              <a:rPr lang="es-CL" sz="2800" dirty="0">
                <a:latin typeface="Consolas" panose="020B0609020204030204" pitchFamily="49" charset="0"/>
              </a:rPr>
              <a:t>minúsculas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sin </a:t>
            </a:r>
            <a:r>
              <a:rPr lang="en-US" sz="2800" dirty="0" err="1">
                <a:latin typeface="Consolas" panose="020B0609020204030204" pitchFamily="49" charset="0"/>
              </a:rPr>
              <a:t>espacios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sin tildes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snake case</a:t>
            </a:r>
          </a:p>
        </p:txBody>
      </p:sp>
    </p:spTree>
    <p:extLst>
      <p:ext uri="{BB962C8B-B14F-4D97-AF65-F5344CB8AC3E}">
        <p14:creationId xmlns:p14="http://schemas.microsoft.com/office/powerpoint/2010/main" val="12846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59698-3AA2-4047-BA9A-3738355A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7" b="33427"/>
          <a:stretch/>
        </p:blipFill>
        <p:spPr>
          <a:xfrm>
            <a:off x="427834" y="533100"/>
            <a:ext cx="5668166" cy="23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4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3C59F-8187-4D87-B84D-B4B3F7682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04" r="68299"/>
          <a:stretch/>
        </p:blipFill>
        <p:spPr>
          <a:xfrm>
            <a:off x="174171" y="293914"/>
            <a:ext cx="2394857" cy="260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FE9342-8FB3-4316-99B3-D29D8B537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0" b="30153"/>
          <a:stretch/>
        </p:blipFill>
        <p:spPr>
          <a:xfrm>
            <a:off x="5794888" y="516790"/>
            <a:ext cx="5639587" cy="212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9AA49-9733-4421-95F2-1511215660D8}"/>
              </a:ext>
            </a:extLst>
          </p:cNvPr>
          <p:cNvSpPr txBox="1"/>
          <p:nvPr/>
        </p:nvSpPr>
        <p:spPr>
          <a:xfrm>
            <a:off x="832363" y="4094441"/>
            <a:ext cx="992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err="1">
                <a:latin typeface="Consolas" panose="020B0609020204030204" pitchFamily="49" charset="0"/>
              </a:rPr>
              <a:t>primary</a:t>
            </a:r>
            <a:r>
              <a:rPr lang="es-CL" sz="2800" b="1" dirty="0">
                <a:latin typeface="Consolas" panose="020B0609020204030204" pitchFamily="49" charset="0"/>
              </a:rPr>
              <a:t> </a:t>
            </a:r>
            <a:r>
              <a:rPr lang="es-CL" sz="2800" b="1" dirty="0" err="1">
                <a:latin typeface="Consolas" panose="020B0609020204030204" pitchFamily="49" charset="0"/>
              </a:rPr>
              <a:t>key</a:t>
            </a:r>
            <a:r>
              <a:rPr lang="es-CL" sz="2800" dirty="0">
                <a:latin typeface="Consolas" panose="020B0609020204030204" pitchFamily="49" charset="0"/>
              </a:rPr>
              <a:t>: indica que ese atributo es la llave primaria de la tabla</a:t>
            </a:r>
          </a:p>
          <a:p>
            <a:endParaRPr lang="es-CL" sz="2800" dirty="0">
              <a:latin typeface="Consolas" panose="020B0609020204030204" pitchFamily="49" charset="0"/>
            </a:endParaRPr>
          </a:p>
          <a:p>
            <a:r>
              <a:rPr lang="es-CL" sz="2800" b="1" dirty="0" err="1">
                <a:latin typeface="Consolas" panose="020B0609020204030204" pitchFamily="49" charset="0"/>
              </a:rPr>
              <a:t>not</a:t>
            </a:r>
            <a:r>
              <a:rPr lang="es-CL" sz="2800" b="1" dirty="0">
                <a:latin typeface="Consolas" panose="020B0609020204030204" pitchFamily="49" charset="0"/>
              </a:rPr>
              <a:t> </a:t>
            </a:r>
            <a:r>
              <a:rPr lang="es-CL" sz="2800" b="1" dirty="0" err="1">
                <a:latin typeface="Consolas" panose="020B0609020204030204" pitchFamily="49" charset="0"/>
              </a:rPr>
              <a:t>null</a:t>
            </a:r>
            <a:r>
              <a:rPr lang="es-CL" sz="2800" dirty="0">
                <a:latin typeface="Consolas" panose="020B0609020204030204" pitchFamily="49" charset="0"/>
              </a:rPr>
              <a:t>: indica que ese atributo no puede ser </a:t>
            </a:r>
            <a:r>
              <a:rPr lang="es-CL" sz="2800" b="1" dirty="0">
                <a:latin typeface="Consolas" panose="020B0609020204030204" pitchFamily="49" charset="0"/>
              </a:rPr>
              <a:t>NULL !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2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E255-168C-40D1-B128-BC0C68BF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NULL?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217B-ACDC-4C98-9EFA-416B01E5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ausencia de valor</a:t>
            </a:r>
          </a:p>
          <a:p>
            <a:r>
              <a:rPr lang="es-CL" dirty="0"/>
              <a:t>Si algo es “NOT NULL” significa que es totalmente necesario para crear una “instancia” de la “clase”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9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33C8F-FAD0-4FA7-94EB-7725E123F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5" r="31736" b="43432"/>
          <a:stretch/>
        </p:blipFill>
        <p:spPr>
          <a:xfrm>
            <a:off x="228600" y="0"/>
            <a:ext cx="2505075" cy="2566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7C356-32AA-47C5-B8EA-062833002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17" b="34514"/>
          <a:stretch/>
        </p:blipFill>
        <p:spPr>
          <a:xfrm>
            <a:off x="2903842" y="276225"/>
            <a:ext cx="9192908" cy="2372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430550-F334-4EC0-B42B-BFE8777C2809}"/>
              </a:ext>
            </a:extLst>
          </p:cNvPr>
          <p:cNvSpPr txBox="1"/>
          <p:nvPr/>
        </p:nvSpPr>
        <p:spPr>
          <a:xfrm>
            <a:off x="172810" y="5072319"/>
            <a:ext cx="11846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err="1">
                <a:latin typeface="Consolas" panose="020B0609020204030204" pitchFamily="49" charset="0"/>
              </a:rPr>
              <a:t>references</a:t>
            </a:r>
            <a:r>
              <a:rPr lang="es-CL" sz="2800" dirty="0">
                <a:latin typeface="Consolas" panose="020B0609020204030204" pitchFamily="49" charset="0"/>
              </a:rPr>
              <a:t>: indica una FK</a:t>
            </a:r>
          </a:p>
          <a:p>
            <a:endParaRPr lang="es-CL" sz="2800" dirty="0">
              <a:latin typeface="Consolas" panose="020B0609020204030204" pitchFamily="49" charset="0"/>
            </a:endParaRPr>
          </a:p>
          <a:p>
            <a:r>
              <a:rPr lang="es-CL" sz="2800" dirty="0">
                <a:latin typeface="Consolas" panose="020B0609020204030204" pitchFamily="49" charset="0"/>
              </a:rPr>
              <a:t>Nótese la relación entre NN y FK!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6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1E1F6-5603-48A6-B043-98959E579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3" b="29221"/>
          <a:stretch/>
        </p:blipFill>
        <p:spPr>
          <a:xfrm>
            <a:off x="2012963" y="3924194"/>
            <a:ext cx="7935432" cy="211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90415-D261-4B50-ADB0-E13BE5299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10" b="40468"/>
          <a:stretch/>
        </p:blipFill>
        <p:spPr>
          <a:xfrm>
            <a:off x="1499546" y="438362"/>
            <a:ext cx="9192908" cy="2114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3CE23-0618-407E-B275-AD32C2B215F6}"/>
              </a:ext>
            </a:extLst>
          </p:cNvPr>
          <p:cNvSpPr txBox="1"/>
          <p:nvPr/>
        </p:nvSpPr>
        <p:spPr>
          <a:xfrm>
            <a:off x="57490" y="2905780"/>
            <a:ext cx="1184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Consolas" panose="020B0609020204030204" pitchFamily="49" charset="0"/>
              </a:rPr>
              <a:t>Versus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9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F812-C09C-4D9B-BF19-287FEAB3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 que hacemos después:</a:t>
            </a:r>
            <a:br>
              <a:rPr lang="es-CL" dirty="0"/>
            </a:br>
            <a:r>
              <a:rPr lang="es-CL" dirty="0"/>
              <a:t>insertar los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8217-651B-4EB6-9895-A34ABB0C3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B7108-7146-413C-820C-0B177A9F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10" b="40468"/>
          <a:stretch/>
        </p:blipFill>
        <p:spPr>
          <a:xfrm>
            <a:off x="86691" y="1502229"/>
            <a:ext cx="9192908" cy="211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6C800-39E3-4625-9BA6-ACD4D0012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0" b="47129"/>
          <a:stretch/>
        </p:blipFill>
        <p:spPr>
          <a:xfrm>
            <a:off x="86691" y="0"/>
            <a:ext cx="5639587" cy="150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8F102-0F51-465F-ADB9-29EC519FE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143"/>
          <a:stretch/>
        </p:blipFill>
        <p:spPr>
          <a:xfrm>
            <a:off x="5966316" y="3209416"/>
            <a:ext cx="5963482" cy="22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F812-C09C-4D9B-BF19-287FEAB3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 que hacemos después:</a:t>
            </a:r>
            <a:br>
              <a:rPr lang="es-CL" dirty="0"/>
            </a:br>
            <a:r>
              <a:rPr lang="es-CL" dirty="0"/>
              <a:t>borrar y actualizar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8217-651B-4EB6-9895-A34ABB0C3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4A3C-1300-40C2-A8AB-662C4ABB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Pero, ¿qué hicimos la clase pasada?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D033-6AC0-356F-A70F-CFA014DF1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6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A61DA0-2D77-450F-A437-4C178F18FD3A}"/>
              </a:ext>
            </a:extLst>
          </p:cNvPr>
          <p:cNvSpPr txBox="1"/>
          <p:nvPr/>
        </p:nvSpPr>
        <p:spPr>
          <a:xfrm>
            <a:off x="1114425" y="1210270"/>
            <a:ext cx="7010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eross_proyecto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s-CL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nombre = </a:t>
            </a:r>
            <a:r>
              <a:rPr lang="es-CL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'TEST'</a:t>
            </a:r>
            <a:endParaRPr lang="es-C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0AFB6-AD70-4BF1-B90E-532FAA8489A8}"/>
              </a:ext>
            </a:extLst>
          </p:cNvPr>
          <p:cNvSpPr txBox="1"/>
          <p:nvPr/>
        </p:nvSpPr>
        <p:spPr>
          <a:xfrm>
            <a:off x="4362450" y="4262735"/>
            <a:ext cx="69246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eross_pista</a:t>
            </a:r>
            <a:endParaRPr lang="es-CL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CL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numero = </a:t>
            </a:r>
            <a:r>
              <a:rPr lang="es-CL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longitud = </a:t>
            </a:r>
            <a:r>
              <a:rPr lang="es-CL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</a:p>
          <a:p>
            <a:pPr algn="l"/>
            <a:r>
              <a:rPr lang="es-CL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s-C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s-CL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4511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2104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3A39-BF58-4FFE-86FA-2163CEF2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el modelo físico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BABFB-192E-450E-8217-912EDD630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EA876-F2FA-4387-A0CD-51C5F429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qué hacemos ahora?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3D661-5922-4A49-A055-CCB18C0A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3" y="2110009"/>
            <a:ext cx="7554649" cy="45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01D2-2DFE-4919-81C2-1C6465F0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cómo llegamos a una base de datos?</a:t>
            </a:r>
            <a:endParaRPr lang="en-US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0E3CDDBE-2694-47CC-B945-1821F860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085975"/>
            <a:ext cx="4305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, icon&#10;&#10;Description automatically generated">
            <a:extLst>
              <a:ext uri="{FF2B5EF4-FFF2-40B4-BE49-F238E27FC236}">
                <a16:creationId xmlns:a16="http://schemas.microsoft.com/office/drawing/2014/main" id="{0D718E4E-398F-41BF-BDD7-34453964C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23" y="2248448"/>
            <a:ext cx="4038153" cy="2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831-71B5-4B6F-8084-70949017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Qué es SQL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810A3-027F-4C70-8048-6E4EEBCF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43" y="1877848"/>
            <a:ext cx="6202229" cy="1738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71FD1-20EE-4B1F-BED6-D80CA8C1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43" y="3616160"/>
            <a:ext cx="5508171" cy="1551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D0A9F-D5D7-4C82-AAA9-FA33349D4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143" y="5167312"/>
            <a:ext cx="6109152" cy="15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4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C554C-E330-18F3-669D-17B0ABE0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80" y="0"/>
            <a:ext cx="7696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8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DC52A3-0935-E034-C1E0-09F1A3EDA93B}"/>
              </a:ext>
            </a:extLst>
          </p:cNvPr>
          <p:cNvSpPr txBox="1"/>
          <p:nvPr/>
        </p:nvSpPr>
        <p:spPr>
          <a:xfrm>
            <a:off x="395926" y="2659559"/>
            <a:ext cx="112367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8000" dirty="0"/>
              <a:t>https://bit.ly/43uv67K</a:t>
            </a:r>
          </a:p>
        </p:txBody>
      </p:sp>
    </p:spTree>
    <p:extLst>
      <p:ext uri="{BB962C8B-B14F-4D97-AF65-F5344CB8AC3E}">
        <p14:creationId xmlns:p14="http://schemas.microsoft.com/office/powerpoint/2010/main" val="248667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203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Office Theme</vt:lpstr>
      <vt:lpstr>Clase 06</vt:lpstr>
      <vt:lpstr>Pero, ¿qué hicimos la clase pasada?</vt:lpstr>
      <vt:lpstr>Creando el modelo físico</vt:lpstr>
      <vt:lpstr>¿Y qué hacemos ahora?</vt:lpstr>
      <vt:lpstr>¿Y cómo llegamos a una base de datos?</vt:lpstr>
      <vt:lpstr>PowerPoint Presentation</vt:lpstr>
      <vt:lpstr>Qué es SQL</vt:lpstr>
      <vt:lpstr>PowerPoint Presentation</vt:lpstr>
      <vt:lpstr>PowerPoint Presentation</vt:lpstr>
      <vt:lpstr>Lo que primero se hace: crear las tablas</vt:lpstr>
      <vt:lpstr>Creando tablas</vt:lpstr>
      <vt:lpstr>PowerPoint Presentation</vt:lpstr>
      <vt:lpstr>PowerPoint Presentation</vt:lpstr>
      <vt:lpstr>¿Qué es NULL?</vt:lpstr>
      <vt:lpstr>PowerPoint Presentation</vt:lpstr>
      <vt:lpstr>PowerPoint Presentation</vt:lpstr>
      <vt:lpstr>Lo que hacemos después: insertar los datos</vt:lpstr>
      <vt:lpstr>PowerPoint Presentation</vt:lpstr>
      <vt:lpstr>Lo que hacemos después: borrar y actualizar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Ross</dc:creator>
  <cp:lastModifiedBy>Eric Ross</cp:lastModifiedBy>
  <cp:revision>26</cp:revision>
  <dcterms:created xsi:type="dcterms:W3CDTF">2020-10-05T18:49:25Z</dcterms:created>
  <dcterms:modified xsi:type="dcterms:W3CDTF">2023-04-12T17:05:18Z</dcterms:modified>
</cp:coreProperties>
</file>