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0" r:id="rId4"/>
    <p:sldId id="258" r:id="rId5"/>
    <p:sldId id="267" r:id="rId6"/>
    <p:sldId id="259" r:id="rId7"/>
    <p:sldId id="266" r:id="rId8"/>
    <p:sldId id="262" r:id="rId9"/>
    <p:sldId id="261" r:id="rId10"/>
    <p:sldId id="263" r:id="rId11"/>
    <p:sldId id="264" r:id="rId12"/>
    <p:sldId id="265" r:id="rId13"/>
    <p:sldId id="28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4" r:id="rId26"/>
    <p:sldId id="285" r:id="rId27"/>
    <p:sldId id="280" r:id="rId28"/>
    <p:sldId id="282" r:id="rId29"/>
    <p:sldId id="286" r:id="rId30"/>
    <p:sldId id="283" r:id="rId31"/>
    <p:sldId id="28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6F915-27A2-4065-914E-A6328F886792}" type="datetimeFigureOut">
              <a:rPr lang="es-CL" smtClean="0"/>
              <a:t>05-04-2023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17C9F-F1C0-455D-BF95-8FB88DBB3E7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6344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o_cxq-w290&amp;t=459s&amp;ab_channel=Andr%C3%A9sDePaz" TargetMode="External"/><Relationship Id="rId2" Type="http://schemas.openxmlformats.org/officeDocument/2006/relationships/hyperlink" Target="https://www.youtube.com/watch?v=XoVKSPCVMw4&amp;t=660s&amp;ab_channel=PaulaOserof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263A2-ADFB-EFC1-8F3E-527D263AE4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Autómata Finito Determinístico (AFD)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00539D-33F0-4446-F64B-EED462C80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Fundamentos de la computación</a:t>
            </a:r>
          </a:p>
          <a:p>
            <a:r>
              <a:rPr lang="es-CL" dirty="0"/>
              <a:t>Claudio Cortés Mondaca</a:t>
            </a:r>
          </a:p>
        </p:txBody>
      </p:sp>
    </p:spTree>
    <p:extLst>
      <p:ext uri="{BB962C8B-B14F-4D97-AF65-F5344CB8AC3E}">
        <p14:creationId xmlns:p14="http://schemas.microsoft.com/office/powerpoint/2010/main" val="2787130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2757B0B-F776-384D-5332-84E637395AF9}"/>
              </a:ext>
            </a:extLst>
          </p:cNvPr>
          <p:cNvSpPr txBox="1"/>
          <p:nvPr/>
        </p:nvSpPr>
        <p:spPr>
          <a:xfrm>
            <a:off x="4194495" y="922789"/>
            <a:ext cx="273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u="sng" dirty="0"/>
              <a:t>Importante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CA3BD7-E81C-C6D7-98AE-F8E05C4ECD0D}"/>
              </a:ext>
            </a:extLst>
          </p:cNvPr>
          <p:cNvSpPr txBox="1"/>
          <p:nvPr/>
        </p:nvSpPr>
        <p:spPr>
          <a:xfrm>
            <a:off x="3632434" y="2416029"/>
            <a:ext cx="3665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Un </a:t>
            </a:r>
            <a:r>
              <a:rPr lang="es-CL" b="1" dirty="0" err="1"/>
              <a:t>string</a:t>
            </a:r>
            <a:r>
              <a:rPr lang="es-CL" b="1" dirty="0"/>
              <a:t> es solo aceptado si al terminar de leerlo se llega a un estado final.</a:t>
            </a:r>
          </a:p>
        </p:txBody>
      </p:sp>
    </p:spTree>
    <p:extLst>
      <p:ext uri="{BB962C8B-B14F-4D97-AF65-F5344CB8AC3E}">
        <p14:creationId xmlns:p14="http://schemas.microsoft.com/office/powerpoint/2010/main" val="175909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9846-ACB0-C329-7AE3-BEFFDC88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53228"/>
            <a:ext cx="10469460" cy="1080938"/>
          </a:xfrm>
        </p:spPr>
        <p:txBody>
          <a:bodyPr/>
          <a:lstStyle/>
          <a:p>
            <a:r>
              <a:rPr lang="es-CL" dirty="0"/>
              <a:t>Ejemplo: AFD que acepta cantidad pares de unos. 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DC2D473-42AB-2E09-2131-39C1DDDC47EF}"/>
              </a:ext>
            </a:extLst>
          </p:cNvPr>
          <p:cNvSpPr/>
          <p:nvPr/>
        </p:nvSpPr>
        <p:spPr>
          <a:xfrm>
            <a:off x="2382473" y="3724712"/>
            <a:ext cx="1098958" cy="108093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o</a:t>
            </a:r>
            <a:endParaRPr lang="es-CL" baseline="-25000" dirty="0"/>
          </a:p>
          <a:p>
            <a:pPr algn="ctr"/>
            <a:endParaRPr lang="es-CL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4440BD0-8E09-8BC3-3467-74CC267F05E4}"/>
              </a:ext>
            </a:extLst>
          </p:cNvPr>
          <p:cNvSpPr/>
          <p:nvPr/>
        </p:nvSpPr>
        <p:spPr>
          <a:xfrm>
            <a:off x="6200863" y="3724712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1</a:t>
            </a:r>
          </a:p>
        </p:txBody>
      </p:sp>
      <p:cxnSp>
        <p:nvCxnSpPr>
          <p:cNvPr id="8" name="Conector: curvado 7">
            <a:extLst>
              <a:ext uri="{FF2B5EF4-FFF2-40B4-BE49-F238E27FC236}">
                <a16:creationId xmlns:a16="http://schemas.microsoft.com/office/drawing/2014/main" id="{962EEFC7-5997-C64D-AB25-871DED6C51C7}"/>
              </a:ext>
            </a:extLst>
          </p:cNvPr>
          <p:cNvCxnSpPr>
            <a:stCxn id="5" idx="7"/>
            <a:endCxn id="6" idx="1"/>
          </p:cNvCxnSpPr>
          <p:nvPr/>
        </p:nvCxnSpPr>
        <p:spPr>
          <a:xfrm rot="5400000" flipH="1" flipV="1">
            <a:off x="4841147" y="2362357"/>
            <a:ext cx="12700" cy="3041310"/>
          </a:xfrm>
          <a:prstGeom prst="curvedConnector3">
            <a:avLst>
              <a:gd name="adj1" fmla="val 3046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curvado 8">
            <a:extLst>
              <a:ext uri="{FF2B5EF4-FFF2-40B4-BE49-F238E27FC236}">
                <a16:creationId xmlns:a16="http://schemas.microsoft.com/office/drawing/2014/main" id="{7F9CF8E9-CCDC-769F-9226-7D5E3DA0751E}"/>
              </a:ext>
            </a:extLst>
          </p:cNvPr>
          <p:cNvCxnSpPr>
            <a:cxnSpLocks/>
            <a:stCxn id="6" idx="3"/>
            <a:endCxn id="5" idx="5"/>
          </p:cNvCxnSpPr>
          <p:nvPr/>
        </p:nvCxnSpPr>
        <p:spPr>
          <a:xfrm rot="5400000">
            <a:off x="4841147" y="3126695"/>
            <a:ext cx="12700" cy="3041310"/>
          </a:xfrm>
          <a:prstGeom prst="curvedConnector3">
            <a:avLst>
              <a:gd name="adj1" fmla="val 3046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curvado 16">
            <a:extLst>
              <a:ext uri="{FF2B5EF4-FFF2-40B4-BE49-F238E27FC236}">
                <a16:creationId xmlns:a16="http://schemas.microsoft.com/office/drawing/2014/main" id="{809EBE7A-0B3A-98E7-663A-DC51D43B4817}"/>
              </a:ext>
            </a:extLst>
          </p:cNvPr>
          <p:cNvCxnSpPr>
            <a:stCxn id="5" idx="3"/>
            <a:endCxn id="5" idx="1"/>
          </p:cNvCxnSpPr>
          <p:nvPr/>
        </p:nvCxnSpPr>
        <p:spPr>
          <a:xfrm rot="5400000" flipH="1">
            <a:off x="2161243" y="4265181"/>
            <a:ext cx="764338" cy="12700"/>
          </a:xfrm>
          <a:prstGeom prst="curvedConnector5">
            <a:avLst>
              <a:gd name="adj1" fmla="val -29908"/>
              <a:gd name="adj2" fmla="val 9185976"/>
              <a:gd name="adj3" fmla="val 129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curvado 23">
            <a:extLst>
              <a:ext uri="{FF2B5EF4-FFF2-40B4-BE49-F238E27FC236}">
                <a16:creationId xmlns:a16="http://schemas.microsoft.com/office/drawing/2014/main" id="{EA7F8930-6CC8-DAB6-511B-673591F2B511}"/>
              </a:ext>
            </a:extLst>
          </p:cNvPr>
          <p:cNvCxnSpPr>
            <a:stCxn id="6" idx="5"/>
            <a:endCxn id="6" idx="7"/>
          </p:cNvCxnSpPr>
          <p:nvPr/>
        </p:nvCxnSpPr>
        <p:spPr>
          <a:xfrm rot="5400000" flipH="1">
            <a:off x="6756713" y="4265181"/>
            <a:ext cx="764338" cy="12700"/>
          </a:xfrm>
          <a:prstGeom prst="curvedConnector5">
            <a:avLst>
              <a:gd name="adj1" fmla="val -29908"/>
              <a:gd name="adj2" fmla="val -6642850"/>
              <a:gd name="adj3" fmla="val 129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8C9391C-CD5F-B4A4-E98E-23270D9B302B}"/>
              </a:ext>
            </a:extLst>
          </p:cNvPr>
          <p:cNvSpPr txBox="1"/>
          <p:nvPr/>
        </p:nvSpPr>
        <p:spPr>
          <a:xfrm>
            <a:off x="4709078" y="3093223"/>
            <a:ext cx="27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A0C59B1-2BB5-3F04-3363-2A9E7948C93E}"/>
              </a:ext>
            </a:extLst>
          </p:cNvPr>
          <p:cNvSpPr txBox="1"/>
          <p:nvPr/>
        </p:nvSpPr>
        <p:spPr>
          <a:xfrm>
            <a:off x="4623847" y="5036006"/>
            <a:ext cx="27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7642519-7870-79D1-A568-505F0BDC7790}"/>
              </a:ext>
            </a:extLst>
          </p:cNvPr>
          <p:cNvSpPr txBox="1"/>
          <p:nvPr/>
        </p:nvSpPr>
        <p:spPr>
          <a:xfrm>
            <a:off x="1097160" y="4080515"/>
            <a:ext cx="27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5211719-FBC2-6AE9-E014-0D39D469F837}"/>
              </a:ext>
            </a:extLst>
          </p:cNvPr>
          <p:cNvSpPr txBox="1"/>
          <p:nvPr/>
        </p:nvSpPr>
        <p:spPr>
          <a:xfrm>
            <a:off x="7958843" y="4080515"/>
            <a:ext cx="27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38894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E3AB1-16D4-E214-DA88-997D416D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F2A22A-4EB3-5CB6-9D2C-593FB96C2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8139" y="1103914"/>
            <a:ext cx="9613861" cy="646331"/>
          </a:xfrm>
        </p:spPr>
        <p:txBody>
          <a:bodyPr/>
          <a:lstStyle/>
          <a:p>
            <a:r>
              <a:rPr lang="es-CL" dirty="0" err="1"/>
              <a:t>Strings</a:t>
            </a:r>
            <a:r>
              <a:rPr lang="es-CL" dirty="0"/>
              <a:t> que empiecen con 1 y terminen con cero.</a:t>
            </a:r>
          </a:p>
          <a:p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4FF23E1-18DE-6E96-C811-A3B8B5A4AAF5}"/>
              </a:ext>
            </a:extLst>
          </p:cNvPr>
          <p:cNvSpPr txBox="1"/>
          <p:nvPr/>
        </p:nvSpPr>
        <p:spPr>
          <a:xfrm>
            <a:off x="112869" y="3317805"/>
            <a:ext cx="3095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Nosotros estamos seguros de que empezaremos así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6B8DB87-F39F-943B-3577-EA37108B7919}"/>
              </a:ext>
            </a:extLst>
          </p:cNvPr>
          <p:cNvSpPr/>
          <p:nvPr/>
        </p:nvSpPr>
        <p:spPr>
          <a:xfrm>
            <a:off x="3596589" y="3516776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o</a:t>
            </a:r>
            <a:endParaRPr lang="es-CL" baseline="-25000" dirty="0"/>
          </a:p>
          <a:p>
            <a:pPr algn="ctr"/>
            <a:endParaRPr lang="es-CL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4DE2E1B-14A6-E666-79E2-84EAFA7461B9}"/>
              </a:ext>
            </a:extLst>
          </p:cNvPr>
          <p:cNvSpPr/>
          <p:nvPr/>
        </p:nvSpPr>
        <p:spPr>
          <a:xfrm>
            <a:off x="5808138" y="3066397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1</a:t>
            </a:r>
          </a:p>
        </p:txBody>
      </p:sp>
      <p:cxnSp>
        <p:nvCxnSpPr>
          <p:cNvPr id="8" name="Conector: curvado 7">
            <a:extLst>
              <a:ext uri="{FF2B5EF4-FFF2-40B4-BE49-F238E27FC236}">
                <a16:creationId xmlns:a16="http://schemas.microsoft.com/office/drawing/2014/main" id="{D4C1278F-0B31-EA54-E6A8-E71EB021BD75}"/>
              </a:ext>
            </a:extLst>
          </p:cNvPr>
          <p:cNvCxnSpPr>
            <a:stCxn id="5" idx="7"/>
            <a:endCxn id="6" idx="1"/>
          </p:cNvCxnSpPr>
          <p:nvPr/>
        </p:nvCxnSpPr>
        <p:spPr>
          <a:xfrm rot="5400000" flipH="1" flipV="1">
            <a:off x="5026653" y="2732653"/>
            <a:ext cx="450379" cy="1434469"/>
          </a:xfrm>
          <a:prstGeom prst="curvedConnector3">
            <a:avLst>
              <a:gd name="adj1" fmla="val 1859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65259A8F-9817-BB98-F7D1-E0C451D97F69}"/>
              </a:ext>
            </a:extLst>
          </p:cNvPr>
          <p:cNvSpPr txBox="1"/>
          <p:nvPr/>
        </p:nvSpPr>
        <p:spPr>
          <a:xfrm>
            <a:off x="4860935" y="2591550"/>
            <a:ext cx="34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388AD25-B233-385F-07B3-663FC29B22A4}"/>
              </a:ext>
            </a:extLst>
          </p:cNvPr>
          <p:cNvSpPr txBox="1"/>
          <p:nvPr/>
        </p:nvSpPr>
        <p:spPr>
          <a:xfrm>
            <a:off x="112869" y="4061070"/>
            <a:ext cx="3332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Pero, si empieza con un 0, lo enviaremos al estado trampa.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160F57C-5688-DC35-F62D-2A01D5A073D4}"/>
              </a:ext>
            </a:extLst>
          </p:cNvPr>
          <p:cNvSpPr/>
          <p:nvPr/>
        </p:nvSpPr>
        <p:spPr>
          <a:xfrm>
            <a:off x="4656295" y="4884481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3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0C62260-7372-3A57-613F-775E6D1B91C8}"/>
              </a:ext>
            </a:extLst>
          </p:cNvPr>
          <p:cNvSpPr txBox="1"/>
          <p:nvPr/>
        </p:nvSpPr>
        <p:spPr>
          <a:xfrm>
            <a:off x="3934395" y="5240285"/>
            <a:ext cx="34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</a:t>
            </a:r>
          </a:p>
        </p:txBody>
      </p: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5C8DF62B-FB5A-F034-EAFB-81F60E7A74F5}"/>
              </a:ext>
            </a:extLst>
          </p:cNvPr>
          <p:cNvCxnSpPr>
            <a:cxnSpLocks/>
            <a:stCxn id="5" idx="4"/>
            <a:endCxn id="11" idx="2"/>
          </p:cNvCxnSpPr>
          <p:nvPr/>
        </p:nvCxnSpPr>
        <p:spPr>
          <a:xfrm rot="16200000" flipH="1">
            <a:off x="3987563" y="4756218"/>
            <a:ext cx="827236" cy="5102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7E40B766-C3DD-A1FA-ED10-DDF50C4AE04E}"/>
              </a:ext>
            </a:extLst>
          </p:cNvPr>
          <p:cNvCxnSpPr>
            <a:stCxn id="11" idx="7"/>
            <a:endCxn id="11" idx="5"/>
          </p:cNvCxnSpPr>
          <p:nvPr/>
        </p:nvCxnSpPr>
        <p:spPr>
          <a:xfrm rot="16200000" flipH="1">
            <a:off x="5212145" y="5424950"/>
            <a:ext cx="764338" cy="12700"/>
          </a:xfrm>
          <a:prstGeom prst="curvedConnector5">
            <a:avLst>
              <a:gd name="adj1" fmla="val -29908"/>
              <a:gd name="adj2" fmla="val 9185976"/>
              <a:gd name="adj3" fmla="val 129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C33FA6F-BDDD-8A29-3A8D-A158F04D75CA}"/>
              </a:ext>
            </a:extLst>
          </p:cNvPr>
          <p:cNvSpPr txBox="1"/>
          <p:nvPr/>
        </p:nvSpPr>
        <p:spPr>
          <a:xfrm>
            <a:off x="6605981" y="4864464"/>
            <a:ext cx="56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0,1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C0109EB-5C82-8B6A-8A6A-720E05AD483E}"/>
              </a:ext>
            </a:extLst>
          </p:cNvPr>
          <p:cNvSpPr/>
          <p:nvPr/>
        </p:nvSpPr>
        <p:spPr>
          <a:xfrm>
            <a:off x="8222610" y="3015051"/>
            <a:ext cx="1098958" cy="108093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2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F4EF794F-7758-0640-4401-917A89422496}"/>
              </a:ext>
            </a:extLst>
          </p:cNvPr>
          <p:cNvCxnSpPr>
            <a:stCxn id="6" idx="6"/>
            <a:endCxn id="20" idx="2"/>
          </p:cNvCxnSpPr>
          <p:nvPr/>
        </p:nvCxnSpPr>
        <p:spPr>
          <a:xfrm flipV="1">
            <a:off x="6907096" y="3555520"/>
            <a:ext cx="1315514" cy="51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548FB21-3856-62AE-87F9-98C010F7FA8A}"/>
              </a:ext>
            </a:extLst>
          </p:cNvPr>
          <p:cNvSpPr txBox="1"/>
          <p:nvPr/>
        </p:nvSpPr>
        <p:spPr>
          <a:xfrm>
            <a:off x="7479653" y="3186188"/>
            <a:ext cx="34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</a:t>
            </a:r>
          </a:p>
        </p:txBody>
      </p: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2CDF4B3A-8C81-AE4A-F069-783BA687F8F8}"/>
              </a:ext>
            </a:extLst>
          </p:cNvPr>
          <p:cNvCxnSpPr>
            <a:stCxn id="20" idx="4"/>
            <a:endCxn id="6" idx="5"/>
          </p:cNvCxnSpPr>
          <p:nvPr/>
        </p:nvCxnSpPr>
        <p:spPr>
          <a:xfrm rot="5400000" flipH="1">
            <a:off x="7705646" y="3029546"/>
            <a:ext cx="106954" cy="2025932"/>
          </a:xfrm>
          <a:prstGeom prst="curvedConnector3">
            <a:avLst>
              <a:gd name="adj1" fmla="val -261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4538D0D-D33D-7F76-6473-47B0C176FA4D}"/>
              </a:ext>
            </a:extLst>
          </p:cNvPr>
          <p:cNvSpPr txBox="1"/>
          <p:nvPr/>
        </p:nvSpPr>
        <p:spPr>
          <a:xfrm>
            <a:off x="7586703" y="4295560"/>
            <a:ext cx="34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cxnSp>
        <p:nvCxnSpPr>
          <p:cNvPr id="34" name="Conector: curvado 33">
            <a:extLst>
              <a:ext uri="{FF2B5EF4-FFF2-40B4-BE49-F238E27FC236}">
                <a16:creationId xmlns:a16="http://schemas.microsoft.com/office/drawing/2014/main" id="{FBDE81BE-1717-DB09-0AA4-5C31803E3BB1}"/>
              </a:ext>
            </a:extLst>
          </p:cNvPr>
          <p:cNvCxnSpPr>
            <a:cxnSpLocks/>
            <a:stCxn id="6" idx="1"/>
            <a:endCxn id="6" idx="7"/>
          </p:cNvCxnSpPr>
          <p:nvPr/>
        </p:nvCxnSpPr>
        <p:spPr>
          <a:xfrm rot="5400000" flipH="1" flipV="1">
            <a:off x="6357617" y="2836157"/>
            <a:ext cx="12700" cy="777080"/>
          </a:xfrm>
          <a:prstGeom prst="curvedConnector3">
            <a:avLst>
              <a:gd name="adj1" fmla="val 72079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8079D5A-EC8E-B588-BCEF-1499476050E4}"/>
              </a:ext>
            </a:extLst>
          </p:cNvPr>
          <p:cNvSpPr txBox="1"/>
          <p:nvPr/>
        </p:nvSpPr>
        <p:spPr>
          <a:xfrm>
            <a:off x="6185197" y="1939077"/>
            <a:ext cx="34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cxnSp>
        <p:nvCxnSpPr>
          <p:cNvPr id="39" name="Conector: curvado 38">
            <a:extLst>
              <a:ext uri="{FF2B5EF4-FFF2-40B4-BE49-F238E27FC236}">
                <a16:creationId xmlns:a16="http://schemas.microsoft.com/office/drawing/2014/main" id="{365ECAEA-6908-EFBC-F894-5DF7DB427663}"/>
              </a:ext>
            </a:extLst>
          </p:cNvPr>
          <p:cNvCxnSpPr>
            <a:stCxn id="20" idx="7"/>
            <a:endCxn id="20" idx="5"/>
          </p:cNvCxnSpPr>
          <p:nvPr/>
        </p:nvCxnSpPr>
        <p:spPr>
          <a:xfrm rot="16200000" flipH="1">
            <a:off x="8778460" y="3555520"/>
            <a:ext cx="764338" cy="12700"/>
          </a:xfrm>
          <a:prstGeom prst="curvedConnector5">
            <a:avLst>
              <a:gd name="adj1" fmla="val -29908"/>
              <a:gd name="adj2" fmla="val 9185976"/>
              <a:gd name="adj3" fmla="val 129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3BF8043-A419-9211-CAEA-169061731FFE}"/>
              </a:ext>
            </a:extLst>
          </p:cNvPr>
          <p:cNvSpPr txBox="1"/>
          <p:nvPr/>
        </p:nvSpPr>
        <p:spPr>
          <a:xfrm>
            <a:off x="10290739" y="3205801"/>
            <a:ext cx="34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35B95DB-9B19-BF28-598C-5B4D109152E7}"/>
              </a:ext>
            </a:extLst>
          </p:cNvPr>
          <p:cNvSpPr txBox="1"/>
          <p:nvPr/>
        </p:nvSpPr>
        <p:spPr>
          <a:xfrm>
            <a:off x="112869" y="2268384"/>
            <a:ext cx="333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Lenguaje={0,1}</a:t>
            </a:r>
          </a:p>
        </p:txBody>
      </p:sp>
    </p:spTree>
    <p:extLst>
      <p:ext uri="{BB962C8B-B14F-4D97-AF65-F5344CB8AC3E}">
        <p14:creationId xmlns:p14="http://schemas.microsoft.com/office/powerpoint/2010/main" val="1581159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53C6E-8DAD-76B6-1052-B168201D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Como Dato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4D5FAC-BD3D-F58F-6F42-92ED9040B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99328" cy="3767899"/>
          </a:xfrm>
        </p:spPr>
        <p:txBody>
          <a:bodyPr>
            <a:normAutofit/>
          </a:bodyPr>
          <a:lstStyle/>
          <a:p>
            <a:r>
              <a:rPr lang="es-ES" sz="3200" dirty="0"/>
              <a:t>r=</a:t>
            </a:r>
            <a:r>
              <a:rPr lang="es-ES" sz="3600" dirty="0">
                <a:sym typeface="Symbol"/>
              </a:rPr>
              <a:t> </a:t>
            </a:r>
            <a:endParaRPr lang="es-ES" sz="3200" dirty="0">
              <a:sym typeface="Symbol"/>
            </a:endParaRPr>
          </a:p>
          <a:p>
            <a:endParaRPr lang="es-ES" sz="3200" dirty="0">
              <a:sym typeface="Symbol"/>
            </a:endParaRPr>
          </a:p>
          <a:p>
            <a:endParaRPr lang="es-ES" sz="3200" dirty="0">
              <a:sym typeface="Symbol"/>
            </a:endParaRPr>
          </a:p>
          <a:p>
            <a:endParaRPr lang="es-ES" sz="3200" dirty="0">
              <a:sym typeface="Symbol"/>
            </a:endParaRPr>
          </a:p>
          <a:p>
            <a:endParaRPr lang="es-ES" sz="3200" dirty="0"/>
          </a:p>
          <a:p>
            <a:r>
              <a:rPr lang="es-ES" sz="3200" dirty="0"/>
              <a:t>r=</a:t>
            </a:r>
            <a:r>
              <a:rPr lang="es-ES" sz="3600" dirty="0">
                <a:sym typeface="Symbol"/>
              </a:rPr>
              <a:t> </a:t>
            </a:r>
            <a:endParaRPr lang="es-ES" sz="3200" dirty="0"/>
          </a:p>
          <a:p>
            <a:endParaRPr lang="es-ES" sz="3200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2325D0EA-D930-3153-F63B-A2E8A4911841}"/>
              </a:ext>
            </a:extLst>
          </p:cNvPr>
          <p:cNvSpPr/>
          <p:nvPr/>
        </p:nvSpPr>
        <p:spPr>
          <a:xfrm>
            <a:off x="3871244" y="2268507"/>
            <a:ext cx="1119499" cy="108093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o</a:t>
            </a:r>
            <a:endParaRPr lang="es-CL" baseline="-25000" dirty="0"/>
          </a:p>
          <a:p>
            <a:pPr algn="ctr"/>
            <a:endParaRPr lang="es-CL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B1D2626-3CD8-89E8-A5E5-6FE46D90C2C7}"/>
              </a:ext>
            </a:extLst>
          </p:cNvPr>
          <p:cNvSpPr/>
          <p:nvPr/>
        </p:nvSpPr>
        <p:spPr>
          <a:xfrm>
            <a:off x="6098852" y="2268507"/>
            <a:ext cx="1119499" cy="1080938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7656134-7C04-45F0-FF7D-6163A14CC179}"/>
              </a:ext>
            </a:extLst>
          </p:cNvPr>
          <p:cNvSpPr/>
          <p:nvPr/>
        </p:nvSpPr>
        <p:spPr>
          <a:xfrm>
            <a:off x="3871243" y="5092200"/>
            <a:ext cx="1119499" cy="1080938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42027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A579F-5135-7677-431E-D09CBD53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Construir un AFD para cada ejercicio.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DE6B56-31F7-EF92-55FC-5499B8D21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34201"/>
            <a:ext cx="9613861" cy="4923799"/>
          </a:xfrm>
        </p:spPr>
        <p:txBody>
          <a:bodyPr>
            <a:normAutofit/>
          </a:bodyPr>
          <a:lstStyle/>
          <a:p>
            <a:r>
              <a:rPr lang="es-CL" sz="2000" dirty="0"/>
              <a:t>Que empiece con 1 y tengan un número par positivo de ceros . S={0,1}</a:t>
            </a:r>
          </a:p>
          <a:p>
            <a:r>
              <a:rPr lang="es-CL" sz="2000" dirty="0"/>
              <a:t>Que empiece con 1, tenga un 2 en la penúltima posición y el largo del </a:t>
            </a:r>
            <a:r>
              <a:rPr lang="es-CL" sz="2000" dirty="0" err="1"/>
              <a:t>string</a:t>
            </a:r>
            <a:r>
              <a:rPr lang="es-CL" sz="2000" dirty="0"/>
              <a:t> sea mayor a 2.S={0,1,2}</a:t>
            </a:r>
          </a:p>
          <a:p>
            <a:r>
              <a:rPr lang="es-CL" sz="2000" dirty="0"/>
              <a:t>Que empiece con 1, tengan 2 seros consecutivos en cualquier posición(pueden repetirse), termine con un 2 y que el largo sea mayor a 3.</a:t>
            </a:r>
          </a:p>
          <a:p>
            <a:r>
              <a:rPr lang="es-CL" sz="2000" dirty="0"/>
              <a:t>Debe contener uno o más </a:t>
            </a:r>
            <a:r>
              <a:rPr lang="es-CL" sz="2000" dirty="0" err="1"/>
              <a:t>substrings</a:t>
            </a:r>
            <a:r>
              <a:rPr lang="es-CL" sz="2000" dirty="0"/>
              <a:t> en que 2 ceros son consecutivos de al menos un uno de largo mayor 2.</a:t>
            </a:r>
          </a:p>
          <a:p>
            <a:r>
              <a:rPr lang="es-CL" sz="2000" dirty="0"/>
              <a:t>Dada esta sucesión {3,12,51,204,819,1276…} en binario.</a:t>
            </a:r>
          </a:p>
          <a:p>
            <a:pPr lvl="1"/>
            <a:r>
              <a:rPr lang="es-CL" sz="1800" dirty="0"/>
              <a:t>En binario estos números son{11,110011,11001100,1100110011}</a:t>
            </a:r>
          </a:p>
          <a:p>
            <a:r>
              <a:rPr lang="es-CL" sz="2000" dirty="0"/>
              <a:t>Dada la sucesión {5,7,15,21,45,63,135,189…} en base ternaria S={0,1,2}.</a:t>
            </a:r>
          </a:p>
          <a:p>
            <a:pPr lvl="1"/>
            <a:r>
              <a:rPr lang="es-CL" sz="1800" dirty="0"/>
              <a:t>{12,21,120,210,1200,2100,12000,21000,…}</a:t>
            </a:r>
          </a:p>
        </p:txBody>
      </p:sp>
    </p:spTree>
    <p:extLst>
      <p:ext uri="{BB962C8B-B14F-4D97-AF65-F5344CB8AC3E}">
        <p14:creationId xmlns:p14="http://schemas.microsoft.com/office/powerpoint/2010/main" val="3938032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B33F9-2DBE-44FF-516F-34F5578D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Autómata Finito No Determinístico(AFND)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722FE4-2698-F048-844A-573BD199B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295560"/>
          </a:xfrm>
        </p:spPr>
        <p:txBody>
          <a:bodyPr>
            <a:normAutofit fontScale="92500" lnSpcReduction="20000"/>
          </a:bodyPr>
          <a:lstStyle/>
          <a:p>
            <a:r>
              <a:rPr lang="es-CL" dirty="0"/>
              <a:t>La diferencia con los AFD es que ahora habrán casos en los que los estados tendrán muchas o ninguna transición para el mismo símbolo.</a:t>
            </a:r>
          </a:p>
          <a:p>
            <a:r>
              <a:rPr lang="es-CL" dirty="0"/>
              <a:t>Se puede hacer un AFD equivalente</a:t>
            </a:r>
          </a:p>
          <a:p>
            <a:r>
              <a:rPr lang="es-CL" dirty="0"/>
              <a:t>Acepta un </a:t>
            </a:r>
            <a:r>
              <a:rPr lang="es-CL" dirty="0" err="1"/>
              <a:t>string</a:t>
            </a:r>
            <a:r>
              <a:rPr lang="es-CL" dirty="0"/>
              <a:t> cuando existe algún camino que lleve al estado final.</a:t>
            </a:r>
          </a:p>
        </p:txBody>
      </p:sp>
    </p:spTree>
    <p:extLst>
      <p:ext uri="{BB962C8B-B14F-4D97-AF65-F5344CB8AC3E}">
        <p14:creationId xmlns:p14="http://schemas.microsoft.com/office/powerpoint/2010/main" val="766356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BC473-075D-FE25-C3AB-97B9EB3E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22BB0C8-1D83-E2AC-AE0F-5F5B59F1B63F}"/>
              </a:ext>
            </a:extLst>
          </p:cNvPr>
          <p:cNvSpPr/>
          <p:nvPr/>
        </p:nvSpPr>
        <p:spPr>
          <a:xfrm>
            <a:off x="5031378" y="4827688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o</a:t>
            </a:r>
            <a:endParaRPr lang="es-CL" baseline="-25000" dirty="0"/>
          </a:p>
          <a:p>
            <a:pPr algn="ctr"/>
            <a:endParaRPr lang="es-CL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813CCB4-48B3-D93F-B7E1-62B79792A650}"/>
              </a:ext>
            </a:extLst>
          </p:cNvPr>
          <p:cNvSpPr/>
          <p:nvPr/>
        </p:nvSpPr>
        <p:spPr>
          <a:xfrm>
            <a:off x="2898717" y="4827688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865073-F134-BBA3-E94E-F407BEF8DC14}"/>
              </a:ext>
            </a:extLst>
          </p:cNvPr>
          <p:cNvSpPr/>
          <p:nvPr/>
        </p:nvSpPr>
        <p:spPr>
          <a:xfrm>
            <a:off x="7164039" y="3305334"/>
            <a:ext cx="1098958" cy="108093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4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AA78485-6F7B-A611-0601-E55F1DF97E72}"/>
              </a:ext>
            </a:extLst>
          </p:cNvPr>
          <p:cNvSpPr/>
          <p:nvPr/>
        </p:nvSpPr>
        <p:spPr>
          <a:xfrm>
            <a:off x="2898717" y="3305334"/>
            <a:ext cx="1098958" cy="108093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E41B663-0AE1-88BF-9E3A-5A4CFE8B1844}"/>
              </a:ext>
            </a:extLst>
          </p:cNvPr>
          <p:cNvSpPr/>
          <p:nvPr/>
        </p:nvSpPr>
        <p:spPr>
          <a:xfrm>
            <a:off x="7164039" y="4827688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3</a:t>
            </a:r>
          </a:p>
        </p:txBody>
      </p:sp>
      <p:cxnSp>
        <p:nvCxnSpPr>
          <p:cNvPr id="10" name="Conector: curvado 9">
            <a:extLst>
              <a:ext uri="{FF2B5EF4-FFF2-40B4-BE49-F238E27FC236}">
                <a16:creationId xmlns:a16="http://schemas.microsoft.com/office/drawing/2014/main" id="{FD1E7795-91DF-D515-512F-4E65901337F1}"/>
              </a:ext>
            </a:extLst>
          </p:cNvPr>
          <p:cNvCxnSpPr>
            <a:stCxn id="4" idx="3"/>
            <a:endCxn id="4" idx="5"/>
          </p:cNvCxnSpPr>
          <p:nvPr/>
        </p:nvCxnSpPr>
        <p:spPr>
          <a:xfrm rot="16200000" flipH="1">
            <a:off x="5580857" y="5361786"/>
            <a:ext cx="12700" cy="777080"/>
          </a:xfrm>
          <a:prstGeom prst="curvedConnector3">
            <a:avLst>
              <a:gd name="adj1" fmla="val 47638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0B6F6F6-B58D-434A-21E0-E1B6CF6CBBD3}"/>
              </a:ext>
            </a:extLst>
          </p:cNvPr>
          <p:cNvSpPr txBox="1"/>
          <p:nvPr/>
        </p:nvSpPr>
        <p:spPr>
          <a:xfrm>
            <a:off x="5368954" y="6409189"/>
            <a:ext cx="52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0,1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5F1656B-7670-4EAA-E62F-54144F69128E}"/>
              </a:ext>
            </a:extLst>
          </p:cNvPr>
          <p:cNvSpPr txBox="1"/>
          <p:nvPr/>
        </p:nvSpPr>
        <p:spPr>
          <a:xfrm>
            <a:off x="7998743" y="4422314"/>
            <a:ext cx="52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CD48BF6-F571-8E45-1375-3C08B3D47911}"/>
              </a:ext>
            </a:extLst>
          </p:cNvPr>
          <p:cNvSpPr txBox="1"/>
          <p:nvPr/>
        </p:nvSpPr>
        <p:spPr>
          <a:xfrm>
            <a:off x="2735617" y="4469837"/>
            <a:ext cx="52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1F9F5A0-1722-30B9-2A1A-FC4F9071ED2B}"/>
              </a:ext>
            </a:extLst>
          </p:cNvPr>
          <p:cNvSpPr txBox="1"/>
          <p:nvPr/>
        </p:nvSpPr>
        <p:spPr>
          <a:xfrm>
            <a:off x="4314064" y="5023835"/>
            <a:ext cx="52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01E3DDB-8C1E-808A-46F5-2AB5BAC38BBE}"/>
              </a:ext>
            </a:extLst>
          </p:cNvPr>
          <p:cNvSpPr txBox="1"/>
          <p:nvPr/>
        </p:nvSpPr>
        <p:spPr>
          <a:xfrm>
            <a:off x="6469001" y="5023835"/>
            <a:ext cx="52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3A53C3D2-B637-772D-3C9F-E3FCF901C479}"/>
              </a:ext>
            </a:extLst>
          </p:cNvPr>
          <p:cNvCxnSpPr>
            <a:stCxn id="7" idx="1"/>
            <a:endCxn id="7" idx="7"/>
          </p:cNvCxnSpPr>
          <p:nvPr/>
        </p:nvCxnSpPr>
        <p:spPr>
          <a:xfrm rot="5400000" flipH="1" flipV="1">
            <a:off x="3448196" y="3075094"/>
            <a:ext cx="12700" cy="777080"/>
          </a:xfrm>
          <a:prstGeom prst="curvedConnector3">
            <a:avLst>
              <a:gd name="adj1" fmla="val 3046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curvado 19">
            <a:extLst>
              <a:ext uri="{FF2B5EF4-FFF2-40B4-BE49-F238E27FC236}">
                <a16:creationId xmlns:a16="http://schemas.microsoft.com/office/drawing/2014/main" id="{754841CC-6A6A-7A13-875C-91E2A7399179}"/>
              </a:ext>
            </a:extLst>
          </p:cNvPr>
          <p:cNvCxnSpPr>
            <a:stCxn id="6" idx="1"/>
            <a:endCxn id="6" idx="7"/>
          </p:cNvCxnSpPr>
          <p:nvPr/>
        </p:nvCxnSpPr>
        <p:spPr>
          <a:xfrm rot="5400000" flipH="1" flipV="1">
            <a:off x="7713518" y="3075094"/>
            <a:ext cx="12700" cy="777080"/>
          </a:xfrm>
          <a:prstGeom prst="curvedConnector3">
            <a:avLst>
              <a:gd name="adj1" fmla="val 3046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A236514-DB06-FA25-E3C0-096C4DD28EFB}"/>
              </a:ext>
            </a:extLst>
          </p:cNvPr>
          <p:cNvCxnSpPr>
            <a:cxnSpLocks/>
            <a:stCxn id="4" idx="2"/>
            <a:endCxn id="5" idx="6"/>
          </p:cNvCxnSpPr>
          <p:nvPr/>
        </p:nvCxnSpPr>
        <p:spPr>
          <a:xfrm flipH="1">
            <a:off x="3997675" y="5368157"/>
            <a:ext cx="1033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1D909C84-7B37-7191-E496-D23442D64EF2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3448196" y="4386272"/>
            <a:ext cx="0" cy="44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9276355-EFF4-3B54-0A1F-8476E9BDDC5F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7713518" y="4386272"/>
            <a:ext cx="0" cy="44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677A0B6-2ACA-7362-FE50-E443DFD194E9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6130336" y="5368157"/>
            <a:ext cx="1033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C69BCF5-A3FE-78EB-C573-082A6FEBB8CC}"/>
              </a:ext>
            </a:extLst>
          </p:cNvPr>
          <p:cNvSpPr txBox="1"/>
          <p:nvPr/>
        </p:nvSpPr>
        <p:spPr>
          <a:xfrm>
            <a:off x="7590532" y="2686925"/>
            <a:ext cx="52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0,1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7B9981D-D19A-261A-3470-187D5662D5E9}"/>
              </a:ext>
            </a:extLst>
          </p:cNvPr>
          <p:cNvSpPr txBox="1"/>
          <p:nvPr/>
        </p:nvSpPr>
        <p:spPr>
          <a:xfrm>
            <a:off x="3190292" y="2796979"/>
            <a:ext cx="52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0,1</a:t>
            </a:r>
          </a:p>
        </p:txBody>
      </p:sp>
    </p:spTree>
    <p:extLst>
      <p:ext uri="{BB962C8B-B14F-4D97-AF65-F5344CB8AC3E}">
        <p14:creationId xmlns:p14="http://schemas.microsoft.com/office/powerpoint/2010/main" val="2864375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4815C-46D6-1F91-37C7-BEB5CF94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Cómo transformar un AFND EN AFD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8069C9-2495-C7F9-ED55-80BF32009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Construir la tabla de transiciones.</a:t>
            </a:r>
          </a:p>
          <a:p>
            <a:pPr lvl="1"/>
            <a:r>
              <a:rPr lang="es-CL" dirty="0"/>
              <a:t>Si en la tabla se genera un conjunto de estados se considerará como un nuevo estado, y para este nuevo estado hay que hacer las transiciones de este las cuales serán las uniones de las transiciones de cada estas.</a:t>
            </a:r>
          </a:p>
          <a:p>
            <a:pPr lvl="1"/>
            <a:r>
              <a:rPr lang="es-CL" dirty="0"/>
              <a:t>Si un estado con dado símbolo no tiene transición este será el conjunto vacío </a:t>
            </a:r>
            <a:r>
              <a:rPr lang="es-ES" sz="2000" dirty="0">
                <a:effectLst/>
                <a:sym typeface="Symbol"/>
              </a:rPr>
              <a:t></a:t>
            </a:r>
            <a:r>
              <a:rPr lang="es-CL" dirty="0"/>
              <a:t>.</a:t>
            </a:r>
          </a:p>
          <a:p>
            <a:r>
              <a:rPr lang="es-CL" dirty="0"/>
              <a:t>Construir los estados alcanzables por el estado inicial.</a:t>
            </a:r>
          </a:p>
          <a:p>
            <a:pPr marL="457200" lvl="1" indent="0">
              <a:buNone/>
            </a:pP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92303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C9A15-BFEA-6930-E249-8A17F696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Ejemplo, AFND</a:t>
            </a:r>
            <a:r>
              <a:rPr lang="es-CL" dirty="0">
                <a:sym typeface="Wingdings" panose="05000000000000000000" pitchFamily="2" charset="2"/>
              </a:rPr>
              <a:t>AFD.S={0,1}</a:t>
            </a:r>
            <a:endParaRPr lang="es-CL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7DB3D46-63A2-6546-9346-3FF031926425}"/>
              </a:ext>
            </a:extLst>
          </p:cNvPr>
          <p:cNvSpPr/>
          <p:nvPr/>
        </p:nvSpPr>
        <p:spPr>
          <a:xfrm>
            <a:off x="2250920" y="3198551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o</a:t>
            </a:r>
            <a:endParaRPr lang="es-CL" baseline="-25000" dirty="0"/>
          </a:p>
          <a:p>
            <a:pPr algn="ctr"/>
            <a:endParaRPr lang="es-CL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958F174-CACF-D30C-3AA7-3439244F3D18}"/>
              </a:ext>
            </a:extLst>
          </p:cNvPr>
          <p:cNvSpPr/>
          <p:nvPr/>
        </p:nvSpPr>
        <p:spPr>
          <a:xfrm>
            <a:off x="680321" y="3942897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F1EF218-18AC-A0AA-1236-88D8C71A8B4E}"/>
              </a:ext>
            </a:extLst>
          </p:cNvPr>
          <p:cNvSpPr/>
          <p:nvPr/>
        </p:nvSpPr>
        <p:spPr>
          <a:xfrm>
            <a:off x="680321" y="2420543"/>
            <a:ext cx="1098958" cy="108093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2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D9CEA17-1321-3EBB-A55B-28E47979C909}"/>
              </a:ext>
            </a:extLst>
          </p:cNvPr>
          <p:cNvCxnSpPr>
            <a:stCxn id="4" idx="1"/>
            <a:endCxn id="6" idx="6"/>
          </p:cNvCxnSpPr>
          <p:nvPr/>
        </p:nvCxnSpPr>
        <p:spPr>
          <a:xfrm flipH="1" flipV="1">
            <a:off x="1779279" y="2961012"/>
            <a:ext cx="632580" cy="39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A9F06DC-295F-7E44-B95D-97D56DE17E78}"/>
              </a:ext>
            </a:extLst>
          </p:cNvPr>
          <p:cNvCxnSpPr>
            <a:stCxn id="4" idx="3"/>
            <a:endCxn id="5" idx="6"/>
          </p:cNvCxnSpPr>
          <p:nvPr/>
        </p:nvCxnSpPr>
        <p:spPr>
          <a:xfrm flipH="1">
            <a:off x="1779279" y="4121189"/>
            <a:ext cx="632580" cy="36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AD3FE8A-B37E-FDE3-41CA-D38084794C2C}"/>
              </a:ext>
            </a:extLst>
          </p:cNvPr>
          <p:cNvSpPr txBox="1"/>
          <p:nvPr/>
        </p:nvSpPr>
        <p:spPr>
          <a:xfrm>
            <a:off x="1568350" y="3514318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7F137C9-7B7E-945F-9ACE-D0BB538E8503}"/>
              </a:ext>
            </a:extLst>
          </p:cNvPr>
          <p:cNvSpPr txBox="1"/>
          <p:nvPr/>
        </p:nvSpPr>
        <p:spPr>
          <a:xfrm>
            <a:off x="2033557" y="4180391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34B28E77-4D6B-C118-7DFF-5E154A9D245F}"/>
              </a:ext>
            </a:extLst>
          </p:cNvPr>
          <p:cNvCxnSpPr>
            <a:stCxn id="5" idx="3"/>
            <a:endCxn id="5" idx="4"/>
          </p:cNvCxnSpPr>
          <p:nvPr/>
        </p:nvCxnSpPr>
        <p:spPr>
          <a:xfrm rot="16200000" flipH="1">
            <a:off x="956380" y="4750415"/>
            <a:ext cx="158300" cy="388540"/>
          </a:xfrm>
          <a:prstGeom prst="curvedConnector3">
            <a:avLst>
              <a:gd name="adj1" fmla="val 3662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186A5EF3-4F32-A8CD-94F1-C9B83E4A4B96}"/>
              </a:ext>
            </a:extLst>
          </p:cNvPr>
          <p:cNvCxnSpPr>
            <a:stCxn id="6" idx="2"/>
            <a:endCxn id="6" idx="0"/>
          </p:cNvCxnSpPr>
          <p:nvPr/>
        </p:nvCxnSpPr>
        <p:spPr>
          <a:xfrm rot="10800000" flipH="1">
            <a:off x="680320" y="2420544"/>
            <a:ext cx="549479" cy="540469"/>
          </a:xfrm>
          <a:prstGeom prst="curvedConnector4">
            <a:avLst>
              <a:gd name="adj1" fmla="val -41603"/>
              <a:gd name="adj2" fmla="val 1422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A081822-66AF-98A8-0962-FC04CFE1ECD7}"/>
              </a:ext>
            </a:extLst>
          </p:cNvPr>
          <p:cNvSpPr txBox="1"/>
          <p:nvPr/>
        </p:nvSpPr>
        <p:spPr>
          <a:xfrm>
            <a:off x="341352" y="2162056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042BC7B-358D-BAD8-0F5F-AA8C0BBB5842}"/>
              </a:ext>
            </a:extLst>
          </p:cNvPr>
          <p:cNvSpPr txBox="1"/>
          <p:nvPr/>
        </p:nvSpPr>
        <p:spPr>
          <a:xfrm>
            <a:off x="845896" y="5368049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91D1B3D-DEE6-418E-2832-ED1A98E52B07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841260" y="3343181"/>
            <a:ext cx="0" cy="75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548CCDA3-6E4A-11BA-8004-C722ED326E38}"/>
              </a:ext>
            </a:extLst>
          </p:cNvPr>
          <p:cNvCxnSpPr>
            <a:stCxn id="5" idx="7"/>
            <a:endCxn id="6" idx="5"/>
          </p:cNvCxnSpPr>
          <p:nvPr/>
        </p:nvCxnSpPr>
        <p:spPr>
          <a:xfrm flipV="1">
            <a:off x="1618340" y="3343181"/>
            <a:ext cx="0" cy="75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FB31906-40AE-866D-94EB-2FEEFCC5E537}"/>
              </a:ext>
            </a:extLst>
          </p:cNvPr>
          <p:cNvSpPr txBox="1"/>
          <p:nvPr/>
        </p:nvSpPr>
        <p:spPr>
          <a:xfrm>
            <a:off x="2266426" y="3004657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2A9C2F1-9DF6-14D7-52B1-322FE41E2F82}"/>
              </a:ext>
            </a:extLst>
          </p:cNvPr>
          <p:cNvSpPr txBox="1"/>
          <p:nvPr/>
        </p:nvSpPr>
        <p:spPr>
          <a:xfrm>
            <a:off x="610576" y="3522801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</a:t>
            </a:r>
          </a:p>
        </p:txBody>
      </p:sp>
      <p:sp>
        <p:nvSpPr>
          <p:cNvPr id="37" name="AutoShape 3">
            <a:extLst>
              <a:ext uri="{FF2B5EF4-FFF2-40B4-BE49-F238E27FC236}">
                <a16:creationId xmlns:a16="http://schemas.microsoft.com/office/drawing/2014/main" id="{5A50D22C-3725-508B-2703-95476D47E8D9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168775" y="2297113"/>
            <a:ext cx="385445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56D8244E-5FA3-86B3-4DB2-A92430ADB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13" y="2320925"/>
            <a:ext cx="1273175" cy="371475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5C7D8A0C-242F-97C3-F5B1-5AAC178E8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888" y="2320925"/>
            <a:ext cx="1274763" cy="371475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6CA7496C-256F-3566-2F6A-0129D2E44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650" y="2320925"/>
            <a:ext cx="1273175" cy="371475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F9BE6BBF-BD33-71B6-CBFD-E56A36C2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13" y="2692400"/>
            <a:ext cx="1273175" cy="371475"/>
          </a:xfrm>
          <a:prstGeom prst="rect">
            <a:avLst/>
          </a:prstGeom>
          <a:solidFill>
            <a:srgbClr val="F9D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FD4D5AFA-E980-51E9-9DF6-DFF8ECEFC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888" y="2692400"/>
            <a:ext cx="1274763" cy="371475"/>
          </a:xfrm>
          <a:prstGeom prst="rect">
            <a:avLst/>
          </a:prstGeom>
          <a:solidFill>
            <a:srgbClr val="F9D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 dirty="0"/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E983E322-90D1-726C-6F0A-B4E7DE290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650" y="2692400"/>
            <a:ext cx="1273175" cy="371475"/>
          </a:xfrm>
          <a:prstGeom prst="rect">
            <a:avLst/>
          </a:prstGeom>
          <a:solidFill>
            <a:srgbClr val="F9D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4" name="Rectangle 11">
            <a:extLst>
              <a:ext uri="{FF2B5EF4-FFF2-40B4-BE49-F238E27FC236}">
                <a16:creationId xmlns:a16="http://schemas.microsoft.com/office/drawing/2014/main" id="{5E0BF5C0-4430-06BE-1987-CB93CC1FC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13" y="3063875"/>
            <a:ext cx="1273175" cy="369887"/>
          </a:xfrm>
          <a:prstGeom prst="rect">
            <a:avLst/>
          </a:prstGeom>
          <a:solidFill>
            <a:srgbClr val="FCE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5" name="Rectangle 12">
            <a:extLst>
              <a:ext uri="{FF2B5EF4-FFF2-40B4-BE49-F238E27FC236}">
                <a16:creationId xmlns:a16="http://schemas.microsoft.com/office/drawing/2014/main" id="{4F841C2A-E5CD-24F4-61AD-D8D27D5FB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888" y="3063875"/>
            <a:ext cx="1274763" cy="369887"/>
          </a:xfrm>
          <a:prstGeom prst="rect">
            <a:avLst/>
          </a:prstGeom>
          <a:solidFill>
            <a:srgbClr val="FCE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6" name="Rectangle 13">
            <a:extLst>
              <a:ext uri="{FF2B5EF4-FFF2-40B4-BE49-F238E27FC236}">
                <a16:creationId xmlns:a16="http://schemas.microsoft.com/office/drawing/2014/main" id="{2D7E07E6-4423-E531-8465-8F7C8D73F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650" y="3063875"/>
            <a:ext cx="1273175" cy="371475"/>
          </a:xfrm>
          <a:prstGeom prst="rect">
            <a:avLst/>
          </a:prstGeom>
          <a:solidFill>
            <a:srgbClr val="FCE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7" name="Rectangle 14">
            <a:extLst>
              <a:ext uri="{FF2B5EF4-FFF2-40B4-BE49-F238E27FC236}">
                <a16:creationId xmlns:a16="http://schemas.microsoft.com/office/drawing/2014/main" id="{9D2CA8AC-43C1-B72D-7416-0503CBD25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13" y="3433763"/>
            <a:ext cx="1273175" cy="371475"/>
          </a:xfrm>
          <a:prstGeom prst="rect">
            <a:avLst/>
          </a:prstGeom>
          <a:solidFill>
            <a:srgbClr val="F9D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8" name="Rectangle 15">
            <a:extLst>
              <a:ext uri="{FF2B5EF4-FFF2-40B4-BE49-F238E27FC236}">
                <a16:creationId xmlns:a16="http://schemas.microsoft.com/office/drawing/2014/main" id="{F23A0906-2038-E514-C1B4-D807C2990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888" y="3433763"/>
            <a:ext cx="1274763" cy="371475"/>
          </a:xfrm>
          <a:prstGeom prst="rect">
            <a:avLst/>
          </a:prstGeom>
          <a:solidFill>
            <a:srgbClr val="F9D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9" name="Rectangle 16">
            <a:extLst>
              <a:ext uri="{FF2B5EF4-FFF2-40B4-BE49-F238E27FC236}">
                <a16:creationId xmlns:a16="http://schemas.microsoft.com/office/drawing/2014/main" id="{6CBDC465-E89C-DA9C-A894-20CB32162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650" y="3435350"/>
            <a:ext cx="1273175" cy="369887"/>
          </a:xfrm>
          <a:prstGeom prst="rect">
            <a:avLst/>
          </a:prstGeom>
          <a:solidFill>
            <a:srgbClr val="F9D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0" name="Line 17">
            <a:extLst>
              <a:ext uri="{FF2B5EF4-FFF2-40B4-BE49-F238E27FC236}">
                <a16:creationId xmlns:a16="http://schemas.microsoft.com/office/drawing/2014/main" id="{28356D30-0CF8-746F-C9D4-B7E22B14B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9888" y="2314575"/>
            <a:ext cx="0" cy="149701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1" name="Line 18">
            <a:extLst>
              <a:ext uri="{FF2B5EF4-FFF2-40B4-BE49-F238E27FC236}">
                <a16:creationId xmlns:a16="http://schemas.microsoft.com/office/drawing/2014/main" id="{69DDAA03-B902-89D8-6F83-304DBFFDB7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650" y="2314575"/>
            <a:ext cx="0" cy="149701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2" name="Line 19">
            <a:extLst>
              <a:ext uri="{FF2B5EF4-FFF2-40B4-BE49-F238E27FC236}">
                <a16:creationId xmlns:a16="http://schemas.microsoft.com/office/drawing/2014/main" id="{02FA0ED0-3FA4-F105-AB99-204F8C851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0363" y="2692400"/>
            <a:ext cx="383381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3" name="Line 20">
            <a:extLst>
              <a:ext uri="{FF2B5EF4-FFF2-40B4-BE49-F238E27FC236}">
                <a16:creationId xmlns:a16="http://schemas.microsoft.com/office/drawing/2014/main" id="{7BEE22F0-36DF-2B42-B460-7A4225D35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0363" y="3063875"/>
            <a:ext cx="383381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4" name="Line 21">
            <a:extLst>
              <a:ext uri="{FF2B5EF4-FFF2-40B4-BE49-F238E27FC236}">
                <a16:creationId xmlns:a16="http://schemas.microsoft.com/office/drawing/2014/main" id="{6F716013-FBFA-4131-B584-F7B647668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0363" y="3435350"/>
            <a:ext cx="383381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5" name="Line 22">
            <a:extLst>
              <a:ext uri="{FF2B5EF4-FFF2-40B4-BE49-F238E27FC236}">
                <a16:creationId xmlns:a16="http://schemas.microsoft.com/office/drawing/2014/main" id="{9C1547B0-928F-B047-D649-A381657093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6713" y="2314575"/>
            <a:ext cx="0" cy="149701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6" name="Line 23">
            <a:extLst>
              <a:ext uri="{FF2B5EF4-FFF2-40B4-BE49-F238E27FC236}">
                <a16:creationId xmlns:a16="http://schemas.microsoft.com/office/drawing/2014/main" id="{FAFEEB15-7C8E-CAC8-D735-7900A5B55A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7825" y="2314575"/>
            <a:ext cx="0" cy="149701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7" name="Line 24">
            <a:extLst>
              <a:ext uri="{FF2B5EF4-FFF2-40B4-BE49-F238E27FC236}">
                <a16:creationId xmlns:a16="http://schemas.microsoft.com/office/drawing/2014/main" id="{EC987818-467C-87BB-67AB-058E3B8E7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0363" y="2320925"/>
            <a:ext cx="383381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8" name="Line 25">
            <a:extLst>
              <a:ext uri="{FF2B5EF4-FFF2-40B4-BE49-F238E27FC236}">
                <a16:creationId xmlns:a16="http://schemas.microsoft.com/office/drawing/2014/main" id="{C2300AF6-6633-8989-26F9-E5E2CF12E9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0363" y="3805238"/>
            <a:ext cx="383381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9" name="Rectangle 26">
            <a:extLst>
              <a:ext uri="{FF2B5EF4-FFF2-40B4-BE49-F238E27FC236}">
                <a16:creationId xmlns:a16="http://schemas.microsoft.com/office/drawing/2014/main" id="{9983A9E7-E505-4625-F600-5752D28E0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4563" y="2365375"/>
            <a:ext cx="2413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1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27">
            <a:extLst>
              <a:ext uri="{FF2B5EF4-FFF2-40B4-BE49-F238E27FC236}">
                <a16:creationId xmlns:a16="http://schemas.microsoft.com/office/drawing/2014/main" id="{369431D8-3E57-F773-BB77-E9701D703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365375"/>
            <a:ext cx="2413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0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28">
            <a:extLst>
              <a:ext uri="{FF2B5EF4-FFF2-40B4-BE49-F238E27FC236}">
                <a16:creationId xmlns:a16="http://schemas.microsoft.com/office/drawing/2014/main" id="{115974C7-9993-7139-1B48-C216CB305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162" y="2365375"/>
            <a:ext cx="1138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s-ES" sz="1800" dirty="0">
                <a:effectLst/>
                <a:sym typeface="Symbol"/>
              </a:rPr>
              <a:t></a:t>
            </a:r>
            <a:endParaRPr lang="es-CL" sz="18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2" name="Rectangle 29">
            <a:extLst>
              <a:ext uri="{FF2B5EF4-FFF2-40B4-BE49-F238E27FC236}">
                <a16:creationId xmlns:a16="http://schemas.microsoft.com/office/drawing/2014/main" id="{47738DB4-539B-6778-CE48-D9F72AE05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175" y="2733675"/>
            <a:ext cx="9001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{q1,q2}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31">
            <a:extLst>
              <a:ext uri="{FF2B5EF4-FFF2-40B4-BE49-F238E27FC236}">
                <a16:creationId xmlns:a16="http://schemas.microsoft.com/office/drawing/2014/main" id="{F7099515-B04A-CDC4-304C-B42B5B7F2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525" y="2733675"/>
            <a:ext cx="2460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q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32">
            <a:extLst>
              <a:ext uri="{FF2B5EF4-FFF2-40B4-BE49-F238E27FC236}">
                <a16:creationId xmlns:a16="http://schemas.microsoft.com/office/drawing/2014/main" id="{B3C59EEC-50A1-E96A-B627-7913A5E33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113" y="2870200"/>
            <a:ext cx="1508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o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33">
            <a:extLst>
              <a:ext uri="{FF2B5EF4-FFF2-40B4-BE49-F238E27FC236}">
                <a16:creationId xmlns:a16="http://schemas.microsoft.com/office/drawing/2014/main" id="{665E82AD-4EF7-9B3D-4253-C74A80940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275" y="3106738"/>
            <a:ext cx="5207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{q2}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34">
            <a:extLst>
              <a:ext uri="{FF2B5EF4-FFF2-40B4-BE49-F238E27FC236}">
                <a16:creationId xmlns:a16="http://schemas.microsoft.com/office/drawing/2014/main" id="{7CA0EBE0-F98E-3DCF-7D6F-8A48A67E7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3106738"/>
            <a:ext cx="5207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{q1}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35">
            <a:extLst>
              <a:ext uri="{FF2B5EF4-FFF2-40B4-BE49-F238E27FC236}">
                <a16:creationId xmlns:a16="http://schemas.microsoft.com/office/drawing/2014/main" id="{FE364091-EB64-884A-C646-BF5B728B6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113" y="3106738"/>
            <a:ext cx="23018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q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E0EA7D4A-2840-A92A-E341-B3D9CB28A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3241675"/>
            <a:ext cx="1476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1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Rectangle 37">
            <a:extLst>
              <a:ext uri="{FF2B5EF4-FFF2-40B4-BE49-F238E27FC236}">
                <a16:creationId xmlns:a16="http://schemas.microsoft.com/office/drawing/2014/main" id="{272D857A-62DE-48DE-4E5A-B8ED650B0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275" y="3478213"/>
            <a:ext cx="5207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{q2}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38">
            <a:extLst>
              <a:ext uri="{FF2B5EF4-FFF2-40B4-BE49-F238E27FC236}">
                <a16:creationId xmlns:a16="http://schemas.microsoft.com/office/drawing/2014/main" id="{15F67BA6-67B8-7F67-F2CB-7F280C039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3478213"/>
            <a:ext cx="5207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{q1}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Rectangle 39">
            <a:extLst>
              <a:ext uri="{FF2B5EF4-FFF2-40B4-BE49-F238E27FC236}">
                <a16:creationId xmlns:a16="http://schemas.microsoft.com/office/drawing/2014/main" id="{40D8056E-AA64-0A37-BF58-DAE04DE2C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113" y="3478213"/>
            <a:ext cx="23018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q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40">
            <a:extLst>
              <a:ext uri="{FF2B5EF4-FFF2-40B4-BE49-F238E27FC236}">
                <a16:creationId xmlns:a16="http://schemas.microsoft.com/office/drawing/2014/main" id="{BFA1A025-339A-A403-23BC-51BCE2266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3613150"/>
            <a:ext cx="1476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2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CB90B11-9A37-25CC-5CB0-C8803290B726}"/>
              </a:ext>
            </a:extLst>
          </p:cNvPr>
          <p:cNvSpPr txBox="1"/>
          <p:nvPr/>
        </p:nvSpPr>
        <p:spPr>
          <a:xfrm>
            <a:off x="5913438" y="2667773"/>
            <a:ext cx="38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</a:rPr>
              <a:t>∅</a:t>
            </a:r>
          </a:p>
        </p:txBody>
      </p:sp>
    </p:spTree>
    <p:extLst>
      <p:ext uri="{BB962C8B-B14F-4D97-AF65-F5344CB8AC3E}">
        <p14:creationId xmlns:p14="http://schemas.microsoft.com/office/powerpoint/2010/main" val="4356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6" grpId="0"/>
      <p:bldP spid="67" grpId="0"/>
      <p:bldP spid="70" grpId="0"/>
      <p:bldP spid="71" grpId="0"/>
      <p:bldP spid="7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C9A15-BFEA-6930-E249-8A17F696F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49" y="735539"/>
            <a:ext cx="9613861" cy="1080938"/>
          </a:xfrm>
        </p:spPr>
        <p:txBody>
          <a:bodyPr/>
          <a:lstStyle/>
          <a:p>
            <a:r>
              <a:rPr lang="es-CL" dirty="0"/>
              <a:t>Ejemplo, AFND</a:t>
            </a:r>
            <a:r>
              <a:rPr lang="es-CL" dirty="0">
                <a:sym typeface="Wingdings" panose="05000000000000000000" pitchFamily="2" charset="2"/>
              </a:rPr>
              <a:t>AFD.S={0,1}</a:t>
            </a:r>
            <a:endParaRPr lang="es-CL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7DB3D46-63A2-6546-9346-3FF031926425}"/>
              </a:ext>
            </a:extLst>
          </p:cNvPr>
          <p:cNvSpPr/>
          <p:nvPr/>
        </p:nvSpPr>
        <p:spPr>
          <a:xfrm>
            <a:off x="2250920" y="3198551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o</a:t>
            </a:r>
            <a:endParaRPr lang="es-CL" baseline="-25000" dirty="0"/>
          </a:p>
          <a:p>
            <a:pPr algn="ctr"/>
            <a:endParaRPr lang="es-CL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958F174-CACF-D30C-3AA7-3439244F3D18}"/>
              </a:ext>
            </a:extLst>
          </p:cNvPr>
          <p:cNvSpPr/>
          <p:nvPr/>
        </p:nvSpPr>
        <p:spPr>
          <a:xfrm>
            <a:off x="680321" y="3942897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F1EF218-18AC-A0AA-1236-88D8C71A8B4E}"/>
              </a:ext>
            </a:extLst>
          </p:cNvPr>
          <p:cNvSpPr/>
          <p:nvPr/>
        </p:nvSpPr>
        <p:spPr>
          <a:xfrm>
            <a:off x="680321" y="2420543"/>
            <a:ext cx="1098958" cy="108093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2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D9CEA17-1321-3EBB-A55B-28E47979C909}"/>
              </a:ext>
            </a:extLst>
          </p:cNvPr>
          <p:cNvCxnSpPr>
            <a:stCxn id="4" idx="1"/>
            <a:endCxn id="6" idx="6"/>
          </p:cNvCxnSpPr>
          <p:nvPr/>
        </p:nvCxnSpPr>
        <p:spPr>
          <a:xfrm flipH="1" flipV="1">
            <a:off x="1779279" y="2961012"/>
            <a:ext cx="632580" cy="39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A9F06DC-295F-7E44-B95D-97D56DE17E78}"/>
              </a:ext>
            </a:extLst>
          </p:cNvPr>
          <p:cNvCxnSpPr>
            <a:stCxn id="4" idx="3"/>
            <a:endCxn id="5" idx="6"/>
          </p:cNvCxnSpPr>
          <p:nvPr/>
        </p:nvCxnSpPr>
        <p:spPr>
          <a:xfrm flipH="1">
            <a:off x="1779279" y="4121189"/>
            <a:ext cx="632580" cy="36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AD3FE8A-B37E-FDE3-41CA-D38084794C2C}"/>
              </a:ext>
            </a:extLst>
          </p:cNvPr>
          <p:cNvSpPr txBox="1"/>
          <p:nvPr/>
        </p:nvSpPr>
        <p:spPr>
          <a:xfrm>
            <a:off x="1568350" y="3514318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7F137C9-7B7E-945F-9ACE-D0BB538E8503}"/>
              </a:ext>
            </a:extLst>
          </p:cNvPr>
          <p:cNvSpPr txBox="1"/>
          <p:nvPr/>
        </p:nvSpPr>
        <p:spPr>
          <a:xfrm>
            <a:off x="2089981" y="4279489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34B28E77-4D6B-C118-7DFF-5E154A9D245F}"/>
              </a:ext>
            </a:extLst>
          </p:cNvPr>
          <p:cNvCxnSpPr>
            <a:stCxn id="5" idx="3"/>
            <a:endCxn id="5" idx="4"/>
          </p:cNvCxnSpPr>
          <p:nvPr/>
        </p:nvCxnSpPr>
        <p:spPr>
          <a:xfrm rot="16200000" flipH="1">
            <a:off x="956380" y="4750415"/>
            <a:ext cx="158300" cy="388540"/>
          </a:xfrm>
          <a:prstGeom prst="curvedConnector3">
            <a:avLst>
              <a:gd name="adj1" fmla="val 3662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186A5EF3-4F32-A8CD-94F1-C9B83E4A4B96}"/>
              </a:ext>
            </a:extLst>
          </p:cNvPr>
          <p:cNvCxnSpPr>
            <a:stCxn id="6" idx="2"/>
            <a:endCxn id="6" idx="0"/>
          </p:cNvCxnSpPr>
          <p:nvPr/>
        </p:nvCxnSpPr>
        <p:spPr>
          <a:xfrm rot="10800000" flipH="1">
            <a:off x="680320" y="2420544"/>
            <a:ext cx="549479" cy="540469"/>
          </a:xfrm>
          <a:prstGeom prst="curvedConnector4">
            <a:avLst>
              <a:gd name="adj1" fmla="val -41603"/>
              <a:gd name="adj2" fmla="val 1422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A081822-66AF-98A8-0962-FC04CFE1ECD7}"/>
              </a:ext>
            </a:extLst>
          </p:cNvPr>
          <p:cNvSpPr txBox="1"/>
          <p:nvPr/>
        </p:nvSpPr>
        <p:spPr>
          <a:xfrm>
            <a:off x="341352" y="2162056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042BC7B-358D-BAD8-0F5F-AA8C0BBB5842}"/>
              </a:ext>
            </a:extLst>
          </p:cNvPr>
          <p:cNvSpPr txBox="1"/>
          <p:nvPr/>
        </p:nvSpPr>
        <p:spPr>
          <a:xfrm>
            <a:off x="845896" y="5368049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91D1B3D-DEE6-418E-2832-ED1A98E52B07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841260" y="3343181"/>
            <a:ext cx="0" cy="75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548CCDA3-6E4A-11BA-8004-C722ED326E38}"/>
              </a:ext>
            </a:extLst>
          </p:cNvPr>
          <p:cNvCxnSpPr>
            <a:stCxn id="5" idx="7"/>
            <a:endCxn id="6" idx="5"/>
          </p:cNvCxnSpPr>
          <p:nvPr/>
        </p:nvCxnSpPr>
        <p:spPr>
          <a:xfrm flipV="1">
            <a:off x="1618340" y="3343181"/>
            <a:ext cx="0" cy="75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FB31906-40AE-866D-94EB-2FEEFCC5E537}"/>
              </a:ext>
            </a:extLst>
          </p:cNvPr>
          <p:cNvSpPr txBox="1"/>
          <p:nvPr/>
        </p:nvSpPr>
        <p:spPr>
          <a:xfrm>
            <a:off x="2266426" y="3004657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2A9C2F1-9DF6-14D7-52B1-322FE41E2F82}"/>
              </a:ext>
            </a:extLst>
          </p:cNvPr>
          <p:cNvSpPr txBox="1"/>
          <p:nvPr/>
        </p:nvSpPr>
        <p:spPr>
          <a:xfrm>
            <a:off x="610576" y="3522801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7C6A81D0-76E1-181A-39C7-A78C8B5AB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290" y="2048752"/>
            <a:ext cx="1273175" cy="371475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E8581F9E-F0AE-7BD1-4E1C-48C46ADC0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7465" y="2048752"/>
            <a:ext cx="1274763" cy="371475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9F231E78-7E9A-0034-29F9-FDAA32972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2227" y="2048752"/>
            <a:ext cx="1273175" cy="371475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8BFD856-C0CA-24D8-F894-06616C2AD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290" y="2420227"/>
            <a:ext cx="1273175" cy="371475"/>
          </a:xfrm>
          <a:prstGeom prst="rect">
            <a:avLst/>
          </a:prstGeom>
          <a:solidFill>
            <a:srgbClr val="F9D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2ABB8EE9-AC09-63C7-D541-B3BC3A944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7465" y="2420227"/>
            <a:ext cx="1274763" cy="371475"/>
          </a:xfrm>
          <a:prstGeom prst="rect">
            <a:avLst/>
          </a:prstGeom>
          <a:solidFill>
            <a:srgbClr val="F9D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8A987998-D31B-A9A6-F293-1FCBB0CCD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2227" y="2420227"/>
            <a:ext cx="1273175" cy="371475"/>
          </a:xfrm>
          <a:prstGeom prst="rect">
            <a:avLst/>
          </a:prstGeom>
          <a:solidFill>
            <a:srgbClr val="F9D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F55F5413-2E89-E00C-4A76-DD8F536D1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290" y="2791702"/>
            <a:ext cx="1273175" cy="369888"/>
          </a:xfrm>
          <a:prstGeom prst="rect">
            <a:avLst/>
          </a:prstGeom>
          <a:solidFill>
            <a:srgbClr val="FCE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BDFE2FFE-8777-89B4-FB62-C44CBAE29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7465" y="2791702"/>
            <a:ext cx="1274763" cy="369888"/>
          </a:xfrm>
          <a:prstGeom prst="rect">
            <a:avLst/>
          </a:prstGeom>
          <a:solidFill>
            <a:srgbClr val="FCE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3FC98F06-54D8-C740-9D9A-54CDEC135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2227" y="2791702"/>
            <a:ext cx="1273175" cy="369888"/>
          </a:xfrm>
          <a:prstGeom prst="rect">
            <a:avLst/>
          </a:prstGeom>
          <a:solidFill>
            <a:srgbClr val="FCE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D330BF4C-D8D0-97CF-1F7E-ADB24E0F7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290" y="3161589"/>
            <a:ext cx="1273175" cy="371475"/>
          </a:xfrm>
          <a:prstGeom prst="rect">
            <a:avLst/>
          </a:prstGeom>
          <a:solidFill>
            <a:srgbClr val="F9D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id="{8FCC1290-5FCE-5254-E5F5-6858D4A5A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7465" y="3161589"/>
            <a:ext cx="1274763" cy="371475"/>
          </a:xfrm>
          <a:prstGeom prst="rect">
            <a:avLst/>
          </a:prstGeom>
          <a:solidFill>
            <a:srgbClr val="F9D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29D3A130-E721-10A5-57DA-7A67C1241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2227" y="3161589"/>
            <a:ext cx="1273175" cy="371475"/>
          </a:xfrm>
          <a:prstGeom prst="rect">
            <a:avLst/>
          </a:prstGeom>
          <a:solidFill>
            <a:srgbClr val="F9D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D6100C08-8F7B-5796-D547-DD971F5F3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290" y="3533064"/>
            <a:ext cx="1273175" cy="371475"/>
          </a:xfrm>
          <a:prstGeom prst="rect">
            <a:avLst/>
          </a:prstGeom>
          <a:solidFill>
            <a:srgbClr val="FCE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2ED7A13F-8C52-6522-7AC9-BE9BA5463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7465" y="3533064"/>
            <a:ext cx="1274763" cy="371475"/>
          </a:xfrm>
          <a:prstGeom prst="rect">
            <a:avLst/>
          </a:prstGeom>
          <a:solidFill>
            <a:srgbClr val="FCE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8" name="Rectangle 19">
            <a:extLst>
              <a:ext uri="{FF2B5EF4-FFF2-40B4-BE49-F238E27FC236}">
                <a16:creationId xmlns:a16="http://schemas.microsoft.com/office/drawing/2014/main" id="{CB7A203F-1D99-AD5A-F7EA-3D19E90C9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2227" y="3533064"/>
            <a:ext cx="1273175" cy="371475"/>
          </a:xfrm>
          <a:prstGeom prst="rect">
            <a:avLst/>
          </a:prstGeom>
          <a:solidFill>
            <a:srgbClr val="FCE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9" name="Line 20">
            <a:extLst>
              <a:ext uri="{FF2B5EF4-FFF2-40B4-BE49-F238E27FC236}">
                <a16:creationId xmlns:a16="http://schemas.microsoft.com/office/drawing/2014/main" id="{A7B6E144-8728-11CB-5F49-42549CE714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7465" y="2042402"/>
            <a:ext cx="0" cy="18684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0" name="Line 21">
            <a:extLst>
              <a:ext uri="{FF2B5EF4-FFF2-40B4-BE49-F238E27FC236}">
                <a16:creationId xmlns:a16="http://schemas.microsoft.com/office/drawing/2014/main" id="{6F75A0ED-8AC6-B04E-2D83-489B53A68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2227" y="2042402"/>
            <a:ext cx="0" cy="18684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1" name="Line 22">
            <a:extLst>
              <a:ext uri="{FF2B5EF4-FFF2-40B4-BE49-F238E27FC236}">
                <a16:creationId xmlns:a16="http://schemas.microsoft.com/office/drawing/2014/main" id="{6A372A66-C681-78B9-9ED7-6E0F6A789F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7940" y="2420227"/>
            <a:ext cx="383381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2" name="Line 23">
            <a:extLst>
              <a:ext uri="{FF2B5EF4-FFF2-40B4-BE49-F238E27FC236}">
                <a16:creationId xmlns:a16="http://schemas.microsoft.com/office/drawing/2014/main" id="{B2971F0A-7B8F-6C1D-7DC2-5FF70D8F3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7940" y="2791702"/>
            <a:ext cx="383381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3" name="Line 24">
            <a:extLst>
              <a:ext uri="{FF2B5EF4-FFF2-40B4-BE49-F238E27FC236}">
                <a16:creationId xmlns:a16="http://schemas.microsoft.com/office/drawing/2014/main" id="{80C38873-B005-EC4B-84FE-74D681BE4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7940" y="3161589"/>
            <a:ext cx="383381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4" name="Line 25">
            <a:extLst>
              <a:ext uri="{FF2B5EF4-FFF2-40B4-BE49-F238E27FC236}">
                <a16:creationId xmlns:a16="http://schemas.microsoft.com/office/drawing/2014/main" id="{FD86D864-C888-60CF-8AB8-E2B537B428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7940" y="3533064"/>
            <a:ext cx="383381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5" name="Line 26">
            <a:extLst>
              <a:ext uri="{FF2B5EF4-FFF2-40B4-BE49-F238E27FC236}">
                <a16:creationId xmlns:a16="http://schemas.microsoft.com/office/drawing/2014/main" id="{325410C9-EEB9-CFAB-A63C-24C488E07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4290" y="2042402"/>
            <a:ext cx="0" cy="18684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6" name="Line 27">
            <a:extLst>
              <a:ext uri="{FF2B5EF4-FFF2-40B4-BE49-F238E27FC236}">
                <a16:creationId xmlns:a16="http://schemas.microsoft.com/office/drawing/2014/main" id="{44B350E1-4733-A10C-2F04-CC8B9F0CA3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5402" y="2042402"/>
            <a:ext cx="0" cy="18684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7" name="Line 28">
            <a:extLst>
              <a:ext uri="{FF2B5EF4-FFF2-40B4-BE49-F238E27FC236}">
                <a16:creationId xmlns:a16="http://schemas.microsoft.com/office/drawing/2014/main" id="{131478D2-F9F4-C5BB-9009-0FDE33424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7940" y="2048752"/>
            <a:ext cx="383381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8" name="Line 29">
            <a:extLst>
              <a:ext uri="{FF2B5EF4-FFF2-40B4-BE49-F238E27FC236}">
                <a16:creationId xmlns:a16="http://schemas.microsoft.com/office/drawing/2014/main" id="{2D7575B3-F08A-9947-BAEF-F4DBCABC90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7940" y="3904539"/>
            <a:ext cx="383381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9" name="Rectangle 30">
            <a:extLst>
              <a:ext uri="{FF2B5EF4-FFF2-40B4-BE49-F238E27FC236}">
                <a16:creationId xmlns:a16="http://schemas.microsoft.com/office/drawing/2014/main" id="{6F5AB5A1-EF38-DED2-C8F7-6D6747451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2140" y="2093202"/>
            <a:ext cx="2413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1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31">
            <a:extLst>
              <a:ext uri="{FF2B5EF4-FFF2-40B4-BE49-F238E27FC236}">
                <a16:creationId xmlns:a16="http://schemas.microsoft.com/office/drawing/2014/main" id="{9B9C0E69-260D-C5E5-7D60-63528A329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7377" y="2093202"/>
            <a:ext cx="2413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0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32">
            <a:extLst>
              <a:ext uri="{FF2B5EF4-FFF2-40B4-BE49-F238E27FC236}">
                <a16:creationId xmlns:a16="http://schemas.microsoft.com/office/drawing/2014/main" id="{578AB264-AA9F-1883-5807-432D3DACC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409" y="2093202"/>
            <a:ext cx="1138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s-ES" sz="1800" dirty="0">
                <a:effectLst/>
                <a:sym typeface="Symbol"/>
              </a:rPr>
              <a:t></a:t>
            </a:r>
            <a:endParaRPr lang="es-CL" sz="1800" dirty="0">
              <a:effectLst/>
              <a:latin typeface="Times New Roman"/>
              <a:ea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33">
            <a:extLst>
              <a:ext uri="{FF2B5EF4-FFF2-40B4-BE49-F238E27FC236}">
                <a16:creationId xmlns:a16="http://schemas.microsoft.com/office/drawing/2014/main" id="{DE44D994-7EE3-4344-69EF-7037A4140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752" y="2464677"/>
            <a:ext cx="8509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{q1,q2}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34">
            <a:extLst>
              <a:ext uri="{FF2B5EF4-FFF2-40B4-BE49-F238E27FC236}">
                <a16:creationId xmlns:a16="http://schemas.microsoft.com/office/drawing/2014/main" id="{448315A5-34DF-F8EE-330B-C0AD0209E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627" y="2466264"/>
            <a:ext cx="144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CL" dirty="0">
                <a:solidFill>
                  <a:schemeClr val="bg1"/>
                </a:solidFill>
              </a:rPr>
              <a:t>∅</a:t>
            </a:r>
          </a:p>
        </p:txBody>
      </p:sp>
      <p:sp>
        <p:nvSpPr>
          <p:cNvPr id="54" name="Rectangle 35">
            <a:extLst>
              <a:ext uri="{FF2B5EF4-FFF2-40B4-BE49-F238E27FC236}">
                <a16:creationId xmlns:a16="http://schemas.microsoft.com/office/drawing/2014/main" id="{004A51A4-9B5C-790E-5E89-422FBB7A7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6102" y="2464677"/>
            <a:ext cx="23018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q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36">
            <a:extLst>
              <a:ext uri="{FF2B5EF4-FFF2-40B4-BE49-F238E27FC236}">
                <a16:creationId xmlns:a16="http://schemas.microsoft.com/office/drawing/2014/main" id="{C24BC3E5-C8B2-03FB-DEC9-CB034B367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690" y="2598027"/>
            <a:ext cx="1508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o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37">
            <a:extLst>
              <a:ext uri="{FF2B5EF4-FFF2-40B4-BE49-F238E27FC236}">
                <a16:creationId xmlns:a16="http://schemas.microsoft.com/office/drawing/2014/main" id="{4D92FCE9-548E-7A21-DC2B-2E0717690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852" y="2834564"/>
            <a:ext cx="5207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{q2}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38">
            <a:extLst>
              <a:ext uri="{FF2B5EF4-FFF2-40B4-BE49-F238E27FC236}">
                <a16:creationId xmlns:a16="http://schemas.microsoft.com/office/drawing/2014/main" id="{1EEFF231-E8F6-1089-9005-59FE2FE06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677" y="2834564"/>
            <a:ext cx="5207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{q1}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39">
            <a:extLst>
              <a:ext uri="{FF2B5EF4-FFF2-40B4-BE49-F238E27FC236}">
                <a16:creationId xmlns:a16="http://schemas.microsoft.com/office/drawing/2014/main" id="{7D1C976F-C820-4C4F-61A8-B5BE2D873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690" y="2834564"/>
            <a:ext cx="23018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q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40">
            <a:extLst>
              <a:ext uri="{FF2B5EF4-FFF2-40B4-BE49-F238E27FC236}">
                <a16:creationId xmlns:a16="http://schemas.microsoft.com/office/drawing/2014/main" id="{4597DF4C-1689-B3B3-9762-31D904053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277" y="2969502"/>
            <a:ext cx="1476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1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41">
            <a:extLst>
              <a:ext uri="{FF2B5EF4-FFF2-40B4-BE49-F238E27FC236}">
                <a16:creationId xmlns:a16="http://schemas.microsoft.com/office/drawing/2014/main" id="{FEE50287-3DEA-443E-2B21-ACBA2DF60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852" y="3206039"/>
            <a:ext cx="5207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{q2}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42">
            <a:extLst>
              <a:ext uri="{FF2B5EF4-FFF2-40B4-BE49-F238E27FC236}">
                <a16:creationId xmlns:a16="http://schemas.microsoft.com/office/drawing/2014/main" id="{27D1B275-3446-667C-55F3-7E345FE90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677" y="3206039"/>
            <a:ext cx="5207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{q1}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43">
            <a:extLst>
              <a:ext uri="{FF2B5EF4-FFF2-40B4-BE49-F238E27FC236}">
                <a16:creationId xmlns:a16="http://schemas.microsoft.com/office/drawing/2014/main" id="{2E0A0DF9-43FB-D218-7DC5-802D03A89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690" y="3206039"/>
            <a:ext cx="23018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q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44">
            <a:extLst>
              <a:ext uri="{FF2B5EF4-FFF2-40B4-BE49-F238E27FC236}">
                <a16:creationId xmlns:a16="http://schemas.microsoft.com/office/drawing/2014/main" id="{BE90D0FA-0078-82A7-5878-CE69B0CFB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277" y="3337802"/>
            <a:ext cx="1603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2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45">
            <a:extLst>
              <a:ext uri="{FF2B5EF4-FFF2-40B4-BE49-F238E27FC236}">
                <a16:creationId xmlns:a16="http://schemas.microsoft.com/office/drawing/2014/main" id="{AB245F18-3A64-1498-AD67-9C252F6B0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852" y="3577514"/>
            <a:ext cx="5207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{q2}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46">
            <a:extLst>
              <a:ext uri="{FF2B5EF4-FFF2-40B4-BE49-F238E27FC236}">
                <a16:creationId xmlns:a16="http://schemas.microsoft.com/office/drawing/2014/main" id="{B9E3E1F8-BAF3-8DB6-6D99-1D8653CF5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677" y="3577514"/>
            <a:ext cx="5207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{q1}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47">
            <a:extLst>
              <a:ext uri="{FF2B5EF4-FFF2-40B4-BE49-F238E27FC236}">
                <a16:creationId xmlns:a16="http://schemas.microsoft.com/office/drawing/2014/main" id="{68AA178A-D0A1-EDA6-3C64-EC52A9CFE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815" y="3577514"/>
            <a:ext cx="8509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{q1,q2}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BB78726-530C-D97A-21CE-9B6AB96AEB78}"/>
              </a:ext>
            </a:extLst>
          </p:cNvPr>
          <p:cNvSpPr txBox="1"/>
          <p:nvPr/>
        </p:nvSpPr>
        <p:spPr>
          <a:xfrm>
            <a:off x="9055666" y="3562147"/>
            <a:ext cx="70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{q</a:t>
            </a:r>
            <a:r>
              <a:rPr lang="es-CL" baseline="-25000" dirty="0"/>
              <a:t>0</a:t>
            </a:r>
            <a:r>
              <a:rPr lang="es-CL" dirty="0"/>
              <a:t>}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84E30570-356D-CAB7-38E9-304170F401A7}"/>
              </a:ext>
            </a:extLst>
          </p:cNvPr>
          <p:cNvSpPr txBox="1"/>
          <p:nvPr/>
        </p:nvSpPr>
        <p:spPr>
          <a:xfrm>
            <a:off x="7798081" y="4278072"/>
            <a:ext cx="60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{q</a:t>
            </a:r>
            <a:r>
              <a:rPr lang="es-CL" baseline="-25000" dirty="0"/>
              <a:t>2</a:t>
            </a:r>
            <a:r>
              <a:rPr lang="es-CL" dirty="0"/>
              <a:t>}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9F8A5D5A-791D-FD2C-4DBB-1E53645C376B}"/>
              </a:ext>
            </a:extLst>
          </p:cNvPr>
          <p:cNvSpPr txBox="1"/>
          <p:nvPr/>
        </p:nvSpPr>
        <p:spPr>
          <a:xfrm>
            <a:off x="10511402" y="4278072"/>
            <a:ext cx="70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{q</a:t>
            </a:r>
            <a:r>
              <a:rPr lang="es-CL" baseline="-25000" dirty="0"/>
              <a:t>1</a:t>
            </a:r>
            <a:r>
              <a:rPr lang="es-CL" dirty="0"/>
              <a:t>}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95E186AD-989D-E525-9083-A5CCCCB2835F}"/>
              </a:ext>
            </a:extLst>
          </p:cNvPr>
          <p:cNvSpPr txBox="1"/>
          <p:nvPr/>
        </p:nvSpPr>
        <p:spPr>
          <a:xfrm>
            <a:off x="8913584" y="4280325"/>
            <a:ext cx="98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{q</a:t>
            </a:r>
            <a:r>
              <a:rPr lang="es-CL" baseline="-25000" dirty="0"/>
              <a:t>1</a:t>
            </a:r>
            <a:r>
              <a:rPr lang="es-CL" dirty="0"/>
              <a:t>, q</a:t>
            </a:r>
            <a:r>
              <a:rPr lang="es-CL" baseline="-25000" dirty="0"/>
              <a:t>2</a:t>
            </a:r>
            <a:r>
              <a:rPr lang="es-CL" dirty="0"/>
              <a:t>}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F8837674-CBB7-7B10-DFFF-55801C0681CE}"/>
              </a:ext>
            </a:extLst>
          </p:cNvPr>
          <p:cNvSpPr txBox="1"/>
          <p:nvPr/>
        </p:nvSpPr>
        <p:spPr>
          <a:xfrm>
            <a:off x="9262533" y="2843969"/>
            <a:ext cx="31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∅</a:t>
            </a: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69744707-DEDC-6A6C-32E9-A1B69A1DC885}"/>
              </a:ext>
            </a:extLst>
          </p:cNvPr>
          <p:cNvCxnSpPr>
            <a:cxnSpLocks/>
            <a:stCxn id="67" idx="2"/>
            <a:endCxn id="71" idx="0"/>
          </p:cNvCxnSpPr>
          <p:nvPr/>
        </p:nvCxnSpPr>
        <p:spPr>
          <a:xfrm flipH="1">
            <a:off x="9406010" y="3931479"/>
            <a:ext cx="1" cy="348846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70E4FCB4-D8FA-6B5D-B858-A9619A365138}"/>
              </a:ext>
            </a:extLst>
          </p:cNvPr>
          <p:cNvCxnSpPr>
            <a:cxnSpLocks/>
            <a:stCxn id="67" idx="0"/>
            <a:endCxn id="72" idx="2"/>
          </p:cNvCxnSpPr>
          <p:nvPr/>
        </p:nvCxnSpPr>
        <p:spPr>
          <a:xfrm flipV="1">
            <a:off x="9406011" y="3213301"/>
            <a:ext cx="16367" cy="348846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Conector: curvado 84">
            <a:extLst>
              <a:ext uri="{FF2B5EF4-FFF2-40B4-BE49-F238E27FC236}">
                <a16:creationId xmlns:a16="http://schemas.microsoft.com/office/drawing/2014/main" id="{D246F0C9-EDD0-F0B9-46EF-40E2D91B1E59}"/>
              </a:ext>
            </a:extLst>
          </p:cNvPr>
          <p:cNvCxnSpPr>
            <a:cxnSpLocks/>
            <a:stCxn id="70" idx="3"/>
            <a:endCxn id="70" idx="0"/>
          </p:cNvCxnSpPr>
          <p:nvPr/>
        </p:nvCxnSpPr>
        <p:spPr>
          <a:xfrm flipH="1" flipV="1">
            <a:off x="10861747" y="4278072"/>
            <a:ext cx="350344" cy="184666"/>
          </a:xfrm>
          <a:prstGeom prst="curvedConnector4">
            <a:avLst>
              <a:gd name="adj1" fmla="val -65250"/>
              <a:gd name="adj2" fmla="val 423674"/>
            </a:avLst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C4136067-DC34-EE40-8D04-C4DBE81EB138}"/>
              </a:ext>
            </a:extLst>
          </p:cNvPr>
          <p:cNvCxnSpPr>
            <a:cxnSpLocks/>
            <a:stCxn id="71" idx="3"/>
            <a:endCxn id="70" idx="1"/>
          </p:cNvCxnSpPr>
          <p:nvPr/>
        </p:nvCxnSpPr>
        <p:spPr>
          <a:xfrm flipV="1">
            <a:off x="9898436" y="4462738"/>
            <a:ext cx="612966" cy="2253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A12355AD-32D1-603B-E154-30C45C5C6F3E}"/>
              </a:ext>
            </a:extLst>
          </p:cNvPr>
          <p:cNvCxnSpPr>
            <a:cxnSpLocks/>
            <a:stCxn id="71" idx="1"/>
            <a:endCxn id="69" idx="3"/>
          </p:cNvCxnSpPr>
          <p:nvPr/>
        </p:nvCxnSpPr>
        <p:spPr>
          <a:xfrm flipH="1" flipV="1">
            <a:off x="8399940" y="4462738"/>
            <a:ext cx="513644" cy="2253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Conector: curvado 101">
            <a:extLst>
              <a:ext uri="{FF2B5EF4-FFF2-40B4-BE49-F238E27FC236}">
                <a16:creationId xmlns:a16="http://schemas.microsoft.com/office/drawing/2014/main" id="{948BA0F2-EB5A-779D-DE84-F992F68D2485}"/>
              </a:ext>
            </a:extLst>
          </p:cNvPr>
          <p:cNvCxnSpPr>
            <a:cxnSpLocks/>
            <a:stCxn id="69" idx="1"/>
            <a:endCxn id="69" idx="0"/>
          </p:cNvCxnSpPr>
          <p:nvPr/>
        </p:nvCxnSpPr>
        <p:spPr>
          <a:xfrm rot="10800000" flipH="1">
            <a:off x="7798081" y="4278072"/>
            <a:ext cx="300930" cy="184666"/>
          </a:xfrm>
          <a:prstGeom prst="curvedConnector4">
            <a:avLst>
              <a:gd name="adj1" fmla="val -75965"/>
              <a:gd name="adj2" fmla="val 223791"/>
            </a:avLst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Conector: curvado 103">
            <a:extLst>
              <a:ext uri="{FF2B5EF4-FFF2-40B4-BE49-F238E27FC236}">
                <a16:creationId xmlns:a16="http://schemas.microsoft.com/office/drawing/2014/main" id="{49B0B6FF-7EE0-AD2E-BCDF-E934249A33A1}"/>
              </a:ext>
            </a:extLst>
          </p:cNvPr>
          <p:cNvCxnSpPr>
            <a:cxnSpLocks/>
            <a:stCxn id="72" idx="3"/>
            <a:endCxn id="72" idx="0"/>
          </p:cNvCxnSpPr>
          <p:nvPr/>
        </p:nvCxnSpPr>
        <p:spPr>
          <a:xfrm flipH="1" flipV="1">
            <a:off x="9422378" y="2843969"/>
            <a:ext cx="159844" cy="184666"/>
          </a:xfrm>
          <a:prstGeom prst="curvedConnector4">
            <a:avLst>
              <a:gd name="adj1" fmla="val -216489"/>
              <a:gd name="adj2" fmla="val 323732"/>
            </a:avLst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7B543DF9-2BA6-A4AF-942C-3AB34EBAF003}"/>
              </a:ext>
            </a:extLst>
          </p:cNvPr>
          <p:cNvSpPr txBox="1"/>
          <p:nvPr/>
        </p:nvSpPr>
        <p:spPr>
          <a:xfrm>
            <a:off x="9915613" y="2420227"/>
            <a:ext cx="595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0,1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110158FD-516B-5D08-292E-187775161919}"/>
              </a:ext>
            </a:extLst>
          </p:cNvPr>
          <p:cNvSpPr txBox="1"/>
          <p:nvPr/>
        </p:nvSpPr>
        <p:spPr>
          <a:xfrm>
            <a:off x="9444874" y="3875513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B9563D52-9BBF-C180-846F-E76AEA513ABB}"/>
              </a:ext>
            </a:extLst>
          </p:cNvPr>
          <p:cNvSpPr txBox="1"/>
          <p:nvPr/>
        </p:nvSpPr>
        <p:spPr>
          <a:xfrm>
            <a:off x="11063174" y="3311861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</a:t>
            </a:r>
          </a:p>
        </p:txBody>
      </p:sp>
      <p:cxnSp>
        <p:nvCxnSpPr>
          <p:cNvPr id="116" name="Conector: curvado 115">
            <a:extLst>
              <a:ext uri="{FF2B5EF4-FFF2-40B4-BE49-F238E27FC236}">
                <a16:creationId xmlns:a16="http://schemas.microsoft.com/office/drawing/2014/main" id="{8962FB4D-9469-A6B6-BB2C-4123870DF1BB}"/>
              </a:ext>
            </a:extLst>
          </p:cNvPr>
          <p:cNvCxnSpPr>
            <a:stCxn id="69" idx="2"/>
            <a:endCxn id="70" idx="2"/>
          </p:cNvCxnSpPr>
          <p:nvPr/>
        </p:nvCxnSpPr>
        <p:spPr>
          <a:xfrm rot="16200000" flipH="1">
            <a:off x="9480379" y="3266036"/>
            <a:ext cx="12700" cy="2762736"/>
          </a:xfrm>
          <a:prstGeom prst="curvedConnector3">
            <a:avLst>
              <a:gd name="adj1" fmla="val 1469724"/>
            </a:avLst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Conector: curvado 117">
            <a:extLst>
              <a:ext uri="{FF2B5EF4-FFF2-40B4-BE49-F238E27FC236}">
                <a16:creationId xmlns:a16="http://schemas.microsoft.com/office/drawing/2014/main" id="{70B6AB0F-5174-A968-CAD6-6FC0488D44CD}"/>
              </a:ext>
            </a:extLst>
          </p:cNvPr>
          <p:cNvCxnSpPr>
            <a:stCxn id="70" idx="3"/>
            <a:endCxn id="69" idx="1"/>
          </p:cNvCxnSpPr>
          <p:nvPr/>
        </p:nvCxnSpPr>
        <p:spPr>
          <a:xfrm flipH="1">
            <a:off x="7798081" y="4462738"/>
            <a:ext cx="3414010" cy="12700"/>
          </a:xfrm>
          <a:prstGeom prst="curvedConnector5">
            <a:avLst>
              <a:gd name="adj1" fmla="val -6696"/>
              <a:gd name="adj2" fmla="val 7877921"/>
              <a:gd name="adj3" fmla="val 100798"/>
            </a:avLst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EE753138-E9A5-3501-8F24-A634AFD03BB7}"/>
              </a:ext>
            </a:extLst>
          </p:cNvPr>
          <p:cNvSpPr txBox="1"/>
          <p:nvPr/>
        </p:nvSpPr>
        <p:spPr>
          <a:xfrm>
            <a:off x="9444873" y="5548692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E034E4BD-5062-28C1-8C2E-157FF9EA1FAE}"/>
              </a:ext>
            </a:extLst>
          </p:cNvPr>
          <p:cNvSpPr txBox="1"/>
          <p:nvPr/>
        </p:nvSpPr>
        <p:spPr>
          <a:xfrm>
            <a:off x="9378416" y="4865994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2846AF44-F4FA-7E26-3F01-96896525BC42}"/>
              </a:ext>
            </a:extLst>
          </p:cNvPr>
          <p:cNvSpPr txBox="1"/>
          <p:nvPr/>
        </p:nvSpPr>
        <p:spPr>
          <a:xfrm>
            <a:off x="8242608" y="2001143"/>
            <a:ext cx="331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Conjuntos alcanzables</a:t>
            </a:r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DE773D6D-280B-3F2A-3C94-BCD32C2F0AB2}"/>
              </a:ext>
            </a:extLst>
          </p:cNvPr>
          <p:cNvSpPr txBox="1"/>
          <p:nvPr/>
        </p:nvSpPr>
        <p:spPr>
          <a:xfrm>
            <a:off x="9676249" y="3575797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C1D3BC27-030E-0548-0F8D-6E77640B346E}"/>
              </a:ext>
            </a:extLst>
          </p:cNvPr>
          <p:cNvSpPr txBox="1"/>
          <p:nvPr/>
        </p:nvSpPr>
        <p:spPr>
          <a:xfrm>
            <a:off x="7799628" y="3896041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4DC71365-303E-2685-A8D6-7375CFFED0E6}"/>
              </a:ext>
            </a:extLst>
          </p:cNvPr>
          <p:cNvSpPr txBox="1"/>
          <p:nvPr/>
        </p:nvSpPr>
        <p:spPr>
          <a:xfrm>
            <a:off x="9990431" y="4097217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F56E181F-250D-C2C6-CD97-CC6F18A01975}"/>
              </a:ext>
            </a:extLst>
          </p:cNvPr>
          <p:cNvSpPr txBox="1"/>
          <p:nvPr/>
        </p:nvSpPr>
        <p:spPr>
          <a:xfrm>
            <a:off x="8573558" y="4106106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9185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7" grpId="0"/>
      <p:bldP spid="69" grpId="0"/>
      <p:bldP spid="70" grpId="0"/>
      <p:bldP spid="71" grpId="0"/>
      <p:bldP spid="72" grpId="0"/>
      <p:bldP spid="110" grpId="0"/>
      <p:bldP spid="111" grpId="0"/>
      <p:bldP spid="112" grpId="0"/>
      <p:bldP spid="124" grpId="0"/>
      <p:bldP spid="126" grpId="0"/>
      <p:bldP spid="128" grpId="0"/>
      <p:bldP spid="132" grpId="0"/>
      <p:bldP spid="133" grpId="0"/>
      <p:bldP spid="134" grpId="0"/>
      <p:bldP spid="1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4DDEF-0F18-6CB7-F56E-985795E2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es un Autómata?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D454ED-CB42-7C24-3312-DC0972F5A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Un autómata puede ser un una lavadora o un ascensor, puesto que tiene entradas(inputs) y salidas(outputs).	</a:t>
            </a:r>
          </a:p>
          <a:p>
            <a:pPr lvl="1"/>
            <a:r>
              <a:rPr lang="es-CL" dirty="0"/>
              <a:t>Consideremos las entradas como el nivel de agua que debe tener la lavadora o el nivel a donde tiene que ir.</a:t>
            </a:r>
          </a:p>
          <a:p>
            <a:pPr lvl="1"/>
            <a:r>
              <a:rPr lang="es-CL" dirty="0"/>
              <a:t>Y las salidas serían el agua que se le suministrar al lavado o al piso al que va.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47895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C4D3A-DC8B-02BD-1EDF-3D6B92D6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AFD equivalente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F26F24A-225E-94D5-CD9F-89D3C7C38EE3}"/>
              </a:ext>
            </a:extLst>
          </p:cNvPr>
          <p:cNvSpPr/>
          <p:nvPr/>
        </p:nvSpPr>
        <p:spPr>
          <a:xfrm>
            <a:off x="3164980" y="3355621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o</a:t>
            </a:r>
            <a:endParaRPr lang="es-CL" baseline="-25000" dirty="0"/>
          </a:p>
          <a:p>
            <a:pPr algn="ctr"/>
            <a:endParaRPr lang="es-CL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AC96740-E21D-C7BC-3B9A-CB6BE37AC6F6}"/>
              </a:ext>
            </a:extLst>
          </p:cNvPr>
          <p:cNvSpPr/>
          <p:nvPr/>
        </p:nvSpPr>
        <p:spPr>
          <a:xfrm>
            <a:off x="5471809" y="4802802"/>
            <a:ext cx="1060041" cy="113119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229A69D-6CE1-3F35-1508-7DD782CFACD5}"/>
              </a:ext>
            </a:extLst>
          </p:cNvPr>
          <p:cNvSpPr/>
          <p:nvPr/>
        </p:nvSpPr>
        <p:spPr>
          <a:xfrm>
            <a:off x="778312" y="4820899"/>
            <a:ext cx="1098958" cy="108093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E61F5AB-644D-481D-0413-1075C9DC99BB}"/>
              </a:ext>
            </a:extLst>
          </p:cNvPr>
          <p:cNvSpPr/>
          <p:nvPr/>
        </p:nvSpPr>
        <p:spPr>
          <a:xfrm>
            <a:off x="3184438" y="2029560"/>
            <a:ext cx="1060041" cy="101677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1"/>
                </a:solidFill>
              </a:rPr>
              <a:t>∅</a:t>
            </a:r>
            <a:endParaRPr lang="es-CL" baseline="-25000" dirty="0">
              <a:solidFill>
                <a:schemeClr val="tx1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B28BEE8-CD31-2B5B-7451-C7233EA556EC}"/>
              </a:ext>
            </a:extLst>
          </p:cNvPr>
          <p:cNvSpPr/>
          <p:nvPr/>
        </p:nvSpPr>
        <p:spPr>
          <a:xfrm>
            <a:off x="3166378" y="4820899"/>
            <a:ext cx="1098958" cy="108093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aseline="-25000" dirty="0"/>
              <a:t>{q1,q2}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C558EF7-34D5-5931-5620-33FBDE2FE704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1877270" y="5361368"/>
            <a:ext cx="1289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curvado 38">
            <a:extLst>
              <a:ext uri="{FF2B5EF4-FFF2-40B4-BE49-F238E27FC236}">
                <a16:creationId xmlns:a16="http://schemas.microsoft.com/office/drawing/2014/main" id="{687BA522-C95A-ED19-6B21-13F17BDE7DAD}"/>
              </a:ext>
            </a:extLst>
          </p:cNvPr>
          <p:cNvCxnSpPr>
            <a:stCxn id="5" idx="4"/>
            <a:endCxn id="6" idx="4"/>
          </p:cNvCxnSpPr>
          <p:nvPr/>
        </p:nvCxnSpPr>
        <p:spPr>
          <a:xfrm rot="5400000" flipH="1">
            <a:off x="3648731" y="3580898"/>
            <a:ext cx="32159" cy="4674039"/>
          </a:xfrm>
          <a:prstGeom prst="curvedConnector3">
            <a:avLst>
              <a:gd name="adj1" fmla="val -21977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862B75FE-C975-E03A-ACE9-C2BA52B7CE88}"/>
              </a:ext>
            </a:extLst>
          </p:cNvPr>
          <p:cNvCxnSpPr>
            <a:stCxn id="8" idx="6"/>
            <a:endCxn id="5" idx="2"/>
          </p:cNvCxnSpPr>
          <p:nvPr/>
        </p:nvCxnSpPr>
        <p:spPr>
          <a:xfrm>
            <a:off x="4265336" y="5361368"/>
            <a:ext cx="1206473" cy="7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curvado 46">
            <a:extLst>
              <a:ext uri="{FF2B5EF4-FFF2-40B4-BE49-F238E27FC236}">
                <a16:creationId xmlns:a16="http://schemas.microsoft.com/office/drawing/2014/main" id="{DC281851-7E4F-BB38-3A1E-09051CF224DC}"/>
              </a:ext>
            </a:extLst>
          </p:cNvPr>
          <p:cNvCxnSpPr>
            <a:stCxn id="6" idx="5"/>
            <a:endCxn id="5" idx="3"/>
          </p:cNvCxnSpPr>
          <p:nvPr/>
        </p:nvCxnSpPr>
        <p:spPr>
          <a:xfrm rot="16200000" flipH="1">
            <a:off x="3659290" y="3800577"/>
            <a:ext cx="24799" cy="3910717"/>
          </a:xfrm>
          <a:prstGeom prst="curvedConnector3">
            <a:avLst>
              <a:gd name="adj1" fmla="val 1689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curvado 48">
            <a:extLst>
              <a:ext uri="{FF2B5EF4-FFF2-40B4-BE49-F238E27FC236}">
                <a16:creationId xmlns:a16="http://schemas.microsoft.com/office/drawing/2014/main" id="{D9F4DFEE-7B8D-9466-BF57-0CC13DEEEE7F}"/>
              </a:ext>
            </a:extLst>
          </p:cNvPr>
          <p:cNvCxnSpPr>
            <a:cxnSpLocks/>
            <a:stCxn id="7" idx="0"/>
            <a:endCxn id="7" idx="6"/>
          </p:cNvCxnSpPr>
          <p:nvPr/>
        </p:nvCxnSpPr>
        <p:spPr>
          <a:xfrm rot="16200000" flipH="1">
            <a:off x="3725274" y="2018744"/>
            <a:ext cx="508389" cy="530020"/>
          </a:xfrm>
          <a:prstGeom prst="curvedConnector4">
            <a:avLst>
              <a:gd name="adj1" fmla="val -44966"/>
              <a:gd name="adj2" fmla="val 1431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F60D2841-7F36-25F7-9352-B7F294283F49}"/>
              </a:ext>
            </a:extLst>
          </p:cNvPr>
          <p:cNvCxnSpPr>
            <a:stCxn id="4" idx="0"/>
            <a:endCxn id="7" idx="4"/>
          </p:cNvCxnSpPr>
          <p:nvPr/>
        </p:nvCxnSpPr>
        <p:spPr>
          <a:xfrm flipV="1">
            <a:off x="3714459" y="3046338"/>
            <a:ext cx="0" cy="30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C79F6020-0D1E-7EDB-2751-C94B2A47737C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3714459" y="4436559"/>
            <a:ext cx="1398" cy="38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curvado 63">
            <a:extLst>
              <a:ext uri="{FF2B5EF4-FFF2-40B4-BE49-F238E27FC236}">
                <a16:creationId xmlns:a16="http://schemas.microsoft.com/office/drawing/2014/main" id="{A67F3D1B-2F8C-5835-D85C-1052A82A11FD}"/>
              </a:ext>
            </a:extLst>
          </p:cNvPr>
          <p:cNvCxnSpPr>
            <a:cxnSpLocks/>
            <a:stCxn id="5" idx="6"/>
            <a:endCxn id="5" idx="0"/>
          </p:cNvCxnSpPr>
          <p:nvPr/>
        </p:nvCxnSpPr>
        <p:spPr>
          <a:xfrm flipH="1" flipV="1">
            <a:off x="6001830" y="4802802"/>
            <a:ext cx="530020" cy="565597"/>
          </a:xfrm>
          <a:prstGeom prst="curvedConnector4">
            <a:avLst>
              <a:gd name="adj1" fmla="val -43130"/>
              <a:gd name="adj2" fmla="val 1404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ado 66">
            <a:extLst>
              <a:ext uri="{FF2B5EF4-FFF2-40B4-BE49-F238E27FC236}">
                <a16:creationId xmlns:a16="http://schemas.microsoft.com/office/drawing/2014/main" id="{35625E71-DA31-A17C-571A-63BCB5CFA6EA}"/>
              </a:ext>
            </a:extLst>
          </p:cNvPr>
          <p:cNvCxnSpPr>
            <a:cxnSpLocks/>
            <a:stCxn id="6" idx="2"/>
            <a:endCxn id="6" idx="0"/>
          </p:cNvCxnSpPr>
          <p:nvPr/>
        </p:nvCxnSpPr>
        <p:spPr>
          <a:xfrm rot="10800000" flipH="1">
            <a:off x="778311" y="4820900"/>
            <a:ext cx="549479" cy="540469"/>
          </a:xfrm>
          <a:prstGeom prst="curvedConnector4">
            <a:avLst>
              <a:gd name="adj1" fmla="val -41603"/>
              <a:gd name="adj2" fmla="val 1422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5CDD88F9-1A34-A0D4-CE87-F7CC7D58C4D6}"/>
              </a:ext>
            </a:extLst>
          </p:cNvPr>
          <p:cNvSpPr txBox="1"/>
          <p:nvPr/>
        </p:nvSpPr>
        <p:spPr>
          <a:xfrm>
            <a:off x="4476604" y="1702060"/>
            <a:ext cx="595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0,1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BE6667B7-2AEB-6F15-81F8-206ACF88E660}"/>
              </a:ext>
            </a:extLst>
          </p:cNvPr>
          <p:cNvSpPr txBox="1"/>
          <p:nvPr/>
        </p:nvSpPr>
        <p:spPr>
          <a:xfrm>
            <a:off x="3734978" y="4428679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CD9E9870-5E30-C8A4-BF78-121C30B8D4FB}"/>
              </a:ext>
            </a:extLst>
          </p:cNvPr>
          <p:cNvSpPr txBox="1"/>
          <p:nvPr/>
        </p:nvSpPr>
        <p:spPr>
          <a:xfrm>
            <a:off x="6439844" y="4278071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D02A2969-6DD3-4666-6D6B-24E8B034CCF7}"/>
              </a:ext>
            </a:extLst>
          </p:cNvPr>
          <p:cNvSpPr txBox="1"/>
          <p:nvPr/>
        </p:nvSpPr>
        <p:spPr>
          <a:xfrm>
            <a:off x="3565541" y="6435276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54343485-681E-A775-DED1-D3F1D6C124B3}"/>
              </a:ext>
            </a:extLst>
          </p:cNvPr>
          <p:cNvSpPr txBox="1"/>
          <p:nvPr/>
        </p:nvSpPr>
        <p:spPr>
          <a:xfrm>
            <a:off x="3565541" y="5907641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D6A5A179-753F-E508-DD34-60C725D9E81F}"/>
              </a:ext>
            </a:extLst>
          </p:cNvPr>
          <p:cNvSpPr txBox="1"/>
          <p:nvPr/>
        </p:nvSpPr>
        <p:spPr>
          <a:xfrm>
            <a:off x="3915888" y="3028635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</a:t>
            </a:r>
          </a:p>
        </p:txBody>
      </p: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7AF76616-9F56-C73A-0153-CAACD3C48E61}"/>
              </a:ext>
            </a:extLst>
          </p:cNvPr>
          <p:cNvGrpSpPr/>
          <p:nvPr/>
        </p:nvGrpSpPr>
        <p:grpSpPr>
          <a:xfrm>
            <a:off x="7437320" y="2345861"/>
            <a:ext cx="3833813" cy="1879600"/>
            <a:chOff x="7437320" y="2345861"/>
            <a:chExt cx="3833813" cy="1879600"/>
          </a:xfrm>
        </p:grpSpPr>
        <p:sp>
          <p:nvSpPr>
            <p:cNvPr id="100" name="Rectangle 5">
              <a:extLst>
                <a:ext uri="{FF2B5EF4-FFF2-40B4-BE49-F238E27FC236}">
                  <a16:creationId xmlns:a16="http://schemas.microsoft.com/office/drawing/2014/main" id="{5B5136B1-D0DC-A449-4E99-49E2C147A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3670" y="2352211"/>
              <a:ext cx="1273175" cy="371475"/>
            </a:xfrm>
            <a:prstGeom prst="rect">
              <a:avLst/>
            </a:prstGeom>
            <a:solidFill>
              <a:srgbClr val="F09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01" name="Rectangle 6">
              <a:extLst>
                <a:ext uri="{FF2B5EF4-FFF2-40B4-BE49-F238E27FC236}">
                  <a16:creationId xmlns:a16="http://schemas.microsoft.com/office/drawing/2014/main" id="{C0B81F30-7E40-5E05-ECC7-40BBA269D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6845" y="2352211"/>
              <a:ext cx="1274763" cy="371475"/>
            </a:xfrm>
            <a:prstGeom prst="rect">
              <a:avLst/>
            </a:prstGeom>
            <a:solidFill>
              <a:srgbClr val="F09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02" name="Rectangle 7">
              <a:extLst>
                <a:ext uri="{FF2B5EF4-FFF2-40B4-BE49-F238E27FC236}">
                  <a16:creationId xmlns:a16="http://schemas.microsoft.com/office/drawing/2014/main" id="{0CECC923-FA21-9E0F-152C-08F87001B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1607" y="2352211"/>
              <a:ext cx="1273175" cy="371475"/>
            </a:xfrm>
            <a:prstGeom prst="rect">
              <a:avLst/>
            </a:prstGeom>
            <a:solidFill>
              <a:srgbClr val="F09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03" name="Rectangle 8">
              <a:extLst>
                <a:ext uri="{FF2B5EF4-FFF2-40B4-BE49-F238E27FC236}">
                  <a16:creationId xmlns:a16="http://schemas.microsoft.com/office/drawing/2014/main" id="{8AAD3D39-3789-45C0-81FA-B07006EE8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3670" y="2723686"/>
              <a:ext cx="1273175" cy="371475"/>
            </a:xfrm>
            <a:prstGeom prst="rect">
              <a:avLst/>
            </a:prstGeom>
            <a:solidFill>
              <a:srgbClr val="F9D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04" name="Rectangle 9">
              <a:extLst>
                <a:ext uri="{FF2B5EF4-FFF2-40B4-BE49-F238E27FC236}">
                  <a16:creationId xmlns:a16="http://schemas.microsoft.com/office/drawing/2014/main" id="{97C7F788-B688-2DE4-9B6B-BCBC155E6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6845" y="2723686"/>
              <a:ext cx="1274763" cy="371475"/>
            </a:xfrm>
            <a:prstGeom prst="rect">
              <a:avLst/>
            </a:prstGeom>
            <a:solidFill>
              <a:srgbClr val="F9D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05" name="Rectangle 10">
              <a:extLst>
                <a:ext uri="{FF2B5EF4-FFF2-40B4-BE49-F238E27FC236}">
                  <a16:creationId xmlns:a16="http://schemas.microsoft.com/office/drawing/2014/main" id="{35A9AC94-33E1-3C7F-5BF2-F2297A65C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1607" y="2723686"/>
              <a:ext cx="1273175" cy="371475"/>
            </a:xfrm>
            <a:prstGeom prst="rect">
              <a:avLst/>
            </a:prstGeom>
            <a:solidFill>
              <a:srgbClr val="F9D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06" name="Rectangle 11">
              <a:extLst>
                <a:ext uri="{FF2B5EF4-FFF2-40B4-BE49-F238E27FC236}">
                  <a16:creationId xmlns:a16="http://schemas.microsoft.com/office/drawing/2014/main" id="{4775C1E8-C1A6-A536-70FE-3B1289F01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3670" y="3095161"/>
              <a:ext cx="1273175" cy="369888"/>
            </a:xfrm>
            <a:prstGeom prst="rect">
              <a:avLst/>
            </a:prstGeom>
            <a:solidFill>
              <a:srgbClr val="FCE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07" name="Rectangle 12">
              <a:extLst>
                <a:ext uri="{FF2B5EF4-FFF2-40B4-BE49-F238E27FC236}">
                  <a16:creationId xmlns:a16="http://schemas.microsoft.com/office/drawing/2014/main" id="{FCEC76FF-2827-2380-6784-6B4183AAB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6845" y="3095161"/>
              <a:ext cx="1274763" cy="369888"/>
            </a:xfrm>
            <a:prstGeom prst="rect">
              <a:avLst/>
            </a:prstGeom>
            <a:solidFill>
              <a:srgbClr val="FCE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08" name="Rectangle 13">
              <a:extLst>
                <a:ext uri="{FF2B5EF4-FFF2-40B4-BE49-F238E27FC236}">
                  <a16:creationId xmlns:a16="http://schemas.microsoft.com/office/drawing/2014/main" id="{CCDCF081-567E-F956-D4C6-72996F5C9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1607" y="3095161"/>
              <a:ext cx="1273175" cy="369888"/>
            </a:xfrm>
            <a:prstGeom prst="rect">
              <a:avLst/>
            </a:prstGeom>
            <a:solidFill>
              <a:srgbClr val="FCE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09" name="Rectangle 14">
              <a:extLst>
                <a:ext uri="{FF2B5EF4-FFF2-40B4-BE49-F238E27FC236}">
                  <a16:creationId xmlns:a16="http://schemas.microsoft.com/office/drawing/2014/main" id="{AB78CD86-7915-9ADA-A9E7-F228BE188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3670" y="3465048"/>
              <a:ext cx="1273175" cy="371475"/>
            </a:xfrm>
            <a:prstGeom prst="rect">
              <a:avLst/>
            </a:prstGeom>
            <a:solidFill>
              <a:srgbClr val="F9D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10" name="Rectangle 15">
              <a:extLst>
                <a:ext uri="{FF2B5EF4-FFF2-40B4-BE49-F238E27FC236}">
                  <a16:creationId xmlns:a16="http://schemas.microsoft.com/office/drawing/2014/main" id="{A355C14C-AF01-FB92-9297-44E8D80F1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6845" y="3465048"/>
              <a:ext cx="1274763" cy="371475"/>
            </a:xfrm>
            <a:prstGeom prst="rect">
              <a:avLst/>
            </a:prstGeom>
            <a:solidFill>
              <a:srgbClr val="F9D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11" name="Rectangle 16">
              <a:extLst>
                <a:ext uri="{FF2B5EF4-FFF2-40B4-BE49-F238E27FC236}">
                  <a16:creationId xmlns:a16="http://schemas.microsoft.com/office/drawing/2014/main" id="{D2774A7E-A551-24CA-9EB5-8C3BE9E6C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1607" y="3465048"/>
              <a:ext cx="1273175" cy="371475"/>
            </a:xfrm>
            <a:prstGeom prst="rect">
              <a:avLst/>
            </a:prstGeom>
            <a:solidFill>
              <a:srgbClr val="F9D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12" name="Rectangle 17">
              <a:extLst>
                <a:ext uri="{FF2B5EF4-FFF2-40B4-BE49-F238E27FC236}">
                  <a16:creationId xmlns:a16="http://schemas.microsoft.com/office/drawing/2014/main" id="{F7944876-A36B-097D-7EBC-3AE28AA78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3670" y="3836523"/>
              <a:ext cx="1273175" cy="371475"/>
            </a:xfrm>
            <a:prstGeom prst="rect">
              <a:avLst/>
            </a:prstGeom>
            <a:solidFill>
              <a:srgbClr val="FCE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13" name="Rectangle 18">
              <a:extLst>
                <a:ext uri="{FF2B5EF4-FFF2-40B4-BE49-F238E27FC236}">
                  <a16:creationId xmlns:a16="http://schemas.microsoft.com/office/drawing/2014/main" id="{6B1AC21B-A796-A131-8F49-5FB2AB56A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6845" y="3836523"/>
              <a:ext cx="1274763" cy="371475"/>
            </a:xfrm>
            <a:prstGeom prst="rect">
              <a:avLst/>
            </a:prstGeom>
            <a:solidFill>
              <a:srgbClr val="FCE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14" name="Rectangle 19">
              <a:extLst>
                <a:ext uri="{FF2B5EF4-FFF2-40B4-BE49-F238E27FC236}">
                  <a16:creationId xmlns:a16="http://schemas.microsoft.com/office/drawing/2014/main" id="{9913FCEF-91E6-A17F-5EB9-A5783CFE3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1607" y="3836523"/>
              <a:ext cx="1273175" cy="371475"/>
            </a:xfrm>
            <a:prstGeom prst="rect">
              <a:avLst/>
            </a:prstGeom>
            <a:solidFill>
              <a:srgbClr val="FCE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15" name="Line 20">
              <a:extLst>
                <a:ext uri="{FF2B5EF4-FFF2-40B4-BE49-F238E27FC236}">
                  <a16:creationId xmlns:a16="http://schemas.microsoft.com/office/drawing/2014/main" id="{79EA06BF-6AC6-BB23-EC66-679A02B53C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16845" y="2345861"/>
              <a:ext cx="0" cy="186848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16" name="Line 21">
              <a:extLst>
                <a:ext uri="{FF2B5EF4-FFF2-40B4-BE49-F238E27FC236}">
                  <a16:creationId xmlns:a16="http://schemas.microsoft.com/office/drawing/2014/main" id="{D9605254-26F7-5F18-9BDE-80448E9C2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91607" y="2345861"/>
              <a:ext cx="0" cy="186848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17" name="Line 22">
              <a:extLst>
                <a:ext uri="{FF2B5EF4-FFF2-40B4-BE49-F238E27FC236}">
                  <a16:creationId xmlns:a16="http://schemas.microsoft.com/office/drawing/2014/main" id="{5CC8DA97-F1EB-B304-C510-79F2C3118A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37320" y="2723686"/>
              <a:ext cx="3833813" cy="0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18" name="Line 23">
              <a:extLst>
                <a:ext uri="{FF2B5EF4-FFF2-40B4-BE49-F238E27FC236}">
                  <a16:creationId xmlns:a16="http://schemas.microsoft.com/office/drawing/2014/main" id="{47D038DD-D3E3-CC8F-810D-44C247B4C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37320" y="3095161"/>
              <a:ext cx="3833813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19" name="Line 24">
              <a:extLst>
                <a:ext uri="{FF2B5EF4-FFF2-40B4-BE49-F238E27FC236}">
                  <a16:creationId xmlns:a16="http://schemas.microsoft.com/office/drawing/2014/main" id="{F4EBF2FB-BA39-F19C-1B20-69FF2DF63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37320" y="3465048"/>
              <a:ext cx="3833813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20" name="Line 25">
              <a:extLst>
                <a:ext uri="{FF2B5EF4-FFF2-40B4-BE49-F238E27FC236}">
                  <a16:creationId xmlns:a16="http://schemas.microsoft.com/office/drawing/2014/main" id="{FC21E889-A905-76EA-EEB9-3CFB39E10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37320" y="3836523"/>
              <a:ext cx="3833813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21" name="Line 26">
              <a:extLst>
                <a:ext uri="{FF2B5EF4-FFF2-40B4-BE49-F238E27FC236}">
                  <a16:creationId xmlns:a16="http://schemas.microsoft.com/office/drawing/2014/main" id="{E18D4B83-8FE4-8285-8DCB-22BC367A9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3670" y="2345861"/>
              <a:ext cx="0" cy="186848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22" name="Line 27">
              <a:extLst>
                <a:ext uri="{FF2B5EF4-FFF2-40B4-BE49-F238E27FC236}">
                  <a16:creationId xmlns:a16="http://schemas.microsoft.com/office/drawing/2014/main" id="{2DDA53A4-195F-7AA4-D107-A29D1C57B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64782" y="2345861"/>
              <a:ext cx="0" cy="186848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23" name="Line 28">
              <a:extLst>
                <a:ext uri="{FF2B5EF4-FFF2-40B4-BE49-F238E27FC236}">
                  <a16:creationId xmlns:a16="http://schemas.microsoft.com/office/drawing/2014/main" id="{6EF8F66D-7344-EAB5-D4C3-9FDC84CD9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37320" y="2352211"/>
              <a:ext cx="3833813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24" name="Line 29">
              <a:extLst>
                <a:ext uri="{FF2B5EF4-FFF2-40B4-BE49-F238E27FC236}">
                  <a16:creationId xmlns:a16="http://schemas.microsoft.com/office/drawing/2014/main" id="{B8C877EC-3D52-F419-40EC-54C4DE7E8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37320" y="4207998"/>
              <a:ext cx="3833813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25" name="Rectangle 30">
              <a:extLst>
                <a:ext uri="{FF2B5EF4-FFF2-40B4-BE49-F238E27FC236}">
                  <a16:creationId xmlns:a16="http://schemas.microsoft.com/office/drawing/2014/main" id="{1C86B104-7282-FDC7-348C-37AA7C309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1520" y="2396661"/>
              <a:ext cx="241300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1</a:t>
              </a:r>
              <a:endParaRPr kumimoji="0" lang="es-CL" alt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Rectangle 31">
              <a:extLst>
                <a:ext uri="{FF2B5EF4-FFF2-40B4-BE49-F238E27FC236}">
                  <a16:creationId xmlns:a16="http://schemas.microsoft.com/office/drawing/2014/main" id="{D11224CF-06B8-1FF4-50D6-32DEE5D3F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6757" y="2396661"/>
              <a:ext cx="241300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0</a:t>
              </a:r>
              <a:endParaRPr kumimoji="0" lang="es-CL" alt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32">
              <a:extLst>
                <a:ext uri="{FF2B5EF4-FFF2-40B4-BE49-F238E27FC236}">
                  <a16:creationId xmlns:a16="http://schemas.microsoft.com/office/drawing/2014/main" id="{F6DFD74D-8146-9EBE-BA87-DE73D1D83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9420" y="2396661"/>
              <a:ext cx="811213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18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Estado</a:t>
              </a:r>
              <a:endPara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Rectangle 33">
              <a:extLst>
                <a:ext uri="{FF2B5EF4-FFF2-40B4-BE49-F238E27FC236}">
                  <a16:creationId xmlns:a16="http://schemas.microsoft.com/office/drawing/2014/main" id="{6F1157B2-B898-D65A-603A-498FEE211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132" y="2768136"/>
              <a:ext cx="850900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anose="020B0603020202020204" pitchFamily="34" charset="0"/>
                </a:rPr>
                <a:t>{q1,q2}</a:t>
              </a:r>
              <a:endParaRPr kumimoji="0" lang="es-CL" alt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Rectangle 34">
              <a:extLst>
                <a:ext uri="{FF2B5EF4-FFF2-40B4-BE49-F238E27FC236}">
                  <a16:creationId xmlns:a16="http://schemas.microsoft.com/office/drawing/2014/main" id="{F23D1427-E2A0-F6FC-662A-8890100C6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007" y="2769723"/>
              <a:ext cx="14446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CL" dirty="0">
                  <a:solidFill>
                    <a:schemeClr val="bg1"/>
                  </a:solidFill>
                </a:rPr>
                <a:t>∅</a:t>
              </a:r>
            </a:p>
          </p:txBody>
        </p:sp>
        <p:sp>
          <p:nvSpPr>
            <p:cNvPr id="130" name="Rectangle 35">
              <a:extLst>
                <a:ext uri="{FF2B5EF4-FFF2-40B4-BE49-F238E27FC236}">
                  <a16:creationId xmlns:a16="http://schemas.microsoft.com/office/drawing/2014/main" id="{FEB07511-F23A-53DC-279F-82EED3B55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5482" y="2768136"/>
              <a:ext cx="230188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anose="020B0603020202020204" pitchFamily="34" charset="0"/>
                </a:rPr>
                <a:t>q</a:t>
              </a:r>
              <a:endPara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Rectangle 36">
              <a:extLst>
                <a:ext uri="{FF2B5EF4-FFF2-40B4-BE49-F238E27FC236}">
                  <a16:creationId xmlns:a16="http://schemas.microsoft.com/office/drawing/2014/main" id="{AD18804E-A9E3-C11D-E54A-90E0EB919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070" y="2901486"/>
              <a:ext cx="150813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anose="020B0603020202020204" pitchFamily="34" charset="0"/>
                </a:rPr>
                <a:t>o</a:t>
              </a:r>
              <a:endPara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Rectangle 37">
              <a:extLst>
                <a:ext uri="{FF2B5EF4-FFF2-40B4-BE49-F238E27FC236}">
                  <a16:creationId xmlns:a16="http://schemas.microsoft.com/office/drawing/2014/main" id="{FCB2E7E0-DB5C-66C0-527D-DC73E523E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0232" y="3138023"/>
              <a:ext cx="520700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anose="020B0603020202020204" pitchFamily="34" charset="0"/>
                </a:rPr>
                <a:t>{q2}</a:t>
              </a:r>
              <a:endParaRPr kumimoji="0" lang="es-CL" alt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Rectangle 38">
              <a:extLst>
                <a:ext uri="{FF2B5EF4-FFF2-40B4-BE49-F238E27FC236}">
                  <a16:creationId xmlns:a16="http://schemas.microsoft.com/office/drawing/2014/main" id="{B13EA565-99CB-362D-B5BF-A87B1FB3D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7057" y="3138023"/>
              <a:ext cx="520700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anose="020B0603020202020204" pitchFamily="34" charset="0"/>
                </a:rPr>
                <a:t>{q1}</a:t>
              </a:r>
              <a:endParaRPr kumimoji="0" lang="es-CL" alt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Rectangle 39">
              <a:extLst>
                <a:ext uri="{FF2B5EF4-FFF2-40B4-BE49-F238E27FC236}">
                  <a16:creationId xmlns:a16="http://schemas.microsoft.com/office/drawing/2014/main" id="{364C6C80-24AE-F801-47AF-32C6B7392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7070" y="3138023"/>
              <a:ext cx="230188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anose="020B0603020202020204" pitchFamily="34" charset="0"/>
                </a:rPr>
                <a:t>q</a:t>
              </a:r>
              <a:endParaRPr kumimoji="0" lang="es-CL" alt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Rectangle 40">
              <a:extLst>
                <a:ext uri="{FF2B5EF4-FFF2-40B4-BE49-F238E27FC236}">
                  <a16:creationId xmlns:a16="http://schemas.microsoft.com/office/drawing/2014/main" id="{E27A9A74-B748-20BD-A897-943AD47F0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5657" y="3272961"/>
              <a:ext cx="147638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anose="020B0603020202020204" pitchFamily="34" charset="0"/>
                </a:rPr>
                <a:t>1</a:t>
              </a:r>
              <a:endParaRPr kumimoji="0" lang="es-CL" alt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Rectangle 41">
              <a:extLst>
                <a:ext uri="{FF2B5EF4-FFF2-40B4-BE49-F238E27FC236}">
                  <a16:creationId xmlns:a16="http://schemas.microsoft.com/office/drawing/2014/main" id="{E03BCA26-CE56-4E74-19A0-F12678157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0232" y="3509498"/>
              <a:ext cx="520700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anose="020B0603020202020204" pitchFamily="34" charset="0"/>
                </a:rPr>
                <a:t>{q2}</a:t>
              </a:r>
              <a:endParaRPr kumimoji="0" lang="es-CL" alt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" name="Rectangle 42">
              <a:extLst>
                <a:ext uri="{FF2B5EF4-FFF2-40B4-BE49-F238E27FC236}">
                  <a16:creationId xmlns:a16="http://schemas.microsoft.com/office/drawing/2014/main" id="{33B74487-A762-AC43-8836-1A429E8C3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7057" y="3509498"/>
              <a:ext cx="520700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anose="020B0603020202020204" pitchFamily="34" charset="0"/>
                </a:rPr>
                <a:t>{q1}</a:t>
              </a:r>
              <a:endParaRPr kumimoji="0" lang="es-CL" alt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" name="Rectangle 43">
              <a:extLst>
                <a:ext uri="{FF2B5EF4-FFF2-40B4-BE49-F238E27FC236}">
                  <a16:creationId xmlns:a16="http://schemas.microsoft.com/office/drawing/2014/main" id="{6A631F75-D9B4-08C2-0831-F2B4ED5D7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7070" y="3509498"/>
              <a:ext cx="230188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anose="020B0603020202020204" pitchFamily="34" charset="0"/>
                </a:rPr>
                <a:t>q</a:t>
              </a:r>
              <a:endParaRPr kumimoji="0" lang="es-CL" alt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" name="Rectangle 44">
              <a:extLst>
                <a:ext uri="{FF2B5EF4-FFF2-40B4-BE49-F238E27FC236}">
                  <a16:creationId xmlns:a16="http://schemas.microsoft.com/office/drawing/2014/main" id="{69AED6F3-F78C-BEA1-E63B-51B5C2C4B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5657" y="3641261"/>
              <a:ext cx="160338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anose="020B0603020202020204" pitchFamily="34" charset="0"/>
                </a:rPr>
                <a:t>2</a:t>
              </a:r>
              <a:endParaRPr kumimoji="0" lang="es-CL" alt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Rectangle 45">
              <a:extLst>
                <a:ext uri="{FF2B5EF4-FFF2-40B4-BE49-F238E27FC236}">
                  <a16:creationId xmlns:a16="http://schemas.microsoft.com/office/drawing/2014/main" id="{B1D5B560-F712-493C-F3A2-196D259D7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0232" y="3880973"/>
              <a:ext cx="520700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anose="020B0603020202020204" pitchFamily="34" charset="0"/>
                </a:rPr>
                <a:t>{q2}</a:t>
              </a:r>
              <a:endPara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Rectangle 46">
              <a:extLst>
                <a:ext uri="{FF2B5EF4-FFF2-40B4-BE49-F238E27FC236}">
                  <a16:creationId xmlns:a16="http://schemas.microsoft.com/office/drawing/2014/main" id="{58E995DC-45F1-B2B8-D1A0-1898E2785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7057" y="3880973"/>
              <a:ext cx="520700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anose="020B0603020202020204" pitchFamily="34" charset="0"/>
                </a:rPr>
                <a:t>{q1}</a:t>
              </a:r>
              <a:endPara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" name="Rectangle 47">
              <a:extLst>
                <a:ext uri="{FF2B5EF4-FFF2-40B4-BE49-F238E27FC236}">
                  <a16:creationId xmlns:a16="http://schemas.microsoft.com/office/drawing/2014/main" id="{5A311F87-6842-D91A-071E-2881950A1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195" y="3880973"/>
              <a:ext cx="850900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anose="020B0603020202020204" pitchFamily="34" charset="0"/>
                </a:rPr>
                <a:t>{q1,q2}</a:t>
              </a:r>
              <a:endPara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44" name="CuadroTexto 143">
            <a:extLst>
              <a:ext uri="{FF2B5EF4-FFF2-40B4-BE49-F238E27FC236}">
                <a16:creationId xmlns:a16="http://schemas.microsoft.com/office/drawing/2014/main" id="{3B7E976C-14DB-0499-FC01-8884C4F0188D}"/>
              </a:ext>
            </a:extLst>
          </p:cNvPr>
          <p:cNvSpPr txBox="1"/>
          <p:nvPr/>
        </p:nvSpPr>
        <p:spPr>
          <a:xfrm>
            <a:off x="7443670" y="4530055"/>
            <a:ext cx="474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Lenguaje Aceptado:{1</a:t>
            </a:r>
            <a:r>
              <a:rPr lang="es-CL" baseline="30000" dirty="0"/>
              <a:t>+</a:t>
            </a:r>
            <a:r>
              <a:rPr lang="es-CL" dirty="0"/>
              <a:t>(0</a:t>
            </a:r>
            <a:r>
              <a:rPr lang="es-CL" baseline="30000" dirty="0"/>
              <a:t>+</a:t>
            </a:r>
            <a:r>
              <a:rPr lang="es-CL" dirty="0"/>
              <a:t>1</a:t>
            </a:r>
            <a:r>
              <a:rPr lang="es-CL" baseline="30000" dirty="0"/>
              <a:t>+</a:t>
            </a:r>
            <a:r>
              <a:rPr lang="es-CL" dirty="0"/>
              <a:t>)*}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79F0FCA4-2FAF-3D70-C22B-2309273AFEA7}"/>
              </a:ext>
            </a:extLst>
          </p:cNvPr>
          <p:cNvSpPr txBox="1"/>
          <p:nvPr/>
        </p:nvSpPr>
        <p:spPr>
          <a:xfrm>
            <a:off x="4244479" y="5057590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</a:t>
            </a:r>
          </a:p>
        </p:txBody>
      </p: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7B4A635B-ABC1-DA2A-47C4-ED5B2B3C7B85}"/>
              </a:ext>
            </a:extLst>
          </p:cNvPr>
          <p:cNvSpPr txBox="1"/>
          <p:nvPr/>
        </p:nvSpPr>
        <p:spPr>
          <a:xfrm>
            <a:off x="2827606" y="5066479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438D12B-EA65-2D37-BC90-007508ECFE26}"/>
              </a:ext>
            </a:extLst>
          </p:cNvPr>
          <p:cNvSpPr txBox="1"/>
          <p:nvPr/>
        </p:nvSpPr>
        <p:spPr>
          <a:xfrm>
            <a:off x="480478" y="4415426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7315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15E09-6714-CC7B-D2CB-728DDCAD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Obtener </a:t>
            </a:r>
            <a:r>
              <a:rPr lang="es-CL" dirty="0"/>
              <a:t>el AFD equivalente y su lenguaje.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1A1C186-2228-85A3-D436-10899F9D7D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65"/>
          <a:stretch/>
        </p:blipFill>
        <p:spPr bwMode="auto">
          <a:xfrm>
            <a:off x="532124" y="2352229"/>
            <a:ext cx="4885910" cy="293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B1199B3-AEB2-61A1-B9E7-B7B8688B145E}"/>
              </a:ext>
            </a:extLst>
          </p:cNvPr>
          <p:cNvSpPr txBox="1"/>
          <p:nvPr/>
        </p:nvSpPr>
        <p:spPr>
          <a:xfrm>
            <a:off x="2230453" y="5336848"/>
            <a:ext cx="88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F={q</a:t>
            </a:r>
            <a:r>
              <a:rPr lang="es-ES" baseline="-25000" dirty="0"/>
              <a:t>2</a:t>
            </a:r>
            <a:r>
              <a:rPr lang="es-ES" dirty="0"/>
              <a:t>}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3D91532-531C-4730-1A5A-1FF23D26AB1D}"/>
              </a:ext>
            </a:extLst>
          </p:cNvPr>
          <p:cNvCxnSpPr/>
          <p:nvPr/>
        </p:nvCxnSpPr>
        <p:spPr>
          <a:xfrm>
            <a:off x="5487251" y="1948441"/>
            <a:ext cx="0" cy="4909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>
            <a:extLst>
              <a:ext uri="{FF2B5EF4-FFF2-40B4-BE49-F238E27FC236}">
                <a16:creationId xmlns:a16="http://schemas.microsoft.com/office/drawing/2014/main" id="{7047E472-EA8B-C159-4E32-EC3DD7D0A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9294"/>
          <a:stretch/>
        </p:blipFill>
        <p:spPr bwMode="auto">
          <a:xfrm>
            <a:off x="5163947" y="2352229"/>
            <a:ext cx="5330289" cy="24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9A08271-73CF-D5A8-B655-A03EF59B631B}"/>
              </a:ext>
            </a:extLst>
          </p:cNvPr>
          <p:cNvSpPr txBox="1"/>
          <p:nvPr/>
        </p:nvSpPr>
        <p:spPr>
          <a:xfrm>
            <a:off x="7786070" y="5285573"/>
            <a:ext cx="88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F={q</a:t>
            </a:r>
            <a:r>
              <a:rPr lang="es-ES" baseline="-25000" dirty="0"/>
              <a:t>3</a:t>
            </a:r>
            <a:r>
              <a:rPr lang="es-ES" dirty="0"/>
              <a:t>}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52969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85989-3BB0-12E3-0F34-8E5829E86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Autómata Finito No determinístico con transiciones </a:t>
            </a:r>
            <a:r>
              <a:rPr lang="es-ES" dirty="0">
                <a:sym typeface="Symbol"/>
              </a:rPr>
              <a:t> (AFND-)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7DDA92-0434-5740-C8DC-497C61E8E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 AFND pero extendido para transiciones vacías.</a:t>
            </a:r>
          </a:p>
          <a:p>
            <a:r>
              <a:rPr lang="es-ES" dirty="0"/>
              <a:t>Es equivalente a un AFND.</a:t>
            </a:r>
            <a:endParaRPr lang="es-CL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335AFA7-B291-E6F4-BBB6-3A88C304516F}"/>
              </a:ext>
            </a:extLst>
          </p:cNvPr>
          <p:cNvSpPr/>
          <p:nvPr/>
        </p:nvSpPr>
        <p:spPr>
          <a:xfrm>
            <a:off x="919954" y="4432972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o</a:t>
            </a:r>
            <a:endParaRPr lang="es-CL" baseline="-25000" dirty="0"/>
          </a:p>
          <a:p>
            <a:pPr algn="ctr"/>
            <a:endParaRPr lang="es-CL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FF3AD2D-8B23-895F-B4AE-801664EA434E}"/>
              </a:ext>
            </a:extLst>
          </p:cNvPr>
          <p:cNvSpPr/>
          <p:nvPr/>
        </p:nvSpPr>
        <p:spPr>
          <a:xfrm>
            <a:off x="2958498" y="4432972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234AD15-0F31-4825-7FF6-82AD692D4E87}"/>
              </a:ext>
            </a:extLst>
          </p:cNvPr>
          <p:cNvSpPr/>
          <p:nvPr/>
        </p:nvSpPr>
        <p:spPr>
          <a:xfrm>
            <a:off x="5147417" y="4432972"/>
            <a:ext cx="1098958" cy="108093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2</a:t>
            </a:r>
          </a:p>
        </p:txBody>
      </p:sp>
      <p:cxnSp>
        <p:nvCxnSpPr>
          <p:cNvPr id="8" name="Conector: curvado 7">
            <a:extLst>
              <a:ext uri="{FF2B5EF4-FFF2-40B4-BE49-F238E27FC236}">
                <a16:creationId xmlns:a16="http://schemas.microsoft.com/office/drawing/2014/main" id="{01C4EA3A-9576-E569-7330-C97F283EFEE7}"/>
              </a:ext>
            </a:extLst>
          </p:cNvPr>
          <p:cNvCxnSpPr>
            <a:cxnSpLocks/>
            <a:stCxn id="4" idx="1"/>
            <a:endCxn id="4" idx="7"/>
          </p:cNvCxnSpPr>
          <p:nvPr/>
        </p:nvCxnSpPr>
        <p:spPr>
          <a:xfrm rot="5400000" flipH="1" flipV="1">
            <a:off x="1469433" y="4202732"/>
            <a:ext cx="12700" cy="777080"/>
          </a:xfrm>
          <a:prstGeom prst="curvedConnector3">
            <a:avLst>
              <a:gd name="adj1" fmla="val 35174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9806AA4E-6B86-2FF1-A782-416FBBA1F28E}"/>
              </a:ext>
            </a:extLst>
          </p:cNvPr>
          <p:cNvSpPr txBox="1"/>
          <p:nvPr/>
        </p:nvSpPr>
        <p:spPr>
          <a:xfrm>
            <a:off x="1311336" y="3812287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</a:t>
            </a:r>
            <a:endParaRPr lang="es-CL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5C16CED-DDA4-DCA7-496D-4878A2C933E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018912" y="4973441"/>
            <a:ext cx="939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BB66DD7-23F2-D132-0367-1F765894397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057456" y="4973441"/>
            <a:ext cx="1089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6E75A93-1AF3-69C4-E5C0-73994CC8F8FC}"/>
              </a:ext>
            </a:extLst>
          </p:cNvPr>
          <p:cNvSpPr txBox="1"/>
          <p:nvPr/>
        </p:nvSpPr>
        <p:spPr>
          <a:xfrm>
            <a:off x="2274617" y="4604109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AB63F61-2BD3-2C7E-DDAF-FF2FE1EA0C35}"/>
              </a:ext>
            </a:extLst>
          </p:cNvPr>
          <p:cNvSpPr txBox="1"/>
          <p:nvPr/>
        </p:nvSpPr>
        <p:spPr>
          <a:xfrm>
            <a:off x="4425143" y="4604109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DAE00EA5-61C5-5953-2C26-12FBF18996B6}"/>
              </a:ext>
            </a:extLst>
          </p:cNvPr>
          <p:cNvCxnSpPr>
            <a:cxnSpLocks/>
            <a:stCxn id="5" idx="1"/>
            <a:endCxn id="5" idx="7"/>
          </p:cNvCxnSpPr>
          <p:nvPr/>
        </p:nvCxnSpPr>
        <p:spPr>
          <a:xfrm rot="5400000" flipH="1" flipV="1">
            <a:off x="3507977" y="4202732"/>
            <a:ext cx="12700" cy="777080"/>
          </a:xfrm>
          <a:prstGeom prst="curvedConnector3">
            <a:avLst>
              <a:gd name="adj1" fmla="val 3046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ABD2A5A-8679-FA8A-459E-868D6B871F88}"/>
              </a:ext>
            </a:extLst>
          </p:cNvPr>
          <p:cNvSpPr txBox="1"/>
          <p:nvPr/>
        </p:nvSpPr>
        <p:spPr>
          <a:xfrm>
            <a:off x="3299773" y="3662433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endParaRPr lang="es-CL" dirty="0"/>
          </a:p>
        </p:txBody>
      </p:sp>
      <p:cxnSp>
        <p:nvCxnSpPr>
          <p:cNvPr id="22" name="Conector: curvado 21">
            <a:extLst>
              <a:ext uri="{FF2B5EF4-FFF2-40B4-BE49-F238E27FC236}">
                <a16:creationId xmlns:a16="http://schemas.microsoft.com/office/drawing/2014/main" id="{577172BA-6181-68A0-1DAD-1401FBE9862F}"/>
              </a:ext>
            </a:extLst>
          </p:cNvPr>
          <p:cNvCxnSpPr>
            <a:cxnSpLocks/>
            <a:stCxn id="6" idx="1"/>
            <a:endCxn id="6" idx="7"/>
          </p:cNvCxnSpPr>
          <p:nvPr/>
        </p:nvCxnSpPr>
        <p:spPr>
          <a:xfrm rot="5400000" flipH="1" flipV="1">
            <a:off x="5696896" y="4202732"/>
            <a:ext cx="12700" cy="777080"/>
          </a:xfrm>
          <a:prstGeom prst="curvedConnector3">
            <a:avLst>
              <a:gd name="adj1" fmla="val 3046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0EABBF6-EB61-EB71-075C-7F14B8302314}"/>
              </a:ext>
            </a:extLst>
          </p:cNvPr>
          <p:cNvSpPr txBox="1"/>
          <p:nvPr/>
        </p:nvSpPr>
        <p:spPr>
          <a:xfrm>
            <a:off x="5538799" y="3767199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  <a:endParaRPr lang="es-CL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FBEF40E-598E-795A-6988-630D5D2E4F8A}"/>
              </a:ext>
            </a:extLst>
          </p:cNvPr>
          <p:cNvSpPr txBox="1"/>
          <p:nvPr/>
        </p:nvSpPr>
        <p:spPr>
          <a:xfrm>
            <a:off x="6930639" y="3298677"/>
            <a:ext cx="3298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Este autómata acepta el </a:t>
            </a:r>
            <a:r>
              <a:rPr lang="es-ES" dirty="0" err="1"/>
              <a:t>string</a:t>
            </a:r>
            <a:r>
              <a:rPr lang="es-ES" dirty="0"/>
              <a:t> w=0</a:t>
            </a:r>
            <a:r>
              <a:rPr lang="es-ES" dirty="0">
                <a:sym typeface="Symbol"/>
              </a:rPr>
              <a:t>1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31031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0737B-6FFE-C6C9-E738-FC345EA7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</a:t>
            </a:r>
            <a:r>
              <a:rPr lang="es-ES" sz="3600" b="1" dirty="0">
                <a:sym typeface="Symbol"/>
              </a:rPr>
              <a:t></a:t>
            </a:r>
            <a:r>
              <a:rPr lang="es-ES" sz="3600" b="1" dirty="0"/>
              <a:t>-CLAUSURA(q)</a:t>
            </a:r>
            <a:br>
              <a:rPr lang="es-ES" sz="3600" b="1" dirty="0"/>
            </a:b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D7C79-A33C-1ECD-A25D-CC5B7835B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380263"/>
          </a:xfrm>
        </p:spPr>
        <p:txBody>
          <a:bodyPr>
            <a:normAutofit/>
          </a:bodyPr>
          <a:lstStyle/>
          <a:p>
            <a:r>
              <a:rPr lang="es-ES" dirty="0"/>
              <a:t>En pocas palabra se refiere al conjunto de estados que se puede llegar desde q solo con transiciones vacías.</a:t>
            </a:r>
          </a:p>
          <a:p>
            <a:r>
              <a:rPr lang="es-ES" dirty="0"/>
              <a:t>Cabe aclarar que en la clausura de un estado estará el mismo ya que con transiciones vacías no cambia de estado</a:t>
            </a:r>
            <a:r>
              <a:rPr lang="es-CL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6781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20B92-3B9E-AB51-E317-CF47183E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Retomamos el ejercicio anterior</a:t>
            </a:r>
            <a:endParaRPr lang="es-CL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4D03D54-0C06-B3F0-881A-C9781CBEE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403612"/>
              </p:ext>
            </p:extLst>
          </p:nvPr>
        </p:nvGraphicFramePr>
        <p:xfrm>
          <a:off x="372476" y="2267846"/>
          <a:ext cx="366804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09">
                  <a:extLst>
                    <a:ext uri="{9D8B030D-6E8A-4147-A177-3AD203B41FA5}">
                      <a16:colId xmlns:a16="http://schemas.microsoft.com/office/drawing/2014/main" val="4279045232"/>
                    </a:ext>
                  </a:extLst>
                </a:gridCol>
                <a:gridCol w="733609">
                  <a:extLst>
                    <a:ext uri="{9D8B030D-6E8A-4147-A177-3AD203B41FA5}">
                      <a16:colId xmlns:a16="http://schemas.microsoft.com/office/drawing/2014/main" val="2791837375"/>
                    </a:ext>
                  </a:extLst>
                </a:gridCol>
                <a:gridCol w="733609">
                  <a:extLst>
                    <a:ext uri="{9D8B030D-6E8A-4147-A177-3AD203B41FA5}">
                      <a16:colId xmlns:a16="http://schemas.microsoft.com/office/drawing/2014/main" val="1685920318"/>
                    </a:ext>
                  </a:extLst>
                </a:gridCol>
                <a:gridCol w="733609">
                  <a:extLst>
                    <a:ext uri="{9D8B030D-6E8A-4147-A177-3AD203B41FA5}">
                      <a16:colId xmlns:a16="http://schemas.microsoft.com/office/drawing/2014/main" val="201547245"/>
                    </a:ext>
                  </a:extLst>
                </a:gridCol>
                <a:gridCol w="733609">
                  <a:extLst>
                    <a:ext uri="{9D8B030D-6E8A-4147-A177-3AD203B41FA5}">
                      <a16:colId xmlns:a16="http://schemas.microsoft.com/office/drawing/2014/main" val="3847698667"/>
                    </a:ext>
                  </a:extLst>
                </a:gridCol>
              </a:tblGrid>
              <a:tr h="14715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1" dirty="0">
                          <a:sym typeface="Symbol"/>
                        </a:rPr>
                        <a:t>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481376"/>
                  </a:ext>
                </a:extLst>
              </a:tr>
              <a:tr h="174395"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{q</a:t>
                      </a:r>
                      <a:r>
                        <a:rPr lang="es-ES" baseline="-25000" dirty="0"/>
                        <a:t>0</a:t>
                      </a:r>
                      <a:r>
                        <a:rPr lang="es-CL" baseline="0" dirty="0"/>
                        <a:t>}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{q</a:t>
                      </a:r>
                      <a:r>
                        <a:rPr lang="es-ES" baseline="-25000" dirty="0"/>
                        <a:t>1</a:t>
                      </a:r>
                      <a:r>
                        <a:rPr lang="es-CL" baseline="0" dirty="0"/>
                        <a:t>}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818257"/>
                  </a:ext>
                </a:extLst>
              </a:tr>
              <a:tr h="1471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{q</a:t>
                      </a:r>
                      <a:r>
                        <a:rPr lang="es-ES" baseline="-25000" dirty="0"/>
                        <a:t>1</a:t>
                      </a:r>
                      <a:r>
                        <a:rPr lang="es-CL" baseline="0" dirty="0"/>
                        <a:t>}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{q</a:t>
                      </a:r>
                      <a:r>
                        <a:rPr lang="es-ES" baseline="-25000" dirty="0"/>
                        <a:t>2</a:t>
                      </a:r>
                      <a:r>
                        <a:rPr lang="es-CL" baseline="0" dirty="0"/>
                        <a:t>}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123308"/>
                  </a:ext>
                </a:extLst>
              </a:tr>
              <a:tr h="189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s-E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{q</a:t>
                      </a:r>
                      <a:r>
                        <a:rPr lang="es-ES" baseline="-25000" dirty="0"/>
                        <a:t>2</a:t>
                      </a:r>
                      <a:r>
                        <a:rPr lang="es-CL" baseline="0" dirty="0"/>
                        <a:t>}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23311"/>
                  </a:ext>
                </a:extLst>
              </a:tr>
            </a:tbl>
          </a:graphicData>
        </a:graphic>
      </p:graphicFrame>
      <p:sp>
        <p:nvSpPr>
          <p:cNvPr id="5" name="Elipse 4">
            <a:extLst>
              <a:ext uri="{FF2B5EF4-FFF2-40B4-BE49-F238E27FC236}">
                <a16:creationId xmlns:a16="http://schemas.microsoft.com/office/drawing/2014/main" id="{B309FBBD-B1D9-5438-2C68-6DD159751D31}"/>
              </a:ext>
            </a:extLst>
          </p:cNvPr>
          <p:cNvSpPr/>
          <p:nvPr/>
        </p:nvSpPr>
        <p:spPr>
          <a:xfrm>
            <a:off x="372476" y="5656634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o</a:t>
            </a:r>
            <a:endParaRPr lang="es-CL" baseline="-25000" dirty="0"/>
          </a:p>
          <a:p>
            <a:pPr algn="ctr"/>
            <a:endParaRPr lang="es-CL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C9F7995-B8A4-AF21-C580-F701E86D7C72}"/>
              </a:ext>
            </a:extLst>
          </p:cNvPr>
          <p:cNvSpPr/>
          <p:nvPr/>
        </p:nvSpPr>
        <p:spPr>
          <a:xfrm>
            <a:off x="2411020" y="5656634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E25C934-A3F1-E6C7-479C-E9449F744E6F}"/>
              </a:ext>
            </a:extLst>
          </p:cNvPr>
          <p:cNvSpPr/>
          <p:nvPr/>
        </p:nvSpPr>
        <p:spPr>
          <a:xfrm>
            <a:off x="4599939" y="5656634"/>
            <a:ext cx="1098958" cy="108093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2</a:t>
            </a:r>
          </a:p>
        </p:txBody>
      </p:sp>
      <p:cxnSp>
        <p:nvCxnSpPr>
          <p:cNvPr id="8" name="Conector: curvado 7">
            <a:extLst>
              <a:ext uri="{FF2B5EF4-FFF2-40B4-BE49-F238E27FC236}">
                <a16:creationId xmlns:a16="http://schemas.microsoft.com/office/drawing/2014/main" id="{BBEB3597-03C2-BE48-EAE9-55CE665734BD}"/>
              </a:ext>
            </a:extLst>
          </p:cNvPr>
          <p:cNvCxnSpPr>
            <a:cxnSpLocks/>
            <a:stCxn id="5" idx="1"/>
            <a:endCxn id="5" idx="7"/>
          </p:cNvCxnSpPr>
          <p:nvPr/>
        </p:nvCxnSpPr>
        <p:spPr>
          <a:xfrm rot="5400000" flipH="1" flipV="1">
            <a:off x="921955" y="5426394"/>
            <a:ext cx="12700" cy="777080"/>
          </a:xfrm>
          <a:prstGeom prst="curvedConnector3">
            <a:avLst>
              <a:gd name="adj1" fmla="val 35174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3C38D515-373D-2F4F-612D-31315E2FD38F}"/>
              </a:ext>
            </a:extLst>
          </p:cNvPr>
          <p:cNvSpPr txBox="1"/>
          <p:nvPr/>
        </p:nvSpPr>
        <p:spPr>
          <a:xfrm>
            <a:off x="763858" y="5035949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</a:t>
            </a:r>
            <a:endParaRPr lang="es-CL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6046A36-FD31-CCA3-699F-5B3DEEF0BD24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471434" y="6197103"/>
            <a:ext cx="939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AE42AB2-449B-AAB4-82DE-A0262D85917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509978" y="6197103"/>
            <a:ext cx="1089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515884-7074-DC40-BF7A-C644F6B760BC}"/>
              </a:ext>
            </a:extLst>
          </p:cNvPr>
          <p:cNvSpPr txBox="1"/>
          <p:nvPr/>
        </p:nvSpPr>
        <p:spPr>
          <a:xfrm>
            <a:off x="1727139" y="5827771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EA50CDC-C285-EA6B-235D-7B5BABB102E4}"/>
              </a:ext>
            </a:extLst>
          </p:cNvPr>
          <p:cNvSpPr txBox="1"/>
          <p:nvPr/>
        </p:nvSpPr>
        <p:spPr>
          <a:xfrm>
            <a:off x="3877665" y="5827771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473C800C-8DB7-345D-18B2-896C6E378FAC}"/>
              </a:ext>
            </a:extLst>
          </p:cNvPr>
          <p:cNvCxnSpPr>
            <a:cxnSpLocks/>
            <a:stCxn id="6" idx="1"/>
            <a:endCxn id="6" idx="7"/>
          </p:cNvCxnSpPr>
          <p:nvPr/>
        </p:nvCxnSpPr>
        <p:spPr>
          <a:xfrm rot="5400000" flipH="1" flipV="1">
            <a:off x="2960499" y="5426394"/>
            <a:ext cx="12700" cy="777080"/>
          </a:xfrm>
          <a:prstGeom prst="curvedConnector3">
            <a:avLst>
              <a:gd name="adj1" fmla="val 3046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0F22616-5D28-7331-2178-C509BE05BA1D}"/>
              </a:ext>
            </a:extLst>
          </p:cNvPr>
          <p:cNvSpPr txBox="1"/>
          <p:nvPr/>
        </p:nvSpPr>
        <p:spPr>
          <a:xfrm>
            <a:off x="2808752" y="5060420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endParaRPr lang="es-CL" dirty="0"/>
          </a:p>
        </p:txBody>
      </p:sp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5BEB4FC7-9EE9-36AB-6D69-8B152E5068BA}"/>
              </a:ext>
            </a:extLst>
          </p:cNvPr>
          <p:cNvCxnSpPr>
            <a:cxnSpLocks/>
            <a:stCxn id="7" idx="1"/>
            <a:endCxn id="7" idx="7"/>
          </p:cNvCxnSpPr>
          <p:nvPr/>
        </p:nvCxnSpPr>
        <p:spPr>
          <a:xfrm rot="5400000" flipH="1" flipV="1">
            <a:off x="5149418" y="5426394"/>
            <a:ext cx="12700" cy="777080"/>
          </a:xfrm>
          <a:prstGeom prst="curvedConnector3">
            <a:avLst>
              <a:gd name="adj1" fmla="val 3046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89BC321-2F75-B54F-CFCA-BAE81A32A45C}"/>
              </a:ext>
            </a:extLst>
          </p:cNvPr>
          <p:cNvSpPr txBox="1"/>
          <p:nvPr/>
        </p:nvSpPr>
        <p:spPr>
          <a:xfrm>
            <a:off x="4991321" y="4990861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  <a:endParaRPr lang="es-CL" dirty="0"/>
          </a:p>
        </p:txBody>
      </p:sp>
      <p:sp>
        <p:nvSpPr>
          <p:cNvPr id="32" name="Flecha: hacia arriba 31">
            <a:extLst>
              <a:ext uri="{FF2B5EF4-FFF2-40B4-BE49-F238E27FC236}">
                <a16:creationId xmlns:a16="http://schemas.microsoft.com/office/drawing/2014/main" id="{100D748A-D70E-7537-6D64-BB376D2B2811}"/>
              </a:ext>
            </a:extLst>
          </p:cNvPr>
          <p:cNvSpPr/>
          <p:nvPr/>
        </p:nvSpPr>
        <p:spPr>
          <a:xfrm>
            <a:off x="3523129" y="3738160"/>
            <a:ext cx="286871" cy="4626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2398AC7-1B83-A8BD-5EDB-285A86D3FAC9}"/>
              </a:ext>
            </a:extLst>
          </p:cNvPr>
          <p:cNvSpPr txBox="1"/>
          <p:nvPr/>
        </p:nvSpPr>
        <p:spPr>
          <a:xfrm>
            <a:off x="2572871" y="4185930"/>
            <a:ext cx="2474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esta parte están las transiciones vacías ‘puras’.</a:t>
            </a:r>
            <a:endParaRPr lang="es-CL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B26153D-A1C5-39ED-57DB-707AE8D20E26}"/>
              </a:ext>
            </a:extLst>
          </p:cNvPr>
          <p:cNvSpPr txBox="1"/>
          <p:nvPr/>
        </p:nvSpPr>
        <p:spPr>
          <a:xfrm>
            <a:off x="6602633" y="2018832"/>
            <a:ext cx="411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Hay que obtener las </a:t>
            </a:r>
            <a:r>
              <a:rPr lang="es-ES" b="1" dirty="0">
                <a:sym typeface="Symbol"/>
              </a:rPr>
              <a:t></a:t>
            </a:r>
            <a:r>
              <a:rPr lang="es-ES" b="1" dirty="0"/>
              <a:t>-CLAUSURA(q)</a:t>
            </a:r>
            <a:endParaRPr lang="es-CL" dirty="0"/>
          </a:p>
        </p:txBody>
      </p:sp>
      <p:graphicFrame>
        <p:nvGraphicFramePr>
          <p:cNvPr id="35" name="Tabla 35">
            <a:extLst>
              <a:ext uri="{FF2B5EF4-FFF2-40B4-BE49-F238E27FC236}">
                <a16:creationId xmlns:a16="http://schemas.microsoft.com/office/drawing/2014/main" id="{9BAB162C-D2AA-23B6-EA0F-0A2FE67A1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193659"/>
              </p:ext>
            </p:extLst>
          </p:nvPr>
        </p:nvGraphicFramePr>
        <p:xfrm>
          <a:off x="6691563" y="2438913"/>
          <a:ext cx="3734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195">
                  <a:extLst>
                    <a:ext uri="{9D8B030D-6E8A-4147-A177-3AD203B41FA5}">
                      <a16:colId xmlns:a16="http://schemas.microsoft.com/office/drawing/2014/main" val="3303435759"/>
                    </a:ext>
                  </a:extLst>
                </a:gridCol>
                <a:gridCol w="1867195">
                  <a:extLst>
                    <a:ext uri="{9D8B030D-6E8A-4147-A177-3AD203B41FA5}">
                      <a16:colId xmlns:a16="http://schemas.microsoft.com/office/drawing/2014/main" val="2412051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Estados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ym typeface="Symbol"/>
                        </a:rPr>
                        <a:t></a:t>
                      </a:r>
                      <a:r>
                        <a:rPr lang="es-ES" b="1" dirty="0"/>
                        <a:t>-CLAUSURA(q)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57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01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98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s-E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175251"/>
                  </a:ext>
                </a:extLst>
              </a:tr>
            </a:tbl>
          </a:graphicData>
        </a:graphic>
      </p:graphicFrame>
      <p:sp>
        <p:nvSpPr>
          <p:cNvPr id="36" name="CuadroTexto 35">
            <a:extLst>
              <a:ext uri="{FF2B5EF4-FFF2-40B4-BE49-F238E27FC236}">
                <a16:creationId xmlns:a16="http://schemas.microsoft.com/office/drawing/2014/main" id="{DF5627F4-9072-1469-77F4-A37FBDAD656B}"/>
              </a:ext>
            </a:extLst>
          </p:cNvPr>
          <p:cNvSpPr txBox="1"/>
          <p:nvPr/>
        </p:nvSpPr>
        <p:spPr>
          <a:xfrm>
            <a:off x="8690373" y="2790602"/>
            <a:ext cx="4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q</a:t>
            </a:r>
            <a:r>
              <a:rPr lang="es-ES" baseline="-25000" dirty="0">
                <a:solidFill>
                  <a:schemeClr val="bg1"/>
                </a:solidFill>
              </a:rPr>
              <a:t>0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A133C30-1AD4-358C-B39E-B75B67967BCC}"/>
              </a:ext>
            </a:extLst>
          </p:cNvPr>
          <p:cNvSpPr txBox="1"/>
          <p:nvPr/>
        </p:nvSpPr>
        <p:spPr>
          <a:xfrm>
            <a:off x="8690373" y="3167163"/>
            <a:ext cx="4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q</a:t>
            </a:r>
            <a:r>
              <a:rPr lang="es-ES" baseline="-25000" dirty="0">
                <a:solidFill>
                  <a:schemeClr val="bg1"/>
                </a:solidFill>
              </a:rPr>
              <a:t>1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CAE0DBC-7752-3496-2621-D5198AA78865}"/>
              </a:ext>
            </a:extLst>
          </p:cNvPr>
          <p:cNvSpPr txBox="1"/>
          <p:nvPr/>
        </p:nvSpPr>
        <p:spPr>
          <a:xfrm>
            <a:off x="8690373" y="3553494"/>
            <a:ext cx="4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q</a:t>
            </a:r>
            <a:r>
              <a:rPr lang="es-ES" baseline="-25000" dirty="0">
                <a:solidFill>
                  <a:schemeClr val="bg1"/>
                </a:solidFill>
              </a:rPr>
              <a:t>2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49446F2-BC11-4896-8F3B-D1657C3D1DE0}"/>
              </a:ext>
            </a:extLst>
          </p:cNvPr>
          <p:cNvSpPr txBox="1"/>
          <p:nvPr/>
        </p:nvSpPr>
        <p:spPr>
          <a:xfrm>
            <a:off x="5773270" y="3950796"/>
            <a:ext cx="571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 primero es colocar el mismo estado en su clausura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2403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/>
      <p:bldP spid="36" grpId="0"/>
      <p:bldP spid="37" grpId="0"/>
      <p:bldP spid="38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20B92-3B9E-AB51-E317-CF47183E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Retomamos el ejercicio anterior</a:t>
            </a:r>
            <a:endParaRPr lang="es-CL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4D03D54-0C06-B3F0-881A-C9781CBEE8EC}"/>
              </a:ext>
            </a:extLst>
          </p:cNvPr>
          <p:cNvGraphicFramePr>
            <a:graphicFrameLocks noGrp="1"/>
          </p:cNvGraphicFramePr>
          <p:nvPr/>
        </p:nvGraphicFramePr>
        <p:xfrm>
          <a:off x="372476" y="2267846"/>
          <a:ext cx="366804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09">
                  <a:extLst>
                    <a:ext uri="{9D8B030D-6E8A-4147-A177-3AD203B41FA5}">
                      <a16:colId xmlns:a16="http://schemas.microsoft.com/office/drawing/2014/main" val="4279045232"/>
                    </a:ext>
                  </a:extLst>
                </a:gridCol>
                <a:gridCol w="733609">
                  <a:extLst>
                    <a:ext uri="{9D8B030D-6E8A-4147-A177-3AD203B41FA5}">
                      <a16:colId xmlns:a16="http://schemas.microsoft.com/office/drawing/2014/main" val="2791837375"/>
                    </a:ext>
                  </a:extLst>
                </a:gridCol>
                <a:gridCol w="733609">
                  <a:extLst>
                    <a:ext uri="{9D8B030D-6E8A-4147-A177-3AD203B41FA5}">
                      <a16:colId xmlns:a16="http://schemas.microsoft.com/office/drawing/2014/main" val="1685920318"/>
                    </a:ext>
                  </a:extLst>
                </a:gridCol>
                <a:gridCol w="733609">
                  <a:extLst>
                    <a:ext uri="{9D8B030D-6E8A-4147-A177-3AD203B41FA5}">
                      <a16:colId xmlns:a16="http://schemas.microsoft.com/office/drawing/2014/main" val="201547245"/>
                    </a:ext>
                  </a:extLst>
                </a:gridCol>
                <a:gridCol w="733609">
                  <a:extLst>
                    <a:ext uri="{9D8B030D-6E8A-4147-A177-3AD203B41FA5}">
                      <a16:colId xmlns:a16="http://schemas.microsoft.com/office/drawing/2014/main" val="3847698667"/>
                    </a:ext>
                  </a:extLst>
                </a:gridCol>
              </a:tblGrid>
              <a:tr h="14715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1" dirty="0">
                          <a:sym typeface="Symbol"/>
                        </a:rPr>
                        <a:t>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481376"/>
                  </a:ext>
                </a:extLst>
              </a:tr>
              <a:tr h="174395"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{q</a:t>
                      </a:r>
                      <a:r>
                        <a:rPr lang="es-ES" baseline="-25000" dirty="0"/>
                        <a:t>0</a:t>
                      </a:r>
                      <a:r>
                        <a:rPr lang="es-CL" baseline="0" dirty="0"/>
                        <a:t>}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{q</a:t>
                      </a:r>
                      <a:r>
                        <a:rPr lang="es-ES" baseline="-25000" dirty="0"/>
                        <a:t>1</a:t>
                      </a:r>
                      <a:r>
                        <a:rPr lang="es-CL" baseline="0" dirty="0"/>
                        <a:t>}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818257"/>
                  </a:ext>
                </a:extLst>
              </a:tr>
              <a:tr h="1471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{q</a:t>
                      </a:r>
                      <a:r>
                        <a:rPr lang="es-ES" baseline="-25000" dirty="0"/>
                        <a:t>1</a:t>
                      </a:r>
                      <a:r>
                        <a:rPr lang="es-CL" baseline="0" dirty="0"/>
                        <a:t>}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{q</a:t>
                      </a:r>
                      <a:r>
                        <a:rPr lang="es-ES" baseline="-25000" dirty="0"/>
                        <a:t>2</a:t>
                      </a:r>
                      <a:r>
                        <a:rPr lang="es-CL" baseline="0" dirty="0"/>
                        <a:t>}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123308"/>
                  </a:ext>
                </a:extLst>
              </a:tr>
              <a:tr h="189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s-E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{q</a:t>
                      </a:r>
                      <a:r>
                        <a:rPr lang="es-ES" baseline="-25000" dirty="0"/>
                        <a:t>2</a:t>
                      </a:r>
                      <a:r>
                        <a:rPr lang="es-CL" baseline="0" dirty="0"/>
                        <a:t>}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23311"/>
                  </a:ext>
                </a:extLst>
              </a:tr>
            </a:tbl>
          </a:graphicData>
        </a:graphic>
      </p:graphicFrame>
      <p:sp>
        <p:nvSpPr>
          <p:cNvPr id="5" name="Elipse 4">
            <a:extLst>
              <a:ext uri="{FF2B5EF4-FFF2-40B4-BE49-F238E27FC236}">
                <a16:creationId xmlns:a16="http://schemas.microsoft.com/office/drawing/2014/main" id="{B309FBBD-B1D9-5438-2C68-6DD159751D31}"/>
              </a:ext>
            </a:extLst>
          </p:cNvPr>
          <p:cNvSpPr/>
          <p:nvPr/>
        </p:nvSpPr>
        <p:spPr>
          <a:xfrm>
            <a:off x="372476" y="5656634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o</a:t>
            </a:r>
            <a:endParaRPr lang="es-CL" baseline="-25000" dirty="0"/>
          </a:p>
          <a:p>
            <a:pPr algn="ctr"/>
            <a:endParaRPr lang="es-CL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C9F7995-B8A4-AF21-C580-F701E86D7C72}"/>
              </a:ext>
            </a:extLst>
          </p:cNvPr>
          <p:cNvSpPr/>
          <p:nvPr/>
        </p:nvSpPr>
        <p:spPr>
          <a:xfrm>
            <a:off x="2411020" y="5656634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E25C934-A3F1-E6C7-479C-E9449F744E6F}"/>
              </a:ext>
            </a:extLst>
          </p:cNvPr>
          <p:cNvSpPr/>
          <p:nvPr/>
        </p:nvSpPr>
        <p:spPr>
          <a:xfrm>
            <a:off x="4599939" y="5656634"/>
            <a:ext cx="1098958" cy="108093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2</a:t>
            </a:r>
          </a:p>
        </p:txBody>
      </p:sp>
      <p:cxnSp>
        <p:nvCxnSpPr>
          <p:cNvPr id="8" name="Conector: curvado 7">
            <a:extLst>
              <a:ext uri="{FF2B5EF4-FFF2-40B4-BE49-F238E27FC236}">
                <a16:creationId xmlns:a16="http://schemas.microsoft.com/office/drawing/2014/main" id="{BBEB3597-03C2-BE48-EAE9-55CE665734BD}"/>
              </a:ext>
            </a:extLst>
          </p:cNvPr>
          <p:cNvCxnSpPr>
            <a:cxnSpLocks/>
            <a:stCxn id="5" idx="1"/>
            <a:endCxn id="5" idx="7"/>
          </p:cNvCxnSpPr>
          <p:nvPr/>
        </p:nvCxnSpPr>
        <p:spPr>
          <a:xfrm rot="5400000" flipH="1" flipV="1">
            <a:off x="921955" y="5426394"/>
            <a:ext cx="12700" cy="777080"/>
          </a:xfrm>
          <a:prstGeom prst="curvedConnector3">
            <a:avLst>
              <a:gd name="adj1" fmla="val 35174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3C38D515-373D-2F4F-612D-31315E2FD38F}"/>
              </a:ext>
            </a:extLst>
          </p:cNvPr>
          <p:cNvSpPr txBox="1"/>
          <p:nvPr/>
        </p:nvSpPr>
        <p:spPr>
          <a:xfrm>
            <a:off x="763858" y="5035949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</a:t>
            </a:r>
            <a:endParaRPr lang="es-CL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6046A36-FD31-CCA3-699F-5B3DEEF0BD24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471434" y="6197103"/>
            <a:ext cx="939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AE42AB2-449B-AAB4-82DE-A0262D85917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509978" y="6197103"/>
            <a:ext cx="1089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515884-7074-DC40-BF7A-C644F6B760BC}"/>
              </a:ext>
            </a:extLst>
          </p:cNvPr>
          <p:cNvSpPr txBox="1"/>
          <p:nvPr/>
        </p:nvSpPr>
        <p:spPr>
          <a:xfrm>
            <a:off x="1727139" y="5827771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EA50CDC-C285-EA6B-235D-7B5BABB102E4}"/>
              </a:ext>
            </a:extLst>
          </p:cNvPr>
          <p:cNvSpPr txBox="1"/>
          <p:nvPr/>
        </p:nvSpPr>
        <p:spPr>
          <a:xfrm>
            <a:off x="3877665" y="5827771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473C800C-8DB7-345D-18B2-896C6E378FAC}"/>
              </a:ext>
            </a:extLst>
          </p:cNvPr>
          <p:cNvCxnSpPr>
            <a:cxnSpLocks/>
            <a:stCxn id="6" idx="1"/>
            <a:endCxn id="6" idx="7"/>
          </p:cNvCxnSpPr>
          <p:nvPr/>
        </p:nvCxnSpPr>
        <p:spPr>
          <a:xfrm rot="5400000" flipH="1" flipV="1">
            <a:off x="2960499" y="5426394"/>
            <a:ext cx="12700" cy="777080"/>
          </a:xfrm>
          <a:prstGeom prst="curvedConnector3">
            <a:avLst>
              <a:gd name="adj1" fmla="val 3046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0F22616-5D28-7331-2178-C509BE05BA1D}"/>
              </a:ext>
            </a:extLst>
          </p:cNvPr>
          <p:cNvSpPr txBox="1"/>
          <p:nvPr/>
        </p:nvSpPr>
        <p:spPr>
          <a:xfrm>
            <a:off x="2808752" y="5060420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endParaRPr lang="es-CL" dirty="0"/>
          </a:p>
        </p:txBody>
      </p:sp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5BEB4FC7-9EE9-36AB-6D69-8B152E5068BA}"/>
              </a:ext>
            </a:extLst>
          </p:cNvPr>
          <p:cNvCxnSpPr>
            <a:cxnSpLocks/>
            <a:stCxn id="7" idx="1"/>
            <a:endCxn id="7" idx="7"/>
          </p:cNvCxnSpPr>
          <p:nvPr/>
        </p:nvCxnSpPr>
        <p:spPr>
          <a:xfrm rot="5400000" flipH="1" flipV="1">
            <a:off x="5149418" y="5426394"/>
            <a:ext cx="12700" cy="777080"/>
          </a:xfrm>
          <a:prstGeom prst="curvedConnector3">
            <a:avLst>
              <a:gd name="adj1" fmla="val 3046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89BC321-2F75-B54F-CFCA-BAE81A32A45C}"/>
              </a:ext>
            </a:extLst>
          </p:cNvPr>
          <p:cNvSpPr txBox="1"/>
          <p:nvPr/>
        </p:nvSpPr>
        <p:spPr>
          <a:xfrm>
            <a:off x="4991321" y="4990861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  <a:endParaRPr lang="es-CL" dirty="0"/>
          </a:p>
        </p:txBody>
      </p:sp>
      <p:sp>
        <p:nvSpPr>
          <p:cNvPr id="32" name="Flecha: hacia arriba 31">
            <a:extLst>
              <a:ext uri="{FF2B5EF4-FFF2-40B4-BE49-F238E27FC236}">
                <a16:creationId xmlns:a16="http://schemas.microsoft.com/office/drawing/2014/main" id="{100D748A-D70E-7537-6D64-BB376D2B2811}"/>
              </a:ext>
            </a:extLst>
          </p:cNvPr>
          <p:cNvSpPr/>
          <p:nvPr/>
        </p:nvSpPr>
        <p:spPr>
          <a:xfrm>
            <a:off x="3523129" y="3738160"/>
            <a:ext cx="286871" cy="4626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2398AC7-1B83-A8BD-5EDB-285A86D3FAC9}"/>
              </a:ext>
            </a:extLst>
          </p:cNvPr>
          <p:cNvSpPr txBox="1"/>
          <p:nvPr/>
        </p:nvSpPr>
        <p:spPr>
          <a:xfrm>
            <a:off x="2572871" y="4185930"/>
            <a:ext cx="2474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esta parte están las transiciones vacías ‘puras’.</a:t>
            </a:r>
            <a:endParaRPr lang="es-CL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B26153D-A1C5-39ED-57DB-707AE8D20E26}"/>
              </a:ext>
            </a:extLst>
          </p:cNvPr>
          <p:cNvSpPr txBox="1"/>
          <p:nvPr/>
        </p:nvSpPr>
        <p:spPr>
          <a:xfrm>
            <a:off x="6602633" y="2018832"/>
            <a:ext cx="411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Hay que obtener las </a:t>
            </a:r>
            <a:r>
              <a:rPr lang="es-ES" b="1" dirty="0">
                <a:sym typeface="Symbol"/>
              </a:rPr>
              <a:t></a:t>
            </a:r>
            <a:r>
              <a:rPr lang="es-ES" b="1" dirty="0"/>
              <a:t>-CLAUSURA(q)</a:t>
            </a:r>
            <a:endParaRPr lang="es-CL" dirty="0"/>
          </a:p>
        </p:txBody>
      </p:sp>
      <p:graphicFrame>
        <p:nvGraphicFramePr>
          <p:cNvPr id="35" name="Tabla 35">
            <a:extLst>
              <a:ext uri="{FF2B5EF4-FFF2-40B4-BE49-F238E27FC236}">
                <a16:creationId xmlns:a16="http://schemas.microsoft.com/office/drawing/2014/main" id="{9BAB162C-D2AA-23B6-EA0F-0A2FE67A1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440636"/>
              </p:ext>
            </p:extLst>
          </p:nvPr>
        </p:nvGraphicFramePr>
        <p:xfrm>
          <a:off x="6691563" y="2438913"/>
          <a:ext cx="3734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195">
                  <a:extLst>
                    <a:ext uri="{9D8B030D-6E8A-4147-A177-3AD203B41FA5}">
                      <a16:colId xmlns:a16="http://schemas.microsoft.com/office/drawing/2014/main" val="3303435759"/>
                    </a:ext>
                  </a:extLst>
                </a:gridCol>
                <a:gridCol w="1867195">
                  <a:extLst>
                    <a:ext uri="{9D8B030D-6E8A-4147-A177-3AD203B41FA5}">
                      <a16:colId xmlns:a16="http://schemas.microsoft.com/office/drawing/2014/main" val="2412051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Estados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ym typeface="Symbol"/>
                        </a:rPr>
                        <a:t></a:t>
                      </a:r>
                      <a:r>
                        <a:rPr lang="es-ES" b="1" dirty="0"/>
                        <a:t>-CLAUSURA(q)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57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aseline="0" dirty="0">
                          <a:solidFill>
                            <a:schemeClr val="bg1"/>
                          </a:solidFill>
                        </a:rPr>
                        <a:t>q</a:t>
                      </a:r>
                      <a:r>
                        <a:rPr lang="es-ES" baseline="-25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s-C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01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98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s-E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175251"/>
                  </a:ext>
                </a:extLst>
              </a:tr>
            </a:tbl>
          </a:graphicData>
        </a:graphic>
      </p:graphicFrame>
      <p:sp>
        <p:nvSpPr>
          <p:cNvPr id="37" name="CuadroTexto 36">
            <a:extLst>
              <a:ext uri="{FF2B5EF4-FFF2-40B4-BE49-F238E27FC236}">
                <a16:creationId xmlns:a16="http://schemas.microsoft.com/office/drawing/2014/main" id="{3A133C30-1AD4-358C-B39E-B75B67967BCC}"/>
              </a:ext>
            </a:extLst>
          </p:cNvPr>
          <p:cNvSpPr txBox="1"/>
          <p:nvPr/>
        </p:nvSpPr>
        <p:spPr>
          <a:xfrm>
            <a:off x="8690373" y="3167163"/>
            <a:ext cx="4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q</a:t>
            </a:r>
            <a:r>
              <a:rPr lang="es-ES" baseline="-25000" dirty="0">
                <a:solidFill>
                  <a:schemeClr val="bg1"/>
                </a:solidFill>
              </a:rPr>
              <a:t>1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CAE0DBC-7752-3496-2621-D5198AA78865}"/>
              </a:ext>
            </a:extLst>
          </p:cNvPr>
          <p:cNvSpPr txBox="1"/>
          <p:nvPr/>
        </p:nvSpPr>
        <p:spPr>
          <a:xfrm>
            <a:off x="8690373" y="3553494"/>
            <a:ext cx="4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q</a:t>
            </a:r>
            <a:r>
              <a:rPr lang="es-ES" baseline="-25000" dirty="0">
                <a:solidFill>
                  <a:schemeClr val="bg1"/>
                </a:solidFill>
              </a:rPr>
              <a:t>2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49446F2-BC11-4896-8F3B-D1657C3D1DE0}"/>
              </a:ext>
            </a:extLst>
          </p:cNvPr>
          <p:cNvSpPr txBox="1"/>
          <p:nvPr/>
        </p:nvSpPr>
        <p:spPr>
          <a:xfrm>
            <a:off x="5773270" y="3950796"/>
            <a:ext cx="571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 primero es colocar el mismo estado en su clausura</a:t>
            </a: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A1D76EB-6785-582C-BA52-61980DC84508}"/>
              </a:ext>
            </a:extLst>
          </p:cNvPr>
          <p:cNvSpPr txBox="1"/>
          <p:nvPr/>
        </p:nvSpPr>
        <p:spPr>
          <a:xfrm>
            <a:off x="5773270" y="3950796"/>
            <a:ext cx="5710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Ahora por cada estado se van agregando los estados a los cuales se llega con </a:t>
            </a:r>
            <a:r>
              <a:rPr lang="es-ES" b="1" u="sng" dirty="0"/>
              <a:t>transiciones</a:t>
            </a:r>
            <a:r>
              <a:rPr lang="es-ES" dirty="0"/>
              <a:t> </a:t>
            </a:r>
            <a:r>
              <a:rPr lang="es-ES" sz="1800" b="1" dirty="0">
                <a:sym typeface="Symbol"/>
              </a:rPr>
              <a:t></a:t>
            </a:r>
            <a:r>
              <a:rPr lang="es-CL" sz="1800" b="1" dirty="0">
                <a:sym typeface="Symbol"/>
              </a:rPr>
              <a:t>.</a:t>
            </a:r>
            <a:r>
              <a:rPr lang="es-ES" dirty="0"/>
              <a:t>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6313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20B92-3B9E-AB51-E317-CF47183E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Retomamos el ejercicio anterior</a:t>
            </a:r>
            <a:endParaRPr lang="es-CL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4D03D54-0C06-B3F0-881A-C9781CBEE8EC}"/>
              </a:ext>
            </a:extLst>
          </p:cNvPr>
          <p:cNvGraphicFramePr>
            <a:graphicFrameLocks noGrp="1"/>
          </p:cNvGraphicFramePr>
          <p:nvPr/>
        </p:nvGraphicFramePr>
        <p:xfrm>
          <a:off x="372476" y="2267846"/>
          <a:ext cx="366804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09">
                  <a:extLst>
                    <a:ext uri="{9D8B030D-6E8A-4147-A177-3AD203B41FA5}">
                      <a16:colId xmlns:a16="http://schemas.microsoft.com/office/drawing/2014/main" val="4279045232"/>
                    </a:ext>
                  </a:extLst>
                </a:gridCol>
                <a:gridCol w="733609">
                  <a:extLst>
                    <a:ext uri="{9D8B030D-6E8A-4147-A177-3AD203B41FA5}">
                      <a16:colId xmlns:a16="http://schemas.microsoft.com/office/drawing/2014/main" val="2791837375"/>
                    </a:ext>
                  </a:extLst>
                </a:gridCol>
                <a:gridCol w="733609">
                  <a:extLst>
                    <a:ext uri="{9D8B030D-6E8A-4147-A177-3AD203B41FA5}">
                      <a16:colId xmlns:a16="http://schemas.microsoft.com/office/drawing/2014/main" val="1685920318"/>
                    </a:ext>
                  </a:extLst>
                </a:gridCol>
                <a:gridCol w="733609">
                  <a:extLst>
                    <a:ext uri="{9D8B030D-6E8A-4147-A177-3AD203B41FA5}">
                      <a16:colId xmlns:a16="http://schemas.microsoft.com/office/drawing/2014/main" val="201547245"/>
                    </a:ext>
                  </a:extLst>
                </a:gridCol>
                <a:gridCol w="733609">
                  <a:extLst>
                    <a:ext uri="{9D8B030D-6E8A-4147-A177-3AD203B41FA5}">
                      <a16:colId xmlns:a16="http://schemas.microsoft.com/office/drawing/2014/main" val="3847698667"/>
                    </a:ext>
                  </a:extLst>
                </a:gridCol>
              </a:tblGrid>
              <a:tr h="14715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1" dirty="0">
                          <a:sym typeface="Symbol"/>
                        </a:rPr>
                        <a:t>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481376"/>
                  </a:ext>
                </a:extLst>
              </a:tr>
              <a:tr h="174395"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{q</a:t>
                      </a:r>
                      <a:r>
                        <a:rPr lang="es-ES" baseline="-25000" dirty="0"/>
                        <a:t>0</a:t>
                      </a:r>
                      <a:r>
                        <a:rPr lang="es-CL" baseline="0" dirty="0"/>
                        <a:t>}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{q</a:t>
                      </a:r>
                      <a:r>
                        <a:rPr lang="es-ES" baseline="-25000" dirty="0"/>
                        <a:t>1</a:t>
                      </a:r>
                      <a:r>
                        <a:rPr lang="es-CL" baseline="0" dirty="0"/>
                        <a:t>}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818257"/>
                  </a:ext>
                </a:extLst>
              </a:tr>
              <a:tr h="1471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{q</a:t>
                      </a:r>
                      <a:r>
                        <a:rPr lang="es-ES" baseline="-25000" dirty="0"/>
                        <a:t>1</a:t>
                      </a:r>
                      <a:r>
                        <a:rPr lang="es-CL" baseline="0" dirty="0"/>
                        <a:t>}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{q</a:t>
                      </a:r>
                      <a:r>
                        <a:rPr lang="es-ES" baseline="-25000" dirty="0"/>
                        <a:t>2</a:t>
                      </a:r>
                      <a:r>
                        <a:rPr lang="es-CL" baseline="0" dirty="0"/>
                        <a:t>}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123308"/>
                  </a:ext>
                </a:extLst>
              </a:tr>
              <a:tr h="189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s-E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{q</a:t>
                      </a:r>
                      <a:r>
                        <a:rPr lang="es-ES" baseline="-25000" dirty="0"/>
                        <a:t>2</a:t>
                      </a:r>
                      <a:r>
                        <a:rPr lang="es-CL" baseline="0" dirty="0"/>
                        <a:t>}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23311"/>
                  </a:ext>
                </a:extLst>
              </a:tr>
            </a:tbl>
          </a:graphicData>
        </a:graphic>
      </p:graphicFrame>
      <p:sp>
        <p:nvSpPr>
          <p:cNvPr id="5" name="Elipse 4">
            <a:extLst>
              <a:ext uri="{FF2B5EF4-FFF2-40B4-BE49-F238E27FC236}">
                <a16:creationId xmlns:a16="http://schemas.microsoft.com/office/drawing/2014/main" id="{B309FBBD-B1D9-5438-2C68-6DD159751D31}"/>
              </a:ext>
            </a:extLst>
          </p:cNvPr>
          <p:cNvSpPr/>
          <p:nvPr/>
        </p:nvSpPr>
        <p:spPr>
          <a:xfrm>
            <a:off x="372476" y="5656634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o</a:t>
            </a:r>
            <a:endParaRPr lang="es-CL" baseline="-25000" dirty="0"/>
          </a:p>
          <a:p>
            <a:pPr algn="ctr"/>
            <a:endParaRPr lang="es-CL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C9F7995-B8A4-AF21-C580-F701E86D7C72}"/>
              </a:ext>
            </a:extLst>
          </p:cNvPr>
          <p:cNvSpPr/>
          <p:nvPr/>
        </p:nvSpPr>
        <p:spPr>
          <a:xfrm>
            <a:off x="2411020" y="5656634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E25C934-A3F1-E6C7-479C-E9449F744E6F}"/>
              </a:ext>
            </a:extLst>
          </p:cNvPr>
          <p:cNvSpPr/>
          <p:nvPr/>
        </p:nvSpPr>
        <p:spPr>
          <a:xfrm>
            <a:off x="4599939" y="5656634"/>
            <a:ext cx="1098958" cy="108093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2</a:t>
            </a:r>
          </a:p>
        </p:txBody>
      </p:sp>
      <p:cxnSp>
        <p:nvCxnSpPr>
          <p:cNvPr id="8" name="Conector: curvado 7">
            <a:extLst>
              <a:ext uri="{FF2B5EF4-FFF2-40B4-BE49-F238E27FC236}">
                <a16:creationId xmlns:a16="http://schemas.microsoft.com/office/drawing/2014/main" id="{BBEB3597-03C2-BE48-EAE9-55CE665734BD}"/>
              </a:ext>
            </a:extLst>
          </p:cNvPr>
          <p:cNvCxnSpPr>
            <a:cxnSpLocks/>
            <a:stCxn id="5" idx="1"/>
            <a:endCxn id="5" idx="7"/>
          </p:cNvCxnSpPr>
          <p:nvPr/>
        </p:nvCxnSpPr>
        <p:spPr>
          <a:xfrm rot="5400000" flipH="1" flipV="1">
            <a:off x="921955" y="5426394"/>
            <a:ext cx="12700" cy="777080"/>
          </a:xfrm>
          <a:prstGeom prst="curvedConnector3">
            <a:avLst>
              <a:gd name="adj1" fmla="val 35174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3C38D515-373D-2F4F-612D-31315E2FD38F}"/>
              </a:ext>
            </a:extLst>
          </p:cNvPr>
          <p:cNvSpPr txBox="1"/>
          <p:nvPr/>
        </p:nvSpPr>
        <p:spPr>
          <a:xfrm>
            <a:off x="763858" y="5035949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</a:t>
            </a:r>
            <a:endParaRPr lang="es-CL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6046A36-FD31-CCA3-699F-5B3DEEF0BD24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471434" y="6197103"/>
            <a:ext cx="939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AE42AB2-449B-AAB4-82DE-A0262D85917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509978" y="6197103"/>
            <a:ext cx="1089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515884-7074-DC40-BF7A-C644F6B760BC}"/>
              </a:ext>
            </a:extLst>
          </p:cNvPr>
          <p:cNvSpPr txBox="1"/>
          <p:nvPr/>
        </p:nvSpPr>
        <p:spPr>
          <a:xfrm>
            <a:off x="1727139" y="5827771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EA50CDC-C285-EA6B-235D-7B5BABB102E4}"/>
              </a:ext>
            </a:extLst>
          </p:cNvPr>
          <p:cNvSpPr txBox="1"/>
          <p:nvPr/>
        </p:nvSpPr>
        <p:spPr>
          <a:xfrm>
            <a:off x="3877665" y="5827771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473C800C-8DB7-345D-18B2-896C6E378FAC}"/>
              </a:ext>
            </a:extLst>
          </p:cNvPr>
          <p:cNvCxnSpPr>
            <a:cxnSpLocks/>
            <a:stCxn id="6" idx="1"/>
            <a:endCxn id="6" idx="7"/>
          </p:cNvCxnSpPr>
          <p:nvPr/>
        </p:nvCxnSpPr>
        <p:spPr>
          <a:xfrm rot="5400000" flipH="1" flipV="1">
            <a:off x="2960499" y="5426394"/>
            <a:ext cx="12700" cy="777080"/>
          </a:xfrm>
          <a:prstGeom prst="curvedConnector3">
            <a:avLst>
              <a:gd name="adj1" fmla="val 3046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0F22616-5D28-7331-2178-C509BE05BA1D}"/>
              </a:ext>
            </a:extLst>
          </p:cNvPr>
          <p:cNvSpPr txBox="1"/>
          <p:nvPr/>
        </p:nvSpPr>
        <p:spPr>
          <a:xfrm>
            <a:off x="2808752" y="5060420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endParaRPr lang="es-CL" dirty="0"/>
          </a:p>
        </p:txBody>
      </p:sp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5BEB4FC7-9EE9-36AB-6D69-8B152E5068BA}"/>
              </a:ext>
            </a:extLst>
          </p:cNvPr>
          <p:cNvCxnSpPr>
            <a:cxnSpLocks/>
            <a:stCxn id="7" idx="1"/>
            <a:endCxn id="7" idx="7"/>
          </p:cNvCxnSpPr>
          <p:nvPr/>
        </p:nvCxnSpPr>
        <p:spPr>
          <a:xfrm rot="5400000" flipH="1" flipV="1">
            <a:off x="5149418" y="5426394"/>
            <a:ext cx="12700" cy="777080"/>
          </a:xfrm>
          <a:prstGeom prst="curvedConnector3">
            <a:avLst>
              <a:gd name="adj1" fmla="val 3046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89BC321-2F75-B54F-CFCA-BAE81A32A45C}"/>
              </a:ext>
            </a:extLst>
          </p:cNvPr>
          <p:cNvSpPr txBox="1"/>
          <p:nvPr/>
        </p:nvSpPr>
        <p:spPr>
          <a:xfrm>
            <a:off x="4991321" y="4990861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  <a:endParaRPr lang="es-CL" dirty="0"/>
          </a:p>
        </p:txBody>
      </p:sp>
      <p:sp>
        <p:nvSpPr>
          <p:cNvPr id="32" name="Flecha: hacia arriba 31">
            <a:extLst>
              <a:ext uri="{FF2B5EF4-FFF2-40B4-BE49-F238E27FC236}">
                <a16:creationId xmlns:a16="http://schemas.microsoft.com/office/drawing/2014/main" id="{100D748A-D70E-7537-6D64-BB376D2B2811}"/>
              </a:ext>
            </a:extLst>
          </p:cNvPr>
          <p:cNvSpPr/>
          <p:nvPr/>
        </p:nvSpPr>
        <p:spPr>
          <a:xfrm>
            <a:off x="3523129" y="3738160"/>
            <a:ext cx="286871" cy="4626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2398AC7-1B83-A8BD-5EDB-285A86D3FAC9}"/>
              </a:ext>
            </a:extLst>
          </p:cNvPr>
          <p:cNvSpPr txBox="1"/>
          <p:nvPr/>
        </p:nvSpPr>
        <p:spPr>
          <a:xfrm>
            <a:off x="2572871" y="4185930"/>
            <a:ext cx="2474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esta parte están las transiciones vacías ‘puras’.</a:t>
            </a:r>
            <a:endParaRPr lang="es-CL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B26153D-A1C5-39ED-57DB-707AE8D20E26}"/>
              </a:ext>
            </a:extLst>
          </p:cNvPr>
          <p:cNvSpPr txBox="1"/>
          <p:nvPr/>
        </p:nvSpPr>
        <p:spPr>
          <a:xfrm>
            <a:off x="6602633" y="2018832"/>
            <a:ext cx="411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Hay que obtener las </a:t>
            </a:r>
            <a:r>
              <a:rPr lang="es-ES" b="1" dirty="0">
                <a:sym typeface="Symbol"/>
              </a:rPr>
              <a:t></a:t>
            </a:r>
            <a:r>
              <a:rPr lang="es-ES" b="1" dirty="0"/>
              <a:t>-CLAUSURA(q)</a:t>
            </a:r>
            <a:endParaRPr lang="es-CL" dirty="0"/>
          </a:p>
        </p:txBody>
      </p:sp>
      <p:graphicFrame>
        <p:nvGraphicFramePr>
          <p:cNvPr id="35" name="Tabla 35">
            <a:extLst>
              <a:ext uri="{FF2B5EF4-FFF2-40B4-BE49-F238E27FC236}">
                <a16:creationId xmlns:a16="http://schemas.microsoft.com/office/drawing/2014/main" id="{9BAB162C-D2AA-23B6-EA0F-0A2FE67A1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604415"/>
              </p:ext>
            </p:extLst>
          </p:nvPr>
        </p:nvGraphicFramePr>
        <p:xfrm>
          <a:off x="6691563" y="2438913"/>
          <a:ext cx="3734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195">
                  <a:extLst>
                    <a:ext uri="{9D8B030D-6E8A-4147-A177-3AD203B41FA5}">
                      <a16:colId xmlns:a16="http://schemas.microsoft.com/office/drawing/2014/main" val="3303435759"/>
                    </a:ext>
                  </a:extLst>
                </a:gridCol>
                <a:gridCol w="1867195">
                  <a:extLst>
                    <a:ext uri="{9D8B030D-6E8A-4147-A177-3AD203B41FA5}">
                      <a16:colId xmlns:a16="http://schemas.microsoft.com/office/drawing/2014/main" val="2412051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Estados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ym typeface="Symbol"/>
                        </a:rPr>
                        <a:t></a:t>
                      </a:r>
                      <a:r>
                        <a:rPr lang="es-ES" b="1" dirty="0"/>
                        <a:t>-CLAUSURA(q)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57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/>
                        <a:t>{</a:t>
                      </a:r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0</a:t>
                      </a:r>
                      <a:r>
                        <a:rPr lang="es-ES" dirty="0"/>
                        <a:t>,q</a:t>
                      </a:r>
                      <a:r>
                        <a:rPr lang="es-ES" baseline="-25000" dirty="0"/>
                        <a:t>1</a:t>
                      </a:r>
                      <a:r>
                        <a:rPr lang="es-ES" dirty="0"/>
                        <a:t>,q</a:t>
                      </a:r>
                      <a:r>
                        <a:rPr lang="es-ES" baseline="-25000" dirty="0"/>
                        <a:t>2</a:t>
                      </a:r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01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/>
                        <a:t>{</a:t>
                      </a:r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1</a:t>
                      </a:r>
                      <a:r>
                        <a:rPr lang="es-ES" dirty="0"/>
                        <a:t>,q</a:t>
                      </a:r>
                      <a:r>
                        <a:rPr lang="es-ES" baseline="-25000" dirty="0"/>
                        <a:t>2</a:t>
                      </a:r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98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s-E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/>
                        <a:t>{</a:t>
                      </a:r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2</a:t>
                      </a:r>
                      <a:r>
                        <a:rPr lang="es-ES" dirty="0"/>
                        <a:t>}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175251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5A1D76EB-6785-582C-BA52-61980DC84508}"/>
              </a:ext>
            </a:extLst>
          </p:cNvPr>
          <p:cNvSpPr txBox="1"/>
          <p:nvPr/>
        </p:nvSpPr>
        <p:spPr>
          <a:xfrm>
            <a:off x="5703499" y="3969468"/>
            <a:ext cx="5710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Ahora por cada estado se van agregando los estados a los cuales se llega con </a:t>
            </a:r>
            <a:r>
              <a:rPr lang="es-ES" b="1" u="sng" dirty="0"/>
              <a:t>transiciones</a:t>
            </a:r>
            <a:r>
              <a:rPr lang="es-ES" dirty="0"/>
              <a:t> </a:t>
            </a:r>
            <a:r>
              <a:rPr lang="es-ES" sz="1800" b="1" dirty="0">
                <a:sym typeface="Symbol"/>
              </a:rPr>
              <a:t></a:t>
            </a:r>
            <a:r>
              <a:rPr lang="es-CL" sz="1800" b="1" dirty="0">
                <a:sym typeface="Symbol"/>
              </a:rPr>
              <a:t>.</a:t>
            </a:r>
            <a:r>
              <a:rPr lang="es-ES" dirty="0"/>
              <a:t>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10935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1D1CA-2D7B-13C1-5F70-12260761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Equivalencia entre un AFND Y </a:t>
            </a:r>
            <a:r>
              <a:rPr lang="es-ES" dirty="0">
                <a:sym typeface="Symbol"/>
              </a:rPr>
              <a:t>(AFND-)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23AF51-A64D-8A35-D889-E2D8A8313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en la clausura de </a:t>
            </a:r>
            <a:r>
              <a:rPr lang="es-CL" dirty="0" err="1"/>
              <a:t>q</a:t>
            </a:r>
            <a:r>
              <a:rPr lang="es-CL" baseline="-25000" dirty="0" err="1"/>
              <a:t>o</a:t>
            </a:r>
            <a:r>
              <a:rPr lang="es-ES" dirty="0"/>
              <a:t> se encuentra un estado final, </a:t>
            </a:r>
            <a:r>
              <a:rPr lang="es-CL" dirty="0" err="1"/>
              <a:t>q</a:t>
            </a:r>
            <a:r>
              <a:rPr lang="es-CL" baseline="-25000" dirty="0" err="1"/>
              <a:t>o</a:t>
            </a:r>
            <a:endParaRPr lang="es-CL" baseline="-25000" dirty="0"/>
          </a:p>
          <a:p>
            <a:r>
              <a:rPr lang="es-ES" dirty="0"/>
              <a:t> se convierte en estado final.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01414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5AEDC-80CE-D8B7-1B09-2928177F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Sigamos con el ejemplo, ahora hay que construir la tabla de transiciones extendida.</a:t>
            </a:r>
            <a:endParaRPr lang="es-CL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EC392C1-46D3-A121-F6C1-B35588F01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798958"/>
              </p:ext>
            </p:extLst>
          </p:nvPr>
        </p:nvGraphicFramePr>
        <p:xfrm>
          <a:off x="804295" y="2880899"/>
          <a:ext cx="424090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18">
                  <a:extLst>
                    <a:ext uri="{9D8B030D-6E8A-4147-A177-3AD203B41FA5}">
                      <a16:colId xmlns:a16="http://schemas.microsoft.com/office/drawing/2014/main" val="4279045232"/>
                    </a:ext>
                  </a:extLst>
                </a:gridCol>
                <a:gridCol w="625793">
                  <a:extLst>
                    <a:ext uri="{9D8B030D-6E8A-4147-A177-3AD203B41FA5}">
                      <a16:colId xmlns:a16="http://schemas.microsoft.com/office/drawing/2014/main" val="2791837375"/>
                    </a:ext>
                  </a:extLst>
                </a:gridCol>
                <a:gridCol w="625793">
                  <a:extLst>
                    <a:ext uri="{9D8B030D-6E8A-4147-A177-3AD203B41FA5}">
                      <a16:colId xmlns:a16="http://schemas.microsoft.com/office/drawing/2014/main" val="1685920318"/>
                    </a:ext>
                  </a:extLst>
                </a:gridCol>
                <a:gridCol w="625793">
                  <a:extLst>
                    <a:ext uri="{9D8B030D-6E8A-4147-A177-3AD203B41FA5}">
                      <a16:colId xmlns:a16="http://schemas.microsoft.com/office/drawing/2014/main" val="201547245"/>
                    </a:ext>
                  </a:extLst>
                </a:gridCol>
                <a:gridCol w="1906007">
                  <a:extLst>
                    <a:ext uri="{9D8B030D-6E8A-4147-A177-3AD203B41FA5}">
                      <a16:colId xmlns:a16="http://schemas.microsoft.com/office/drawing/2014/main" val="828492822"/>
                    </a:ext>
                  </a:extLst>
                </a:gridCol>
              </a:tblGrid>
              <a:tr h="14715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1" dirty="0">
                          <a:sym typeface="Symbol"/>
                        </a:rPr>
                        <a:t></a:t>
                      </a:r>
                      <a:r>
                        <a:rPr lang="es-ES" sz="1800" b="1" dirty="0"/>
                        <a:t>-CLAUSURA(</a:t>
                      </a:r>
                      <a:r>
                        <a:rPr lang="es-ES" dirty="0" err="1"/>
                        <a:t>q</a:t>
                      </a:r>
                      <a:r>
                        <a:rPr lang="es-ES" baseline="-25000" dirty="0" err="1"/>
                        <a:t>n</a:t>
                      </a:r>
                      <a:r>
                        <a:rPr lang="es-ES" sz="1800" b="1" dirty="0"/>
                        <a:t>)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481376"/>
                  </a:ext>
                </a:extLst>
              </a:tr>
              <a:tr h="174395"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{q</a:t>
                      </a:r>
                      <a:r>
                        <a:rPr lang="es-ES" baseline="-25000" dirty="0"/>
                        <a:t>0</a:t>
                      </a:r>
                      <a:r>
                        <a:rPr lang="es-CL" baseline="0" dirty="0"/>
                        <a:t>}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/>
                        <a:t>{</a:t>
                      </a:r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0</a:t>
                      </a:r>
                      <a:r>
                        <a:rPr lang="es-ES" dirty="0"/>
                        <a:t>,q</a:t>
                      </a:r>
                      <a:r>
                        <a:rPr lang="es-ES" baseline="-25000" dirty="0"/>
                        <a:t>1</a:t>
                      </a:r>
                      <a:r>
                        <a:rPr lang="es-ES" dirty="0"/>
                        <a:t>,q</a:t>
                      </a:r>
                      <a:r>
                        <a:rPr lang="es-ES" baseline="-25000" dirty="0"/>
                        <a:t>2</a:t>
                      </a:r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818257"/>
                  </a:ext>
                </a:extLst>
              </a:tr>
              <a:tr h="1471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{q</a:t>
                      </a:r>
                      <a:r>
                        <a:rPr lang="es-ES" baseline="-25000" dirty="0"/>
                        <a:t>1</a:t>
                      </a:r>
                      <a:r>
                        <a:rPr lang="es-CL" baseline="0" dirty="0"/>
                        <a:t>}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/>
                        <a:t>{</a:t>
                      </a:r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1</a:t>
                      </a:r>
                      <a:r>
                        <a:rPr lang="es-ES" dirty="0"/>
                        <a:t>,q</a:t>
                      </a:r>
                      <a:r>
                        <a:rPr lang="es-ES" baseline="-25000" dirty="0"/>
                        <a:t>2</a:t>
                      </a:r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123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s-E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{q</a:t>
                      </a:r>
                      <a:r>
                        <a:rPr lang="es-ES" baseline="-25000" dirty="0"/>
                        <a:t>2</a:t>
                      </a:r>
                      <a:r>
                        <a:rPr lang="es-CL" baseline="0" dirty="0"/>
                        <a:t>}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/>
                        <a:t>{</a:t>
                      </a:r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2</a:t>
                      </a:r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23311"/>
                  </a:ext>
                </a:extLst>
              </a:tr>
            </a:tbl>
          </a:graphicData>
        </a:graphic>
      </p:graphicFrame>
      <p:graphicFrame>
        <p:nvGraphicFramePr>
          <p:cNvPr id="6" name="Tabla 4">
            <a:extLst>
              <a:ext uri="{FF2B5EF4-FFF2-40B4-BE49-F238E27FC236}">
                <a16:creationId xmlns:a16="http://schemas.microsoft.com/office/drawing/2014/main" id="{A7BFAA6E-208F-091B-0C93-CE18852AD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04239"/>
              </p:ext>
            </p:extLst>
          </p:nvPr>
        </p:nvGraphicFramePr>
        <p:xfrm>
          <a:off x="7146802" y="2862573"/>
          <a:ext cx="399267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18">
                  <a:extLst>
                    <a:ext uri="{9D8B030D-6E8A-4147-A177-3AD203B41FA5}">
                      <a16:colId xmlns:a16="http://schemas.microsoft.com/office/drawing/2014/main" val="4279045232"/>
                    </a:ext>
                  </a:extLst>
                </a:gridCol>
                <a:gridCol w="1178386">
                  <a:extLst>
                    <a:ext uri="{9D8B030D-6E8A-4147-A177-3AD203B41FA5}">
                      <a16:colId xmlns:a16="http://schemas.microsoft.com/office/drawing/2014/main" val="2791837375"/>
                    </a:ext>
                  </a:extLst>
                </a:gridCol>
                <a:gridCol w="1178386">
                  <a:extLst>
                    <a:ext uri="{9D8B030D-6E8A-4147-A177-3AD203B41FA5}">
                      <a16:colId xmlns:a16="http://schemas.microsoft.com/office/drawing/2014/main" val="1685920318"/>
                    </a:ext>
                  </a:extLst>
                </a:gridCol>
                <a:gridCol w="1178386">
                  <a:extLst>
                    <a:ext uri="{9D8B030D-6E8A-4147-A177-3AD203B41FA5}">
                      <a16:colId xmlns:a16="http://schemas.microsoft.com/office/drawing/2014/main" val="201547245"/>
                    </a:ext>
                  </a:extLst>
                </a:gridCol>
              </a:tblGrid>
              <a:tr h="147159">
                <a:tc>
                  <a:txBody>
                    <a:bodyPr/>
                    <a:lstStyle/>
                    <a:p>
                      <a:r>
                        <a:rPr lang="es-ES" dirty="0">
                          <a:sym typeface="Symbol"/>
                        </a:rPr>
                        <a:t></a:t>
                      </a:r>
                      <a:r>
                        <a:rPr lang="es-E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481376"/>
                  </a:ext>
                </a:extLst>
              </a:tr>
              <a:tr h="174395"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/>
                        <a:t>{</a:t>
                      </a:r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0</a:t>
                      </a:r>
                      <a:r>
                        <a:rPr lang="es-ES" dirty="0"/>
                        <a:t>,q</a:t>
                      </a:r>
                      <a:r>
                        <a:rPr lang="es-ES" baseline="-25000" dirty="0"/>
                        <a:t>1</a:t>
                      </a:r>
                      <a:r>
                        <a:rPr lang="es-ES" dirty="0"/>
                        <a:t>,q</a:t>
                      </a:r>
                      <a:r>
                        <a:rPr lang="es-ES" baseline="-25000" dirty="0"/>
                        <a:t>2</a:t>
                      </a:r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/>
                        <a:t>{</a:t>
                      </a:r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1</a:t>
                      </a:r>
                      <a:r>
                        <a:rPr lang="es-ES" dirty="0"/>
                        <a:t>,q</a:t>
                      </a:r>
                      <a:r>
                        <a:rPr lang="es-ES" baseline="-25000" dirty="0"/>
                        <a:t>2</a:t>
                      </a:r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/>
                        <a:t>{</a:t>
                      </a:r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2</a:t>
                      </a:r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818257"/>
                  </a:ext>
                </a:extLst>
              </a:tr>
              <a:tr h="1471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/>
                        <a:t>{</a:t>
                      </a:r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1</a:t>
                      </a:r>
                      <a:r>
                        <a:rPr lang="es-ES" dirty="0"/>
                        <a:t>,q</a:t>
                      </a:r>
                      <a:r>
                        <a:rPr lang="es-ES" baseline="-25000" dirty="0"/>
                        <a:t>2</a:t>
                      </a:r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/>
                        <a:t>{</a:t>
                      </a:r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2</a:t>
                      </a:r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123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s-E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/>
                        <a:t>{</a:t>
                      </a:r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2</a:t>
                      </a:r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23311"/>
                  </a:ext>
                </a:extLst>
              </a:tr>
            </a:tbl>
          </a:graphicData>
        </a:graphic>
      </p:graphicFrame>
      <p:sp>
        <p:nvSpPr>
          <p:cNvPr id="20" name="CuadroTexto 19">
            <a:extLst>
              <a:ext uri="{FF2B5EF4-FFF2-40B4-BE49-F238E27FC236}">
                <a16:creationId xmlns:a16="http://schemas.microsoft.com/office/drawing/2014/main" id="{73D1E77F-61BB-DF2A-0434-D56A232344F2}"/>
              </a:ext>
            </a:extLst>
          </p:cNvPr>
          <p:cNvSpPr txBox="1"/>
          <p:nvPr/>
        </p:nvSpPr>
        <p:spPr>
          <a:xfrm>
            <a:off x="7076424" y="2399033"/>
            <a:ext cx="406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Tabla de transiciones extendida</a:t>
            </a:r>
            <a:endParaRPr lang="es-CL" dirty="0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F2581BAD-F955-FCDF-3CBA-B266864DFA02}"/>
              </a:ext>
            </a:extLst>
          </p:cNvPr>
          <p:cNvSpPr/>
          <p:nvPr/>
        </p:nvSpPr>
        <p:spPr>
          <a:xfrm>
            <a:off x="180826" y="3258313"/>
            <a:ext cx="499495" cy="331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Flecha: hacia abajo 29">
            <a:extLst>
              <a:ext uri="{FF2B5EF4-FFF2-40B4-BE49-F238E27FC236}">
                <a16:creationId xmlns:a16="http://schemas.microsoft.com/office/drawing/2014/main" id="{402931FD-66F1-F377-99F9-28A86368D971}"/>
              </a:ext>
            </a:extLst>
          </p:cNvPr>
          <p:cNvSpPr/>
          <p:nvPr/>
        </p:nvSpPr>
        <p:spPr>
          <a:xfrm>
            <a:off x="3281082" y="2268071"/>
            <a:ext cx="376518" cy="5002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647E17E-4DFD-E6B5-7A30-5D10651ADE4C}"/>
              </a:ext>
            </a:extLst>
          </p:cNvPr>
          <p:cNvSpPr txBox="1"/>
          <p:nvPr/>
        </p:nvSpPr>
        <p:spPr>
          <a:xfrm>
            <a:off x="611531" y="4562170"/>
            <a:ext cx="4973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Por cada estado de la clausura veo si tiene transiciones con el símbolo, si las tiene se agrega ese estado a la tabla de transiciones con su clausura.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4601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A69CA9FF-9626-F040-7106-7029384F12BE}"/>
              </a:ext>
            </a:extLst>
          </p:cNvPr>
          <p:cNvSpPr/>
          <p:nvPr/>
        </p:nvSpPr>
        <p:spPr>
          <a:xfrm>
            <a:off x="2958498" y="3014037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o</a:t>
            </a:r>
            <a:endParaRPr lang="es-CL" baseline="-25000" dirty="0"/>
          </a:p>
          <a:p>
            <a:pPr algn="ctr"/>
            <a:endParaRPr lang="es-CL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CAD2847-9427-FD01-4FD5-9B61B23C8C4E}"/>
              </a:ext>
            </a:extLst>
          </p:cNvPr>
          <p:cNvSpPr/>
          <p:nvPr/>
        </p:nvSpPr>
        <p:spPr>
          <a:xfrm>
            <a:off x="4997042" y="3014037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142ED88-BDB2-55B6-3466-3722322711D6}"/>
              </a:ext>
            </a:extLst>
          </p:cNvPr>
          <p:cNvSpPr/>
          <p:nvPr/>
        </p:nvSpPr>
        <p:spPr>
          <a:xfrm>
            <a:off x="7185961" y="3014037"/>
            <a:ext cx="1098958" cy="108093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2</a:t>
            </a:r>
          </a:p>
        </p:txBody>
      </p:sp>
      <p:cxnSp>
        <p:nvCxnSpPr>
          <p:cNvPr id="7" name="Conector: curvado 6">
            <a:extLst>
              <a:ext uri="{FF2B5EF4-FFF2-40B4-BE49-F238E27FC236}">
                <a16:creationId xmlns:a16="http://schemas.microsoft.com/office/drawing/2014/main" id="{B665AB7E-F4DC-E563-1E1B-7B9C42C56039}"/>
              </a:ext>
            </a:extLst>
          </p:cNvPr>
          <p:cNvCxnSpPr>
            <a:cxnSpLocks/>
            <a:stCxn id="4" idx="1"/>
            <a:endCxn id="4" idx="7"/>
          </p:cNvCxnSpPr>
          <p:nvPr/>
        </p:nvCxnSpPr>
        <p:spPr>
          <a:xfrm rot="5400000" flipH="1" flipV="1">
            <a:off x="3507977" y="2783797"/>
            <a:ext cx="12700" cy="777080"/>
          </a:xfrm>
          <a:prstGeom prst="curvedConnector3">
            <a:avLst>
              <a:gd name="adj1" fmla="val 35174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A894B2A-F5B2-62E7-BB26-97B26D79CDE7}"/>
              </a:ext>
            </a:extLst>
          </p:cNvPr>
          <p:cNvSpPr txBox="1"/>
          <p:nvPr/>
        </p:nvSpPr>
        <p:spPr>
          <a:xfrm>
            <a:off x="3349880" y="2393352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</a:t>
            </a:r>
            <a:endParaRPr lang="es-CL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B3A6D80-6289-1D91-587E-89BADE9D78DD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057456" y="3554506"/>
            <a:ext cx="939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26110E8-F3CB-E12F-7E12-77044A98DC0D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096000" y="3554506"/>
            <a:ext cx="1089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487141F-0946-E57D-CB58-9DA681067929}"/>
              </a:ext>
            </a:extLst>
          </p:cNvPr>
          <p:cNvSpPr txBox="1"/>
          <p:nvPr/>
        </p:nvSpPr>
        <p:spPr>
          <a:xfrm>
            <a:off x="4313160" y="3185174"/>
            <a:ext cx="5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0,1</a:t>
            </a:r>
            <a:endParaRPr lang="es-CL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5E86ED0-AF13-0931-2094-5C9F79633693}"/>
              </a:ext>
            </a:extLst>
          </p:cNvPr>
          <p:cNvSpPr txBox="1"/>
          <p:nvPr/>
        </p:nvSpPr>
        <p:spPr>
          <a:xfrm>
            <a:off x="6463687" y="3185174"/>
            <a:ext cx="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1,2</a:t>
            </a:r>
            <a:endParaRPr lang="es-CL" dirty="0"/>
          </a:p>
        </p:txBody>
      </p: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BAA0388B-3E85-A42D-692B-B8EA0C9F0FC1}"/>
              </a:ext>
            </a:extLst>
          </p:cNvPr>
          <p:cNvCxnSpPr>
            <a:cxnSpLocks/>
            <a:stCxn id="5" idx="1"/>
            <a:endCxn id="5" idx="7"/>
          </p:cNvCxnSpPr>
          <p:nvPr/>
        </p:nvCxnSpPr>
        <p:spPr>
          <a:xfrm rot="5400000" flipH="1" flipV="1">
            <a:off x="5546521" y="2783797"/>
            <a:ext cx="12700" cy="777080"/>
          </a:xfrm>
          <a:prstGeom prst="curvedConnector3">
            <a:avLst>
              <a:gd name="adj1" fmla="val 3046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770DC57-FB63-D8C5-24B5-D4AE322D24B7}"/>
              </a:ext>
            </a:extLst>
          </p:cNvPr>
          <p:cNvSpPr txBox="1"/>
          <p:nvPr/>
        </p:nvSpPr>
        <p:spPr>
          <a:xfrm>
            <a:off x="5338317" y="2243498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endParaRPr lang="es-CL" dirty="0"/>
          </a:p>
        </p:txBody>
      </p:sp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4754B89D-501F-3521-4C99-DD9D4E1FE8A6}"/>
              </a:ext>
            </a:extLst>
          </p:cNvPr>
          <p:cNvCxnSpPr>
            <a:cxnSpLocks/>
            <a:stCxn id="6" idx="1"/>
            <a:endCxn id="6" idx="7"/>
          </p:cNvCxnSpPr>
          <p:nvPr/>
        </p:nvCxnSpPr>
        <p:spPr>
          <a:xfrm rot="5400000" flipH="1" flipV="1">
            <a:off x="7735440" y="2783797"/>
            <a:ext cx="12700" cy="777080"/>
          </a:xfrm>
          <a:prstGeom prst="curvedConnector3">
            <a:avLst>
              <a:gd name="adj1" fmla="val 3046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43D9ED2-C2A8-1C95-EF92-BCB5568525D0}"/>
              </a:ext>
            </a:extLst>
          </p:cNvPr>
          <p:cNvSpPr txBox="1"/>
          <p:nvPr/>
        </p:nvSpPr>
        <p:spPr>
          <a:xfrm>
            <a:off x="7577343" y="2348264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  <a:endParaRPr lang="es-CL" dirty="0"/>
          </a:p>
        </p:txBody>
      </p:sp>
      <p:cxnSp>
        <p:nvCxnSpPr>
          <p:cNvPr id="17" name="Conector: curvado 16">
            <a:extLst>
              <a:ext uri="{FF2B5EF4-FFF2-40B4-BE49-F238E27FC236}">
                <a16:creationId xmlns:a16="http://schemas.microsoft.com/office/drawing/2014/main" id="{E1E5B9E0-7BB2-3F9C-917F-6AE325C953C4}"/>
              </a:ext>
            </a:extLst>
          </p:cNvPr>
          <p:cNvCxnSpPr>
            <a:stCxn id="4" idx="4"/>
            <a:endCxn id="6" idx="4"/>
          </p:cNvCxnSpPr>
          <p:nvPr/>
        </p:nvCxnSpPr>
        <p:spPr>
          <a:xfrm rot="16200000" flipH="1">
            <a:off x="5621708" y="1981243"/>
            <a:ext cx="12700" cy="4227463"/>
          </a:xfrm>
          <a:prstGeom prst="curvedConnector3">
            <a:avLst>
              <a:gd name="adj1" fmla="val 34149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3D7E3F8-A56A-E834-9919-336943778993}"/>
              </a:ext>
            </a:extLst>
          </p:cNvPr>
          <p:cNvSpPr txBox="1"/>
          <p:nvPr/>
        </p:nvSpPr>
        <p:spPr>
          <a:xfrm>
            <a:off x="5440197" y="4629092"/>
            <a:ext cx="118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0,1,2</a:t>
            </a:r>
            <a:endParaRPr lang="es-CL" dirty="0"/>
          </a:p>
        </p:txBody>
      </p:sp>
      <p:sp>
        <p:nvSpPr>
          <p:cNvPr id="19" name="Título 18">
            <a:extLst>
              <a:ext uri="{FF2B5EF4-FFF2-40B4-BE49-F238E27FC236}">
                <a16:creationId xmlns:a16="http://schemas.microsoft.com/office/drawing/2014/main" id="{F3F9DB2C-6DCC-5213-6FE6-95E08213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AFND equivalente</a:t>
            </a:r>
            <a:endParaRPr lang="es-CL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A27C884-B774-069D-6E5A-243646926126}"/>
              </a:ext>
            </a:extLst>
          </p:cNvPr>
          <p:cNvSpPr txBox="1"/>
          <p:nvPr/>
        </p:nvSpPr>
        <p:spPr>
          <a:xfrm>
            <a:off x="2962199" y="5362614"/>
            <a:ext cx="5714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Dado que q2 era final y estaba en la clausura del q0, ahora q0 también es final. </a:t>
            </a:r>
            <a:endParaRPr lang="es-CL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11EF257C-2EA7-D6C2-51C7-FCF9320AB2F1}"/>
              </a:ext>
            </a:extLst>
          </p:cNvPr>
          <p:cNvSpPr/>
          <p:nvPr/>
        </p:nvSpPr>
        <p:spPr>
          <a:xfrm>
            <a:off x="2958498" y="3020388"/>
            <a:ext cx="1098958" cy="108093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o</a:t>
            </a:r>
            <a:endParaRPr lang="es-CL" baseline="-25000" dirty="0"/>
          </a:p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6377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A235C-7DAE-A9BC-AFD1-A0AE5E54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D8E093-CB0B-D241-4E6A-84F4AF616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Por finito nos referimos a que tiene una cantidad finita de estados.</a:t>
            </a:r>
          </a:p>
          <a:p>
            <a:r>
              <a:rPr lang="es-CL" dirty="0"/>
              <a:t>Por determinístico se refiere a que si un </a:t>
            </a:r>
            <a:r>
              <a:rPr lang="es-CL" dirty="0" err="1"/>
              <a:t>string</a:t>
            </a:r>
            <a:r>
              <a:rPr lang="es-CL" dirty="0"/>
              <a:t> dado es aceptado o no por el autómata.</a:t>
            </a:r>
          </a:p>
          <a:p>
            <a:r>
              <a:rPr lang="es-CL" dirty="0"/>
              <a:t>Estado: Uno puede comprender esta idea pensándolo como estados de una lavadora(puede estar prendida, apagada, lavando, centrifugando, </a:t>
            </a:r>
            <a:r>
              <a:rPr lang="es-CL" dirty="0" err="1"/>
              <a:t>etc</a:t>
            </a:r>
            <a:r>
              <a:rPr lang="es-CL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62351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06B60-9528-2CD6-82C9-58CE2336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Obtener el AFD de cada ejercicio y el lenguaje que acepta</a:t>
            </a:r>
            <a:endParaRPr lang="es-CL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456459D-7F75-7495-FF00-7C7A1D9069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6" t="-1400" r="24489" b="1400"/>
          <a:stretch/>
        </p:blipFill>
        <p:spPr bwMode="auto">
          <a:xfrm>
            <a:off x="253757" y="2634100"/>
            <a:ext cx="5066524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1CD0D3A-109B-7BA2-8E82-ED2888DDD343}"/>
              </a:ext>
            </a:extLst>
          </p:cNvPr>
          <p:cNvSpPr txBox="1"/>
          <p:nvPr/>
        </p:nvSpPr>
        <p:spPr>
          <a:xfrm>
            <a:off x="5487251" y="2157350"/>
            <a:ext cx="110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2) F={q</a:t>
            </a:r>
            <a:r>
              <a:rPr lang="es-ES" baseline="-25000" dirty="0"/>
              <a:t>2</a:t>
            </a:r>
            <a:r>
              <a:rPr lang="es-CL" baseline="0" dirty="0"/>
              <a:t>}</a:t>
            </a:r>
            <a:endParaRPr lang="es-CL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8044775-12C4-6E6F-995B-FF2C5961C6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9" t="-70" r="22659" b="8875"/>
          <a:stretch/>
        </p:blipFill>
        <p:spPr bwMode="auto">
          <a:xfrm>
            <a:off x="6252755" y="2634100"/>
            <a:ext cx="5199018" cy="2429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F3EDC9F-031F-C566-2D7B-EF93C4C8B820}"/>
              </a:ext>
            </a:extLst>
          </p:cNvPr>
          <p:cNvSpPr txBox="1"/>
          <p:nvPr/>
        </p:nvSpPr>
        <p:spPr>
          <a:xfrm>
            <a:off x="301690" y="2317102"/>
            <a:ext cx="110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1) F={q</a:t>
            </a:r>
            <a:r>
              <a:rPr lang="es-ES" baseline="-25000" dirty="0"/>
              <a:t>2</a:t>
            </a:r>
            <a:r>
              <a:rPr lang="es-CL" baseline="0" dirty="0"/>
              <a:t>}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3422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B4084-DC3A-12EB-FACD-5F866BCF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Links de ayuda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FAF66C-4BEA-A284-A7BD-48BFEFA31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hlinkClick r:id="rId2"/>
              </a:rPr>
              <a:t>https://www.youtube.com/watch?v=XoVKSPCVMw4&amp;t=660s&amp;ab_channel=PaulaOseroff</a:t>
            </a:r>
            <a:r>
              <a:rPr lang="es-CL" dirty="0"/>
              <a:t> –de </a:t>
            </a:r>
            <a:r>
              <a:rPr lang="es-CL" dirty="0" err="1"/>
              <a:t>afnd</a:t>
            </a:r>
            <a:r>
              <a:rPr lang="es-CL" dirty="0"/>
              <a:t>-e</a:t>
            </a:r>
            <a:r>
              <a:rPr lang="es-CL" dirty="0">
                <a:sym typeface="Wingdings" panose="05000000000000000000" pitchFamily="2" charset="2"/>
              </a:rPr>
              <a:t> </a:t>
            </a:r>
            <a:r>
              <a:rPr lang="es-CL" dirty="0" err="1">
                <a:sym typeface="Wingdings" panose="05000000000000000000" pitchFamily="2" charset="2"/>
              </a:rPr>
              <a:t>afnd</a:t>
            </a:r>
            <a:endParaRPr lang="es-CL" dirty="0">
              <a:sym typeface="Wingdings" panose="05000000000000000000" pitchFamily="2" charset="2"/>
            </a:endParaRPr>
          </a:p>
          <a:p>
            <a:r>
              <a:rPr lang="es-CL" dirty="0">
                <a:sym typeface="Wingdings" panose="05000000000000000000" pitchFamily="2" charset="2"/>
                <a:hlinkClick r:id="rId3"/>
              </a:rPr>
              <a:t>https://www.youtube.com/watch?v=no_cxq-w290&amp;t=459s&amp;ab_channel=Andr%C3%A9sDePaz</a:t>
            </a:r>
            <a:r>
              <a:rPr lang="es-CL" dirty="0">
                <a:sym typeface="Wingdings" panose="05000000000000000000" pitchFamily="2" charset="2"/>
              </a:rPr>
              <a:t> – de </a:t>
            </a:r>
            <a:r>
              <a:rPr lang="es-CL" dirty="0" err="1">
                <a:sym typeface="Wingdings" panose="05000000000000000000" pitchFamily="2" charset="2"/>
              </a:rPr>
              <a:t>afndafd</a:t>
            </a:r>
            <a:endParaRPr lang="es-CL" dirty="0">
              <a:sym typeface="Wingdings" panose="05000000000000000000" pitchFamily="2" charset="2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2673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A3438-B7C0-E4BC-DB9E-6CD53A476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¿Cuál es el objetivo?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4339F3-8E24-BCF6-4F29-4D915614E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El objetivo es que dado un determinado </a:t>
            </a:r>
            <a:r>
              <a:rPr lang="es-CL" dirty="0" err="1"/>
              <a:t>string</a:t>
            </a:r>
            <a:r>
              <a:rPr lang="es-CL" dirty="0"/>
              <a:t> el autómata será capaz de determinar si lo acepta o no por medio de lo que denominaremos un estado final.</a:t>
            </a:r>
          </a:p>
        </p:txBody>
      </p:sp>
    </p:spTree>
    <p:extLst>
      <p:ext uri="{BB962C8B-B14F-4D97-AF65-F5344CB8AC3E}">
        <p14:creationId xmlns:p14="http://schemas.microsoft.com/office/powerpoint/2010/main" val="165473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A235C-7DAE-A9BC-AFD1-A0AE5E54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Otras Descripciones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D8E093-CB0B-D241-4E6A-84F4AF616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38124"/>
            <a:ext cx="9613861" cy="4433043"/>
          </a:xfrm>
        </p:spPr>
        <p:txBody>
          <a:bodyPr>
            <a:normAutofit fontScale="92500" lnSpcReduction="20000"/>
          </a:bodyPr>
          <a:lstStyle/>
          <a:p>
            <a:r>
              <a:rPr lang="es-CL" dirty="0"/>
              <a:t>Símbolo, </a:t>
            </a:r>
            <a:r>
              <a:rPr lang="es-CL" dirty="0" err="1"/>
              <a:t>ej</a:t>
            </a:r>
            <a:r>
              <a:rPr lang="es-CL" dirty="0"/>
              <a:t>:{</a:t>
            </a:r>
            <a:r>
              <a:rPr lang="es-CL" dirty="0" err="1"/>
              <a:t>a,b,c,d</a:t>
            </a:r>
            <a:r>
              <a:rPr lang="es-CL" dirty="0"/>
              <a:t>…}</a:t>
            </a:r>
          </a:p>
          <a:p>
            <a:r>
              <a:rPr lang="es-CL" dirty="0"/>
              <a:t>Alfabeto: Conjunto finito no vacío de </a:t>
            </a:r>
            <a:r>
              <a:rPr lang="es-CL" dirty="0" err="1"/>
              <a:t>síbolos</a:t>
            </a:r>
            <a:r>
              <a:rPr lang="es-CL" dirty="0"/>
              <a:t>.</a:t>
            </a:r>
          </a:p>
          <a:p>
            <a:r>
              <a:rPr lang="es-CL" dirty="0" err="1"/>
              <a:t>String</a:t>
            </a:r>
            <a:r>
              <a:rPr lang="es-CL" dirty="0"/>
              <a:t> o palabra: es una sucesión finita de </a:t>
            </a:r>
            <a:r>
              <a:rPr lang="es-CL" dirty="0" err="1"/>
              <a:t>símbolso</a:t>
            </a:r>
            <a:r>
              <a:rPr lang="es-CL" dirty="0"/>
              <a:t> de un alfabeto que están concatenados.</a:t>
            </a:r>
          </a:p>
          <a:p>
            <a:pPr lvl="1"/>
            <a:r>
              <a:rPr lang="es-CL" dirty="0" err="1"/>
              <a:t>String</a:t>
            </a:r>
            <a:r>
              <a:rPr lang="es-CL" dirty="0"/>
              <a:t> </a:t>
            </a:r>
            <a:r>
              <a:rPr lang="es-CL" dirty="0" err="1"/>
              <a:t>vacio</a:t>
            </a:r>
            <a:r>
              <a:rPr lang="es-CL" dirty="0"/>
              <a:t>: </a:t>
            </a:r>
            <a:r>
              <a:rPr lang="el-GR" b="0" i="0" dirty="0">
                <a:effectLst/>
                <a:latin typeface="Google Sans"/>
              </a:rPr>
              <a:t>ε</a:t>
            </a:r>
            <a:r>
              <a:rPr lang="es-CL" b="0" i="0" dirty="0">
                <a:effectLst/>
                <a:latin typeface="Google Sans"/>
              </a:rPr>
              <a:t>, aqu</a:t>
            </a:r>
            <a:r>
              <a:rPr lang="es-CL" dirty="0">
                <a:latin typeface="Google Sans"/>
              </a:rPr>
              <a:t>él </a:t>
            </a:r>
            <a:r>
              <a:rPr lang="es-CL" dirty="0" err="1">
                <a:latin typeface="Google Sans"/>
              </a:rPr>
              <a:t>string</a:t>
            </a:r>
            <a:r>
              <a:rPr lang="es-CL" dirty="0">
                <a:latin typeface="Google Sans"/>
              </a:rPr>
              <a:t> que no tiene símbolos.</a:t>
            </a:r>
          </a:p>
          <a:p>
            <a:r>
              <a:rPr lang="es-CL" dirty="0">
                <a:latin typeface="Google Sans"/>
              </a:rPr>
              <a:t>Largo de un </a:t>
            </a:r>
            <a:r>
              <a:rPr lang="es-CL" dirty="0" err="1">
                <a:latin typeface="Google Sans"/>
              </a:rPr>
              <a:t>string</a:t>
            </a:r>
            <a:r>
              <a:rPr lang="es-CL" dirty="0">
                <a:latin typeface="Google Sans"/>
              </a:rPr>
              <a:t>: la cantidad de símbolos que componen el </a:t>
            </a:r>
            <a:r>
              <a:rPr lang="es-CL" dirty="0" err="1">
                <a:latin typeface="Google Sans"/>
              </a:rPr>
              <a:t>string</a:t>
            </a:r>
            <a:r>
              <a:rPr lang="es-CL" dirty="0">
                <a:latin typeface="Google Sans"/>
              </a:rPr>
              <a:t>.|ab|=2</a:t>
            </a:r>
          </a:p>
          <a:p>
            <a:pPr lvl="1"/>
            <a:r>
              <a:rPr lang="es-CL" dirty="0">
                <a:latin typeface="Google Sans"/>
              </a:rPr>
              <a:t>El </a:t>
            </a:r>
            <a:r>
              <a:rPr lang="es-CL" dirty="0" err="1">
                <a:latin typeface="Google Sans"/>
              </a:rPr>
              <a:t>string</a:t>
            </a:r>
            <a:r>
              <a:rPr lang="es-CL" dirty="0">
                <a:latin typeface="Google Sans"/>
              </a:rPr>
              <a:t> vacío tiene longitud 0.</a:t>
            </a:r>
          </a:p>
          <a:p>
            <a:r>
              <a:rPr lang="es-CL" dirty="0">
                <a:latin typeface="Google Sans"/>
              </a:rPr>
              <a:t>El conjunto vacío y el conjunto{</a:t>
            </a:r>
            <a:r>
              <a:rPr lang="el-GR" b="0" i="0" dirty="0">
                <a:effectLst/>
                <a:latin typeface="Google Sans"/>
              </a:rPr>
              <a:t>ε</a:t>
            </a:r>
            <a:r>
              <a:rPr lang="es-CL" dirty="0">
                <a:latin typeface="Google Sans"/>
              </a:rPr>
              <a:t>} son lenguajes.</a:t>
            </a:r>
          </a:p>
          <a:p>
            <a:r>
              <a:rPr lang="es-CL" dirty="0">
                <a:latin typeface="Google Sans"/>
              </a:rPr>
              <a:t>Concatenación del lenguaje consigo mismo </a:t>
            </a:r>
            <a:r>
              <a:rPr lang="es-CL" dirty="0" err="1">
                <a:latin typeface="Google Sans"/>
              </a:rPr>
              <a:t>L</a:t>
            </a:r>
            <a:r>
              <a:rPr lang="es-CL" baseline="30000" dirty="0" err="1">
                <a:latin typeface="Google Sans"/>
              </a:rPr>
              <a:t>n</a:t>
            </a:r>
            <a:r>
              <a:rPr lang="es-CL" dirty="0">
                <a:latin typeface="Google Sans"/>
              </a:rPr>
              <a:t>=LL</a:t>
            </a:r>
            <a:r>
              <a:rPr lang="es-CL" baseline="30000" dirty="0">
                <a:latin typeface="Google Sans"/>
              </a:rPr>
              <a:t>n-1</a:t>
            </a:r>
            <a:r>
              <a:rPr lang="es-CL" dirty="0">
                <a:latin typeface="Google Sans"/>
              </a:rPr>
              <a:t> para n, con L</a:t>
            </a:r>
            <a:r>
              <a:rPr lang="es-CL" baseline="30000" dirty="0">
                <a:latin typeface="Google Sans"/>
              </a:rPr>
              <a:t>1</a:t>
            </a:r>
            <a:r>
              <a:rPr lang="es-CL" dirty="0">
                <a:latin typeface="Google Sans"/>
              </a:rPr>
              <a:t>=L, también L</a:t>
            </a:r>
            <a:r>
              <a:rPr lang="es-CL" baseline="30000" dirty="0">
                <a:latin typeface="Google Sans"/>
              </a:rPr>
              <a:t>0</a:t>
            </a:r>
            <a:r>
              <a:rPr lang="es-CL" dirty="0">
                <a:latin typeface="Google Sans"/>
              </a:rPr>
              <a:t>={</a:t>
            </a:r>
            <a:r>
              <a:rPr lang="el-GR" b="0" i="0" dirty="0">
                <a:effectLst/>
                <a:latin typeface="Google Sans"/>
              </a:rPr>
              <a:t>ε</a:t>
            </a:r>
            <a:r>
              <a:rPr lang="es-CL" b="0" i="0" dirty="0">
                <a:effectLst/>
                <a:latin typeface="Google Sans"/>
              </a:rPr>
              <a:t>}.</a:t>
            </a:r>
          </a:p>
          <a:p>
            <a:r>
              <a:rPr lang="es-CL" dirty="0">
                <a:latin typeface="Google Sans"/>
              </a:rPr>
              <a:t>Clausura de </a:t>
            </a:r>
            <a:r>
              <a:rPr lang="es-CL" dirty="0" err="1">
                <a:latin typeface="Google Sans"/>
              </a:rPr>
              <a:t>kleene</a:t>
            </a:r>
            <a:r>
              <a:rPr lang="es-CL" dirty="0">
                <a:latin typeface="Google Sans"/>
              </a:rPr>
              <a:t>: Se refiere la concatenación recursiva del lenguaje consigo mismo, </a:t>
            </a:r>
            <a:r>
              <a:rPr lang="es-CL" dirty="0" err="1">
                <a:latin typeface="Google Sans"/>
              </a:rPr>
              <a:t>Ej</a:t>
            </a:r>
            <a:r>
              <a:rPr lang="es-CL" dirty="0">
                <a:latin typeface="Google Sans"/>
              </a:rPr>
              <a:t>: L={1},L*= {</a:t>
            </a:r>
            <a:r>
              <a:rPr lang="el-GR" b="0" i="0" dirty="0">
                <a:effectLst/>
                <a:latin typeface="Google Sans"/>
              </a:rPr>
              <a:t>ε</a:t>
            </a:r>
            <a:r>
              <a:rPr lang="es-CL" b="0" i="0" dirty="0">
                <a:effectLst/>
                <a:latin typeface="Google Sans"/>
              </a:rPr>
              <a:t>,1,11,111,1111… aquí si esta </a:t>
            </a:r>
            <a:r>
              <a:rPr lang="el-GR" b="0" i="0" dirty="0">
                <a:effectLst/>
                <a:latin typeface="Google Sans"/>
              </a:rPr>
              <a:t>ε</a:t>
            </a:r>
            <a:r>
              <a:rPr lang="es-CL" b="0" i="0" dirty="0">
                <a:effectLst/>
                <a:latin typeface="Google Sans"/>
              </a:rPr>
              <a:t>.</a:t>
            </a:r>
          </a:p>
          <a:p>
            <a:r>
              <a:rPr lang="es-CL" dirty="0">
                <a:latin typeface="Google Sans"/>
              </a:rPr>
              <a:t>La cerradura positiva: lo mismo que la clausura de </a:t>
            </a:r>
            <a:r>
              <a:rPr lang="es-CL" dirty="0" err="1">
                <a:latin typeface="Google Sans"/>
              </a:rPr>
              <a:t>kleene</a:t>
            </a:r>
            <a:r>
              <a:rPr lang="es-CL" dirty="0">
                <a:latin typeface="Google Sans"/>
              </a:rPr>
              <a:t> pero esta vez no se considera el </a:t>
            </a:r>
            <a:r>
              <a:rPr lang="el-GR" b="0" i="0" dirty="0">
                <a:effectLst/>
                <a:latin typeface="Google Sans"/>
              </a:rPr>
              <a:t>ε</a:t>
            </a:r>
            <a:r>
              <a:rPr lang="es-CL" b="0" i="0" dirty="0">
                <a:effectLst/>
                <a:latin typeface="Google Sans"/>
              </a:rPr>
              <a:t>.</a:t>
            </a:r>
            <a:r>
              <a:rPr lang="es-CL" dirty="0">
                <a:latin typeface="Google Sans"/>
              </a:rPr>
              <a:t> </a:t>
            </a:r>
            <a:r>
              <a:rPr lang="es-CL" dirty="0" err="1">
                <a:latin typeface="Google Sans"/>
              </a:rPr>
              <a:t>Ej</a:t>
            </a:r>
            <a:r>
              <a:rPr lang="es-CL" dirty="0">
                <a:latin typeface="Google Sans"/>
              </a:rPr>
              <a:t>: L={1},L</a:t>
            </a:r>
            <a:r>
              <a:rPr lang="es-CL" baseline="30000" dirty="0">
                <a:latin typeface="Google Sans"/>
              </a:rPr>
              <a:t>+</a:t>
            </a:r>
            <a:r>
              <a:rPr lang="es-CL" dirty="0">
                <a:latin typeface="Google Sans"/>
              </a:rPr>
              <a:t>= </a:t>
            </a:r>
            <a:r>
              <a:rPr lang="es-CL" u="sng" dirty="0">
                <a:latin typeface="Google Sans"/>
              </a:rPr>
              <a:t>{</a:t>
            </a:r>
            <a:r>
              <a:rPr lang="es-CL" b="0" i="0" dirty="0">
                <a:effectLst/>
                <a:latin typeface="Google Sans"/>
              </a:rPr>
              <a:t>1,11,111,1111… </a:t>
            </a:r>
            <a:endParaRPr lang="es-CL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79183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75597-5813-BC3F-D040-02C81CCD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D8101D-77D9-9341-DE7D-3A9269BA1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387839"/>
          </a:xfrm>
        </p:spPr>
        <p:txBody>
          <a:bodyPr/>
          <a:lstStyle/>
          <a:p>
            <a:r>
              <a:rPr lang="es-CL" dirty="0"/>
              <a:t>Estado inicial(El estado inicial del autómata): </a:t>
            </a:r>
            <a:r>
              <a:rPr lang="es-CL" dirty="0" err="1"/>
              <a:t>q</a:t>
            </a:r>
            <a:r>
              <a:rPr lang="es-CL" baseline="-25000" dirty="0" err="1"/>
              <a:t>o</a:t>
            </a:r>
            <a:endParaRPr lang="es-CL" baseline="-25000" dirty="0"/>
          </a:p>
          <a:p>
            <a:r>
              <a:rPr lang="es-CL" dirty="0"/>
              <a:t>Estado final: Estado/s donde se acepta los </a:t>
            </a:r>
            <a:r>
              <a:rPr lang="es-CL" dirty="0" err="1"/>
              <a:t>strings</a:t>
            </a:r>
            <a:r>
              <a:rPr lang="es-CL" dirty="0"/>
              <a:t>.</a:t>
            </a:r>
          </a:p>
          <a:p>
            <a:r>
              <a:rPr lang="es-CL" dirty="0"/>
              <a:t>Para construir los estados y sus transiciones utilizaremos grafos.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3AB17CA-FECE-8F1C-0173-6A9D2ED90798}"/>
              </a:ext>
            </a:extLst>
          </p:cNvPr>
          <p:cNvSpPr/>
          <p:nvPr/>
        </p:nvSpPr>
        <p:spPr>
          <a:xfrm>
            <a:off x="2382473" y="3724712"/>
            <a:ext cx="1098958" cy="108093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o</a:t>
            </a:r>
            <a:endParaRPr lang="es-CL" baseline="-25000" dirty="0"/>
          </a:p>
          <a:p>
            <a:pPr algn="ctr"/>
            <a:endParaRPr lang="es-CL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4D36C78-234D-B342-D78F-446DB6A6CB04}"/>
              </a:ext>
            </a:extLst>
          </p:cNvPr>
          <p:cNvSpPr/>
          <p:nvPr/>
        </p:nvSpPr>
        <p:spPr>
          <a:xfrm>
            <a:off x="6200863" y="3724712"/>
            <a:ext cx="1098958" cy="108093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f</a:t>
            </a:r>
            <a:endParaRPr lang="es-CL" baseline="-25000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2E57D8B-9727-CA9D-72C5-F5718F083516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481431" y="4265181"/>
            <a:ext cx="2719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C0360BDB-5947-9AA5-2F69-3345E2ACA596}"/>
              </a:ext>
            </a:extLst>
          </p:cNvPr>
          <p:cNvSpPr txBox="1"/>
          <p:nvPr/>
        </p:nvSpPr>
        <p:spPr>
          <a:xfrm>
            <a:off x="4633935" y="3872635"/>
            <a:ext cx="27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16E26FF-609A-0D49-A7F2-891023F14AE7}"/>
              </a:ext>
            </a:extLst>
          </p:cNvPr>
          <p:cNvSpPr txBox="1"/>
          <p:nvPr/>
        </p:nvSpPr>
        <p:spPr>
          <a:xfrm>
            <a:off x="2131210" y="4828864"/>
            <a:ext cx="160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Estado inicial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BAABCAD-3BCB-8E74-20DC-1CFC59B3A581}"/>
              </a:ext>
            </a:extLst>
          </p:cNvPr>
          <p:cNvSpPr txBox="1"/>
          <p:nvPr/>
        </p:nvSpPr>
        <p:spPr>
          <a:xfrm>
            <a:off x="6096000" y="4860303"/>
            <a:ext cx="160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Estado final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07A7E3D-BE77-31B7-9BB0-2C9F4568D8A4}"/>
              </a:ext>
            </a:extLst>
          </p:cNvPr>
          <p:cNvSpPr txBox="1"/>
          <p:nvPr/>
        </p:nvSpPr>
        <p:spPr>
          <a:xfrm>
            <a:off x="3070371" y="5284288"/>
            <a:ext cx="3984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En este grafo se entiende que para llegar al estado final basta con leer un </a:t>
            </a:r>
            <a:r>
              <a:rPr lang="es-CL" dirty="0" err="1"/>
              <a:t>string</a:t>
            </a:r>
            <a:r>
              <a:rPr lang="es-CL" dirty="0"/>
              <a:t> ‘a’.(faltan muchas cosas aquí pero las veremos más adelante)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CDB8A2B-BD75-6F65-F83B-0D42BDD5AFF5}"/>
              </a:ext>
            </a:extLst>
          </p:cNvPr>
          <p:cNvSpPr txBox="1"/>
          <p:nvPr/>
        </p:nvSpPr>
        <p:spPr>
          <a:xfrm>
            <a:off x="7954162" y="3945794"/>
            <a:ext cx="3984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Los estados finales se dibujan con un marco más grueso.</a:t>
            </a:r>
          </a:p>
        </p:txBody>
      </p:sp>
    </p:spTree>
    <p:extLst>
      <p:ext uri="{BB962C8B-B14F-4D97-AF65-F5344CB8AC3E}">
        <p14:creationId xmlns:p14="http://schemas.microsoft.com/office/powerpoint/2010/main" val="49776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0F74E-BE07-FD9C-9057-DA304045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Estado trampa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3A19F0-FDE1-CAD0-D182-EB34862A6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817388"/>
          </a:xfrm>
        </p:spPr>
        <p:txBody>
          <a:bodyPr/>
          <a:lstStyle/>
          <a:p>
            <a:r>
              <a:rPr lang="es-CL" dirty="0"/>
              <a:t>El estado trampa sirve como ‘sumidero’ de todos los </a:t>
            </a:r>
            <a:r>
              <a:rPr lang="es-CL" dirty="0" err="1"/>
              <a:t>strings</a:t>
            </a:r>
            <a:r>
              <a:rPr lang="es-CL" dirty="0"/>
              <a:t> que no serán aceptados jamás. </a:t>
            </a:r>
          </a:p>
        </p:txBody>
      </p:sp>
    </p:spTree>
    <p:extLst>
      <p:ext uri="{BB962C8B-B14F-4D97-AF65-F5344CB8AC3E}">
        <p14:creationId xmlns:p14="http://schemas.microsoft.com/office/powerpoint/2010/main" val="344550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85DA63F-3924-0B81-83CE-8B711A1C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Un AFD ES:</a:t>
            </a:r>
            <a:r>
              <a:rPr lang="es-ES" dirty="0"/>
              <a:t>M = (Q,</a:t>
            </a:r>
            <a:r>
              <a:rPr lang="es-ES" dirty="0">
                <a:sym typeface="Symbol"/>
              </a:rPr>
              <a:t></a:t>
            </a:r>
            <a:r>
              <a:rPr lang="es-ES" dirty="0"/>
              <a:t>,</a:t>
            </a:r>
            <a:r>
              <a:rPr lang="es-ES" dirty="0">
                <a:sym typeface="Symbol"/>
              </a:rPr>
              <a:t></a:t>
            </a:r>
            <a:r>
              <a:rPr lang="es-ES" dirty="0"/>
              <a:t>,q</a:t>
            </a:r>
            <a:r>
              <a:rPr lang="es-ES" baseline="-25000" dirty="0"/>
              <a:t>0</a:t>
            </a:r>
            <a:r>
              <a:rPr lang="es-ES" dirty="0"/>
              <a:t>,F)</a:t>
            </a:r>
            <a:r>
              <a:rPr lang="es-CL" dirty="0"/>
              <a:t>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7B719FD-668D-4EC0-FB11-6B42ADCC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Q es el conjunto finito de estados del AFD </a:t>
            </a:r>
          </a:p>
          <a:p>
            <a:endParaRPr lang="es-ES" dirty="0">
              <a:sym typeface="Symbol"/>
            </a:endParaRPr>
          </a:p>
          <a:p>
            <a:r>
              <a:rPr lang="es-ES" dirty="0">
                <a:sym typeface="Symbol"/>
              </a:rPr>
              <a:t></a:t>
            </a:r>
            <a:r>
              <a:rPr lang="es-ES" dirty="0"/>
              <a:t> es el alfabeto de la entrada</a:t>
            </a:r>
          </a:p>
          <a:p>
            <a:r>
              <a:rPr lang="es-ES" dirty="0"/>
              <a:t>q</a:t>
            </a:r>
            <a:r>
              <a:rPr lang="es-ES" baseline="-25000" dirty="0"/>
              <a:t>0</a:t>
            </a:r>
            <a:r>
              <a:rPr lang="es-ES" dirty="0">
                <a:sym typeface="Symbol"/>
              </a:rPr>
              <a:t></a:t>
            </a:r>
            <a:r>
              <a:rPr lang="es-ES" dirty="0"/>
              <a:t>Q es el estado inicial </a:t>
            </a:r>
          </a:p>
          <a:p>
            <a:endParaRPr lang="es-ES" dirty="0"/>
          </a:p>
          <a:p>
            <a:r>
              <a:rPr lang="es-ES" dirty="0"/>
              <a:t>F</a:t>
            </a:r>
            <a:r>
              <a:rPr lang="es-ES" dirty="0">
                <a:sym typeface="Symbol"/>
              </a:rPr>
              <a:t></a:t>
            </a:r>
            <a:r>
              <a:rPr lang="es-ES" dirty="0"/>
              <a:t>Q es el conjunto de estados finales </a:t>
            </a:r>
          </a:p>
          <a:p>
            <a:endParaRPr lang="es-ES" dirty="0">
              <a:sym typeface="Symbol"/>
            </a:endParaRPr>
          </a:p>
          <a:p>
            <a:r>
              <a:rPr lang="es-ES" dirty="0">
                <a:sym typeface="Symbol"/>
              </a:rPr>
              <a:t></a:t>
            </a:r>
            <a:r>
              <a:rPr lang="es-ES" dirty="0"/>
              <a:t> es la función de transición.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39816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2757B0B-F776-384D-5332-84E637395AF9}"/>
              </a:ext>
            </a:extLst>
          </p:cNvPr>
          <p:cNvSpPr txBox="1"/>
          <p:nvPr/>
        </p:nvSpPr>
        <p:spPr>
          <a:xfrm>
            <a:off x="4194495" y="922789"/>
            <a:ext cx="273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u="sng" dirty="0"/>
              <a:t>Importante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CA3BD7-E81C-C6D7-98AE-F8E05C4ECD0D}"/>
              </a:ext>
            </a:extLst>
          </p:cNvPr>
          <p:cNvSpPr txBox="1"/>
          <p:nvPr/>
        </p:nvSpPr>
        <p:spPr>
          <a:xfrm>
            <a:off x="3632434" y="2416029"/>
            <a:ext cx="3665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Para cada símbolo </a:t>
            </a:r>
            <a:r>
              <a:rPr lang="es-CL" b="1" u="sng" dirty="0"/>
              <a:t>existe solo una transición </a:t>
            </a:r>
            <a:r>
              <a:rPr lang="es-CL" b="1" dirty="0"/>
              <a:t>fuera de cada estado o de regreso al mismo estado.</a:t>
            </a:r>
          </a:p>
        </p:txBody>
      </p:sp>
    </p:spTree>
    <p:extLst>
      <p:ext uri="{BB962C8B-B14F-4D97-AF65-F5344CB8AC3E}">
        <p14:creationId xmlns:p14="http://schemas.microsoft.com/office/powerpoint/2010/main" val="1139225986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869</TotalTime>
  <Words>1765</Words>
  <Application>Microsoft Office PowerPoint</Application>
  <PresentationFormat>Panorámica</PresentationFormat>
  <Paragraphs>411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8" baseType="lpstr">
      <vt:lpstr>Arial</vt:lpstr>
      <vt:lpstr>Calibri</vt:lpstr>
      <vt:lpstr>Google Sans</vt:lpstr>
      <vt:lpstr>Symbol</vt:lpstr>
      <vt:lpstr>Times New Roman</vt:lpstr>
      <vt:lpstr>Trebuchet MS</vt:lpstr>
      <vt:lpstr>Berlín</vt:lpstr>
      <vt:lpstr>Autómata Finito Determinístico (AFD)</vt:lpstr>
      <vt:lpstr>¿Qué es un Autómata?</vt:lpstr>
      <vt:lpstr>Descripciones</vt:lpstr>
      <vt:lpstr>¿Cuál es el objetivo?</vt:lpstr>
      <vt:lpstr>Otras Descripciones</vt:lpstr>
      <vt:lpstr>Estados</vt:lpstr>
      <vt:lpstr>Estado trampa</vt:lpstr>
      <vt:lpstr>Un AFD ES:M = (Q,,,q0,F) </vt:lpstr>
      <vt:lpstr>Presentación de PowerPoint</vt:lpstr>
      <vt:lpstr>Presentación de PowerPoint</vt:lpstr>
      <vt:lpstr>Ejemplo: AFD que acepta cantidad pares de unos. </vt:lpstr>
      <vt:lpstr>Ejemplo</vt:lpstr>
      <vt:lpstr>Como Dato</vt:lpstr>
      <vt:lpstr>Construir un AFD para cada ejercicio.</vt:lpstr>
      <vt:lpstr>Autómata Finito No Determinístico(AFND)</vt:lpstr>
      <vt:lpstr>Ejemplo</vt:lpstr>
      <vt:lpstr>Cómo transformar un AFND EN AFD</vt:lpstr>
      <vt:lpstr>Ejemplo, AFNDAFD.S={0,1}</vt:lpstr>
      <vt:lpstr>Ejemplo, AFNDAFD.S={0,1}</vt:lpstr>
      <vt:lpstr>El AFD equivalente</vt:lpstr>
      <vt:lpstr>Obtener el AFD equivalente y su lenguaje.</vt:lpstr>
      <vt:lpstr>Autómata Finito No determinístico con transiciones  (AFND-)</vt:lpstr>
      <vt:lpstr>La -CLAUSURA(q) </vt:lpstr>
      <vt:lpstr>Retomamos el ejercicio anterior</vt:lpstr>
      <vt:lpstr>Retomamos el ejercicio anterior</vt:lpstr>
      <vt:lpstr>Retomamos el ejercicio anterior</vt:lpstr>
      <vt:lpstr>Equivalencia entre un AFND Y (AFND-)</vt:lpstr>
      <vt:lpstr>Sigamos con el ejemplo, ahora hay que construir la tabla de transiciones extendida.</vt:lpstr>
      <vt:lpstr>El AFND equivalente</vt:lpstr>
      <vt:lpstr>Obtener el AFD de cada ejercicio y el lenguaje que acepta</vt:lpstr>
      <vt:lpstr>Links de ayuda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Autómata Finito Determinístico (AFD)</dc:title>
  <dc:creator>Biblioteca Coquimbo</dc:creator>
  <cp:lastModifiedBy>Claudio Cortes</cp:lastModifiedBy>
  <cp:revision>9</cp:revision>
  <dcterms:created xsi:type="dcterms:W3CDTF">2023-03-21T12:50:38Z</dcterms:created>
  <dcterms:modified xsi:type="dcterms:W3CDTF">2023-04-05T13:23:27Z</dcterms:modified>
</cp:coreProperties>
</file>