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UlUzH9fmXQ&amp;ab_channel=EasyTheory" TargetMode="External"/><Relationship Id="rId2" Type="http://schemas.openxmlformats.org/officeDocument/2006/relationships/hyperlink" Target="https://www.youtube.com/watch?v=BdJOCMxitO8&amp;ab_channel=SophiaSigue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37F5F-27D7-C6FE-EA1B-46CC7FA32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2" y="2733709"/>
            <a:ext cx="8747544" cy="1373070"/>
          </a:xfrm>
        </p:spPr>
        <p:txBody>
          <a:bodyPr/>
          <a:lstStyle/>
          <a:p>
            <a:r>
              <a:rPr lang="es-ES" dirty="0"/>
              <a:t>Forma Normal De Chomsky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B232D-A4C1-427F-D34A-4CBEA411C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Fundamentos De La Computación</a:t>
            </a:r>
          </a:p>
          <a:p>
            <a:r>
              <a:rPr lang="es-ES" dirty="0"/>
              <a:t>Claudio Cortés Mondaca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1771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CD790-1600-723A-5CF3-B7ABBD8F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</a:t>
            </a:r>
            <a:r>
              <a:rPr lang="es-ES" sz="3600" dirty="0">
                <a:sym typeface="Symbol"/>
              </a:rPr>
              <a:t>Convertir todo a solo 2 No Terminales</a:t>
            </a: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D4A4BEC-A17F-F9D3-4F2A-DEFC2617ECFB}"/>
              </a:ext>
            </a:extLst>
          </p:cNvPr>
          <p:cNvSpPr txBox="1">
            <a:spLocks/>
          </p:cNvSpPr>
          <p:nvPr/>
        </p:nvSpPr>
        <p:spPr>
          <a:xfrm>
            <a:off x="17092" y="2247317"/>
            <a:ext cx="6187155" cy="277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s-CL" sz="2400" dirty="0"/>
              <a:t>S</a:t>
            </a:r>
            <a:r>
              <a:rPr lang="es-CL" sz="2400" baseline="-25000" dirty="0"/>
              <a:t>0</a:t>
            </a:r>
            <a:r>
              <a:rPr lang="es-CL" sz="2400" dirty="0">
                <a:sym typeface="Wingdings" panose="05000000000000000000" pitchFamily="2" charset="2"/>
              </a:rPr>
              <a:t> </a:t>
            </a:r>
            <a:r>
              <a:rPr lang="es-CL" dirty="0">
                <a:sym typeface="Wingdings" pitchFamily="2" charset="2"/>
              </a:rPr>
              <a:t>A</a:t>
            </a:r>
            <a:r>
              <a:rPr lang="es-CL" sz="2400" dirty="0"/>
              <a:t> </a:t>
            </a:r>
            <a:r>
              <a:rPr lang="es-CL" sz="2400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 | b | </a:t>
            </a: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s-CL" dirty="0"/>
              <a:t>S </a:t>
            </a:r>
            <a:r>
              <a:rPr lang="es-CL" dirty="0">
                <a:sym typeface="Wingdings" pitchFamily="2" charset="2"/>
              </a:rPr>
              <a:t> A</a:t>
            </a:r>
            <a:r>
              <a:rPr lang="es-CL" sz="2400" dirty="0"/>
              <a:t> </a:t>
            </a:r>
            <a:r>
              <a:rPr lang="es-CL" sz="2400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 | b | </a:t>
            </a: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</a:t>
            </a:r>
          </a:p>
          <a:p>
            <a:pPr marL="109728" indent="0">
              <a:buNone/>
            </a:pPr>
            <a:r>
              <a:rPr lang="es-CL" dirty="0">
                <a:sym typeface="Wingdings" pitchFamily="2" charset="2"/>
              </a:rPr>
              <a:t>A  A</a:t>
            </a:r>
            <a:r>
              <a:rPr lang="es-CL" sz="2400" dirty="0"/>
              <a:t> </a:t>
            </a:r>
            <a:r>
              <a:rPr lang="es-CL" sz="2400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 err="1">
                <a:sym typeface="Wingdings" pitchFamily="2" charset="2"/>
              </a:rPr>
              <a:t>B|b|</a:t>
            </a:r>
            <a:r>
              <a:rPr lang="es-CL" sz="2400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</a:t>
            </a:r>
            <a:r>
              <a:rPr lang="es-ES_tradnl" dirty="0">
                <a:sym typeface="Symbol" pitchFamily="18" charset="2"/>
              </a:rPr>
              <a:t>|AB|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baseline="-25000" dirty="0"/>
              <a:t>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baseline="-25000" dirty="0"/>
              <a:t>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ES_tradnl" dirty="0">
                <a:sym typeface="Wingdings" pitchFamily="2" charset="2"/>
              </a:rPr>
              <a:t>|ASA|AS|SA </a:t>
            </a:r>
            <a:endParaRPr lang="es-ES_tradnl" dirty="0">
              <a:sym typeface="Symbol" pitchFamily="18" charset="2"/>
            </a:endParaRPr>
          </a:p>
          <a:p>
            <a:pPr marL="109728" indent="0">
              <a:buNone/>
            </a:pPr>
            <a:r>
              <a:rPr lang="es-ES_tradnl" dirty="0">
                <a:sym typeface="Symbol" pitchFamily="18" charset="2"/>
              </a:rPr>
              <a:t>B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baseline="-25000" dirty="0"/>
              <a:t>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baseline="-25000" dirty="0"/>
              <a:t>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baseline="-25000" dirty="0"/>
              <a:t> </a:t>
            </a:r>
            <a:r>
              <a:rPr lang="es-ES_tradnl" dirty="0">
                <a:sym typeface="Wingdings" pitchFamily="2" charset="2"/>
              </a:rPr>
              <a:t>|ASA|AS|SA|</a:t>
            </a:r>
            <a:r>
              <a:rPr lang="es-CL" dirty="0">
                <a:sym typeface="Wingdings" pitchFamily="2" charset="2"/>
              </a:rPr>
              <a:t>A</a:t>
            </a:r>
            <a:r>
              <a:rPr lang="es-CL" dirty="0"/>
              <a:t> </a:t>
            </a: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 err="1">
                <a:sym typeface="Wingdings" pitchFamily="2" charset="2"/>
              </a:rPr>
              <a:t>B|b|</a:t>
            </a: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</a:t>
            </a:r>
          </a:p>
          <a:p>
            <a:pPr marL="109728" indent="0">
              <a:buNone/>
            </a:pP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dirty="0" err="1">
                <a:sym typeface="Wingdings" panose="05000000000000000000" pitchFamily="2" charset="2"/>
              </a:rPr>
              <a:t>a</a:t>
            </a:r>
            <a:r>
              <a:rPr lang="es-CL" dirty="0">
                <a:sym typeface="Wingdings" panose="05000000000000000000" pitchFamily="2" charset="2"/>
              </a:rPr>
              <a:t> </a:t>
            </a:r>
          </a:p>
          <a:p>
            <a:pPr marL="109728" indent="0">
              <a:buNone/>
            </a:pP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dirty="0" err="1">
                <a:sym typeface="Wingdings" panose="05000000000000000000" pitchFamily="2" charset="2"/>
              </a:rPr>
              <a:t>b</a:t>
            </a:r>
            <a:endParaRPr lang="es-CL" dirty="0"/>
          </a:p>
          <a:p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CE7610A-5F36-2E84-0DCA-E97BE7BBE2ED}"/>
              </a:ext>
            </a:extLst>
          </p:cNvPr>
          <p:cNvSpPr txBox="1">
            <a:spLocks/>
          </p:cNvSpPr>
          <p:nvPr/>
        </p:nvSpPr>
        <p:spPr>
          <a:xfrm>
            <a:off x="6004845" y="2040741"/>
            <a:ext cx="6187155" cy="41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s-CL" sz="2400" dirty="0"/>
              <a:t>S</a:t>
            </a:r>
            <a:r>
              <a:rPr lang="es-CL" sz="2400" baseline="-25000" dirty="0"/>
              <a:t>0</a:t>
            </a:r>
            <a:r>
              <a:rPr lang="es-CL" sz="2400" dirty="0">
                <a:sym typeface="Wingdings" panose="05000000000000000000" pitchFamily="2" charset="2"/>
              </a:rPr>
              <a:t> Y</a:t>
            </a:r>
            <a:r>
              <a:rPr lang="es-CL" sz="2400" baseline="-25000" dirty="0">
                <a:sym typeface="Wingdings" panose="05000000000000000000" pitchFamily="2" charset="2"/>
              </a:rPr>
              <a:t>1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 | b | </a:t>
            </a: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s-CL" dirty="0"/>
              <a:t>S </a:t>
            </a:r>
            <a:r>
              <a:rPr lang="es-CL" dirty="0">
                <a:sym typeface="Wingdings" pitchFamily="2" charset="2"/>
              </a:rPr>
              <a:t> Y</a:t>
            </a:r>
            <a:r>
              <a:rPr lang="es-CL" baseline="-25000" dirty="0">
                <a:sym typeface="Wingdings" panose="05000000000000000000" pitchFamily="2" charset="2"/>
              </a:rPr>
              <a:t>1 </a:t>
            </a:r>
            <a:r>
              <a:rPr lang="es-CL" dirty="0">
                <a:sym typeface="Wingdings" pitchFamily="2" charset="2"/>
              </a:rPr>
              <a:t>B | b | </a:t>
            </a: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</a:t>
            </a:r>
          </a:p>
          <a:p>
            <a:pPr marL="109728" indent="0">
              <a:buNone/>
            </a:pPr>
            <a:r>
              <a:rPr lang="es-CL" dirty="0">
                <a:sym typeface="Wingdings" pitchFamily="2" charset="2"/>
              </a:rPr>
              <a:t>A  Y</a:t>
            </a:r>
            <a:r>
              <a:rPr lang="es-CL" baseline="-25000" dirty="0">
                <a:sym typeface="Wingdings" panose="05000000000000000000" pitchFamily="2" charset="2"/>
              </a:rPr>
              <a:t>1 </a:t>
            </a:r>
            <a:r>
              <a:rPr lang="es-CL" dirty="0" err="1">
                <a:sym typeface="Wingdings" pitchFamily="2" charset="2"/>
              </a:rPr>
              <a:t>B|b|</a:t>
            </a:r>
            <a:r>
              <a:rPr lang="es-CL" sz="2400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</a:t>
            </a:r>
            <a:r>
              <a:rPr lang="es-ES_tradnl" dirty="0">
                <a:sym typeface="Symbol" pitchFamily="18" charset="2"/>
              </a:rPr>
              <a:t>|AB|</a:t>
            </a:r>
            <a:r>
              <a:rPr lang="es-CL" dirty="0">
                <a:sym typeface="Wingdings" panose="05000000000000000000" pitchFamily="2" charset="2"/>
              </a:rPr>
              <a:t> Y</a:t>
            </a:r>
            <a:r>
              <a:rPr lang="es-CL" baseline="-25000" dirty="0">
                <a:sym typeface="Wingdings" panose="05000000000000000000" pitchFamily="2" charset="2"/>
              </a:rPr>
              <a:t>2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ES_tradnl" dirty="0">
                <a:sym typeface="Wingdings" pitchFamily="2" charset="2"/>
              </a:rPr>
              <a:t>|</a:t>
            </a:r>
            <a:r>
              <a:rPr lang="es-CL" dirty="0">
                <a:sym typeface="Wingdings" panose="05000000000000000000" pitchFamily="2" charset="2"/>
              </a:rPr>
              <a:t> Y</a:t>
            </a:r>
            <a:r>
              <a:rPr lang="es-CL" baseline="-25000" dirty="0">
                <a:sym typeface="Wingdings" panose="05000000000000000000" pitchFamily="2" charset="2"/>
              </a:rPr>
              <a:t>3 </a:t>
            </a:r>
            <a:r>
              <a:rPr lang="es-ES_tradnl" dirty="0">
                <a:sym typeface="Wingdings" pitchFamily="2" charset="2"/>
              </a:rPr>
              <a:t>A|AS|SA </a:t>
            </a:r>
            <a:endParaRPr lang="es-ES_tradnl" dirty="0">
              <a:sym typeface="Symbol" pitchFamily="18" charset="2"/>
            </a:endParaRPr>
          </a:p>
          <a:p>
            <a:pPr marL="109728" indent="0">
              <a:buNone/>
            </a:pPr>
            <a:r>
              <a:rPr lang="es-ES_tradnl" dirty="0">
                <a:sym typeface="Symbol" pitchFamily="18" charset="2"/>
              </a:rPr>
              <a:t>B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CL" dirty="0">
                <a:sym typeface="Wingdings" panose="05000000000000000000" pitchFamily="2" charset="2"/>
              </a:rPr>
              <a:t>Y</a:t>
            </a:r>
            <a:r>
              <a:rPr lang="es-CL" baseline="-25000" dirty="0">
                <a:sym typeface="Wingdings" panose="05000000000000000000" pitchFamily="2" charset="2"/>
              </a:rPr>
              <a:t>2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baseline="-25000" dirty="0"/>
              <a:t> </a:t>
            </a:r>
            <a:r>
              <a:rPr lang="es-ES_tradnl" dirty="0">
                <a:sym typeface="Wingdings" pitchFamily="2" charset="2"/>
              </a:rPr>
              <a:t>|</a:t>
            </a:r>
            <a:r>
              <a:rPr lang="es-CL" dirty="0">
                <a:sym typeface="Wingdings" panose="05000000000000000000" pitchFamily="2" charset="2"/>
              </a:rPr>
              <a:t>Y</a:t>
            </a:r>
            <a:r>
              <a:rPr lang="es-CL" baseline="-25000" dirty="0">
                <a:sym typeface="Wingdings" panose="05000000000000000000" pitchFamily="2" charset="2"/>
              </a:rPr>
              <a:t>3 </a:t>
            </a:r>
            <a:r>
              <a:rPr lang="es-ES_tradnl" dirty="0">
                <a:sym typeface="Wingdings" pitchFamily="2" charset="2"/>
              </a:rPr>
              <a:t>A|AS|SA|</a:t>
            </a:r>
            <a:r>
              <a:rPr lang="es-CL" dirty="0">
                <a:sym typeface="Wingdings" panose="05000000000000000000" pitchFamily="2" charset="2"/>
              </a:rPr>
              <a:t>Y</a:t>
            </a:r>
            <a:r>
              <a:rPr lang="es-CL" baseline="-25000" dirty="0">
                <a:sym typeface="Wingdings" panose="05000000000000000000" pitchFamily="2" charset="2"/>
              </a:rPr>
              <a:t>1 </a:t>
            </a:r>
            <a:r>
              <a:rPr lang="es-CL" dirty="0" err="1">
                <a:sym typeface="Wingdings" pitchFamily="2" charset="2"/>
              </a:rPr>
              <a:t>B|b|</a:t>
            </a: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dirty="0" err="1">
                <a:sym typeface="Wingdings" pitchFamily="2" charset="2"/>
              </a:rPr>
              <a:t>B</a:t>
            </a:r>
            <a:endParaRPr lang="es-CL" dirty="0">
              <a:sym typeface="Wingdings" pitchFamily="2" charset="2"/>
            </a:endParaRPr>
          </a:p>
          <a:p>
            <a:pPr marL="109728" indent="0">
              <a:buNone/>
            </a:pP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dirty="0" err="1">
                <a:sym typeface="Wingdings" panose="05000000000000000000" pitchFamily="2" charset="2"/>
              </a:rPr>
              <a:t>a</a:t>
            </a:r>
            <a:r>
              <a:rPr lang="es-CL" dirty="0">
                <a:sym typeface="Wingdings" panose="05000000000000000000" pitchFamily="2" charset="2"/>
              </a:rPr>
              <a:t> </a:t>
            </a:r>
          </a:p>
          <a:p>
            <a:pPr marL="109728" indent="0">
              <a:buNone/>
            </a:pP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dirty="0" err="1">
                <a:sym typeface="Wingdings" panose="05000000000000000000" pitchFamily="2" charset="2"/>
              </a:rPr>
              <a:t>b</a:t>
            </a:r>
            <a:endParaRPr lang="es-CL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s-CL" dirty="0">
                <a:sym typeface="Wingdings" panose="05000000000000000000" pitchFamily="2" charset="2"/>
              </a:rPr>
              <a:t>Y</a:t>
            </a:r>
            <a:r>
              <a:rPr lang="es-CL" baseline="-25000" dirty="0">
                <a:sym typeface="Wingdings" panose="05000000000000000000" pitchFamily="2" charset="2"/>
              </a:rPr>
              <a:t>1</a:t>
            </a:r>
            <a:r>
              <a:rPr lang="es-CL" dirty="0">
                <a:sym typeface="Wingdings" panose="05000000000000000000" pitchFamily="2" charset="2"/>
              </a:rPr>
              <a:t> A</a:t>
            </a:r>
            <a:r>
              <a:rPr lang="es-CL" dirty="0"/>
              <a:t> </a:t>
            </a:r>
            <a:r>
              <a:rPr lang="es-CL" dirty="0" err="1"/>
              <a:t>U</a:t>
            </a:r>
            <a:r>
              <a:rPr lang="es-CL" baseline="-25000" dirty="0" err="1"/>
              <a:t>a</a:t>
            </a:r>
            <a:endParaRPr lang="es-CL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s-CL" dirty="0">
                <a:sym typeface="Wingdings" panose="05000000000000000000" pitchFamily="2" charset="2"/>
              </a:rPr>
              <a:t>Y</a:t>
            </a:r>
            <a:r>
              <a:rPr lang="es-CL" baseline="-25000" dirty="0">
                <a:sym typeface="Wingdings" panose="05000000000000000000" pitchFamily="2" charset="2"/>
              </a:rPr>
              <a:t>2</a:t>
            </a:r>
            <a:r>
              <a:rPr lang="es-CL" dirty="0">
                <a:sym typeface="Wingdings" panose="05000000000000000000" pitchFamily="2" charset="2"/>
              </a:rPr>
              <a:t>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baseline="-25000" dirty="0"/>
              <a:t>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baseline="-25000" dirty="0"/>
              <a:t> </a:t>
            </a:r>
            <a:endParaRPr lang="es-CL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s-CL" dirty="0">
                <a:sym typeface="Wingdings" panose="05000000000000000000" pitchFamily="2" charset="2"/>
              </a:rPr>
              <a:t>Y</a:t>
            </a:r>
            <a:r>
              <a:rPr lang="es-CL" baseline="-25000" dirty="0">
                <a:sym typeface="Wingdings" panose="05000000000000000000" pitchFamily="2" charset="2"/>
              </a:rPr>
              <a:t>3</a:t>
            </a:r>
            <a:r>
              <a:rPr lang="es-CL" dirty="0">
                <a:sym typeface="Wingdings" panose="05000000000000000000" pitchFamily="2" charset="2"/>
              </a:rPr>
              <a:t> AS</a:t>
            </a:r>
            <a:endParaRPr lang="es-CL" dirty="0"/>
          </a:p>
          <a:p>
            <a:pPr marL="109728" indent="0">
              <a:buNone/>
            </a:pPr>
            <a:endParaRPr lang="es-CL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s-CL" dirty="0"/>
          </a:p>
          <a:p>
            <a:pPr marL="109728" indent="0">
              <a:buNone/>
            </a:pPr>
            <a:endParaRPr lang="es-CL" dirty="0"/>
          </a:p>
          <a:p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897BDE-2B8E-D217-2B52-C4EA5E943954}"/>
              </a:ext>
            </a:extLst>
          </p:cNvPr>
          <p:cNvSpPr txBox="1"/>
          <p:nvPr/>
        </p:nvSpPr>
        <p:spPr>
          <a:xfrm>
            <a:off x="384561" y="5023835"/>
            <a:ext cx="4178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solo ocupamos un “Cambio de variable” para que en la derecha solo queden 2 NT o un T.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5178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E3B69-2DDB-D005-720B-34FAC885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Gramática Normalizada</a:t>
            </a:r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0383E34-E05A-E939-6644-B57A499C53C4}"/>
              </a:ext>
            </a:extLst>
          </p:cNvPr>
          <p:cNvSpPr txBox="1">
            <a:spLocks/>
          </p:cNvSpPr>
          <p:nvPr/>
        </p:nvSpPr>
        <p:spPr>
          <a:xfrm>
            <a:off x="518445" y="2177474"/>
            <a:ext cx="6187155" cy="41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s-CL" sz="2400" dirty="0"/>
              <a:t>S</a:t>
            </a:r>
            <a:r>
              <a:rPr lang="es-CL" sz="2400" baseline="-25000" dirty="0"/>
              <a:t>0</a:t>
            </a:r>
            <a:r>
              <a:rPr lang="es-CL" sz="2400" dirty="0">
                <a:sym typeface="Wingdings" panose="05000000000000000000" pitchFamily="2" charset="2"/>
              </a:rPr>
              <a:t> Y</a:t>
            </a:r>
            <a:r>
              <a:rPr lang="es-CL" sz="2400" baseline="-25000" dirty="0">
                <a:sym typeface="Wingdings" panose="05000000000000000000" pitchFamily="2" charset="2"/>
              </a:rPr>
              <a:t>1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 | b | </a:t>
            </a: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s-CL" dirty="0"/>
              <a:t>S </a:t>
            </a:r>
            <a:r>
              <a:rPr lang="es-CL" dirty="0">
                <a:sym typeface="Wingdings" pitchFamily="2" charset="2"/>
              </a:rPr>
              <a:t> Y</a:t>
            </a:r>
            <a:r>
              <a:rPr lang="es-CL" baseline="-25000" dirty="0">
                <a:sym typeface="Wingdings" panose="05000000000000000000" pitchFamily="2" charset="2"/>
              </a:rPr>
              <a:t>1 </a:t>
            </a:r>
            <a:r>
              <a:rPr lang="es-CL" dirty="0">
                <a:sym typeface="Wingdings" pitchFamily="2" charset="2"/>
              </a:rPr>
              <a:t>B | b | </a:t>
            </a: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</a:t>
            </a:r>
          </a:p>
          <a:p>
            <a:pPr marL="109728" indent="0">
              <a:buNone/>
            </a:pPr>
            <a:r>
              <a:rPr lang="es-CL" dirty="0">
                <a:sym typeface="Wingdings" pitchFamily="2" charset="2"/>
              </a:rPr>
              <a:t>A  Y</a:t>
            </a:r>
            <a:r>
              <a:rPr lang="es-CL" baseline="-25000" dirty="0">
                <a:sym typeface="Wingdings" panose="05000000000000000000" pitchFamily="2" charset="2"/>
              </a:rPr>
              <a:t>1 </a:t>
            </a:r>
            <a:r>
              <a:rPr lang="es-CL" dirty="0" err="1">
                <a:sym typeface="Wingdings" pitchFamily="2" charset="2"/>
              </a:rPr>
              <a:t>B|b|</a:t>
            </a:r>
            <a:r>
              <a:rPr lang="es-CL" sz="2400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</a:t>
            </a:r>
            <a:r>
              <a:rPr lang="es-ES_tradnl" dirty="0">
                <a:sym typeface="Symbol" pitchFamily="18" charset="2"/>
              </a:rPr>
              <a:t>|AB|</a:t>
            </a:r>
            <a:r>
              <a:rPr lang="es-CL" dirty="0">
                <a:sym typeface="Wingdings" panose="05000000000000000000" pitchFamily="2" charset="2"/>
              </a:rPr>
              <a:t> Y</a:t>
            </a:r>
            <a:r>
              <a:rPr lang="es-CL" baseline="-25000" dirty="0">
                <a:sym typeface="Wingdings" panose="05000000000000000000" pitchFamily="2" charset="2"/>
              </a:rPr>
              <a:t>2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ES_tradnl" dirty="0">
                <a:sym typeface="Wingdings" pitchFamily="2" charset="2"/>
              </a:rPr>
              <a:t>|</a:t>
            </a:r>
            <a:r>
              <a:rPr lang="es-CL" dirty="0">
                <a:sym typeface="Wingdings" panose="05000000000000000000" pitchFamily="2" charset="2"/>
              </a:rPr>
              <a:t> Y</a:t>
            </a:r>
            <a:r>
              <a:rPr lang="es-CL" baseline="-25000" dirty="0">
                <a:sym typeface="Wingdings" panose="05000000000000000000" pitchFamily="2" charset="2"/>
              </a:rPr>
              <a:t>3 </a:t>
            </a:r>
            <a:r>
              <a:rPr lang="es-ES_tradnl" dirty="0">
                <a:sym typeface="Wingdings" pitchFamily="2" charset="2"/>
              </a:rPr>
              <a:t>A|AS|SA </a:t>
            </a:r>
            <a:endParaRPr lang="es-ES_tradnl" dirty="0">
              <a:sym typeface="Symbol" pitchFamily="18" charset="2"/>
            </a:endParaRPr>
          </a:p>
          <a:p>
            <a:pPr marL="109728" indent="0">
              <a:buNone/>
            </a:pPr>
            <a:r>
              <a:rPr lang="es-ES_tradnl" dirty="0">
                <a:sym typeface="Symbol" pitchFamily="18" charset="2"/>
              </a:rPr>
              <a:t>B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CL" dirty="0">
                <a:sym typeface="Wingdings" panose="05000000000000000000" pitchFamily="2" charset="2"/>
              </a:rPr>
              <a:t>Y</a:t>
            </a:r>
            <a:r>
              <a:rPr lang="es-CL" baseline="-25000" dirty="0">
                <a:sym typeface="Wingdings" panose="05000000000000000000" pitchFamily="2" charset="2"/>
              </a:rPr>
              <a:t>2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baseline="-25000" dirty="0"/>
              <a:t> </a:t>
            </a:r>
            <a:r>
              <a:rPr lang="es-ES_tradnl" dirty="0">
                <a:sym typeface="Wingdings" pitchFamily="2" charset="2"/>
              </a:rPr>
              <a:t>|</a:t>
            </a:r>
            <a:r>
              <a:rPr lang="es-CL" dirty="0">
                <a:sym typeface="Wingdings" panose="05000000000000000000" pitchFamily="2" charset="2"/>
              </a:rPr>
              <a:t>Y</a:t>
            </a:r>
            <a:r>
              <a:rPr lang="es-CL" baseline="-25000" dirty="0">
                <a:sym typeface="Wingdings" panose="05000000000000000000" pitchFamily="2" charset="2"/>
              </a:rPr>
              <a:t>3 </a:t>
            </a:r>
            <a:r>
              <a:rPr lang="es-ES_tradnl" dirty="0">
                <a:sym typeface="Wingdings" pitchFamily="2" charset="2"/>
              </a:rPr>
              <a:t>A|AS|SA|</a:t>
            </a:r>
            <a:r>
              <a:rPr lang="es-CL" dirty="0">
                <a:sym typeface="Wingdings" panose="05000000000000000000" pitchFamily="2" charset="2"/>
              </a:rPr>
              <a:t>Y</a:t>
            </a:r>
            <a:r>
              <a:rPr lang="es-CL" baseline="-25000" dirty="0">
                <a:sym typeface="Wingdings" panose="05000000000000000000" pitchFamily="2" charset="2"/>
              </a:rPr>
              <a:t>1 </a:t>
            </a:r>
            <a:r>
              <a:rPr lang="es-CL" dirty="0" err="1">
                <a:sym typeface="Wingdings" pitchFamily="2" charset="2"/>
              </a:rPr>
              <a:t>B|b|</a:t>
            </a: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dirty="0" err="1">
                <a:sym typeface="Wingdings" pitchFamily="2" charset="2"/>
              </a:rPr>
              <a:t>B</a:t>
            </a:r>
            <a:endParaRPr lang="es-CL" dirty="0">
              <a:sym typeface="Wingdings" pitchFamily="2" charset="2"/>
            </a:endParaRPr>
          </a:p>
          <a:p>
            <a:pPr marL="109728" indent="0">
              <a:buNone/>
            </a:pP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dirty="0" err="1">
                <a:sym typeface="Wingdings" panose="05000000000000000000" pitchFamily="2" charset="2"/>
              </a:rPr>
              <a:t>a</a:t>
            </a:r>
            <a:r>
              <a:rPr lang="es-CL" dirty="0">
                <a:sym typeface="Wingdings" panose="05000000000000000000" pitchFamily="2" charset="2"/>
              </a:rPr>
              <a:t> </a:t>
            </a:r>
          </a:p>
          <a:p>
            <a:pPr marL="109728" indent="0">
              <a:buNone/>
            </a:pP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dirty="0" err="1">
                <a:sym typeface="Wingdings" panose="05000000000000000000" pitchFamily="2" charset="2"/>
              </a:rPr>
              <a:t>b</a:t>
            </a:r>
            <a:endParaRPr lang="es-CL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s-CL" dirty="0">
                <a:sym typeface="Wingdings" panose="05000000000000000000" pitchFamily="2" charset="2"/>
              </a:rPr>
              <a:t>Y</a:t>
            </a:r>
            <a:r>
              <a:rPr lang="es-CL" baseline="-25000" dirty="0">
                <a:sym typeface="Wingdings" panose="05000000000000000000" pitchFamily="2" charset="2"/>
              </a:rPr>
              <a:t>1</a:t>
            </a:r>
            <a:r>
              <a:rPr lang="es-CL" dirty="0">
                <a:sym typeface="Wingdings" panose="05000000000000000000" pitchFamily="2" charset="2"/>
              </a:rPr>
              <a:t> A</a:t>
            </a:r>
            <a:r>
              <a:rPr lang="es-CL" dirty="0"/>
              <a:t> </a:t>
            </a:r>
            <a:r>
              <a:rPr lang="es-CL" dirty="0" err="1"/>
              <a:t>U</a:t>
            </a:r>
            <a:r>
              <a:rPr lang="es-CL" baseline="-25000" dirty="0" err="1"/>
              <a:t>a</a:t>
            </a:r>
            <a:endParaRPr lang="es-CL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s-CL" dirty="0">
                <a:sym typeface="Wingdings" panose="05000000000000000000" pitchFamily="2" charset="2"/>
              </a:rPr>
              <a:t>Y</a:t>
            </a:r>
            <a:r>
              <a:rPr lang="es-CL" baseline="-25000" dirty="0">
                <a:sym typeface="Wingdings" panose="05000000000000000000" pitchFamily="2" charset="2"/>
              </a:rPr>
              <a:t>2</a:t>
            </a:r>
            <a:r>
              <a:rPr lang="es-CL" dirty="0">
                <a:sym typeface="Wingdings" panose="05000000000000000000" pitchFamily="2" charset="2"/>
              </a:rPr>
              <a:t>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baseline="-25000" dirty="0"/>
              <a:t>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baseline="-25000" dirty="0"/>
              <a:t> </a:t>
            </a:r>
            <a:endParaRPr lang="es-CL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s-CL" dirty="0">
                <a:sym typeface="Wingdings" panose="05000000000000000000" pitchFamily="2" charset="2"/>
              </a:rPr>
              <a:t>Y</a:t>
            </a:r>
            <a:r>
              <a:rPr lang="es-CL" baseline="-25000" dirty="0">
                <a:sym typeface="Wingdings" panose="05000000000000000000" pitchFamily="2" charset="2"/>
              </a:rPr>
              <a:t>3</a:t>
            </a:r>
            <a:r>
              <a:rPr lang="es-CL" dirty="0">
                <a:sym typeface="Wingdings" panose="05000000000000000000" pitchFamily="2" charset="2"/>
              </a:rPr>
              <a:t> AS</a:t>
            </a:r>
            <a:endParaRPr lang="es-CL" dirty="0"/>
          </a:p>
          <a:p>
            <a:pPr marL="109728" indent="0">
              <a:buNone/>
            </a:pPr>
            <a:endParaRPr lang="es-CL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s-CL" dirty="0"/>
          </a:p>
          <a:p>
            <a:pPr marL="109728" indent="0">
              <a:buNone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5020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F56B5-DB4F-8335-0A38-6F2A8881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Links de ayuda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6E80AD-9230-1889-646B-45B7AC85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https://www.youtube.com/watch?v=BdJOCMxitO8&amp;ab_channel=SophiaSiguere</a:t>
            </a:r>
            <a:r>
              <a:rPr lang="es-CL" dirty="0"/>
              <a:t> </a:t>
            </a:r>
          </a:p>
          <a:p>
            <a:r>
              <a:rPr lang="es-CL" dirty="0">
                <a:hlinkClick r:id="rId3"/>
              </a:rPr>
              <a:t>https://www.youtube.com/watch?v=eUlUzH9fmXQ&amp;ab_channel=EasyTheory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17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54A72-612D-C52F-E903-73610446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que sirve?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94E97-BC22-4AB2-12A6-8ADF1B82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esto se puede hacer que los arboles sean binarios y el cómputo se vuelve más sencillo.</a:t>
            </a:r>
          </a:p>
          <a:p>
            <a:r>
              <a:rPr lang="es-ES" dirty="0"/>
              <a:t>Evita el problema de al ambigüedad.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9449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B5CB9-D605-2DAA-4DB6-DEEC80C6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Debe de estar en este formato</a:t>
            </a:r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E1D166-00ED-954B-C977-78429F1E54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62302" y="2753895"/>
            <a:ext cx="2062162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s-ES" sz="3600" dirty="0">
                <a:sym typeface="Symbol"/>
              </a:rPr>
              <a:t>A </a:t>
            </a:r>
            <a:r>
              <a:rPr lang="es-ES" sz="3600" dirty="0">
                <a:sym typeface="Wingdings" pitchFamily="2" charset="2"/>
              </a:rPr>
              <a:t> AB</a:t>
            </a:r>
            <a:endParaRPr lang="es-ES" sz="3600" dirty="0">
              <a:sym typeface="Symbol"/>
            </a:endParaRPr>
          </a:p>
          <a:p>
            <a:pPr marL="109728" indent="0">
              <a:buNone/>
            </a:pPr>
            <a:r>
              <a:rPr lang="es-CL" sz="3600" dirty="0">
                <a:sym typeface="Wingdings" pitchFamily="2" charset="2"/>
              </a:rPr>
              <a:t>A  </a:t>
            </a:r>
            <a:r>
              <a:rPr lang="es-ES" sz="3600" dirty="0">
                <a:sym typeface="Symbol"/>
              </a:rPr>
              <a:t>0</a:t>
            </a:r>
          </a:p>
          <a:p>
            <a:pPr marL="109728" indent="0">
              <a:buNone/>
            </a:pPr>
            <a:r>
              <a:rPr lang="es-CL" sz="3600" dirty="0">
                <a:sym typeface="Wingdings" pitchFamily="2" charset="2"/>
              </a:rPr>
              <a:t>S  </a:t>
            </a:r>
            <a:r>
              <a:rPr lang="es-ES" sz="3600" dirty="0">
                <a:sym typeface="Symbol"/>
              </a:rPr>
              <a:t> </a:t>
            </a:r>
          </a:p>
          <a:p>
            <a:pPr marL="109728" indent="0">
              <a:buNone/>
            </a:pPr>
            <a:r>
              <a:rPr lang="es-ES" sz="3600" dirty="0">
                <a:sym typeface="Wingdings" pitchFamily="2" charset="2"/>
              </a:rPr>
              <a:t> </a:t>
            </a:r>
            <a:endParaRPr lang="es-ES" sz="3600" dirty="0">
              <a:sym typeface="Symbo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7EC71F-A816-CBF9-67FF-6987FE9306C9}"/>
              </a:ext>
            </a:extLst>
          </p:cNvPr>
          <p:cNvSpPr txBox="1"/>
          <p:nvPr/>
        </p:nvSpPr>
        <p:spPr>
          <a:xfrm>
            <a:off x="3834061" y="3066288"/>
            <a:ext cx="6176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no terminal puede derivar a exactamente 2 terminales</a:t>
            </a:r>
          </a:p>
          <a:p>
            <a:r>
              <a:rPr lang="es-ES" dirty="0"/>
              <a:t>Un no terminar va a un terminal</a:t>
            </a:r>
          </a:p>
          <a:p>
            <a:r>
              <a:rPr lang="es-ES" dirty="0"/>
              <a:t>La raíz puede producir vacío.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438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9CF7-B48C-E5A2-60BD-2A8086C8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5A648A-C4D3-595F-E153-2BF208759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93936"/>
            <a:ext cx="9613861" cy="240370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Agregar un Auxiliar de Inicio, que implica al inicio actual.</a:t>
            </a:r>
          </a:p>
          <a:p>
            <a:r>
              <a:rPr lang="es-ES" dirty="0"/>
              <a:t>Eliminar todas las reglas de tipo: A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sz="2400" dirty="0">
                <a:sym typeface="Symbol"/>
              </a:rPr>
              <a:t>.</a:t>
            </a:r>
          </a:p>
          <a:p>
            <a:r>
              <a:rPr lang="es-ES" dirty="0"/>
              <a:t>Eliminar las reglas unitarias A</a:t>
            </a:r>
            <a:r>
              <a:rPr lang="es-ES" dirty="0">
                <a:sym typeface="Wingdings" panose="05000000000000000000" pitchFamily="2" charset="2"/>
              </a:rPr>
              <a:t>B.</a:t>
            </a:r>
          </a:p>
          <a:p>
            <a:r>
              <a:rPr lang="es-ES" dirty="0"/>
              <a:t>Convertir todos las producciones a solo No Terminales, excepto donde solo haya un terminal en la derivación.</a:t>
            </a:r>
          </a:p>
          <a:p>
            <a:r>
              <a:rPr lang="es-ES" sz="2400" dirty="0">
                <a:sym typeface="Symbol"/>
              </a:rPr>
              <a:t>Convertir todo a solo 2 No Terminales.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881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EFC9F-5197-B393-73E8-17C3CBB5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8F7E5B-A287-B33C-6691-E71FDD3E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97" y="2807399"/>
            <a:ext cx="2635447" cy="150018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CL" sz="2400" dirty="0"/>
              <a:t>S </a:t>
            </a:r>
            <a:r>
              <a:rPr lang="es-CL" sz="2400" dirty="0">
                <a:sym typeface="Wingdings" pitchFamily="2" charset="2"/>
              </a:rPr>
              <a:t> </a:t>
            </a:r>
            <a:r>
              <a:rPr lang="es-CL" sz="2400" dirty="0" err="1">
                <a:sym typeface="Wingdings" pitchFamily="2" charset="2"/>
              </a:rPr>
              <a:t>AaB</a:t>
            </a:r>
            <a:r>
              <a:rPr lang="es-CL" sz="2400" dirty="0">
                <a:sym typeface="Wingdings" pitchFamily="2" charset="2"/>
              </a:rPr>
              <a:t> | b</a:t>
            </a:r>
          </a:p>
          <a:p>
            <a:pPr marL="109728" indent="0">
              <a:buNone/>
            </a:pPr>
            <a:r>
              <a:rPr lang="es-CL" dirty="0">
                <a:sym typeface="Wingdings" pitchFamily="2" charset="2"/>
              </a:rPr>
              <a:t>A</a:t>
            </a:r>
            <a:r>
              <a:rPr lang="es-CL" sz="2400" dirty="0">
                <a:sym typeface="Wingdings" pitchFamily="2" charset="2"/>
              </a:rPr>
              <a:t>  </a:t>
            </a:r>
            <a:r>
              <a:rPr lang="es-CL" dirty="0">
                <a:sym typeface="Wingdings" pitchFamily="2" charset="2"/>
              </a:rPr>
              <a:t>S</a:t>
            </a:r>
            <a:r>
              <a:rPr lang="es-CL" sz="2400" dirty="0">
                <a:sym typeface="Wingdings" pitchFamily="2" charset="2"/>
              </a:rPr>
              <a:t> | </a:t>
            </a:r>
            <a:r>
              <a:rPr lang="es-ES_tradnl" sz="2400" dirty="0">
                <a:sym typeface="Symbol" pitchFamily="18" charset="2"/>
              </a:rPr>
              <a:t> | AB</a:t>
            </a:r>
          </a:p>
          <a:p>
            <a:pPr marL="109728" indent="0">
              <a:buNone/>
            </a:pPr>
            <a:r>
              <a:rPr lang="es-ES_tradnl" dirty="0">
                <a:sym typeface="Symbol" pitchFamily="18" charset="2"/>
              </a:rPr>
              <a:t>B</a:t>
            </a:r>
            <a:r>
              <a:rPr lang="es-ES_tradnl" sz="2400" dirty="0">
                <a:sym typeface="Symbol" pitchFamily="18" charset="2"/>
              </a:rPr>
              <a:t> </a:t>
            </a:r>
            <a:r>
              <a:rPr lang="es-ES_tradnl" sz="2400" dirty="0">
                <a:sym typeface="Wingdings" pitchFamily="2" charset="2"/>
              </a:rPr>
              <a:t> </a:t>
            </a:r>
            <a:r>
              <a:rPr lang="es-ES_tradnl" sz="2400" dirty="0" err="1">
                <a:sym typeface="Wingdings" pitchFamily="2" charset="2"/>
              </a:rPr>
              <a:t>bbb</a:t>
            </a:r>
            <a:r>
              <a:rPr lang="es-ES_tradnl" sz="2400" dirty="0">
                <a:sym typeface="Wingdings" pitchFamily="2" charset="2"/>
              </a:rPr>
              <a:t> | </a:t>
            </a:r>
            <a:r>
              <a:rPr lang="es-ES_tradnl" dirty="0">
                <a:sym typeface="Wingdings" pitchFamily="2" charset="2"/>
              </a:rPr>
              <a:t>ASA</a:t>
            </a:r>
            <a:endParaRPr lang="es-ES_tradnl" sz="2400" dirty="0">
              <a:sym typeface="Wingdings" pitchFamily="2" charset="2"/>
            </a:endParaRPr>
          </a:p>
          <a:p>
            <a:pPr marL="109728" indent="0">
              <a:buNone/>
            </a:pPr>
            <a:endParaRPr lang="es-CL" sz="24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2292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A0299-E54E-C941-A896-ADDDCD25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Ejemplo-Agregar el Auxiliar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2CFC0D-DC72-583B-9208-324FC42B0338}"/>
              </a:ext>
            </a:extLst>
          </p:cNvPr>
          <p:cNvSpPr txBox="1"/>
          <p:nvPr/>
        </p:nvSpPr>
        <p:spPr>
          <a:xfrm>
            <a:off x="5586813" y="2952378"/>
            <a:ext cx="25573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s-CL" sz="2400" dirty="0"/>
              <a:t>S</a:t>
            </a:r>
            <a:r>
              <a:rPr lang="es-CL" sz="2400" baseline="-25000" dirty="0"/>
              <a:t>0</a:t>
            </a:r>
            <a:r>
              <a:rPr lang="es-CL" sz="2400" dirty="0">
                <a:sym typeface="Wingdings" panose="05000000000000000000" pitchFamily="2" charset="2"/>
              </a:rPr>
              <a:t> S</a:t>
            </a:r>
            <a:endParaRPr lang="es-CL" sz="2400" dirty="0"/>
          </a:p>
          <a:p>
            <a:pPr marL="109728" indent="0">
              <a:buNone/>
            </a:pPr>
            <a:r>
              <a:rPr lang="es-CL" sz="2400" dirty="0"/>
              <a:t>S </a:t>
            </a:r>
            <a:r>
              <a:rPr lang="es-CL" sz="2400" dirty="0">
                <a:sym typeface="Wingdings" pitchFamily="2" charset="2"/>
              </a:rPr>
              <a:t> </a:t>
            </a:r>
            <a:r>
              <a:rPr lang="es-CL" sz="2400" dirty="0" err="1">
                <a:sym typeface="Wingdings" pitchFamily="2" charset="2"/>
              </a:rPr>
              <a:t>AaB</a:t>
            </a:r>
            <a:r>
              <a:rPr lang="es-CL" sz="2400" dirty="0">
                <a:sym typeface="Wingdings" pitchFamily="2" charset="2"/>
              </a:rPr>
              <a:t> | b</a:t>
            </a:r>
          </a:p>
          <a:p>
            <a:pPr marL="109728" indent="0">
              <a:buNone/>
            </a:pPr>
            <a:r>
              <a:rPr lang="es-CL" sz="2400" dirty="0">
                <a:sym typeface="Wingdings" pitchFamily="2" charset="2"/>
              </a:rPr>
              <a:t>A  S | </a:t>
            </a:r>
            <a:r>
              <a:rPr lang="es-ES_tradnl" sz="2400" dirty="0">
                <a:sym typeface="Symbol" pitchFamily="18" charset="2"/>
              </a:rPr>
              <a:t> | AB</a:t>
            </a:r>
          </a:p>
          <a:p>
            <a:pPr marL="109728" indent="0">
              <a:buNone/>
            </a:pPr>
            <a:r>
              <a:rPr lang="es-ES_tradnl" sz="2400" dirty="0">
                <a:sym typeface="Symbol" pitchFamily="18" charset="2"/>
              </a:rPr>
              <a:t>B </a:t>
            </a:r>
            <a:r>
              <a:rPr lang="es-ES_tradnl" sz="2400" dirty="0">
                <a:sym typeface="Wingdings" pitchFamily="2" charset="2"/>
              </a:rPr>
              <a:t> </a:t>
            </a:r>
            <a:r>
              <a:rPr lang="es-ES_tradnl" sz="2400" dirty="0" err="1">
                <a:sym typeface="Wingdings" pitchFamily="2" charset="2"/>
              </a:rPr>
              <a:t>bbb</a:t>
            </a:r>
            <a:r>
              <a:rPr lang="es-ES_tradnl" sz="2400" dirty="0">
                <a:sym typeface="Wingdings" pitchFamily="2" charset="2"/>
              </a:rPr>
              <a:t> | ASA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31009BA-4CBB-DAC5-26A6-C678DF1A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67" y="3260326"/>
            <a:ext cx="2635447" cy="150018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CL" sz="2400" dirty="0"/>
              <a:t>S </a:t>
            </a:r>
            <a:r>
              <a:rPr lang="es-CL" sz="2400" dirty="0">
                <a:sym typeface="Wingdings" pitchFamily="2" charset="2"/>
              </a:rPr>
              <a:t> </a:t>
            </a:r>
            <a:r>
              <a:rPr lang="es-CL" sz="2400" dirty="0" err="1">
                <a:sym typeface="Wingdings" pitchFamily="2" charset="2"/>
              </a:rPr>
              <a:t>AaB</a:t>
            </a:r>
            <a:r>
              <a:rPr lang="es-CL" sz="2400" dirty="0">
                <a:sym typeface="Wingdings" pitchFamily="2" charset="2"/>
              </a:rPr>
              <a:t> | b</a:t>
            </a:r>
          </a:p>
          <a:p>
            <a:pPr marL="109728" indent="0">
              <a:buNone/>
            </a:pPr>
            <a:r>
              <a:rPr lang="es-CL" dirty="0">
                <a:sym typeface="Wingdings" pitchFamily="2" charset="2"/>
              </a:rPr>
              <a:t>A</a:t>
            </a:r>
            <a:r>
              <a:rPr lang="es-CL" sz="2400" dirty="0">
                <a:sym typeface="Wingdings" pitchFamily="2" charset="2"/>
              </a:rPr>
              <a:t>  </a:t>
            </a:r>
            <a:r>
              <a:rPr lang="es-CL" dirty="0">
                <a:sym typeface="Wingdings" pitchFamily="2" charset="2"/>
              </a:rPr>
              <a:t>S</a:t>
            </a:r>
            <a:r>
              <a:rPr lang="es-CL" sz="2400" dirty="0">
                <a:sym typeface="Wingdings" pitchFamily="2" charset="2"/>
              </a:rPr>
              <a:t> | </a:t>
            </a:r>
            <a:r>
              <a:rPr lang="es-ES_tradnl" sz="2400" dirty="0">
                <a:sym typeface="Symbol" pitchFamily="18" charset="2"/>
              </a:rPr>
              <a:t> | AB</a:t>
            </a:r>
          </a:p>
          <a:p>
            <a:pPr marL="109728" indent="0">
              <a:buNone/>
            </a:pPr>
            <a:r>
              <a:rPr lang="es-ES_tradnl" dirty="0">
                <a:sym typeface="Symbol" pitchFamily="18" charset="2"/>
              </a:rPr>
              <a:t>B</a:t>
            </a:r>
            <a:r>
              <a:rPr lang="es-ES_tradnl" sz="2400" dirty="0">
                <a:sym typeface="Symbol" pitchFamily="18" charset="2"/>
              </a:rPr>
              <a:t> </a:t>
            </a:r>
            <a:r>
              <a:rPr lang="es-ES_tradnl" sz="2400" dirty="0">
                <a:sym typeface="Wingdings" pitchFamily="2" charset="2"/>
              </a:rPr>
              <a:t> </a:t>
            </a:r>
            <a:r>
              <a:rPr lang="es-ES_tradnl" sz="2400" dirty="0" err="1">
                <a:sym typeface="Wingdings" pitchFamily="2" charset="2"/>
              </a:rPr>
              <a:t>bbb</a:t>
            </a:r>
            <a:r>
              <a:rPr lang="es-ES_tradnl" sz="2400" dirty="0">
                <a:sym typeface="Wingdings" pitchFamily="2" charset="2"/>
              </a:rPr>
              <a:t> | </a:t>
            </a:r>
            <a:r>
              <a:rPr lang="es-ES_tradnl" dirty="0">
                <a:sym typeface="Wingdings" pitchFamily="2" charset="2"/>
              </a:rPr>
              <a:t>ASA</a:t>
            </a:r>
            <a:endParaRPr lang="es-ES_tradnl" sz="2400" dirty="0">
              <a:sym typeface="Wingdings" pitchFamily="2" charset="2"/>
            </a:endParaRPr>
          </a:p>
          <a:p>
            <a:pPr marL="109728" indent="0">
              <a:buNone/>
            </a:pPr>
            <a:endParaRPr lang="es-CL" sz="24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556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EFC9F-5197-B393-73E8-17C3CBB5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/>
          <a:lstStyle/>
          <a:p>
            <a:r>
              <a:rPr lang="es-ES" dirty="0"/>
              <a:t>Ejemplo-Eliminar todas las reglas de tipo: A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sz="3600" dirty="0">
                <a:sym typeface="Symbol"/>
              </a:rPr>
              <a:t></a:t>
            </a:r>
            <a:endParaRPr lang="es-CL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CD0A135-3D56-A019-B2E0-D719636CF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97" y="2807398"/>
            <a:ext cx="2635447" cy="211497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CL" sz="2400" dirty="0"/>
              <a:t>S</a:t>
            </a:r>
            <a:r>
              <a:rPr lang="es-CL" sz="2400" baseline="-25000" dirty="0"/>
              <a:t>0</a:t>
            </a:r>
            <a:r>
              <a:rPr lang="es-CL" sz="2400" dirty="0">
                <a:sym typeface="Wingdings" panose="05000000000000000000" pitchFamily="2" charset="2"/>
              </a:rPr>
              <a:t> S</a:t>
            </a:r>
            <a:endParaRPr lang="es-CL" sz="2400" dirty="0"/>
          </a:p>
          <a:p>
            <a:pPr marL="109728" indent="0">
              <a:buNone/>
            </a:pPr>
            <a:r>
              <a:rPr lang="es-CL" sz="2400" dirty="0"/>
              <a:t>S </a:t>
            </a:r>
            <a:r>
              <a:rPr lang="es-CL" sz="2400" dirty="0">
                <a:sym typeface="Wingdings" pitchFamily="2" charset="2"/>
              </a:rPr>
              <a:t> </a:t>
            </a:r>
            <a:r>
              <a:rPr lang="es-CL" sz="2400" dirty="0" err="1">
                <a:sym typeface="Wingdings" pitchFamily="2" charset="2"/>
              </a:rPr>
              <a:t>AaB</a:t>
            </a:r>
            <a:r>
              <a:rPr lang="es-CL" sz="2400" dirty="0">
                <a:sym typeface="Wingdings" pitchFamily="2" charset="2"/>
              </a:rPr>
              <a:t> | b</a:t>
            </a:r>
          </a:p>
          <a:p>
            <a:pPr marL="109728" indent="0">
              <a:buNone/>
            </a:pPr>
            <a:r>
              <a:rPr lang="es-CL" dirty="0">
                <a:sym typeface="Wingdings" pitchFamily="2" charset="2"/>
              </a:rPr>
              <a:t>A</a:t>
            </a:r>
            <a:r>
              <a:rPr lang="es-CL" sz="2400" dirty="0">
                <a:sym typeface="Wingdings" pitchFamily="2" charset="2"/>
              </a:rPr>
              <a:t>  </a:t>
            </a:r>
            <a:r>
              <a:rPr lang="es-CL" dirty="0">
                <a:sym typeface="Wingdings" pitchFamily="2" charset="2"/>
              </a:rPr>
              <a:t>S</a:t>
            </a:r>
            <a:r>
              <a:rPr lang="es-CL" sz="2400" dirty="0">
                <a:sym typeface="Wingdings" pitchFamily="2" charset="2"/>
              </a:rPr>
              <a:t> | </a:t>
            </a:r>
            <a:r>
              <a:rPr lang="es-ES_tradnl" sz="2400" dirty="0">
                <a:sym typeface="Symbol" pitchFamily="18" charset="2"/>
              </a:rPr>
              <a:t> | AB</a:t>
            </a:r>
          </a:p>
          <a:p>
            <a:pPr marL="109728" indent="0">
              <a:buNone/>
            </a:pPr>
            <a:r>
              <a:rPr lang="es-ES_tradnl" dirty="0">
                <a:sym typeface="Symbol" pitchFamily="18" charset="2"/>
              </a:rPr>
              <a:t>B</a:t>
            </a:r>
            <a:r>
              <a:rPr lang="es-ES_tradnl" sz="2400" dirty="0">
                <a:sym typeface="Symbol" pitchFamily="18" charset="2"/>
              </a:rPr>
              <a:t> </a:t>
            </a:r>
            <a:r>
              <a:rPr lang="es-ES_tradnl" sz="2400" dirty="0">
                <a:sym typeface="Wingdings" pitchFamily="2" charset="2"/>
              </a:rPr>
              <a:t> </a:t>
            </a:r>
            <a:r>
              <a:rPr lang="es-ES_tradnl" sz="2400" dirty="0" err="1">
                <a:sym typeface="Wingdings" pitchFamily="2" charset="2"/>
              </a:rPr>
              <a:t>bbb</a:t>
            </a:r>
            <a:r>
              <a:rPr lang="es-ES_tradnl" sz="2400" dirty="0">
                <a:sym typeface="Wingdings" pitchFamily="2" charset="2"/>
              </a:rPr>
              <a:t> | </a:t>
            </a:r>
            <a:r>
              <a:rPr lang="es-ES_tradnl" dirty="0">
                <a:sym typeface="Wingdings" pitchFamily="2" charset="2"/>
              </a:rPr>
              <a:t>ASA</a:t>
            </a:r>
            <a:endParaRPr lang="es-ES_tradnl" sz="2400" dirty="0">
              <a:sym typeface="Wingdings" pitchFamily="2" charset="2"/>
            </a:endParaRPr>
          </a:p>
          <a:p>
            <a:pPr marL="109728" indent="0">
              <a:buNone/>
            </a:pPr>
            <a:endParaRPr lang="es-CL" sz="2400" dirty="0"/>
          </a:p>
          <a:p>
            <a:endParaRPr lang="es-CL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9EF0A3A-1FEB-B979-5967-A58B217C16E4}"/>
              </a:ext>
            </a:extLst>
          </p:cNvPr>
          <p:cNvSpPr txBox="1">
            <a:spLocks/>
          </p:cNvSpPr>
          <p:nvPr/>
        </p:nvSpPr>
        <p:spPr>
          <a:xfrm>
            <a:off x="6250755" y="2807399"/>
            <a:ext cx="4166569" cy="1636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s-CL" sz="2400" dirty="0"/>
              <a:t>S</a:t>
            </a:r>
            <a:r>
              <a:rPr lang="es-CL" sz="2400" baseline="-25000" dirty="0"/>
              <a:t>0</a:t>
            </a:r>
            <a:r>
              <a:rPr lang="es-CL" sz="2400" dirty="0">
                <a:sym typeface="Wingdings" panose="05000000000000000000" pitchFamily="2" charset="2"/>
              </a:rPr>
              <a:t> S</a:t>
            </a:r>
            <a:endParaRPr lang="es-CL" dirty="0"/>
          </a:p>
          <a:p>
            <a:pPr marL="109728" indent="0">
              <a:buFont typeface="Arial" panose="020B0604020202020204" pitchFamily="34" charset="0"/>
              <a:buNone/>
            </a:pPr>
            <a:r>
              <a:rPr lang="es-CL" dirty="0"/>
              <a:t>S </a:t>
            </a:r>
            <a:r>
              <a:rPr lang="es-CL" dirty="0">
                <a:sym typeface="Wingdings" pitchFamily="2" charset="2"/>
              </a:rPr>
              <a:t> </a:t>
            </a:r>
            <a:r>
              <a:rPr lang="es-CL" dirty="0" err="1">
                <a:sym typeface="Wingdings" pitchFamily="2" charset="2"/>
              </a:rPr>
              <a:t>AaB</a:t>
            </a:r>
            <a:r>
              <a:rPr lang="es-CL" dirty="0">
                <a:sym typeface="Wingdings" pitchFamily="2" charset="2"/>
              </a:rPr>
              <a:t> | b | </a:t>
            </a:r>
            <a:r>
              <a:rPr lang="es-CL" dirty="0" err="1">
                <a:sym typeface="Wingdings" pitchFamily="2" charset="2"/>
              </a:rPr>
              <a:t>aB</a:t>
            </a:r>
            <a:endParaRPr lang="es-CL" dirty="0">
              <a:sym typeface="Wingdings" pitchFamily="2" charset="2"/>
            </a:endParaRPr>
          </a:p>
          <a:p>
            <a:pPr marL="109728" indent="0">
              <a:buFont typeface="Arial" panose="020B0604020202020204" pitchFamily="34" charset="0"/>
              <a:buNone/>
            </a:pPr>
            <a:r>
              <a:rPr lang="es-CL" dirty="0">
                <a:sym typeface="Wingdings" pitchFamily="2" charset="2"/>
              </a:rPr>
              <a:t>A  S </a:t>
            </a:r>
            <a:r>
              <a:rPr lang="es-ES_tradnl" dirty="0">
                <a:sym typeface="Symbol" pitchFamily="18" charset="2"/>
              </a:rPr>
              <a:t>| AB | B 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s-ES_tradnl" dirty="0">
                <a:sym typeface="Symbol" pitchFamily="18" charset="2"/>
              </a:rPr>
              <a:t>B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bbb</a:t>
            </a:r>
            <a:r>
              <a:rPr lang="es-ES_tradnl" dirty="0">
                <a:sym typeface="Wingdings" pitchFamily="2" charset="2"/>
              </a:rPr>
              <a:t> | ASA | AS | SA | S</a:t>
            </a:r>
          </a:p>
          <a:p>
            <a:pPr marL="109728" indent="0">
              <a:buFont typeface="Arial" panose="020B0604020202020204" pitchFamily="34" charset="0"/>
              <a:buNone/>
            </a:pPr>
            <a:endParaRPr lang="es-CL" dirty="0"/>
          </a:p>
          <a:p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07BEB7-9239-7023-B9A2-83D9DCCB1C72}"/>
              </a:ext>
            </a:extLst>
          </p:cNvPr>
          <p:cNvSpPr txBox="1"/>
          <p:nvPr/>
        </p:nvSpPr>
        <p:spPr>
          <a:xfrm>
            <a:off x="3142468" y="2807399"/>
            <a:ext cx="2922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Buscan aquellas producciones las cuales se pueden ser anulables.</a:t>
            </a:r>
          </a:p>
          <a:p>
            <a:r>
              <a:rPr lang="es-ES" dirty="0"/>
              <a:t>En este caso es </a:t>
            </a:r>
            <a:r>
              <a:rPr lang="es-ES" dirty="0" err="1"/>
              <a:t>anul</a:t>
            </a:r>
            <a:r>
              <a:rPr lang="es-ES" dirty="0"/>
              <a:t>={A}</a:t>
            </a:r>
          </a:p>
          <a:p>
            <a:r>
              <a:rPr lang="es-ES" dirty="0"/>
              <a:t>Y se eliminan las transiciones vacías.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8033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EFC9F-5197-B393-73E8-17C3CBB5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549" y="761774"/>
            <a:ext cx="10648060" cy="1080938"/>
          </a:xfrm>
        </p:spPr>
        <p:txBody>
          <a:bodyPr/>
          <a:lstStyle/>
          <a:p>
            <a:r>
              <a:rPr lang="es-ES" dirty="0"/>
              <a:t>Ejemplo-Eliminar las reglas unitarias del tipo A</a:t>
            </a:r>
            <a:r>
              <a:rPr lang="es-ES" dirty="0">
                <a:sym typeface="Wingdings" panose="05000000000000000000" pitchFamily="2" charset="2"/>
              </a:rPr>
              <a:t>B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32B13-3714-F99A-55C3-935CA1E4DA2D}"/>
              </a:ext>
            </a:extLst>
          </p:cNvPr>
          <p:cNvSpPr txBox="1">
            <a:spLocks/>
          </p:cNvSpPr>
          <p:nvPr/>
        </p:nvSpPr>
        <p:spPr>
          <a:xfrm>
            <a:off x="0" y="3046681"/>
            <a:ext cx="4166569" cy="1968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s-CL" sz="2400" dirty="0"/>
              <a:t>S</a:t>
            </a:r>
            <a:r>
              <a:rPr lang="es-CL" sz="2400" baseline="-25000" dirty="0"/>
              <a:t>0</a:t>
            </a:r>
            <a:r>
              <a:rPr lang="es-CL" sz="2400" dirty="0">
                <a:sym typeface="Wingdings" panose="05000000000000000000" pitchFamily="2" charset="2"/>
              </a:rPr>
              <a:t> S</a:t>
            </a:r>
            <a:endParaRPr lang="es-CL" dirty="0"/>
          </a:p>
          <a:p>
            <a:pPr marL="109728" indent="0">
              <a:buFont typeface="Arial" panose="020B0604020202020204" pitchFamily="34" charset="0"/>
              <a:buNone/>
            </a:pPr>
            <a:r>
              <a:rPr lang="es-CL" dirty="0"/>
              <a:t>S </a:t>
            </a:r>
            <a:r>
              <a:rPr lang="es-CL" dirty="0">
                <a:sym typeface="Wingdings" pitchFamily="2" charset="2"/>
              </a:rPr>
              <a:t> </a:t>
            </a:r>
            <a:r>
              <a:rPr lang="es-CL" dirty="0" err="1">
                <a:sym typeface="Wingdings" pitchFamily="2" charset="2"/>
              </a:rPr>
              <a:t>AaB</a:t>
            </a:r>
            <a:r>
              <a:rPr lang="es-CL" dirty="0">
                <a:sym typeface="Wingdings" pitchFamily="2" charset="2"/>
              </a:rPr>
              <a:t> | b | </a:t>
            </a:r>
            <a:r>
              <a:rPr lang="es-CL" dirty="0" err="1">
                <a:sym typeface="Wingdings" pitchFamily="2" charset="2"/>
              </a:rPr>
              <a:t>aB</a:t>
            </a:r>
            <a:endParaRPr lang="es-CL" dirty="0">
              <a:sym typeface="Wingdings" pitchFamily="2" charset="2"/>
            </a:endParaRPr>
          </a:p>
          <a:p>
            <a:pPr marL="109728" indent="0">
              <a:buFont typeface="Arial" panose="020B0604020202020204" pitchFamily="34" charset="0"/>
              <a:buNone/>
            </a:pPr>
            <a:r>
              <a:rPr lang="es-CL" dirty="0">
                <a:sym typeface="Wingdings" pitchFamily="2" charset="2"/>
              </a:rPr>
              <a:t>A  S </a:t>
            </a:r>
            <a:r>
              <a:rPr lang="es-ES_tradnl" dirty="0">
                <a:sym typeface="Symbol" pitchFamily="18" charset="2"/>
              </a:rPr>
              <a:t>| AB | B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s-ES_tradnl" dirty="0">
                <a:sym typeface="Symbol" pitchFamily="18" charset="2"/>
              </a:rPr>
              <a:t>B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bbb</a:t>
            </a:r>
            <a:r>
              <a:rPr lang="es-ES_tradnl" dirty="0">
                <a:sym typeface="Wingdings" pitchFamily="2" charset="2"/>
              </a:rPr>
              <a:t> | ASA | AS | SA | S</a:t>
            </a:r>
          </a:p>
          <a:p>
            <a:pPr marL="109728" indent="0">
              <a:buFont typeface="Arial" panose="020B0604020202020204" pitchFamily="34" charset="0"/>
              <a:buNone/>
            </a:pPr>
            <a:endParaRPr lang="es-CL" dirty="0"/>
          </a:p>
          <a:p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C9B552-2057-1782-2304-3CF50D16994D}"/>
              </a:ext>
            </a:extLst>
          </p:cNvPr>
          <p:cNvSpPr txBox="1"/>
          <p:nvPr/>
        </p:nvSpPr>
        <p:spPr>
          <a:xfrm>
            <a:off x="2794475" y="2701102"/>
            <a:ext cx="3161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lo que pasa en realidad es que se reemplazan las producciones del los NT que están a la derecha.</a:t>
            </a:r>
            <a:endParaRPr lang="es-C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291276E-CC62-9574-2EEB-8E163ADEA36E}"/>
              </a:ext>
            </a:extLst>
          </p:cNvPr>
          <p:cNvSpPr txBox="1">
            <a:spLocks/>
          </p:cNvSpPr>
          <p:nvPr/>
        </p:nvSpPr>
        <p:spPr>
          <a:xfrm>
            <a:off x="5828231" y="2917127"/>
            <a:ext cx="6363769" cy="1968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s-CL" sz="2400" dirty="0"/>
              <a:t>S</a:t>
            </a:r>
            <a:r>
              <a:rPr lang="es-CL" sz="2400" baseline="-25000" dirty="0"/>
              <a:t>0</a:t>
            </a:r>
            <a:r>
              <a:rPr lang="es-CL" sz="2400" dirty="0">
                <a:sym typeface="Wingdings" panose="05000000000000000000" pitchFamily="2" charset="2"/>
              </a:rPr>
              <a:t> </a:t>
            </a:r>
            <a:r>
              <a:rPr lang="es-CL" u="sng" dirty="0" err="1">
                <a:sym typeface="Wingdings" pitchFamily="2" charset="2"/>
              </a:rPr>
              <a:t>AaB</a:t>
            </a:r>
            <a:r>
              <a:rPr lang="es-CL" u="sng" dirty="0">
                <a:sym typeface="Wingdings" pitchFamily="2" charset="2"/>
              </a:rPr>
              <a:t> | b | </a:t>
            </a:r>
            <a:r>
              <a:rPr lang="es-CL" u="sng" dirty="0" err="1">
                <a:sym typeface="Wingdings" pitchFamily="2" charset="2"/>
              </a:rPr>
              <a:t>aB</a:t>
            </a:r>
            <a:endParaRPr lang="es-CL" u="sng" dirty="0"/>
          </a:p>
          <a:p>
            <a:pPr marL="109728" indent="0">
              <a:buFont typeface="Arial" panose="020B0604020202020204" pitchFamily="34" charset="0"/>
              <a:buNone/>
            </a:pPr>
            <a:r>
              <a:rPr lang="es-CL" dirty="0"/>
              <a:t>S </a:t>
            </a:r>
            <a:r>
              <a:rPr lang="es-CL" dirty="0">
                <a:sym typeface="Wingdings" pitchFamily="2" charset="2"/>
              </a:rPr>
              <a:t> </a:t>
            </a:r>
            <a:r>
              <a:rPr lang="es-CL" dirty="0" err="1">
                <a:sym typeface="Wingdings" pitchFamily="2" charset="2"/>
              </a:rPr>
              <a:t>AaB</a:t>
            </a:r>
            <a:r>
              <a:rPr lang="es-CL" dirty="0">
                <a:sym typeface="Wingdings" pitchFamily="2" charset="2"/>
              </a:rPr>
              <a:t> | b | </a:t>
            </a:r>
            <a:r>
              <a:rPr lang="es-CL" dirty="0" err="1">
                <a:sym typeface="Wingdings" pitchFamily="2" charset="2"/>
              </a:rPr>
              <a:t>aB</a:t>
            </a:r>
            <a:endParaRPr lang="es-CL" dirty="0">
              <a:sym typeface="Wingdings" pitchFamily="2" charset="2"/>
            </a:endParaRPr>
          </a:p>
          <a:p>
            <a:pPr marL="109728" indent="0">
              <a:buNone/>
            </a:pPr>
            <a:r>
              <a:rPr lang="es-CL" dirty="0">
                <a:sym typeface="Wingdings" pitchFamily="2" charset="2"/>
              </a:rPr>
              <a:t>A  </a:t>
            </a:r>
            <a:r>
              <a:rPr lang="es-CL" u="sng" dirty="0" err="1">
                <a:sym typeface="Wingdings" pitchFamily="2" charset="2"/>
              </a:rPr>
              <a:t>AaB</a:t>
            </a:r>
            <a:r>
              <a:rPr lang="es-CL" u="sng" dirty="0">
                <a:sym typeface="Wingdings" pitchFamily="2" charset="2"/>
              </a:rPr>
              <a:t> | b | </a:t>
            </a:r>
            <a:r>
              <a:rPr lang="es-CL" u="sng" dirty="0" err="1">
                <a:sym typeface="Wingdings" pitchFamily="2" charset="2"/>
              </a:rPr>
              <a:t>aB</a:t>
            </a:r>
            <a:r>
              <a:rPr lang="es-CL" dirty="0">
                <a:sym typeface="Wingdings" pitchFamily="2" charset="2"/>
              </a:rPr>
              <a:t> </a:t>
            </a:r>
            <a:r>
              <a:rPr lang="es-ES_tradnl" dirty="0">
                <a:sym typeface="Symbol" pitchFamily="18" charset="2"/>
              </a:rPr>
              <a:t>| AB </a:t>
            </a:r>
            <a:r>
              <a:rPr lang="es-ES_tradnl" u="sng" dirty="0">
                <a:sym typeface="Symbol" pitchFamily="18" charset="2"/>
              </a:rPr>
              <a:t>|</a:t>
            </a:r>
            <a:r>
              <a:rPr lang="es-ES_tradnl" u="sng" dirty="0">
                <a:sym typeface="Wingdings" pitchFamily="2" charset="2"/>
              </a:rPr>
              <a:t> </a:t>
            </a:r>
            <a:r>
              <a:rPr lang="es-ES_tradnl" u="sng" dirty="0" err="1">
                <a:sym typeface="Wingdings" pitchFamily="2" charset="2"/>
              </a:rPr>
              <a:t>bbb</a:t>
            </a:r>
            <a:r>
              <a:rPr lang="es-ES_tradnl" u="sng" dirty="0">
                <a:sym typeface="Wingdings" pitchFamily="2" charset="2"/>
              </a:rPr>
              <a:t> | ASA | AS | SA </a:t>
            </a:r>
            <a:endParaRPr lang="es-ES_tradnl" u="sng" dirty="0">
              <a:sym typeface="Symbol" pitchFamily="18" charset="2"/>
            </a:endParaRPr>
          </a:p>
          <a:p>
            <a:pPr marL="109728" indent="0">
              <a:buNone/>
            </a:pPr>
            <a:r>
              <a:rPr lang="es-ES_tradnl" dirty="0">
                <a:sym typeface="Symbol" pitchFamily="18" charset="2"/>
              </a:rPr>
              <a:t>B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bbb</a:t>
            </a:r>
            <a:r>
              <a:rPr lang="es-ES_tradnl" dirty="0">
                <a:sym typeface="Wingdings" pitchFamily="2" charset="2"/>
              </a:rPr>
              <a:t> | ASA | AS | SA </a:t>
            </a:r>
            <a:r>
              <a:rPr lang="es-ES_tradnl" u="sng" dirty="0">
                <a:sym typeface="Wingdings" pitchFamily="2" charset="2"/>
              </a:rPr>
              <a:t>|</a:t>
            </a:r>
            <a:r>
              <a:rPr lang="es-CL" u="sng" dirty="0" err="1">
                <a:sym typeface="Wingdings" pitchFamily="2" charset="2"/>
              </a:rPr>
              <a:t>AaB</a:t>
            </a:r>
            <a:r>
              <a:rPr lang="es-CL" u="sng" dirty="0">
                <a:sym typeface="Wingdings" pitchFamily="2" charset="2"/>
              </a:rPr>
              <a:t> | b | </a:t>
            </a:r>
            <a:r>
              <a:rPr lang="es-CL" u="sng" dirty="0" err="1">
                <a:sym typeface="Wingdings" pitchFamily="2" charset="2"/>
              </a:rPr>
              <a:t>aB</a:t>
            </a:r>
            <a:endParaRPr lang="es-CL" u="sng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5603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FD054-840B-32CC-4F02-647FCB7F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Convertir todos las producciones a solo NT. </a:t>
            </a:r>
            <a:endParaRPr lang="es-C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CB9CF6B-8EDB-B937-E7C9-4709BA7F6A66}"/>
              </a:ext>
            </a:extLst>
          </p:cNvPr>
          <p:cNvSpPr txBox="1">
            <a:spLocks/>
          </p:cNvSpPr>
          <p:nvPr/>
        </p:nvSpPr>
        <p:spPr>
          <a:xfrm>
            <a:off x="239281" y="2444696"/>
            <a:ext cx="5144569" cy="1968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s-CL" sz="2400" dirty="0"/>
              <a:t>S</a:t>
            </a:r>
            <a:r>
              <a:rPr lang="es-CL" sz="2400" baseline="-25000" dirty="0"/>
              <a:t>0</a:t>
            </a:r>
            <a:r>
              <a:rPr lang="es-CL" sz="2400" dirty="0">
                <a:sym typeface="Wingdings" panose="05000000000000000000" pitchFamily="2" charset="2"/>
              </a:rPr>
              <a:t> </a:t>
            </a:r>
            <a:r>
              <a:rPr lang="es-CL" dirty="0" err="1">
                <a:sym typeface="Wingdings" pitchFamily="2" charset="2"/>
              </a:rPr>
              <a:t>AaB</a:t>
            </a:r>
            <a:r>
              <a:rPr lang="es-CL" dirty="0">
                <a:sym typeface="Wingdings" pitchFamily="2" charset="2"/>
              </a:rPr>
              <a:t> | b | </a:t>
            </a:r>
            <a:r>
              <a:rPr lang="es-CL" dirty="0" err="1">
                <a:sym typeface="Wingdings" pitchFamily="2" charset="2"/>
              </a:rPr>
              <a:t>aB</a:t>
            </a:r>
            <a:endParaRPr lang="es-CL" dirty="0"/>
          </a:p>
          <a:p>
            <a:pPr marL="109728" indent="0">
              <a:buFont typeface="Arial" panose="020B0604020202020204" pitchFamily="34" charset="0"/>
              <a:buNone/>
            </a:pPr>
            <a:r>
              <a:rPr lang="es-CL" dirty="0"/>
              <a:t>S </a:t>
            </a:r>
            <a:r>
              <a:rPr lang="es-CL" dirty="0">
                <a:sym typeface="Wingdings" pitchFamily="2" charset="2"/>
              </a:rPr>
              <a:t> </a:t>
            </a:r>
            <a:r>
              <a:rPr lang="es-CL" dirty="0" err="1">
                <a:sym typeface="Wingdings" pitchFamily="2" charset="2"/>
              </a:rPr>
              <a:t>AaB</a:t>
            </a:r>
            <a:r>
              <a:rPr lang="es-CL" dirty="0">
                <a:sym typeface="Wingdings" pitchFamily="2" charset="2"/>
              </a:rPr>
              <a:t> | b | </a:t>
            </a:r>
            <a:r>
              <a:rPr lang="es-CL" dirty="0" err="1">
                <a:sym typeface="Wingdings" pitchFamily="2" charset="2"/>
              </a:rPr>
              <a:t>aB</a:t>
            </a:r>
            <a:endParaRPr lang="es-CL" dirty="0">
              <a:sym typeface="Wingdings" pitchFamily="2" charset="2"/>
            </a:endParaRPr>
          </a:p>
          <a:p>
            <a:pPr marL="109728" indent="0">
              <a:buNone/>
            </a:pPr>
            <a:r>
              <a:rPr lang="es-CL" dirty="0">
                <a:sym typeface="Wingdings" pitchFamily="2" charset="2"/>
              </a:rPr>
              <a:t>A  </a:t>
            </a:r>
            <a:r>
              <a:rPr lang="es-CL" dirty="0" err="1">
                <a:sym typeface="Wingdings" pitchFamily="2" charset="2"/>
              </a:rPr>
              <a:t>AaB|b|aB</a:t>
            </a:r>
            <a:r>
              <a:rPr lang="es-ES_tradnl" dirty="0">
                <a:sym typeface="Symbol" pitchFamily="18" charset="2"/>
              </a:rPr>
              <a:t>|</a:t>
            </a:r>
            <a:r>
              <a:rPr lang="es-ES_tradnl" dirty="0" err="1">
                <a:sym typeface="Symbol" pitchFamily="18" charset="2"/>
              </a:rPr>
              <a:t>AB|</a:t>
            </a:r>
            <a:r>
              <a:rPr lang="es-ES_tradnl" dirty="0" err="1">
                <a:sym typeface="Wingdings" pitchFamily="2" charset="2"/>
              </a:rPr>
              <a:t>bbb|ASA|AS|SA</a:t>
            </a:r>
            <a:r>
              <a:rPr lang="es-ES_tradnl" dirty="0">
                <a:sym typeface="Wingdings" pitchFamily="2" charset="2"/>
              </a:rPr>
              <a:t> </a:t>
            </a:r>
            <a:endParaRPr lang="es-ES_tradnl" dirty="0">
              <a:sym typeface="Symbol" pitchFamily="18" charset="2"/>
            </a:endParaRPr>
          </a:p>
          <a:p>
            <a:pPr marL="109728" indent="0">
              <a:buNone/>
            </a:pPr>
            <a:r>
              <a:rPr lang="es-ES_tradnl" dirty="0">
                <a:sym typeface="Symbol" pitchFamily="18" charset="2"/>
              </a:rPr>
              <a:t>B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ES_tradnl" dirty="0" err="1">
                <a:sym typeface="Wingdings" pitchFamily="2" charset="2"/>
              </a:rPr>
              <a:t>bbb|ASA|AS|SA</a:t>
            </a:r>
            <a:r>
              <a:rPr lang="es-ES_tradnl" dirty="0">
                <a:sym typeface="Wingdings" pitchFamily="2" charset="2"/>
              </a:rPr>
              <a:t>|</a:t>
            </a:r>
            <a:r>
              <a:rPr lang="es-CL" dirty="0" err="1">
                <a:sym typeface="Wingdings" pitchFamily="2" charset="2"/>
              </a:rPr>
              <a:t>AaB|b|aB</a:t>
            </a:r>
            <a:endParaRPr lang="es-CL" dirty="0"/>
          </a:p>
          <a:p>
            <a:endParaRPr lang="es-CL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A32BAAE-02E2-58BA-F104-63747B26BA86}"/>
              </a:ext>
            </a:extLst>
          </p:cNvPr>
          <p:cNvSpPr txBox="1">
            <a:spLocks/>
          </p:cNvSpPr>
          <p:nvPr/>
        </p:nvSpPr>
        <p:spPr>
          <a:xfrm>
            <a:off x="5383850" y="2452416"/>
            <a:ext cx="6568869" cy="295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s-CL" sz="2400" dirty="0"/>
              <a:t>S</a:t>
            </a:r>
            <a:r>
              <a:rPr lang="es-CL" sz="2400" baseline="-25000" dirty="0"/>
              <a:t>0</a:t>
            </a:r>
            <a:r>
              <a:rPr lang="es-CL" sz="2400" dirty="0">
                <a:sym typeface="Wingdings" panose="05000000000000000000" pitchFamily="2" charset="2"/>
              </a:rPr>
              <a:t> </a:t>
            </a:r>
            <a:r>
              <a:rPr lang="es-CL" dirty="0">
                <a:sym typeface="Wingdings" pitchFamily="2" charset="2"/>
              </a:rPr>
              <a:t>A</a:t>
            </a:r>
            <a:r>
              <a:rPr lang="es-CL" sz="2400" dirty="0"/>
              <a:t> </a:t>
            </a:r>
            <a:r>
              <a:rPr lang="es-CL" sz="2400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 | b | </a:t>
            </a: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s-CL" dirty="0"/>
              <a:t>S </a:t>
            </a:r>
            <a:r>
              <a:rPr lang="es-CL" dirty="0">
                <a:sym typeface="Wingdings" pitchFamily="2" charset="2"/>
              </a:rPr>
              <a:t> A</a:t>
            </a:r>
            <a:r>
              <a:rPr lang="es-CL" sz="2400" dirty="0"/>
              <a:t> </a:t>
            </a:r>
            <a:r>
              <a:rPr lang="es-CL" sz="2400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 | b | </a:t>
            </a:r>
            <a:r>
              <a:rPr lang="es-CL" dirty="0" err="1">
                <a:sym typeface="Wingdings" pitchFamily="2" charset="2"/>
              </a:rPr>
              <a:t>UaB</a:t>
            </a:r>
            <a:endParaRPr lang="es-CL" dirty="0">
              <a:sym typeface="Wingdings" pitchFamily="2" charset="2"/>
            </a:endParaRPr>
          </a:p>
          <a:p>
            <a:pPr marL="109728" indent="0">
              <a:buNone/>
            </a:pPr>
            <a:r>
              <a:rPr lang="es-CL" dirty="0">
                <a:sym typeface="Wingdings" pitchFamily="2" charset="2"/>
              </a:rPr>
              <a:t>A  A</a:t>
            </a:r>
            <a:r>
              <a:rPr lang="es-CL" sz="2400" dirty="0"/>
              <a:t> </a:t>
            </a:r>
            <a:r>
              <a:rPr lang="es-CL" sz="2400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 err="1">
                <a:sym typeface="Wingdings" pitchFamily="2" charset="2"/>
              </a:rPr>
              <a:t>B|b|</a:t>
            </a:r>
            <a:r>
              <a:rPr lang="es-CL" sz="2400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</a:t>
            </a:r>
            <a:r>
              <a:rPr lang="es-ES_tradnl" dirty="0">
                <a:sym typeface="Symbol" pitchFamily="18" charset="2"/>
              </a:rPr>
              <a:t>|AB|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baseline="-25000" dirty="0"/>
              <a:t>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baseline="-25000" dirty="0"/>
              <a:t>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ES_tradnl" dirty="0">
                <a:sym typeface="Wingdings" pitchFamily="2" charset="2"/>
              </a:rPr>
              <a:t>|ASA|AS|SA </a:t>
            </a:r>
            <a:endParaRPr lang="es-ES_tradnl" dirty="0">
              <a:sym typeface="Symbol" pitchFamily="18" charset="2"/>
            </a:endParaRPr>
          </a:p>
          <a:p>
            <a:pPr marL="109728" indent="0">
              <a:buNone/>
            </a:pPr>
            <a:r>
              <a:rPr lang="es-ES_tradnl" dirty="0">
                <a:sym typeface="Symbol" pitchFamily="18" charset="2"/>
              </a:rPr>
              <a:t>B </a:t>
            </a:r>
            <a:r>
              <a:rPr lang="es-ES_tradnl" dirty="0">
                <a:sym typeface="Wingdings" pitchFamily="2" charset="2"/>
              </a:rPr>
              <a:t>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baseline="-25000" dirty="0"/>
              <a:t>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baseline="-25000" dirty="0"/>
              <a:t> </a:t>
            </a: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baseline="-25000" dirty="0"/>
              <a:t> </a:t>
            </a:r>
            <a:r>
              <a:rPr lang="es-ES_tradnl" dirty="0">
                <a:sym typeface="Wingdings" pitchFamily="2" charset="2"/>
              </a:rPr>
              <a:t>|ASA|AS|SA|</a:t>
            </a:r>
            <a:r>
              <a:rPr lang="es-CL" dirty="0">
                <a:sym typeface="Wingdings" pitchFamily="2" charset="2"/>
              </a:rPr>
              <a:t>A</a:t>
            </a:r>
            <a:r>
              <a:rPr lang="es-CL" dirty="0"/>
              <a:t> </a:t>
            </a: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 err="1">
                <a:sym typeface="Wingdings" pitchFamily="2" charset="2"/>
              </a:rPr>
              <a:t>B|b|</a:t>
            </a: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baseline="-25000" dirty="0"/>
              <a:t> </a:t>
            </a:r>
            <a:r>
              <a:rPr lang="es-CL" dirty="0">
                <a:sym typeface="Wingdings" pitchFamily="2" charset="2"/>
              </a:rPr>
              <a:t>B</a:t>
            </a:r>
          </a:p>
          <a:p>
            <a:pPr marL="109728" indent="0">
              <a:buNone/>
            </a:pPr>
            <a:r>
              <a:rPr lang="es-CL" dirty="0" err="1"/>
              <a:t>U</a:t>
            </a:r>
            <a:r>
              <a:rPr lang="es-CL" baseline="-25000" dirty="0" err="1"/>
              <a:t>a</a:t>
            </a:r>
            <a:r>
              <a:rPr lang="es-CL" dirty="0" err="1">
                <a:sym typeface="Wingdings" panose="05000000000000000000" pitchFamily="2" charset="2"/>
              </a:rPr>
              <a:t>a</a:t>
            </a:r>
            <a:r>
              <a:rPr lang="es-CL" dirty="0">
                <a:sym typeface="Wingdings" panose="05000000000000000000" pitchFamily="2" charset="2"/>
              </a:rPr>
              <a:t> </a:t>
            </a:r>
          </a:p>
          <a:p>
            <a:pPr marL="109728" indent="0">
              <a:buNone/>
            </a:pPr>
            <a:r>
              <a:rPr lang="es-CL" dirty="0" err="1"/>
              <a:t>U</a:t>
            </a:r>
            <a:r>
              <a:rPr lang="es-CL" baseline="-25000" dirty="0" err="1"/>
              <a:t>b</a:t>
            </a:r>
            <a:r>
              <a:rPr lang="es-CL" dirty="0" err="1">
                <a:sym typeface="Wingdings" panose="05000000000000000000" pitchFamily="2" charset="2"/>
              </a:rPr>
              <a:t>b</a:t>
            </a:r>
            <a:endParaRPr lang="es-CL" dirty="0"/>
          </a:p>
          <a:p>
            <a:pPr marL="109728" indent="0">
              <a:buNone/>
            </a:pPr>
            <a:endParaRPr lang="es-CL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s-CL" dirty="0"/>
          </a:p>
          <a:p>
            <a:pPr marL="109728" indent="0">
              <a:buNone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336189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731</TotalTime>
  <Words>795</Words>
  <Application>Microsoft Office PowerPoint</Application>
  <PresentationFormat>Panorámica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Berlín</vt:lpstr>
      <vt:lpstr>Forma Normal De Chomsky</vt:lpstr>
      <vt:lpstr>¿Para que sirve?</vt:lpstr>
      <vt:lpstr>Debe de estar en este formato</vt:lpstr>
      <vt:lpstr>Pasos</vt:lpstr>
      <vt:lpstr>Ejemplo</vt:lpstr>
      <vt:lpstr>Ejemplo-Agregar el Auxiliar</vt:lpstr>
      <vt:lpstr>Ejemplo-Eliminar todas las reglas de tipo: A</vt:lpstr>
      <vt:lpstr>Ejemplo-Eliminar las reglas unitarias del tipo AB</vt:lpstr>
      <vt:lpstr>Ejemplo: Convertir todos las producciones a solo NT. </vt:lpstr>
      <vt:lpstr>Ejemplo: Convertir todo a solo 2 No Terminales</vt:lpstr>
      <vt:lpstr>Gramática Normalizada</vt:lpstr>
      <vt:lpstr>Links de ayuda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 Normal De Chomsky</dc:title>
  <dc:creator>Claudio Cortes</dc:creator>
  <cp:lastModifiedBy>Claudio Cortes</cp:lastModifiedBy>
  <cp:revision>3</cp:revision>
  <dcterms:created xsi:type="dcterms:W3CDTF">2023-04-14T07:07:11Z</dcterms:created>
  <dcterms:modified xsi:type="dcterms:W3CDTF">2023-04-15T05:09:00Z</dcterms:modified>
</cp:coreProperties>
</file>