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4" r:id="rId5"/>
    <p:sldId id="260" r:id="rId6"/>
    <p:sldId id="265" r:id="rId7"/>
    <p:sldId id="261" r:id="rId8"/>
    <p:sldId id="262" r:id="rId9"/>
    <p:sldId id="267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tnNyUlO6vU&amp;ab_channel=lydia" TargetMode="External"/><Relationship Id="rId2" Type="http://schemas.openxmlformats.org/officeDocument/2006/relationships/hyperlink" Target="https://www.youtube.com/watch?v=6vljEeGC0sk&amp;ab_channel=TiraooSauru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I3FuVKVgLCA&amp;ab_channel=EasyTheory" TargetMode="External"/><Relationship Id="rId4" Type="http://schemas.openxmlformats.org/officeDocument/2006/relationships/hyperlink" Target="https://www.youtube.com/watch?v=Ph7Z9YttM0Q&amp;ab_channel=lydi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2CD2F-3967-00ED-9500-01D7C50D0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Lenguajes Regulares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5ED6E7-6EB0-68A6-F0F0-C79DB1AC3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Fundamentos de la Computación</a:t>
            </a:r>
          </a:p>
          <a:p>
            <a:r>
              <a:rPr lang="es-ES" dirty="0"/>
              <a:t>Claudio Cortés Mondaca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4291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FFEE8-E9B0-7A74-C1CF-40F287F6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5E0797-059B-2886-FEF3-7BD3239D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{</a:t>
            </a:r>
            <a:r>
              <a:rPr lang="es-ES" sz="2800" dirty="0" err="1"/>
              <a:t>a</a:t>
            </a:r>
            <a:r>
              <a:rPr lang="es-ES" sz="2800" baseline="30000" dirty="0" err="1"/>
              <a:t>m</a:t>
            </a:r>
            <a:r>
              <a:rPr lang="es-ES" sz="2800" dirty="0" err="1"/>
              <a:t>b</a:t>
            </a:r>
            <a:r>
              <a:rPr lang="es-ES" sz="2800" baseline="30000" dirty="0" err="1"/>
              <a:t>m</a:t>
            </a:r>
            <a:r>
              <a:rPr lang="es-ES" sz="2800" dirty="0"/>
              <a:t> / m </a:t>
            </a:r>
            <a:r>
              <a:rPr lang="es-ES" sz="2800" dirty="0">
                <a:sym typeface="Symbol"/>
              </a:rPr>
              <a:t></a:t>
            </a:r>
            <a:r>
              <a:rPr lang="es-ES" sz="2800" dirty="0"/>
              <a:t> 1}</a:t>
            </a:r>
          </a:p>
          <a:p>
            <a:r>
              <a:rPr lang="pt-BR" sz="3200" dirty="0"/>
              <a:t>{0</a:t>
            </a:r>
            <a:r>
              <a:rPr lang="pt-BR" sz="3200" baseline="30000" dirty="0"/>
              <a:t>m</a:t>
            </a:r>
            <a:r>
              <a:rPr lang="pt-BR" sz="3200" dirty="0"/>
              <a:t>1</a:t>
            </a:r>
            <a:r>
              <a:rPr lang="pt-BR" sz="3200" baseline="30000" dirty="0"/>
              <a:t>n</a:t>
            </a:r>
            <a:r>
              <a:rPr lang="pt-BR" sz="3200" dirty="0"/>
              <a:t> / 2n – m &lt; 2m + n}</a:t>
            </a:r>
            <a:r>
              <a:rPr lang="es-ES" sz="2800" dirty="0"/>
              <a:t> </a:t>
            </a:r>
          </a:p>
          <a:p>
            <a:endParaRPr lang="es-ES" sz="2800" dirty="0"/>
          </a:p>
          <a:p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17599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322D6-55B3-ADED-0B29-F6B2F196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Links de ayuda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89BA7B-BC85-38D6-D89E-ECB309777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hlinkClick r:id="rId2"/>
              </a:rPr>
              <a:t>https://www.youtube.com/watch?v=6vljEeGC0sk&amp;ab_channel=TiraooSaurus</a:t>
            </a:r>
            <a:r>
              <a:rPr lang="es-CL" dirty="0"/>
              <a:t> </a:t>
            </a:r>
          </a:p>
          <a:p>
            <a:r>
              <a:rPr lang="es-CL" dirty="0">
                <a:hlinkClick r:id="rId3"/>
              </a:rPr>
              <a:t>https://www.youtube.com/watch?v=qtnNyUlO6vU&amp;ab_channel=lydia</a:t>
            </a:r>
            <a:r>
              <a:rPr lang="es-CL" dirty="0"/>
              <a:t> </a:t>
            </a:r>
          </a:p>
          <a:p>
            <a:r>
              <a:rPr lang="es-CL" dirty="0">
                <a:hlinkClick r:id="rId4"/>
              </a:rPr>
              <a:t>https://www.youtube.com/watch?v=Ph7Z9YttM0Q&amp;ab_channel=lydia</a:t>
            </a:r>
            <a:r>
              <a:rPr lang="es-CL" dirty="0"/>
              <a:t> </a:t>
            </a:r>
          </a:p>
          <a:p>
            <a:r>
              <a:rPr lang="es-CL" dirty="0">
                <a:hlinkClick r:id="rId5"/>
              </a:rPr>
              <a:t>https://www.youtube.com/watch?v=I3FuVKVgLCA&amp;ab_channel=EasyTheory</a:t>
            </a:r>
            <a:r>
              <a:rPr lang="es-CL" dirty="0"/>
              <a:t> 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6941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D01DA-32AA-E232-8F79-E8CB069D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es?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6E0206-2D40-4C78-13D4-96968A28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conjunto de símbolos normalmente representados por una expresión regular.</a:t>
            </a:r>
          </a:p>
          <a:p>
            <a:r>
              <a:rPr lang="es-ES" dirty="0"/>
              <a:t>Aquel que tiene si o si un AFD que lo acepte.</a:t>
            </a:r>
          </a:p>
        </p:txBody>
      </p:sp>
    </p:spTree>
    <p:extLst>
      <p:ext uri="{BB962C8B-B14F-4D97-AF65-F5344CB8AC3E}">
        <p14:creationId xmlns:p14="http://schemas.microsoft.com/office/powerpoint/2010/main" val="135098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EDE0F-89EF-0C41-EED8-B49B162E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Lema del bombeo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950280-48A6-5BD6-CC5B-20446E8FC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 teorema pero se le conoce como lema.</a:t>
            </a:r>
          </a:p>
          <a:p>
            <a:r>
              <a:rPr lang="es-ES" dirty="0"/>
              <a:t>Se utiliza para demostrar que un lenguaje no es regular.</a:t>
            </a:r>
          </a:p>
          <a:p>
            <a:r>
              <a:rPr lang="es-ES" dirty="0"/>
              <a:t>No basta con decir que cumple el lema del bombeo para que el lenguaje  sea regular.</a:t>
            </a:r>
          </a:p>
          <a:p>
            <a:r>
              <a:rPr lang="es-ES" dirty="0"/>
              <a:t>Establece que cada </a:t>
            </a:r>
            <a:r>
              <a:rPr lang="es-ES" dirty="0" err="1"/>
              <a:t>string</a:t>
            </a:r>
            <a:r>
              <a:rPr lang="es-ES" dirty="0"/>
              <a:t> de su lenguaje regular tiene una parte que se puede repetir o “Bombear” y aún así seguir en lenguaje.</a:t>
            </a:r>
          </a:p>
          <a:p>
            <a:r>
              <a:rPr lang="es-ES" dirty="0"/>
              <a:t>Es una condición necesaria pero no suficiente.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9635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86B89-086B-6FA5-2451-A5E58E88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Datazo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45CA4F-E111-FF72-9169-EB12E84B7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4133" y="3429000"/>
            <a:ext cx="5704436" cy="903632"/>
          </a:xfrm>
        </p:spPr>
        <p:txBody>
          <a:bodyPr>
            <a:normAutofit/>
          </a:bodyPr>
          <a:lstStyle/>
          <a:p>
            <a:r>
              <a:rPr lang="es-ES" sz="3200" dirty="0"/>
              <a:t>Lema </a:t>
            </a:r>
            <a:r>
              <a:rPr lang="es-ES" sz="3200" dirty="0">
                <a:sym typeface="Wingdings" panose="05000000000000000000" pitchFamily="2" charset="2"/>
              </a:rPr>
              <a:t> Teorema Pequeño.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153429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1FE15-328B-3A99-17F5-2FFB8D01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hacer?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4F0733-87D3-A571-0E3F-BD1E560B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51862"/>
            <a:ext cx="9613861" cy="3197654"/>
          </a:xfrm>
        </p:spPr>
        <p:txBody>
          <a:bodyPr>
            <a:normAutofit/>
          </a:bodyPr>
          <a:lstStyle/>
          <a:p>
            <a:r>
              <a:rPr lang="es-ES" dirty="0"/>
              <a:t>1.-Elegir una constante cualquiera(recomendación: elegir la cantidad de estados que tenga su autómata)</a:t>
            </a:r>
          </a:p>
          <a:p>
            <a:r>
              <a:rPr lang="es-ES" dirty="0"/>
              <a:t>2.-Elegir una cadena que pertenezca a lenguaje.</a:t>
            </a:r>
            <a:endParaRPr lang="es-CL" dirty="0"/>
          </a:p>
          <a:p>
            <a:pPr lvl="1"/>
            <a:r>
              <a:rPr lang="es-CL" dirty="0"/>
              <a:t>-La longitud de la cadena debe de ser igual o mayor a n.</a:t>
            </a:r>
            <a:endParaRPr lang="es-ES" dirty="0"/>
          </a:p>
          <a:p>
            <a:r>
              <a:rPr lang="es-ES" dirty="0"/>
              <a:t>3.-Dividimos la cadena en 3 partes.</a:t>
            </a:r>
          </a:p>
          <a:p>
            <a:pPr lvl="1"/>
            <a:r>
              <a:rPr lang="es-ES" dirty="0"/>
              <a:t>U</a:t>
            </a:r>
          </a:p>
          <a:p>
            <a:pPr lvl="1"/>
            <a:r>
              <a:rPr lang="es-ES" dirty="0"/>
              <a:t>V</a:t>
            </a:r>
          </a:p>
          <a:p>
            <a:pPr lvl="1"/>
            <a:r>
              <a:rPr lang="es-ES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578198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92C1A-CCEF-9AD8-C4BE-7A38BB08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Propiedades: </a:t>
            </a:r>
            <a:br>
              <a:rPr lang="es-CL" dirty="0"/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BFFF2E-379E-73ED-80AD-0979751AA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La longitud de UV tiene que ser menor o igual a n.</a:t>
            </a:r>
          </a:p>
          <a:p>
            <a:r>
              <a:rPr lang="es-CL" dirty="0"/>
              <a:t>“Bombeamos” V. </a:t>
            </a:r>
          </a:p>
          <a:p>
            <a:r>
              <a:rPr lang="es-CL" dirty="0"/>
              <a:t>La longitud de v tiene que estar comprendida entre 1 y n, no puede ser </a:t>
            </a:r>
            <a:r>
              <a:rPr lang="es-ES_tradnl" dirty="0">
                <a:sym typeface="Symbol" pitchFamily="18" charset="2"/>
              </a:rPr>
              <a:t></a:t>
            </a:r>
            <a:r>
              <a:rPr lang="es-CL" dirty="0"/>
              <a:t>, no podemos bombear </a:t>
            </a:r>
            <a:r>
              <a:rPr lang="es-ES_tradnl" dirty="0">
                <a:sym typeface="Symbol" pitchFamily="18" charset="2"/>
              </a:rPr>
              <a:t></a:t>
            </a:r>
            <a:r>
              <a:rPr lang="es-CL" dirty="0"/>
              <a:t>.</a:t>
            </a:r>
          </a:p>
          <a:p>
            <a:r>
              <a:rPr lang="es-CL" dirty="0"/>
              <a:t>U y W pueden ser </a:t>
            </a:r>
            <a:r>
              <a:rPr lang="es-ES_tradnl" dirty="0">
                <a:sym typeface="Symbol" pitchFamily="18" charset="2"/>
              </a:rPr>
              <a:t></a:t>
            </a:r>
            <a:r>
              <a:rPr lang="es-CL" dirty="0"/>
              <a:t>.</a:t>
            </a:r>
          </a:p>
          <a:p>
            <a:pPr lvl="1"/>
            <a:r>
              <a:rPr lang="es-ES" dirty="0"/>
              <a:t>|</a:t>
            </a:r>
            <a:r>
              <a:rPr lang="es-ES" dirty="0" err="1"/>
              <a:t>uv</a:t>
            </a:r>
            <a:r>
              <a:rPr lang="es-ES" dirty="0"/>
              <a:t>| </a:t>
            </a:r>
            <a:r>
              <a:rPr lang="es-ES" dirty="0">
                <a:sym typeface="Symbol"/>
              </a:rPr>
              <a:t></a:t>
            </a:r>
            <a:r>
              <a:rPr lang="es-ES" dirty="0"/>
              <a:t> n, </a:t>
            </a:r>
          </a:p>
          <a:p>
            <a:pPr lvl="1"/>
            <a:r>
              <a:rPr lang="es-ES" dirty="0"/>
              <a:t>|v| </a:t>
            </a:r>
            <a:r>
              <a:rPr lang="es-ES" dirty="0">
                <a:sym typeface="Symbol"/>
              </a:rPr>
              <a:t></a:t>
            </a:r>
            <a:r>
              <a:rPr lang="es-ES" dirty="0"/>
              <a:t> 1,  </a:t>
            </a:r>
          </a:p>
          <a:p>
            <a:pPr lvl="1"/>
            <a:r>
              <a:rPr lang="es-ES" dirty="0"/>
              <a:t>y </a:t>
            </a:r>
            <a:r>
              <a:rPr lang="es-ES" dirty="0">
                <a:sym typeface="Symbol"/>
              </a:rPr>
              <a:t></a:t>
            </a:r>
            <a:r>
              <a:rPr lang="es-ES" dirty="0"/>
              <a:t>i </a:t>
            </a:r>
            <a:r>
              <a:rPr lang="es-ES" dirty="0">
                <a:sym typeface="Symbol"/>
              </a:rPr>
              <a:t></a:t>
            </a:r>
            <a:r>
              <a:rPr lang="es-ES" dirty="0"/>
              <a:t> 0 se verifica que </a:t>
            </a:r>
            <a:r>
              <a:rPr lang="es-ES" dirty="0" err="1"/>
              <a:t>uv</a:t>
            </a:r>
            <a:r>
              <a:rPr lang="es-ES" baseline="30000" dirty="0" err="1"/>
              <a:t>i</a:t>
            </a:r>
            <a:r>
              <a:rPr lang="es-ES" dirty="0" err="1"/>
              <a:t>w</a:t>
            </a:r>
            <a:r>
              <a:rPr lang="es-ES" dirty="0" err="1">
                <a:sym typeface="Symbol"/>
              </a:rPr>
              <a:t></a:t>
            </a:r>
            <a:r>
              <a:rPr lang="es-ES" dirty="0" err="1"/>
              <a:t>L</a:t>
            </a:r>
            <a:endParaRPr lang="es-ES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1969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ADC3E-EA56-B9AD-EEB0-E23AF7DB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 resumen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D83C68-A65F-FD0D-728F-D886CB69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2844727"/>
          </a:xfrm>
        </p:spPr>
        <p:txBody>
          <a:bodyPr/>
          <a:lstStyle/>
          <a:p>
            <a:r>
              <a:rPr lang="es-ES" dirty="0"/>
              <a:t>Hay que encontrar un </a:t>
            </a:r>
            <a:r>
              <a:rPr lang="es-ES" dirty="0" err="1"/>
              <a:t>string</a:t>
            </a:r>
            <a:r>
              <a:rPr lang="es-ES" dirty="0"/>
              <a:t> que esté en el lenguaje, que después de bombearlo este ya no pertenece al lenguaje.</a:t>
            </a:r>
          </a:p>
          <a:p>
            <a:r>
              <a:rPr lang="es-ES" dirty="0"/>
              <a:t>Aparte para demostrar que es regular, primero decimos que si es regular, con la finalidad de que después podamos llegar a una contradicción.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05179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9B8D3348-A732-2496-1CCE-CA3E22EDA7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/>
                  <a:t>Ejemplo L =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i="1">
                            <a:latin typeface="Cambria Math"/>
                          </a:rPr>
                          <m:t>0</m:t>
                        </m:r>
                      </m:e>
                      <m:sup>
                        <m:sSup>
                          <m:sSup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i="1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s-CL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s-ES" dirty="0"/>
                  <a:t>/ i </a:t>
                </a:r>
                <a:r>
                  <a:rPr lang="es-ES" dirty="0">
                    <a:sym typeface="Symbol"/>
                  </a:rPr>
                  <a:t></a:t>
                </a:r>
                <a:r>
                  <a:rPr lang="es-ES" dirty="0"/>
                  <a:t> 1}</a:t>
                </a:r>
                <a:endParaRPr lang="es-CL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9B8D3348-A732-2496-1CCE-CA3E22EDA7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66" b="-226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843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93DBB-E845-92DB-1335-FB5903AF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L = {0</a:t>
            </a:r>
            <a:r>
              <a:rPr lang="es-ES" baseline="30000" dirty="0"/>
              <a:t>m</a:t>
            </a:r>
            <a:r>
              <a:rPr lang="es-ES" dirty="0"/>
              <a:t> / m &gt; 0 primo}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7B7610-570B-E809-3518-C43676825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266628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1691</TotalTime>
  <Words>420</Words>
  <Application>Microsoft Office PowerPoint</Application>
  <PresentationFormat>Panorámica</PresentationFormat>
  <Paragraphs>43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Trebuchet MS</vt:lpstr>
      <vt:lpstr>Berlín</vt:lpstr>
      <vt:lpstr>Lenguajes Regulares</vt:lpstr>
      <vt:lpstr>¿Qué es?</vt:lpstr>
      <vt:lpstr>Lema del bombeo</vt:lpstr>
      <vt:lpstr>Datazo</vt:lpstr>
      <vt:lpstr>¿Qué hacer?</vt:lpstr>
      <vt:lpstr>Propiedades:  </vt:lpstr>
      <vt:lpstr>En resumen </vt:lpstr>
      <vt:lpstr>Ejemplo L = {0^(i^2 )/ i  1}</vt:lpstr>
      <vt:lpstr>Ejemplo L = {0m / m &gt; 0 primo} </vt:lpstr>
      <vt:lpstr>Ejercicios</vt:lpstr>
      <vt:lpstr>Links de ayuda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Regulares</dc:title>
  <dc:creator>Claudio Cortes</dc:creator>
  <cp:lastModifiedBy>Claudio Cortes</cp:lastModifiedBy>
  <cp:revision>2</cp:revision>
  <dcterms:created xsi:type="dcterms:W3CDTF">2023-03-21T00:16:49Z</dcterms:created>
  <dcterms:modified xsi:type="dcterms:W3CDTF">2023-04-14T04:08:18Z</dcterms:modified>
</cp:coreProperties>
</file>