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_i2Z3KLsk&amp;t=183s&amp;ab_channel=MariaAliciaPi%C3%B1eiro" TargetMode="External"/><Relationship Id="rId2" Type="http://schemas.openxmlformats.org/officeDocument/2006/relationships/hyperlink" Target="https://www.youtube.com/watch?v=3wKLOO00S0M&amp;t=6s&amp;ab_channel=PhilosophicalDrig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04BC-139B-F6B4-1E2E-633745229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Expresiones Regulares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3C35D-D3C8-45B3-BAD5-F8F89392D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Fundamentos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770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CFEE32F1-7A23-D0C2-CBFF-ACA514ABB856}"/>
              </a:ext>
            </a:extLst>
          </p:cNvPr>
          <p:cNvSpPr/>
          <p:nvPr/>
        </p:nvSpPr>
        <p:spPr>
          <a:xfrm>
            <a:off x="207432" y="3090346"/>
            <a:ext cx="10910647" cy="354119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810D0-0BE1-54D1-DF22-B16D6A7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Unión </a:t>
            </a:r>
            <a:r>
              <a:rPr lang="es-ES" sz="4400" dirty="0"/>
              <a:t>r=r</a:t>
            </a:r>
            <a:r>
              <a:rPr lang="es-ES" sz="4400" baseline="-25000" dirty="0"/>
              <a:t>1</a:t>
            </a:r>
            <a:r>
              <a:rPr lang="es-ES" sz="4400" dirty="0"/>
              <a:t>+ r</a:t>
            </a:r>
            <a:r>
              <a:rPr lang="es-ES" sz="4400" baseline="-25000" dirty="0"/>
              <a:t>2</a:t>
            </a:r>
            <a:endParaRPr lang="es-CL" baseline="-2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B0114-5AB0-F2F5-BEF1-3B8F8421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73796"/>
          </a:xfrm>
        </p:spPr>
        <p:txBody>
          <a:bodyPr/>
          <a:lstStyle/>
          <a:p>
            <a:r>
              <a:rPr lang="es-ES" dirty="0"/>
              <a:t>Cada parte de la expresión se divide en </a:t>
            </a:r>
            <a:r>
              <a:rPr lang="es-ES" sz="2400" dirty="0"/>
              <a:t>r</a:t>
            </a:r>
            <a:r>
              <a:rPr lang="es-ES" sz="2400" baseline="-25000" dirty="0"/>
              <a:t>1 </a:t>
            </a:r>
            <a:r>
              <a:rPr lang="es-ES" sz="2400" dirty="0"/>
              <a:t>y r</a:t>
            </a:r>
            <a:r>
              <a:rPr lang="es-ES" sz="2400" baseline="-25000" dirty="0"/>
              <a:t>2</a:t>
            </a:r>
            <a:r>
              <a:rPr lang="es-ES" sz="2400" dirty="0"/>
              <a:t> en la cual cada parte se puede repre</a:t>
            </a:r>
            <a:r>
              <a:rPr lang="es-ES" dirty="0"/>
              <a:t>sentar con un AFND-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D88E91-5E72-5E9C-0532-0622F2B49752}"/>
              </a:ext>
            </a:extLst>
          </p:cNvPr>
          <p:cNvSpPr/>
          <p:nvPr/>
        </p:nvSpPr>
        <p:spPr>
          <a:xfrm>
            <a:off x="3045216" y="3514185"/>
            <a:ext cx="4794191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324A5-5CCD-B2E1-C753-0E49A636C875}"/>
              </a:ext>
            </a:extLst>
          </p:cNvPr>
          <p:cNvSpPr/>
          <p:nvPr/>
        </p:nvSpPr>
        <p:spPr>
          <a:xfrm>
            <a:off x="3045216" y="4904301"/>
            <a:ext cx="4794191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9FCE50-17FC-5576-A498-1ED4D0DD4384}"/>
              </a:ext>
            </a:extLst>
          </p:cNvPr>
          <p:cNvSpPr/>
          <p:nvPr/>
        </p:nvSpPr>
        <p:spPr>
          <a:xfrm>
            <a:off x="888684" y="416136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63D28C3-A40F-9C1C-17A6-3FC1A3A86D4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1987642" y="4056843"/>
            <a:ext cx="1057574" cy="64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720398D-0DB0-E926-7656-F381F3B52B24}"/>
              </a:ext>
            </a:extLst>
          </p:cNvPr>
          <p:cNvSpPr txBox="1"/>
          <p:nvPr/>
        </p:nvSpPr>
        <p:spPr>
          <a:xfrm>
            <a:off x="2358332" y="40100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56498D4-F1EC-7588-B9A8-119FC62D3E2F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1987642" y="4701838"/>
            <a:ext cx="1057574" cy="74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519D98-A63A-1E51-1BBF-23A42626520D}"/>
              </a:ext>
            </a:extLst>
          </p:cNvPr>
          <p:cNvSpPr txBox="1"/>
          <p:nvPr/>
        </p:nvSpPr>
        <p:spPr>
          <a:xfrm>
            <a:off x="2358332" y="502433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1C99A5C-011F-9220-97F3-4B4931DFEEBE}"/>
              </a:ext>
            </a:extLst>
          </p:cNvPr>
          <p:cNvSpPr/>
          <p:nvPr/>
        </p:nvSpPr>
        <p:spPr>
          <a:xfrm>
            <a:off x="9415962" y="416136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E5B69F-AE5F-BA81-676F-95EA8D29300B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7839407" y="4056843"/>
            <a:ext cx="1576555" cy="64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175A63-F22F-061B-190C-9D09FE3565D0}"/>
              </a:ext>
            </a:extLst>
          </p:cNvPr>
          <p:cNvSpPr txBox="1"/>
          <p:nvPr/>
        </p:nvSpPr>
        <p:spPr>
          <a:xfrm>
            <a:off x="8486391" y="406111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E1E5CD6-BA37-D3FE-D894-8780BBD9F22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39407" y="4701838"/>
            <a:ext cx="1576555" cy="74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FB0AF7-0576-ECC0-25B5-6FB147F6C2EF}"/>
              </a:ext>
            </a:extLst>
          </p:cNvPr>
          <p:cNvSpPr txBox="1"/>
          <p:nvPr/>
        </p:nvSpPr>
        <p:spPr>
          <a:xfrm>
            <a:off x="8580787" y="494457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BE57BB5-8E2A-3A83-8D24-D1C2458CD627}"/>
              </a:ext>
            </a:extLst>
          </p:cNvPr>
          <p:cNvSpPr txBox="1">
            <a:spLocks/>
          </p:cNvSpPr>
          <p:nvPr/>
        </p:nvSpPr>
        <p:spPr>
          <a:xfrm>
            <a:off x="3720292" y="5871558"/>
            <a:ext cx="402219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El AFND-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 que acepta </a:t>
            </a:r>
            <a:r>
              <a:rPr lang="es-ES" dirty="0"/>
              <a:t>r</a:t>
            </a:r>
            <a:endParaRPr lang="es-CL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143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6" grpId="0" animBg="1"/>
      <p:bldP spid="8" grpId="0"/>
      <p:bldP spid="11" grpId="0"/>
      <p:bldP spid="14" grpId="0" animBg="1"/>
      <p:bldP spid="16" grpId="0"/>
      <p:bldP spid="18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A1A9-8473-6058-6894-5828ED5C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Concatenación </a:t>
            </a:r>
            <a:r>
              <a:rPr lang="es-ES" sz="4400" dirty="0"/>
              <a:t>r = r</a:t>
            </a:r>
            <a:r>
              <a:rPr lang="es-ES" sz="4400" baseline="-25000" dirty="0"/>
              <a:t>1</a:t>
            </a:r>
            <a:r>
              <a:rPr lang="es-ES" sz="4400" dirty="0"/>
              <a:t>r</a:t>
            </a:r>
            <a:r>
              <a:rPr lang="es-ES" sz="4400" baseline="-25000" dirty="0"/>
              <a:t>2</a:t>
            </a:r>
            <a:r>
              <a:rPr lang="es-ES" sz="4400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1CDF1-3EC9-CA1E-EE95-65C2D24B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320"/>
            <a:ext cx="9613861" cy="3977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Lo mismo que con la unión, se divide en partes la expresión.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92CDBD5-1017-28A2-0B8C-805925908F04}"/>
              </a:ext>
            </a:extLst>
          </p:cNvPr>
          <p:cNvSpPr/>
          <p:nvPr/>
        </p:nvSpPr>
        <p:spPr>
          <a:xfrm>
            <a:off x="1370241" y="3954518"/>
            <a:ext cx="3406859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66103EB-0650-22C9-AC5B-54CE23F00481}"/>
              </a:ext>
            </a:extLst>
          </p:cNvPr>
          <p:cNvSpPr/>
          <p:nvPr/>
        </p:nvSpPr>
        <p:spPr>
          <a:xfrm>
            <a:off x="6096000" y="3954518"/>
            <a:ext cx="3216133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585CB5-2A4B-7C84-5E5A-E3D02790F7F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77100" y="4497176"/>
            <a:ext cx="131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455D312-3B3B-AF9A-3408-4CC1B743EF14}"/>
              </a:ext>
            </a:extLst>
          </p:cNvPr>
          <p:cNvSpPr txBox="1"/>
          <p:nvPr/>
        </p:nvSpPr>
        <p:spPr>
          <a:xfrm>
            <a:off x="5278453" y="4074384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503715-FECA-BC12-C075-771A2CFD453E}"/>
              </a:ext>
            </a:extLst>
          </p:cNvPr>
          <p:cNvSpPr txBox="1"/>
          <p:nvPr/>
        </p:nvSpPr>
        <p:spPr>
          <a:xfrm>
            <a:off x="6238431" y="3222946"/>
            <a:ext cx="334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estado final de la expresión </a:t>
            </a:r>
            <a:r>
              <a:rPr lang="es-ES" sz="1800" dirty="0"/>
              <a:t>r</a:t>
            </a:r>
            <a:r>
              <a:rPr lang="es-ES" sz="1800" baseline="-25000" dirty="0"/>
              <a:t>2</a:t>
            </a:r>
            <a:r>
              <a:rPr lang="es-ES" dirty="0"/>
              <a:t> será el estado que acepte r.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EC48EA-994D-2D2A-526B-C5DB29AB0709}"/>
              </a:ext>
            </a:extLst>
          </p:cNvPr>
          <p:cNvSpPr/>
          <p:nvPr/>
        </p:nvSpPr>
        <p:spPr>
          <a:xfrm>
            <a:off x="139323" y="3115983"/>
            <a:ext cx="10910647" cy="354119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A57889-B664-6E1F-F9CA-3F88727C21E1}"/>
              </a:ext>
            </a:extLst>
          </p:cNvPr>
          <p:cNvSpPr txBox="1">
            <a:spLocks/>
          </p:cNvSpPr>
          <p:nvPr/>
        </p:nvSpPr>
        <p:spPr>
          <a:xfrm>
            <a:off x="3720292" y="5871558"/>
            <a:ext cx="402219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El AFND-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 que acepta </a:t>
            </a:r>
            <a:r>
              <a:rPr lang="es-ES" dirty="0"/>
              <a:t>r</a:t>
            </a:r>
            <a:endParaRPr lang="es-CL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8737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DF09C-AB5D-1BBA-3F40-08C8728D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Clausura de </a:t>
            </a:r>
            <a:r>
              <a:rPr lang="es-ES" dirty="0" err="1"/>
              <a:t>kleene</a:t>
            </a:r>
            <a:r>
              <a:rPr lang="es-ES" dirty="0"/>
              <a:t> r = r</a:t>
            </a:r>
            <a:r>
              <a:rPr lang="es-ES" baseline="-25000" dirty="0"/>
              <a:t>1</a:t>
            </a:r>
            <a:r>
              <a:rPr lang="es-ES" baseline="30000" dirty="0"/>
              <a:t>*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AF290-5F4A-83FA-5C67-4B948D5A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8" y="2089045"/>
            <a:ext cx="11027417" cy="910529"/>
          </a:xfrm>
        </p:spPr>
        <p:txBody>
          <a:bodyPr/>
          <a:lstStyle/>
          <a:p>
            <a:r>
              <a:rPr lang="es-ES" dirty="0"/>
              <a:t>Entendámoslo con un ejemplo.</a:t>
            </a:r>
          </a:p>
          <a:p>
            <a:r>
              <a:rPr lang="es-ES" dirty="0"/>
              <a:t>Determinar el AFND-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que representa a la expresión regular. 1*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0E4892-EC91-DE2D-A5E5-CB6D7450422E}"/>
              </a:ext>
            </a:extLst>
          </p:cNvPr>
          <p:cNvSpPr txBox="1"/>
          <p:nvPr/>
        </p:nvSpPr>
        <p:spPr>
          <a:xfrm>
            <a:off x="680321" y="3429000"/>
            <a:ext cx="81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r=1*</a:t>
            </a: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CCB882-296F-37A1-AD2B-17F3F53370A9}"/>
              </a:ext>
            </a:extLst>
          </p:cNvPr>
          <p:cNvSpPr txBox="1"/>
          <p:nvPr/>
        </p:nvSpPr>
        <p:spPr>
          <a:xfrm>
            <a:off x="680321" y="4413902"/>
            <a:ext cx="90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</a:t>
            </a:r>
            <a:r>
              <a:rPr lang="es-ES" sz="2400" baseline="-25000" dirty="0"/>
              <a:t>2</a:t>
            </a:r>
            <a:r>
              <a:rPr lang="es-ES" sz="2400" dirty="0"/>
              <a:t>=1</a:t>
            </a:r>
            <a:endParaRPr lang="es-CL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9C1CB1-1B02-CF6A-2D1B-4573DEE3A550}"/>
              </a:ext>
            </a:extLst>
          </p:cNvPr>
          <p:cNvSpPr/>
          <p:nvPr/>
        </p:nvSpPr>
        <p:spPr>
          <a:xfrm>
            <a:off x="4057456" y="3856033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C463128-1E99-ACE8-71A2-03DD46D0D779}"/>
              </a:ext>
            </a:extLst>
          </p:cNvPr>
          <p:cNvSpPr/>
          <p:nvPr/>
        </p:nvSpPr>
        <p:spPr>
          <a:xfrm>
            <a:off x="6096000" y="3856033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4D97425-CE6B-BE14-D7CC-714571C53FEE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4995475" y="4014333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E040FF9-976B-504D-DE9D-5D508F7F95C6}"/>
              </a:ext>
            </a:extLst>
          </p:cNvPr>
          <p:cNvSpPr txBox="1"/>
          <p:nvPr/>
        </p:nvSpPr>
        <p:spPr>
          <a:xfrm>
            <a:off x="5437010" y="37617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68E608-2B5C-291A-419A-DA16C610326C}"/>
              </a:ext>
            </a:extLst>
          </p:cNvPr>
          <p:cNvSpPr txBox="1"/>
          <p:nvPr/>
        </p:nvSpPr>
        <p:spPr>
          <a:xfrm>
            <a:off x="3460666" y="5733734"/>
            <a:ext cx="494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autómata que acepta 1.</a:t>
            </a:r>
            <a:endParaRPr lang="es-CL" sz="2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3F3E394-6713-AB02-8A16-F3924F95C291}"/>
              </a:ext>
            </a:extLst>
          </p:cNvPr>
          <p:cNvSpPr/>
          <p:nvPr/>
        </p:nvSpPr>
        <p:spPr>
          <a:xfrm>
            <a:off x="2361708" y="387300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  <a:p>
            <a:pPr algn="ctr"/>
            <a:endParaRPr lang="es-CL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8697FD6-0939-7AA5-40E0-DFD153BD244C}"/>
              </a:ext>
            </a:extLst>
          </p:cNvPr>
          <p:cNvSpPr/>
          <p:nvPr/>
        </p:nvSpPr>
        <p:spPr>
          <a:xfrm>
            <a:off x="8025925" y="3856033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8B80CAB-C8FF-C5A0-9795-FAFA26B79CCC}"/>
              </a:ext>
            </a:extLst>
          </p:cNvPr>
          <p:cNvCxnSpPr>
            <a:cxnSpLocks/>
          </p:cNvCxnSpPr>
          <p:nvPr/>
        </p:nvCxnSpPr>
        <p:spPr>
          <a:xfrm>
            <a:off x="3345259" y="4366654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3CD9AE-DAFD-640C-186B-7FB6C927127F}"/>
              </a:ext>
            </a:extLst>
          </p:cNvPr>
          <p:cNvSpPr txBox="1"/>
          <p:nvPr/>
        </p:nvSpPr>
        <p:spPr>
          <a:xfrm>
            <a:off x="3600964" y="399732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F5066BE-B15B-6365-F41E-3DDBFFC7A1C3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7194958" y="4396502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E2AF15-F88D-CCB0-CE4B-2112D2C95795}"/>
              </a:ext>
            </a:extLst>
          </p:cNvPr>
          <p:cNvSpPr txBox="1"/>
          <p:nvPr/>
        </p:nvSpPr>
        <p:spPr>
          <a:xfrm>
            <a:off x="7404548" y="396747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8B521039-8F60-77B0-52E7-8B2B3C3C26A6}"/>
              </a:ext>
            </a:extLst>
          </p:cNvPr>
          <p:cNvCxnSpPr>
            <a:cxnSpLocks/>
            <a:stCxn id="11" idx="4"/>
            <a:endCxn id="12" idx="4"/>
          </p:cNvCxnSpPr>
          <p:nvPr/>
        </p:nvCxnSpPr>
        <p:spPr>
          <a:xfrm rot="5400000" flipH="1" flipV="1">
            <a:off x="5734811" y="2113346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F574E3-C989-9CAE-FF12-A5521CC97CE3}"/>
              </a:ext>
            </a:extLst>
          </p:cNvPr>
          <p:cNvCxnSpPr>
            <a:stCxn id="7" idx="3"/>
            <a:endCxn id="6" idx="5"/>
          </p:cNvCxnSpPr>
          <p:nvPr/>
        </p:nvCxnSpPr>
        <p:spPr>
          <a:xfrm flipH="1">
            <a:off x="4995475" y="477867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343AD0B-7CEB-BB02-2D0B-C828B21F1190}"/>
              </a:ext>
            </a:extLst>
          </p:cNvPr>
          <p:cNvSpPr txBox="1"/>
          <p:nvPr/>
        </p:nvSpPr>
        <p:spPr>
          <a:xfrm>
            <a:off x="5505067" y="46597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FBE9824-A7FC-4BFD-5CEC-82CAECCF3670}"/>
              </a:ext>
            </a:extLst>
          </p:cNvPr>
          <p:cNvSpPr txBox="1"/>
          <p:nvPr/>
        </p:nvSpPr>
        <p:spPr>
          <a:xfrm>
            <a:off x="5437010" y="5241625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33F5FD2-6844-596D-EA98-018084921C0E}"/>
              </a:ext>
            </a:extLst>
          </p:cNvPr>
          <p:cNvSpPr txBox="1"/>
          <p:nvPr/>
        </p:nvSpPr>
        <p:spPr>
          <a:xfrm>
            <a:off x="3460666" y="5724200"/>
            <a:ext cx="505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autómata que acepta 1*.</a:t>
            </a:r>
            <a:endParaRPr lang="es-CL" sz="24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1906226-6A0C-04AF-0711-15E766DD5C72}"/>
              </a:ext>
            </a:extLst>
          </p:cNvPr>
          <p:cNvSpPr/>
          <p:nvPr/>
        </p:nvSpPr>
        <p:spPr>
          <a:xfrm>
            <a:off x="6096000" y="3856033"/>
            <a:ext cx="1098958" cy="1071403"/>
          </a:xfrm>
          <a:prstGeom prst="ellipse">
            <a:avLst/>
          </a:prstGeom>
          <a:ln w="28575">
            <a:solidFill>
              <a:srgbClr val="F89A2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3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/>
      <p:bldP spid="17" grpId="0"/>
      <p:bldP spid="29" grpId="0"/>
      <p:bldP spid="31" grpId="0"/>
      <p:bldP spid="32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9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idea es llegar a lo más particular es decir a </a:t>
            </a:r>
            <a:r>
              <a:rPr lang="es-ES" dirty="0" err="1"/>
              <a:t>a</a:t>
            </a:r>
            <a:r>
              <a:rPr lang="es-ES" dirty="0"/>
              <a:t> los símbolos.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90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5DE7-E6F8-98AB-FA62-3C7035DC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23" y="753228"/>
            <a:ext cx="8775680" cy="1080938"/>
          </a:xfrm>
        </p:spPr>
        <p:txBody>
          <a:bodyPr/>
          <a:lstStyle/>
          <a:p>
            <a:r>
              <a:rPr lang="es-ES" dirty="0"/>
              <a:t>Ejemplo, determinar el AFND-</a:t>
            </a:r>
            <a:r>
              <a:rPr lang="es-ES" dirty="0">
                <a:sym typeface="Symbol"/>
              </a:rPr>
              <a:t></a:t>
            </a:r>
            <a:r>
              <a:rPr lang="es-CL" dirty="0">
                <a:sym typeface="Symbol"/>
              </a:rPr>
              <a:t> </a:t>
            </a:r>
            <a:r>
              <a:rPr lang="es-ES" dirty="0"/>
              <a:t>de 01* + 1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AEE4-53CC-A2D3-B090-6385A692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300" y="2106137"/>
            <a:ext cx="1738140" cy="48323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r=01*+1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9183AF-8EBD-8780-537E-8DF5E6A7F6D4}"/>
              </a:ext>
            </a:extLst>
          </p:cNvPr>
          <p:cNvSpPr txBox="1">
            <a:spLocks/>
          </p:cNvSpPr>
          <p:nvPr/>
        </p:nvSpPr>
        <p:spPr>
          <a:xfrm>
            <a:off x="348952" y="2559023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Partamos por la unión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392954-CE4D-08C6-F171-3EB7938A51A5}"/>
              </a:ext>
            </a:extLst>
          </p:cNvPr>
          <p:cNvSpPr txBox="1">
            <a:spLocks/>
          </p:cNvSpPr>
          <p:nvPr/>
        </p:nvSpPr>
        <p:spPr>
          <a:xfrm>
            <a:off x="348952" y="2075785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La Expresión: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11EB772-0902-D5AA-A966-DE6D0CEAC612}"/>
              </a:ext>
            </a:extLst>
          </p:cNvPr>
          <p:cNvSpPr txBox="1">
            <a:spLocks/>
          </p:cNvSpPr>
          <p:nvPr/>
        </p:nvSpPr>
        <p:spPr>
          <a:xfrm>
            <a:off x="2776205" y="350743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1*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885368D-0EB4-8E22-ACED-AA8B46D25124}"/>
              </a:ext>
            </a:extLst>
          </p:cNvPr>
          <p:cNvSpPr txBox="1">
            <a:spLocks/>
          </p:cNvSpPr>
          <p:nvPr/>
        </p:nvSpPr>
        <p:spPr>
          <a:xfrm>
            <a:off x="348952" y="3465151"/>
            <a:ext cx="2100348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Ahora dividamos la concatenación</a:t>
            </a:r>
            <a:endParaRPr lang="es-CL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073ADEB-77D3-AE04-57AB-E86A15DCBAD2}"/>
              </a:ext>
            </a:extLst>
          </p:cNvPr>
          <p:cNvSpPr txBox="1">
            <a:spLocks/>
          </p:cNvSpPr>
          <p:nvPr/>
        </p:nvSpPr>
        <p:spPr>
          <a:xfrm>
            <a:off x="2799926" y="2711423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2</a:t>
            </a:r>
            <a:r>
              <a:rPr lang="es-ES" dirty="0"/>
              <a:t>= 1</a:t>
            </a:r>
            <a:endParaRPr lang="es-CL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543B3AA-9DC6-C100-3C70-25246BFC3E8B}"/>
              </a:ext>
            </a:extLst>
          </p:cNvPr>
          <p:cNvSpPr txBox="1">
            <a:spLocks/>
          </p:cNvSpPr>
          <p:nvPr/>
        </p:nvSpPr>
        <p:spPr>
          <a:xfrm>
            <a:off x="141223" y="4524584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Obtenemos lo último</a:t>
            </a: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5107B56-CAC3-8BF0-584D-636417175ED1}"/>
              </a:ext>
            </a:extLst>
          </p:cNvPr>
          <p:cNvSpPr txBox="1">
            <a:spLocks/>
          </p:cNvSpPr>
          <p:nvPr/>
        </p:nvSpPr>
        <p:spPr>
          <a:xfrm>
            <a:off x="2864758" y="452458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r</a:t>
            </a:r>
            <a:r>
              <a:rPr lang="es-ES" baseline="-25000" dirty="0"/>
              <a:t>5</a:t>
            </a:r>
            <a:r>
              <a:rPr lang="es-ES" dirty="0"/>
              <a:t>*</a:t>
            </a:r>
            <a:endParaRPr lang="es-CL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7D0B352-143B-5E72-1BF5-3872864DF7DA}"/>
              </a:ext>
            </a:extLst>
          </p:cNvPr>
          <p:cNvSpPr/>
          <p:nvPr/>
        </p:nvSpPr>
        <p:spPr>
          <a:xfrm>
            <a:off x="5734189" y="2716629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70BFEAD-069F-233D-D0AA-8ADE0661C40F}"/>
              </a:ext>
            </a:extLst>
          </p:cNvPr>
          <p:cNvSpPr/>
          <p:nvPr/>
        </p:nvSpPr>
        <p:spPr>
          <a:xfrm>
            <a:off x="5734189" y="4106745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3D3FD28-DAF8-79C7-E30A-E4440B87A7C3}"/>
              </a:ext>
            </a:extLst>
          </p:cNvPr>
          <p:cNvSpPr/>
          <p:nvPr/>
        </p:nvSpPr>
        <p:spPr>
          <a:xfrm>
            <a:off x="4416685" y="3393173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4DF9049-4286-1370-ECD8-03107DDCB998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5383863" y="3220458"/>
            <a:ext cx="350326" cy="6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D84DED-891D-C946-1822-5585DAC9C96F}"/>
              </a:ext>
            </a:extLst>
          </p:cNvPr>
          <p:cNvSpPr txBox="1"/>
          <p:nvPr/>
        </p:nvSpPr>
        <p:spPr>
          <a:xfrm>
            <a:off x="5306122" y="318838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7D01AB6-F44C-210B-B7D5-73BAB0FC32B3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383863" y="3894970"/>
            <a:ext cx="350326" cy="71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E6F2EC-BFD3-6544-741A-C2C81E75571D}"/>
              </a:ext>
            </a:extLst>
          </p:cNvPr>
          <p:cNvSpPr txBox="1"/>
          <p:nvPr/>
        </p:nvSpPr>
        <p:spPr>
          <a:xfrm>
            <a:off x="5295310" y="4198117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C1FAAB-6757-89B5-4AE0-A753D9F157E7}"/>
              </a:ext>
            </a:extLst>
          </p:cNvPr>
          <p:cNvSpPr/>
          <p:nvPr/>
        </p:nvSpPr>
        <p:spPr>
          <a:xfrm>
            <a:off x="11006687" y="3486919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F982BC-DB77-F0FD-D9CF-B3EBB0BFF16C}"/>
              </a:ext>
            </a:extLst>
          </p:cNvPr>
          <p:cNvSpPr txBox="1"/>
          <p:nvPr/>
        </p:nvSpPr>
        <p:spPr>
          <a:xfrm>
            <a:off x="10387563" y="303579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059E9-AE74-34D5-BE6D-7D65567AACEF}"/>
              </a:ext>
            </a:extLst>
          </p:cNvPr>
          <p:cNvSpPr txBox="1"/>
          <p:nvPr/>
        </p:nvSpPr>
        <p:spPr>
          <a:xfrm>
            <a:off x="10387563" y="4316706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C8B73A9-4C01-EA79-1429-67AD0B3BE86D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9953491" y="3220458"/>
            <a:ext cx="1194836" cy="4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AE0561-39F8-2A1C-C8E6-6074F058EE2C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9953491" y="3988716"/>
            <a:ext cx="1053196" cy="62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EAE236C3-FB5C-AF02-64EE-E038B1BA7144}"/>
              </a:ext>
            </a:extLst>
          </p:cNvPr>
          <p:cNvSpPr txBox="1">
            <a:spLocks/>
          </p:cNvSpPr>
          <p:nvPr/>
        </p:nvSpPr>
        <p:spPr>
          <a:xfrm>
            <a:off x="6540596" y="5668296"/>
            <a:ext cx="2825595" cy="62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Tratemos de descomponer r</a:t>
            </a:r>
            <a:r>
              <a:rPr lang="es-ES" sz="1800" baseline="-25000" dirty="0"/>
              <a:t>1 y </a:t>
            </a:r>
            <a:r>
              <a:rPr lang="es-ES" sz="1800" dirty="0"/>
              <a:t>r</a:t>
            </a:r>
            <a:r>
              <a:rPr lang="es-ES" sz="1800" baseline="-25000" dirty="0"/>
              <a:t>2.       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5293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 animBg="1"/>
      <p:bldP spid="13" grpId="0" animBg="1"/>
      <p:bldP spid="14" grpId="0" animBg="1"/>
      <p:bldP spid="16" grpId="0"/>
      <p:bldP spid="18" grpId="0"/>
      <p:bldP spid="19" grpId="0" animBg="1"/>
      <p:bldP spid="20" grpId="0"/>
      <p:bldP spid="2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D68AFE6-18D3-012C-38CB-30C68AA65DE2}"/>
              </a:ext>
            </a:extLst>
          </p:cNvPr>
          <p:cNvSpPr/>
          <p:nvPr/>
        </p:nvSpPr>
        <p:spPr>
          <a:xfrm>
            <a:off x="435202" y="759642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037924A-77F2-43A7-CC63-FD84ADE45A22}"/>
              </a:ext>
            </a:extLst>
          </p:cNvPr>
          <p:cNvSpPr txBox="1">
            <a:spLocks/>
          </p:cNvSpPr>
          <p:nvPr/>
        </p:nvSpPr>
        <p:spPr>
          <a:xfrm>
            <a:off x="418704" y="2243851"/>
            <a:ext cx="1044257" cy="4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A91B8AD-EB9D-A37E-4546-9F57044E1345}"/>
              </a:ext>
            </a:extLst>
          </p:cNvPr>
          <p:cNvSpPr txBox="1">
            <a:spLocks/>
          </p:cNvSpPr>
          <p:nvPr/>
        </p:nvSpPr>
        <p:spPr>
          <a:xfrm>
            <a:off x="435202" y="257228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1*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EDD6021-67D8-4B29-D81A-4E6D2A5ADE52}"/>
              </a:ext>
            </a:extLst>
          </p:cNvPr>
          <p:cNvSpPr txBox="1">
            <a:spLocks/>
          </p:cNvSpPr>
          <p:nvPr/>
        </p:nvSpPr>
        <p:spPr>
          <a:xfrm>
            <a:off x="418705" y="382592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27DD34-1B7B-24E4-8C57-B50AB8E88F50}"/>
              </a:ext>
            </a:extLst>
          </p:cNvPr>
          <p:cNvSpPr/>
          <p:nvPr/>
        </p:nvSpPr>
        <p:spPr>
          <a:xfrm>
            <a:off x="1838770" y="3636160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C0CA744-4A30-2FE9-E3CE-BA13697777E7}"/>
              </a:ext>
            </a:extLst>
          </p:cNvPr>
          <p:cNvSpPr/>
          <p:nvPr/>
        </p:nvSpPr>
        <p:spPr>
          <a:xfrm>
            <a:off x="3877314" y="3636160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5360714-339C-732D-88D1-447221EB6BDC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2776789" y="3794460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FA79AD-D071-E92F-0F6C-1067820F2A8E}"/>
              </a:ext>
            </a:extLst>
          </p:cNvPr>
          <p:cNvSpPr txBox="1"/>
          <p:nvPr/>
        </p:nvSpPr>
        <p:spPr>
          <a:xfrm>
            <a:off x="3268556" y="345659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43A7F40-62CD-BFC5-AF00-355780EA13D2}"/>
              </a:ext>
            </a:extLst>
          </p:cNvPr>
          <p:cNvSpPr txBox="1">
            <a:spLocks/>
          </p:cNvSpPr>
          <p:nvPr/>
        </p:nvSpPr>
        <p:spPr>
          <a:xfrm>
            <a:off x="1642709" y="2254892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r</a:t>
            </a:r>
            <a:r>
              <a:rPr lang="es-ES" baseline="-25000" dirty="0"/>
              <a:t>5</a:t>
            </a:r>
            <a:r>
              <a:rPr lang="es-ES" dirty="0"/>
              <a:t>*</a:t>
            </a:r>
            <a:endParaRPr lang="es-CL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600F7BD0-4BFD-ADED-218A-F99314C8AD2E}"/>
              </a:ext>
            </a:extLst>
          </p:cNvPr>
          <p:cNvSpPr txBox="1">
            <a:spLocks/>
          </p:cNvSpPr>
          <p:nvPr/>
        </p:nvSpPr>
        <p:spPr>
          <a:xfrm>
            <a:off x="418705" y="5560419"/>
            <a:ext cx="760616" cy="42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6255FC9-1755-D136-9BCD-F32EBFEB5895}"/>
              </a:ext>
            </a:extLst>
          </p:cNvPr>
          <p:cNvSpPr/>
          <p:nvPr/>
        </p:nvSpPr>
        <p:spPr>
          <a:xfrm>
            <a:off x="1838770" y="517297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416E8AD-5E17-FB52-9154-32046A2F57BC}"/>
              </a:ext>
            </a:extLst>
          </p:cNvPr>
          <p:cNvSpPr/>
          <p:nvPr/>
        </p:nvSpPr>
        <p:spPr>
          <a:xfrm>
            <a:off x="3877314" y="517297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E72C49-2296-5DAF-A0CB-6155C826290C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>
            <a:off x="2776789" y="533127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143828-FC93-511D-69E9-5E803989C822}"/>
              </a:ext>
            </a:extLst>
          </p:cNvPr>
          <p:cNvSpPr txBox="1"/>
          <p:nvPr/>
        </p:nvSpPr>
        <p:spPr>
          <a:xfrm>
            <a:off x="3268556" y="499341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5325D2-F2F4-298A-E86A-9D8B18192CA2}"/>
              </a:ext>
            </a:extLst>
          </p:cNvPr>
          <p:cNvSpPr txBox="1"/>
          <p:nvPr/>
        </p:nvSpPr>
        <p:spPr>
          <a:xfrm>
            <a:off x="5520584" y="2147420"/>
            <a:ext cx="412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Como r</a:t>
            </a:r>
            <a:r>
              <a:rPr lang="es-ES" sz="2000" baseline="-25000" dirty="0"/>
              <a:t>4</a:t>
            </a:r>
            <a:r>
              <a:rPr lang="es-ES" sz="2000" dirty="0"/>
              <a:t>= r</a:t>
            </a:r>
            <a:r>
              <a:rPr lang="es-ES" sz="2000" baseline="-25000" dirty="0"/>
              <a:t>5</a:t>
            </a:r>
            <a:r>
              <a:rPr lang="es-ES" sz="2000" dirty="0"/>
              <a:t>*,r</a:t>
            </a:r>
            <a:r>
              <a:rPr lang="es-ES" sz="2000" baseline="-25000" dirty="0"/>
              <a:t>4 </a:t>
            </a:r>
            <a:r>
              <a:rPr lang="es-ES" sz="2000" dirty="0"/>
              <a:t> sería lo siguiente.</a:t>
            </a:r>
            <a:endParaRPr lang="es-CL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F01354F-5969-D4AD-1024-092753196E4F}"/>
              </a:ext>
            </a:extLst>
          </p:cNvPr>
          <p:cNvSpPr/>
          <p:nvPr/>
        </p:nvSpPr>
        <p:spPr>
          <a:xfrm>
            <a:off x="6809201" y="282522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BB1B478-F89F-2A6A-E599-AEC0F737BD6F}"/>
              </a:ext>
            </a:extLst>
          </p:cNvPr>
          <p:cNvSpPr/>
          <p:nvPr/>
        </p:nvSpPr>
        <p:spPr>
          <a:xfrm>
            <a:off x="8847745" y="2825221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E7F4AA2-F075-F0A7-1B06-C8C1DBC9C329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>
          <a:xfrm>
            <a:off x="7747220" y="298352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31EFC9-1C1E-CC52-2BAD-D4FE812C315C}"/>
              </a:ext>
            </a:extLst>
          </p:cNvPr>
          <p:cNvSpPr txBox="1"/>
          <p:nvPr/>
        </p:nvSpPr>
        <p:spPr>
          <a:xfrm>
            <a:off x="8188755" y="27309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9B36CA9-1772-E23F-0392-57BB911D1D41}"/>
              </a:ext>
            </a:extLst>
          </p:cNvPr>
          <p:cNvSpPr/>
          <p:nvPr/>
        </p:nvSpPr>
        <p:spPr>
          <a:xfrm>
            <a:off x="5113453" y="284218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  <a:p>
            <a:pPr algn="ctr"/>
            <a:endParaRPr lang="es-CL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7829F5A-7154-3C45-8183-BDE6657B8EC7}"/>
              </a:ext>
            </a:extLst>
          </p:cNvPr>
          <p:cNvSpPr/>
          <p:nvPr/>
        </p:nvSpPr>
        <p:spPr>
          <a:xfrm>
            <a:off x="10777670" y="2825221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18F88B-9B70-3BD8-0586-94F9466533C1}"/>
              </a:ext>
            </a:extLst>
          </p:cNvPr>
          <p:cNvCxnSpPr>
            <a:cxnSpLocks/>
          </p:cNvCxnSpPr>
          <p:nvPr/>
        </p:nvCxnSpPr>
        <p:spPr>
          <a:xfrm>
            <a:off x="6097004" y="3335842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F6534BE-14B6-8BE1-C634-0ECC06A417D2}"/>
              </a:ext>
            </a:extLst>
          </p:cNvPr>
          <p:cNvSpPr txBox="1"/>
          <p:nvPr/>
        </p:nvSpPr>
        <p:spPr>
          <a:xfrm>
            <a:off x="6352709" y="296651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1820CA6-DF0F-1BAA-FE8D-767682EEA3E2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9946703" y="3365690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12DE14-8AA0-AAF9-B8B7-379A8DABB5E3}"/>
              </a:ext>
            </a:extLst>
          </p:cNvPr>
          <p:cNvSpPr txBox="1"/>
          <p:nvPr/>
        </p:nvSpPr>
        <p:spPr>
          <a:xfrm>
            <a:off x="10156293" y="29366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14B1F0BA-CC5F-082F-06C9-DCECC9D6E138}"/>
              </a:ext>
            </a:extLst>
          </p:cNvPr>
          <p:cNvCxnSpPr>
            <a:cxnSpLocks/>
            <a:stCxn id="27" idx="4"/>
            <a:endCxn id="28" idx="4"/>
          </p:cNvCxnSpPr>
          <p:nvPr/>
        </p:nvCxnSpPr>
        <p:spPr>
          <a:xfrm rot="5400000" flipH="1" flipV="1">
            <a:off x="8486556" y="1082534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2A50A2A-DF57-FB1A-17A1-E06A8F3794CC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7747220" y="3747859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F8C179F-3A91-72E6-B012-80177C61EF5F}"/>
              </a:ext>
            </a:extLst>
          </p:cNvPr>
          <p:cNvSpPr txBox="1"/>
          <p:nvPr/>
        </p:nvSpPr>
        <p:spPr>
          <a:xfrm>
            <a:off x="8256812" y="3628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14D286-2F52-ED22-6776-557A6945457D}"/>
              </a:ext>
            </a:extLst>
          </p:cNvPr>
          <p:cNvSpPr txBox="1"/>
          <p:nvPr/>
        </p:nvSpPr>
        <p:spPr>
          <a:xfrm>
            <a:off x="8188755" y="4210813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36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3" grpId="0"/>
      <p:bldP spid="14" grpId="0" animBg="1"/>
      <p:bldP spid="15" grpId="0" animBg="1"/>
      <p:bldP spid="17" grpId="0"/>
      <p:bldP spid="18" grpId="0"/>
      <p:bldP spid="23" grpId="0" animBg="1"/>
      <p:bldP spid="24" grpId="0" animBg="1"/>
      <p:bldP spid="26" grpId="0"/>
      <p:bldP spid="27" grpId="0" animBg="1"/>
      <p:bldP spid="28" grpId="0" animBg="1"/>
      <p:bldP spid="30" grpId="0"/>
      <p:bldP spid="32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F8EC2C4-2B62-A206-B113-AA6B3D2E772E}"/>
              </a:ext>
            </a:extLst>
          </p:cNvPr>
          <p:cNvSpPr/>
          <p:nvPr/>
        </p:nvSpPr>
        <p:spPr>
          <a:xfrm>
            <a:off x="6652507" y="38079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D150A3E-89A1-3992-8603-62F5E23F57DB}"/>
              </a:ext>
            </a:extLst>
          </p:cNvPr>
          <p:cNvSpPr/>
          <p:nvPr/>
        </p:nvSpPr>
        <p:spPr>
          <a:xfrm>
            <a:off x="8691051" y="380798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66790DB-2FBF-0081-D85B-B78629887C3A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7590526" y="396628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18910-A5E2-5FC1-F99E-DAC01E7F54CC}"/>
              </a:ext>
            </a:extLst>
          </p:cNvPr>
          <p:cNvSpPr txBox="1"/>
          <p:nvPr/>
        </p:nvSpPr>
        <p:spPr>
          <a:xfrm>
            <a:off x="8032061" y="371367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1739948-2541-0E1C-6AD1-ED18BC57FB17}"/>
              </a:ext>
            </a:extLst>
          </p:cNvPr>
          <p:cNvSpPr/>
          <p:nvPr/>
        </p:nvSpPr>
        <p:spPr>
          <a:xfrm>
            <a:off x="4956759" y="382495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A34B20E-5113-0D3E-3F87-20AEA02ECDC3}"/>
              </a:ext>
            </a:extLst>
          </p:cNvPr>
          <p:cNvSpPr/>
          <p:nvPr/>
        </p:nvSpPr>
        <p:spPr>
          <a:xfrm>
            <a:off x="10620976" y="3807988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5085C38-A08F-8B9B-83CD-71492B5E8FB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940310" y="4318609"/>
            <a:ext cx="712197" cy="2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2FA56-9D67-6ABD-094A-786CFE2AB131}"/>
              </a:ext>
            </a:extLst>
          </p:cNvPr>
          <p:cNvSpPr txBox="1"/>
          <p:nvPr/>
        </p:nvSpPr>
        <p:spPr>
          <a:xfrm>
            <a:off x="6196015" y="394927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1984F6-7B1A-AB2F-D66E-F3528427DAE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9790009" y="4348457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829F8F-E859-18F9-229B-94AC7710FD79}"/>
              </a:ext>
            </a:extLst>
          </p:cNvPr>
          <p:cNvSpPr txBox="1"/>
          <p:nvPr/>
        </p:nvSpPr>
        <p:spPr>
          <a:xfrm>
            <a:off x="9999599" y="391942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23747388-7911-05F8-E4D8-9FB869262278}"/>
              </a:ext>
            </a:extLst>
          </p:cNvPr>
          <p:cNvCxnSpPr>
            <a:cxnSpLocks/>
            <a:stCxn id="8" idx="4"/>
            <a:endCxn id="9" idx="4"/>
          </p:cNvCxnSpPr>
          <p:nvPr/>
        </p:nvCxnSpPr>
        <p:spPr>
          <a:xfrm rot="5400000" flipH="1" flipV="1">
            <a:off x="8329862" y="2065301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EE73E8-5F3F-CD2D-2FE6-7E76EE812CB9}"/>
              </a:ext>
            </a:extLst>
          </p:cNvPr>
          <p:cNvCxnSpPr>
            <a:stCxn id="5" idx="3"/>
            <a:endCxn id="4" idx="5"/>
          </p:cNvCxnSpPr>
          <p:nvPr/>
        </p:nvCxnSpPr>
        <p:spPr>
          <a:xfrm flipH="1">
            <a:off x="7590526" y="4730626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EB88C2-CF8E-C3E9-8F00-AF2DEC1A3819}"/>
              </a:ext>
            </a:extLst>
          </p:cNvPr>
          <p:cNvSpPr txBox="1"/>
          <p:nvPr/>
        </p:nvSpPr>
        <p:spPr>
          <a:xfrm>
            <a:off x="8100118" y="461171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15D5FE-5836-2BB8-9550-F8968DF80743}"/>
              </a:ext>
            </a:extLst>
          </p:cNvPr>
          <p:cNvSpPr txBox="1"/>
          <p:nvPr/>
        </p:nvSpPr>
        <p:spPr>
          <a:xfrm>
            <a:off x="8032061" y="5193580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18AEA2F-A10F-5589-2C53-C732BB3E0C49}"/>
              </a:ext>
            </a:extLst>
          </p:cNvPr>
          <p:cNvSpPr/>
          <p:nvPr/>
        </p:nvSpPr>
        <p:spPr>
          <a:xfrm>
            <a:off x="1097488" y="380155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C825AD4-FEE1-B0F0-6F3A-C60870569EC4}"/>
              </a:ext>
            </a:extLst>
          </p:cNvPr>
          <p:cNvSpPr/>
          <p:nvPr/>
        </p:nvSpPr>
        <p:spPr>
          <a:xfrm>
            <a:off x="3124341" y="3824956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9E512D1-617F-9739-9FD1-2BFA26D12149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>
            <a:off x="2035507" y="3959854"/>
            <a:ext cx="1249773" cy="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6F9E8E-012C-CB6B-1F15-0CF95DA62657}"/>
              </a:ext>
            </a:extLst>
          </p:cNvPr>
          <p:cNvSpPr txBox="1"/>
          <p:nvPr/>
        </p:nvSpPr>
        <p:spPr>
          <a:xfrm>
            <a:off x="2603015" y="357994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A7B8042-A2D9-69C3-7332-304EA00E84C2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4223299" y="4365425"/>
            <a:ext cx="73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8961DA-5DEE-FDE5-D55E-4FD8B94A7438}"/>
              </a:ext>
            </a:extLst>
          </p:cNvPr>
          <p:cNvSpPr txBox="1"/>
          <p:nvPr/>
        </p:nvSpPr>
        <p:spPr>
          <a:xfrm>
            <a:off x="4469167" y="404221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E9B2130-A63C-83FB-A7E8-B1EE1CD194E7}"/>
              </a:ext>
            </a:extLst>
          </p:cNvPr>
          <p:cNvSpPr/>
          <p:nvPr/>
        </p:nvSpPr>
        <p:spPr>
          <a:xfrm>
            <a:off x="3286847" y="708367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A1AA45E4-971F-A0A4-C6DA-EC0F8EE73D97}"/>
              </a:ext>
            </a:extLst>
          </p:cNvPr>
          <p:cNvSpPr txBox="1">
            <a:spLocks/>
          </p:cNvSpPr>
          <p:nvPr/>
        </p:nvSpPr>
        <p:spPr>
          <a:xfrm>
            <a:off x="5013508" y="5446361"/>
            <a:ext cx="1044257" cy="4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</p:txBody>
      </p:sp>
      <p:sp>
        <p:nvSpPr>
          <p:cNvPr id="29" name="Flecha: arriba y abajo 28">
            <a:extLst>
              <a:ext uri="{FF2B5EF4-FFF2-40B4-BE49-F238E27FC236}">
                <a16:creationId xmlns:a16="http://schemas.microsoft.com/office/drawing/2014/main" id="{E8EF9D73-AFDA-1D73-ECEC-63BA2376737A}"/>
              </a:ext>
            </a:extLst>
          </p:cNvPr>
          <p:cNvSpPr/>
          <p:nvPr/>
        </p:nvSpPr>
        <p:spPr>
          <a:xfrm>
            <a:off x="5232771" y="2128263"/>
            <a:ext cx="546931" cy="14264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1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45623AE-83DB-324C-C140-89BA5FA36786}"/>
              </a:ext>
            </a:extLst>
          </p:cNvPr>
          <p:cNvSpPr/>
          <p:nvPr/>
        </p:nvSpPr>
        <p:spPr>
          <a:xfrm>
            <a:off x="93964" y="799523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B14302D-8FF2-3CF1-F3EE-91478D851AEF}"/>
              </a:ext>
            </a:extLst>
          </p:cNvPr>
          <p:cNvSpPr txBox="1">
            <a:spLocks/>
          </p:cNvSpPr>
          <p:nvPr/>
        </p:nvSpPr>
        <p:spPr>
          <a:xfrm>
            <a:off x="723298" y="2164492"/>
            <a:ext cx="1044257" cy="50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2</a:t>
            </a:r>
            <a:r>
              <a:rPr lang="es-ES" dirty="0"/>
              <a:t>= 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8967F4-BDE2-FA27-747B-3A14374D507F}"/>
              </a:ext>
            </a:extLst>
          </p:cNvPr>
          <p:cNvSpPr/>
          <p:nvPr/>
        </p:nvSpPr>
        <p:spPr>
          <a:xfrm>
            <a:off x="3616296" y="45103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8</a:t>
            </a:r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E0CC56-63B3-0709-CAF9-472789313F06}"/>
              </a:ext>
            </a:extLst>
          </p:cNvPr>
          <p:cNvSpPr/>
          <p:nvPr/>
        </p:nvSpPr>
        <p:spPr>
          <a:xfrm>
            <a:off x="5654840" y="4510351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9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68C4575-8627-35CF-4BD3-7F947C240B6B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>
            <a:off x="4554315" y="466865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3472D9-A3FD-FE9A-CCC4-C2F0DD130CD1}"/>
              </a:ext>
            </a:extLst>
          </p:cNvPr>
          <p:cNvSpPr txBox="1"/>
          <p:nvPr/>
        </p:nvSpPr>
        <p:spPr>
          <a:xfrm>
            <a:off x="5046082" y="433078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292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C5447-7C37-9B75-58BC-0836AF28B5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64" y="0"/>
            <a:ext cx="1828800" cy="646545"/>
          </a:xfrm>
        </p:spPr>
        <p:txBody>
          <a:bodyPr/>
          <a:lstStyle/>
          <a:p>
            <a:r>
              <a:rPr lang="es-ES" dirty="0"/>
              <a:t>r, sería: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63C0E0-0444-D0B6-670B-D3C5D5B19555}"/>
              </a:ext>
            </a:extLst>
          </p:cNvPr>
          <p:cNvSpPr/>
          <p:nvPr/>
        </p:nvSpPr>
        <p:spPr>
          <a:xfrm>
            <a:off x="3378916" y="0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F4738D-B5BC-BCC5-DB22-2C0E746D257D}"/>
              </a:ext>
            </a:extLst>
          </p:cNvPr>
          <p:cNvSpPr/>
          <p:nvPr/>
        </p:nvSpPr>
        <p:spPr>
          <a:xfrm>
            <a:off x="3456657" y="1024823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AD4BCB-6244-FFB6-1266-8DBD5F421291}"/>
              </a:ext>
            </a:extLst>
          </p:cNvPr>
          <p:cNvSpPr/>
          <p:nvPr/>
        </p:nvSpPr>
        <p:spPr>
          <a:xfrm>
            <a:off x="1997613" y="503829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30044C7-D194-A5CB-C3FD-AD8F81DFFFAF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2964791" y="503829"/>
            <a:ext cx="414125" cy="50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DB17B0-3E97-52A4-829A-39F54CB55EC6}"/>
              </a:ext>
            </a:extLst>
          </p:cNvPr>
          <p:cNvSpPr txBox="1"/>
          <p:nvPr/>
        </p:nvSpPr>
        <p:spPr>
          <a:xfrm>
            <a:off x="2950849" y="471753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3DEA579-9C25-3691-9505-504CB6FB38A4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964791" y="1005626"/>
            <a:ext cx="491866" cy="5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6EBF410-DD69-AD61-76EC-36F818B22E34}"/>
              </a:ext>
            </a:extLst>
          </p:cNvPr>
          <p:cNvSpPr txBox="1"/>
          <p:nvPr/>
        </p:nvSpPr>
        <p:spPr>
          <a:xfrm>
            <a:off x="3024006" y="121472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E895E6-A6E0-AE71-1AE1-A61349C59704}"/>
              </a:ext>
            </a:extLst>
          </p:cNvPr>
          <p:cNvSpPr/>
          <p:nvPr/>
        </p:nvSpPr>
        <p:spPr>
          <a:xfrm>
            <a:off x="8651414" y="770290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743DD1-38F5-E120-9F46-7D6464B02236}"/>
              </a:ext>
            </a:extLst>
          </p:cNvPr>
          <p:cNvSpPr txBox="1"/>
          <p:nvPr/>
        </p:nvSpPr>
        <p:spPr>
          <a:xfrm>
            <a:off x="8032290" y="319163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486B15-D86E-EF1D-6E0C-D782F4F1986B}"/>
              </a:ext>
            </a:extLst>
          </p:cNvPr>
          <p:cNvSpPr txBox="1"/>
          <p:nvPr/>
        </p:nvSpPr>
        <p:spPr>
          <a:xfrm>
            <a:off x="8104026" y="1400369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030BC1-4A1C-94F9-034B-848D521CB88F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7598218" y="503829"/>
            <a:ext cx="1194836" cy="4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D699C63-BE33-1A5A-5A42-5251E2C5F8E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7675959" y="1272087"/>
            <a:ext cx="975455" cy="25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0E915C6B-5574-9D6E-D802-777E0E015463}"/>
              </a:ext>
            </a:extLst>
          </p:cNvPr>
          <p:cNvSpPr/>
          <p:nvPr/>
        </p:nvSpPr>
        <p:spPr>
          <a:xfrm>
            <a:off x="107457" y="4185606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C167F7-C5E6-8606-52CC-A39BA46658E1}"/>
              </a:ext>
            </a:extLst>
          </p:cNvPr>
          <p:cNvSpPr/>
          <p:nvPr/>
        </p:nvSpPr>
        <p:spPr>
          <a:xfrm>
            <a:off x="10808618" y="4611343"/>
            <a:ext cx="967178" cy="100359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9</a:t>
            </a:r>
          </a:p>
          <a:p>
            <a:pPr algn="ctr"/>
            <a:endParaRPr lang="es-CL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83FCFB-0BAA-03A4-C18F-9D5B9B98BC1B}"/>
              </a:ext>
            </a:extLst>
          </p:cNvPr>
          <p:cNvSpPr/>
          <p:nvPr/>
        </p:nvSpPr>
        <p:spPr>
          <a:xfrm>
            <a:off x="6044625" y="262383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  <a:p>
            <a:pPr algn="ctr"/>
            <a:endParaRPr lang="es-CL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A3C593-6B48-DC4B-A474-66123443898C}"/>
              </a:ext>
            </a:extLst>
          </p:cNvPr>
          <p:cNvSpPr/>
          <p:nvPr/>
        </p:nvSpPr>
        <p:spPr>
          <a:xfrm>
            <a:off x="7955951" y="2623832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76A36C3-F2B5-8417-0E19-FA9BAC5EB13B}"/>
              </a:ext>
            </a:extLst>
          </p:cNvPr>
          <p:cNvCxnSpPr>
            <a:cxnSpLocks/>
            <a:stCxn id="21" idx="7"/>
            <a:endCxn id="22" idx="1"/>
          </p:cNvCxnSpPr>
          <p:nvPr/>
        </p:nvCxnSpPr>
        <p:spPr>
          <a:xfrm>
            <a:off x="6982644" y="2782132"/>
            <a:ext cx="113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7E9DE5-CFB6-5C83-0622-64FE81B1E6F6}"/>
              </a:ext>
            </a:extLst>
          </p:cNvPr>
          <p:cNvSpPr txBox="1"/>
          <p:nvPr/>
        </p:nvSpPr>
        <p:spPr>
          <a:xfrm>
            <a:off x="7658356" y="249610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F41C462-76EB-02B9-4449-CD4EFC79B9D9}"/>
              </a:ext>
            </a:extLst>
          </p:cNvPr>
          <p:cNvSpPr/>
          <p:nvPr/>
        </p:nvSpPr>
        <p:spPr>
          <a:xfrm>
            <a:off x="4176468" y="263231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  <a:p>
            <a:pPr algn="ctr"/>
            <a:endParaRPr lang="es-CL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B058243-C984-BDD0-AC80-D3F566E92EA6}"/>
              </a:ext>
            </a:extLst>
          </p:cNvPr>
          <p:cNvSpPr/>
          <p:nvPr/>
        </p:nvSpPr>
        <p:spPr>
          <a:xfrm>
            <a:off x="9911286" y="2623832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55F5AE8-A035-9038-1584-608449E233A4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 flipV="1">
            <a:off x="5275426" y="3164301"/>
            <a:ext cx="769199" cy="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74FC1BD-960D-7356-8318-8FC28E0F094D}"/>
              </a:ext>
            </a:extLst>
          </p:cNvPr>
          <p:cNvSpPr txBox="1"/>
          <p:nvPr/>
        </p:nvSpPr>
        <p:spPr>
          <a:xfrm>
            <a:off x="5691029" y="281656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7CF584B-CB8B-3342-3F1B-F88DD98A9F51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9054909" y="3164301"/>
            <a:ext cx="85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FE07D8-7503-304F-681B-4CBEE26F8442}"/>
              </a:ext>
            </a:extLst>
          </p:cNvPr>
          <p:cNvSpPr txBox="1"/>
          <p:nvPr/>
        </p:nvSpPr>
        <p:spPr>
          <a:xfrm>
            <a:off x="9367760" y="275414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49F9F6F9-9F10-C237-A2D6-6F672DCC8188}"/>
              </a:ext>
            </a:extLst>
          </p:cNvPr>
          <p:cNvCxnSpPr>
            <a:cxnSpLocks/>
            <a:stCxn id="25" idx="4"/>
            <a:endCxn id="26" idx="4"/>
          </p:cNvCxnSpPr>
          <p:nvPr/>
        </p:nvCxnSpPr>
        <p:spPr>
          <a:xfrm rot="5400000" flipH="1" flipV="1">
            <a:off x="7589114" y="841603"/>
            <a:ext cx="8484" cy="5734818"/>
          </a:xfrm>
          <a:prstGeom prst="curvedConnector3">
            <a:avLst>
              <a:gd name="adj1" fmla="val -2694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79B129F-10DF-F814-C660-AD3D3C57633F}"/>
              </a:ext>
            </a:extLst>
          </p:cNvPr>
          <p:cNvCxnSpPr>
            <a:stCxn id="22" idx="3"/>
            <a:endCxn id="21" idx="5"/>
          </p:cNvCxnSpPr>
          <p:nvPr/>
        </p:nvCxnSpPr>
        <p:spPr>
          <a:xfrm flipH="1">
            <a:off x="6982644" y="3546470"/>
            <a:ext cx="113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934B713-645F-EF0B-20CC-2DDA459DD911}"/>
              </a:ext>
            </a:extLst>
          </p:cNvPr>
          <p:cNvSpPr txBox="1"/>
          <p:nvPr/>
        </p:nvSpPr>
        <p:spPr>
          <a:xfrm>
            <a:off x="7685111" y="342900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AC83916-511E-596B-7128-9D3454A11F57}"/>
              </a:ext>
            </a:extLst>
          </p:cNvPr>
          <p:cNvSpPr txBox="1"/>
          <p:nvPr/>
        </p:nvSpPr>
        <p:spPr>
          <a:xfrm>
            <a:off x="7856570" y="4000940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BB89A5A-CB3B-74DE-CAFE-979D6E0E3BB7}"/>
              </a:ext>
            </a:extLst>
          </p:cNvPr>
          <p:cNvSpPr/>
          <p:nvPr/>
        </p:nvSpPr>
        <p:spPr>
          <a:xfrm>
            <a:off x="921997" y="260891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  <a:p>
            <a:pPr algn="ctr"/>
            <a:endParaRPr lang="es-CL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68EBDA-3E7B-FF4F-9B33-FD3A569F25BF}"/>
              </a:ext>
            </a:extLst>
          </p:cNvPr>
          <p:cNvSpPr/>
          <p:nvPr/>
        </p:nvSpPr>
        <p:spPr>
          <a:xfrm>
            <a:off x="2452759" y="2643404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FB2D2C1-0987-B2BF-0A76-39C5FE5F7155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>
            <a:off x="1860016" y="2767214"/>
            <a:ext cx="753682" cy="3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E344ECA-0150-6B15-DED7-697A81BFAF0A}"/>
              </a:ext>
            </a:extLst>
          </p:cNvPr>
          <p:cNvSpPr txBox="1"/>
          <p:nvPr/>
        </p:nvSpPr>
        <p:spPr>
          <a:xfrm>
            <a:off x="2120244" y="238730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A604231-04D8-E3F5-9C33-31718D642C19}"/>
              </a:ext>
            </a:extLst>
          </p:cNvPr>
          <p:cNvCxnSpPr>
            <a:cxnSpLocks/>
            <a:stCxn id="36" idx="6"/>
            <a:endCxn id="25" idx="2"/>
          </p:cNvCxnSpPr>
          <p:nvPr/>
        </p:nvCxnSpPr>
        <p:spPr>
          <a:xfrm flipV="1">
            <a:off x="3551717" y="3172785"/>
            <a:ext cx="624751" cy="1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C46FF7-E4D3-2280-1506-CA1AE2CF834F}"/>
              </a:ext>
            </a:extLst>
          </p:cNvPr>
          <p:cNvSpPr txBox="1"/>
          <p:nvPr/>
        </p:nvSpPr>
        <p:spPr>
          <a:xfrm>
            <a:off x="3856900" y="286601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6A3E6C4-A39E-968B-7048-B6E8F0A60592}"/>
              </a:ext>
            </a:extLst>
          </p:cNvPr>
          <p:cNvSpPr/>
          <p:nvPr/>
        </p:nvSpPr>
        <p:spPr>
          <a:xfrm>
            <a:off x="4398189" y="529270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  <a:p>
            <a:pPr algn="ctr"/>
            <a:endParaRPr lang="es-CL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B30BEE2-3995-9F93-FF3D-F9CF89469CE6}"/>
              </a:ext>
            </a:extLst>
          </p:cNvPr>
          <p:cNvSpPr/>
          <p:nvPr/>
        </p:nvSpPr>
        <p:spPr>
          <a:xfrm>
            <a:off x="6436733" y="529270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17F3B94-2036-7A61-31ED-F45B5A794FA0}"/>
              </a:ext>
            </a:extLst>
          </p:cNvPr>
          <p:cNvCxnSpPr>
            <a:cxnSpLocks/>
            <a:stCxn id="41" idx="7"/>
            <a:endCxn id="42" idx="1"/>
          </p:cNvCxnSpPr>
          <p:nvPr/>
        </p:nvCxnSpPr>
        <p:spPr>
          <a:xfrm>
            <a:off x="5336208" y="545100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46B7D63-0031-1BA4-EA9C-E733E1E1195D}"/>
              </a:ext>
            </a:extLst>
          </p:cNvPr>
          <p:cNvSpPr txBox="1"/>
          <p:nvPr/>
        </p:nvSpPr>
        <p:spPr>
          <a:xfrm>
            <a:off x="5827975" y="511314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5E2D3FA-126E-97BF-3AAC-BF214C4A260A}"/>
              </a:ext>
            </a:extLst>
          </p:cNvPr>
          <p:cNvCxnSpPr>
            <a:cxnSpLocks/>
            <a:stCxn id="15" idx="0"/>
            <a:endCxn id="35" idx="3"/>
          </p:cNvCxnSpPr>
          <p:nvPr/>
        </p:nvCxnSpPr>
        <p:spPr>
          <a:xfrm flipV="1">
            <a:off x="591046" y="3531552"/>
            <a:ext cx="491890" cy="65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F471462-439C-FD2C-5362-2B7BC50E0A2C}"/>
              </a:ext>
            </a:extLst>
          </p:cNvPr>
          <p:cNvSpPr txBox="1"/>
          <p:nvPr/>
        </p:nvSpPr>
        <p:spPr>
          <a:xfrm>
            <a:off x="605803" y="36316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662C288-7BBD-59D2-FFB1-BBA331780A69}"/>
              </a:ext>
            </a:extLst>
          </p:cNvPr>
          <p:cNvCxnSpPr>
            <a:cxnSpLocks/>
            <a:stCxn id="15" idx="5"/>
            <a:endCxn id="41" idx="2"/>
          </p:cNvCxnSpPr>
          <p:nvPr/>
        </p:nvCxnSpPr>
        <p:spPr>
          <a:xfrm>
            <a:off x="932995" y="5042226"/>
            <a:ext cx="3465194" cy="7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E35B863-7018-C99F-EBC8-F0B9831D88C5}"/>
              </a:ext>
            </a:extLst>
          </p:cNvPr>
          <p:cNvSpPr txBox="1"/>
          <p:nvPr/>
        </p:nvSpPr>
        <p:spPr>
          <a:xfrm>
            <a:off x="2357180" y="500974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6DF0B9A-7322-C9AE-7AD6-74518C5CA4D5}"/>
              </a:ext>
            </a:extLst>
          </p:cNvPr>
          <p:cNvCxnSpPr>
            <a:cxnSpLocks/>
            <a:stCxn id="26" idx="5"/>
            <a:endCxn id="16" idx="7"/>
          </p:cNvCxnSpPr>
          <p:nvPr/>
        </p:nvCxnSpPr>
        <p:spPr>
          <a:xfrm>
            <a:off x="10849305" y="3546470"/>
            <a:ext cx="784851" cy="12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6B8632C-A578-1F2A-D81F-D91F8EC3A4E7}"/>
              </a:ext>
            </a:extLst>
          </p:cNvPr>
          <p:cNvSpPr txBox="1"/>
          <p:nvPr/>
        </p:nvSpPr>
        <p:spPr>
          <a:xfrm>
            <a:off x="11518413" y="3649852"/>
            <a:ext cx="2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76CC846E-6587-940C-E894-92EC77DE5D85}"/>
              </a:ext>
            </a:extLst>
          </p:cNvPr>
          <p:cNvCxnSpPr>
            <a:cxnSpLocks/>
            <a:stCxn id="42" idx="5"/>
            <a:endCxn id="16" idx="4"/>
          </p:cNvCxnSpPr>
          <p:nvPr/>
        </p:nvCxnSpPr>
        <p:spPr>
          <a:xfrm rot="5400000" flipH="1" flipV="1">
            <a:off x="9033274" y="3956413"/>
            <a:ext cx="600410" cy="3917455"/>
          </a:xfrm>
          <a:prstGeom prst="curvedConnector3">
            <a:avLst>
              <a:gd name="adj1" fmla="val -64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043FC8C-FCE5-7E2D-4AFF-BB76A87C5A84}"/>
              </a:ext>
            </a:extLst>
          </p:cNvPr>
          <p:cNvSpPr txBox="1"/>
          <p:nvPr/>
        </p:nvSpPr>
        <p:spPr>
          <a:xfrm>
            <a:off x="9474707" y="6247696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246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55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187D5-A4B9-03CC-EB23-42232F66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demostrar que un </a:t>
            </a:r>
            <a:r>
              <a:rPr lang="es-ES" dirty="0" err="1"/>
              <a:t>string</a:t>
            </a:r>
            <a:r>
              <a:rPr lang="es-ES" dirty="0"/>
              <a:t> es aceptado</a:t>
            </a:r>
            <a:endParaRPr lang="es-CL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D06980F-4C08-ED38-E39A-1F5FADAC4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09771"/>
              </p:ext>
            </p:extLst>
          </p:nvPr>
        </p:nvGraphicFramePr>
        <p:xfrm>
          <a:off x="680321" y="2151558"/>
          <a:ext cx="3744525" cy="435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870517138"/>
                    </a:ext>
                  </a:extLst>
                </a:gridCol>
                <a:gridCol w="2875845">
                  <a:extLst>
                    <a:ext uri="{9D8B030D-6E8A-4147-A177-3AD203B41FA5}">
                      <a16:colId xmlns:a16="http://schemas.microsoft.com/office/drawing/2014/main" val="2601455092"/>
                    </a:ext>
                  </a:extLst>
                </a:gridCol>
              </a:tblGrid>
              <a:tr h="336519">
                <a:tc>
                  <a:txBody>
                    <a:bodyPr/>
                    <a:lstStyle/>
                    <a:p>
                      <a:r>
                        <a:rPr lang="es-ES" sz="1600" dirty="0"/>
                        <a:t>Estado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ym typeface="Symbol"/>
                        </a:rPr>
                        <a:t></a:t>
                      </a:r>
                      <a:r>
                        <a:rPr lang="es-ES" sz="1600" b="1" dirty="0"/>
                        <a:t>-CLAUSURA(q)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13129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{q0,</a:t>
                      </a:r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s-CL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,q7}</a:t>
                      </a:r>
                      <a:endParaRPr lang="es-CL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57272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s-CL" sz="2400" dirty="0">
                          <a:solidFill>
                            <a:schemeClr val="bg1"/>
                          </a:solidFill>
                        </a:rPr>
                        <a:t>q1}</a:t>
                      </a:r>
                      <a:endParaRPr lang="es-CL"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9191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{q2,q5,q6,q3,q9}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67522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{q3}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899111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{q4,q3,q6,q9}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85404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{q3,q6,q9,q5}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2862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{q6,q9}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63351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{q7}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93190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{q8,q9}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04566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70475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71F2E92-4AFA-0FEC-E4E8-0D5992D02D84}"/>
              </a:ext>
            </a:extLst>
          </p:cNvPr>
          <p:cNvSpPr txBox="1"/>
          <p:nvPr/>
        </p:nvSpPr>
        <p:spPr>
          <a:xfrm>
            <a:off x="5153115" y="2691926"/>
            <a:ext cx="6118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</a:t>
            </a:r>
            <a:r>
              <a:rPr lang="es-ES" baseline="-25000" dirty="0"/>
              <a:t>0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-CLOSURE(q</a:t>
            </a:r>
            <a:r>
              <a:rPr lang="en-US" baseline="-25000" dirty="0"/>
              <a:t>0</a:t>
            </a:r>
            <a:r>
              <a:rPr lang="en-US" dirty="0"/>
              <a:t>) =</a:t>
            </a:r>
            <a:r>
              <a:rPr lang="es-ES" dirty="0"/>
              <a:t> {q</a:t>
            </a:r>
            <a:r>
              <a:rPr lang="es-ES" baseline="-25000" dirty="0"/>
              <a:t>0</a:t>
            </a:r>
            <a:r>
              <a:rPr lang="es-ES" dirty="0"/>
              <a:t>,q</a:t>
            </a:r>
            <a:r>
              <a:rPr lang="es-ES" baseline="-25000" dirty="0"/>
              <a:t>1</a:t>
            </a:r>
            <a:r>
              <a:rPr lang="es-ES" dirty="0"/>
              <a:t>,q</a:t>
            </a:r>
            <a:r>
              <a:rPr lang="es-ES" baseline="-25000" dirty="0"/>
              <a:t>7</a:t>
            </a:r>
            <a:r>
              <a:rPr lang="es-ES" dirty="0"/>
              <a:t>}</a:t>
            </a:r>
            <a:endParaRPr lang="es-CL" dirty="0"/>
          </a:p>
          <a:p>
            <a:endParaRPr lang="es-ES" dirty="0"/>
          </a:p>
          <a:p>
            <a:r>
              <a:rPr lang="es-ES" dirty="0"/>
              <a:t>Q</a:t>
            </a:r>
            <a:r>
              <a:rPr lang="es-ES" baseline="-25000" dirty="0"/>
              <a:t>1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</a:t>
            </a:r>
            <a:r>
              <a:rPr lang="es-ES" dirty="0">
                <a:sym typeface="Symbol"/>
              </a:rPr>
              <a:t>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,0)) = </a:t>
            </a:r>
            <a:r>
              <a:rPr lang="es-ES" dirty="0"/>
              <a:t>{q</a:t>
            </a:r>
            <a:r>
              <a:rPr lang="es-ES" baseline="-25000" dirty="0"/>
              <a:t>2</a:t>
            </a:r>
            <a:r>
              <a:rPr lang="es-ES" dirty="0"/>
              <a:t>,q</a:t>
            </a:r>
            <a:r>
              <a:rPr lang="es-ES" baseline="-25000" dirty="0"/>
              <a:t>3</a:t>
            </a:r>
            <a:r>
              <a:rPr lang="es-ES" dirty="0"/>
              <a:t>,q</a:t>
            </a:r>
            <a:r>
              <a:rPr lang="es-ES" baseline="-25000" dirty="0"/>
              <a:t>4</a:t>
            </a:r>
            <a:r>
              <a:rPr lang="es-ES" dirty="0"/>
              <a:t>,q</a:t>
            </a:r>
            <a:r>
              <a:rPr lang="es-ES" baseline="-25000" dirty="0"/>
              <a:t>6</a:t>
            </a:r>
            <a:r>
              <a:rPr lang="es-ES" dirty="0"/>
              <a:t>,q</a:t>
            </a:r>
            <a:r>
              <a:rPr lang="es-ES" baseline="-25000" dirty="0"/>
              <a:t>9</a:t>
            </a: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Q</a:t>
            </a:r>
            <a:r>
              <a:rPr lang="es-ES" baseline="-25000" dirty="0"/>
              <a:t>2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</a:t>
            </a:r>
            <a:r>
              <a:rPr lang="es-ES" dirty="0">
                <a:sym typeface="Symbol"/>
              </a:rPr>
              <a:t>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,1)) = </a:t>
            </a:r>
            <a:r>
              <a:rPr lang="es-ES" dirty="0"/>
              <a:t>{q</a:t>
            </a:r>
            <a:r>
              <a:rPr lang="es-ES" baseline="-25000" dirty="0"/>
              <a:t>4</a:t>
            </a:r>
            <a:r>
              <a:rPr lang="es-ES" dirty="0"/>
              <a:t>,q</a:t>
            </a:r>
            <a:r>
              <a:rPr lang="es-ES" baseline="-25000" dirty="0"/>
              <a:t>3</a:t>
            </a:r>
            <a:r>
              <a:rPr lang="es-ES" dirty="0"/>
              <a:t>,q</a:t>
            </a:r>
            <a:r>
              <a:rPr lang="es-ES" baseline="-25000" dirty="0"/>
              <a:t>5</a:t>
            </a:r>
            <a:r>
              <a:rPr lang="es-ES" dirty="0"/>
              <a:t>,q</a:t>
            </a:r>
            <a:r>
              <a:rPr lang="es-ES" baseline="-25000" dirty="0"/>
              <a:t>6</a:t>
            </a:r>
            <a:r>
              <a:rPr lang="es-ES" dirty="0"/>
              <a:t>,q</a:t>
            </a:r>
            <a:r>
              <a:rPr lang="es-ES" baseline="-25000" dirty="0"/>
              <a:t>9</a:t>
            </a:r>
            <a:r>
              <a:rPr lang="es-ES" dirty="0"/>
              <a:t>}</a:t>
            </a:r>
            <a:endParaRPr lang="es-CL" dirty="0"/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7B151D-8889-702C-8AB6-8BBE287F62B2}"/>
              </a:ext>
            </a:extLst>
          </p:cNvPr>
          <p:cNvSpPr txBox="1"/>
          <p:nvPr/>
        </p:nvSpPr>
        <p:spPr>
          <a:xfrm>
            <a:off x="5153115" y="2123938"/>
            <a:ext cx="21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Probar w=01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6EC04E-9DEB-28CB-1A3B-47737AB2EC84}"/>
              </a:ext>
            </a:extLst>
          </p:cNvPr>
          <p:cNvSpPr txBox="1"/>
          <p:nvPr/>
        </p:nvSpPr>
        <p:spPr>
          <a:xfrm>
            <a:off x="5250419" y="4460242"/>
            <a:ext cx="50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q</a:t>
            </a:r>
            <a:r>
              <a:rPr lang="es-ES" baseline="-25000" dirty="0"/>
              <a:t>9</a:t>
            </a:r>
            <a:r>
              <a:rPr lang="es-ES" dirty="0"/>
              <a:t> es estado final, el </a:t>
            </a:r>
            <a:r>
              <a:rPr lang="es-ES" dirty="0" err="1"/>
              <a:t>string</a:t>
            </a:r>
            <a:r>
              <a:rPr lang="es-ES" dirty="0"/>
              <a:t> es aceptado.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40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C4F9-2354-2B1A-C19E-B383B00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sirven?	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5C62E-F7AF-D08C-180C-7CA30B2C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expresar los </a:t>
            </a:r>
            <a:r>
              <a:rPr lang="es-ES" dirty="0" err="1"/>
              <a:t>string</a:t>
            </a:r>
            <a:r>
              <a:rPr lang="es-ES" dirty="0"/>
              <a:t> que pertenecen a un lenguaje.</a:t>
            </a:r>
          </a:p>
          <a:p>
            <a:r>
              <a:rPr lang="es-CL" dirty="0"/>
              <a:t>Por ejemplo, {a}* la podría utilizar un lenguaje para representar sus </a:t>
            </a:r>
            <a:r>
              <a:rPr lang="es-CL" dirty="0" err="1"/>
              <a:t>strings</a:t>
            </a:r>
            <a:r>
              <a:rPr lang="es-CL" dirty="0"/>
              <a:t> que serían: {</a:t>
            </a:r>
            <a:r>
              <a:rPr lang="es-ES" dirty="0">
                <a:sym typeface="Symbol"/>
              </a:rPr>
              <a:t>,</a:t>
            </a:r>
            <a:r>
              <a:rPr lang="es-ES" dirty="0" err="1">
                <a:sym typeface="Symbol"/>
              </a:rPr>
              <a:t>a,aa,aaa</a:t>
            </a:r>
            <a:r>
              <a:rPr lang="es-ES" dirty="0">
                <a:sym typeface="Symbol"/>
              </a:rPr>
              <a:t>….</a:t>
            </a:r>
          </a:p>
          <a:p>
            <a:r>
              <a:rPr lang="es-ES" dirty="0">
                <a:sym typeface="Symbol"/>
              </a:rPr>
              <a:t></a:t>
            </a:r>
            <a:r>
              <a:rPr lang="es-ES" dirty="0"/>
              <a:t> es un lenguaje regular</a:t>
            </a:r>
            <a:endParaRPr lang="es-CL" dirty="0"/>
          </a:p>
          <a:p>
            <a:r>
              <a:rPr lang="es-ES" dirty="0"/>
              <a:t>{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} es un lenguaje regular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1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5037236" y="965518"/>
            <a:ext cx="11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Tip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299148" y="2313480"/>
            <a:ext cx="428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 hacen bien el autómata, la cantidad de estados no debería ser mayor al número de símbolos que tiene la expresión regular(sin contar los paréntesis) multiplicada por 2.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838A7A-88EC-8692-99D5-BB9D5E4A3290}"/>
              </a:ext>
            </a:extLst>
          </p:cNvPr>
          <p:cNvSpPr txBox="1"/>
          <p:nvPr/>
        </p:nvSpPr>
        <p:spPr>
          <a:xfrm>
            <a:off x="3696291" y="3884812"/>
            <a:ext cx="363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01* + 1, esta expresión tiene 5 símbolos(si, se incluye el asterisco y el ‘+’) por lo tanto el largo del autómata será 2*5=10, lo cual fue lo que nos dio.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01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32602D-84E2-7C11-5065-89F4DE7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AFND-</a:t>
            </a:r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10E7643-7BED-6ED5-C8AD-67AA5AB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29273"/>
          </a:xfrm>
        </p:spPr>
        <p:txBody>
          <a:bodyPr/>
          <a:lstStyle/>
          <a:p>
            <a:r>
              <a:rPr lang="es-ES" dirty="0"/>
              <a:t>ab* + c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10*(1 + 0*)</a:t>
            </a:r>
          </a:p>
          <a:p>
            <a:r>
              <a:rPr lang="es-ES" sz="2400" dirty="0"/>
              <a:t>1(0* + 1) y probar el </a:t>
            </a:r>
            <a:r>
              <a:rPr lang="es-ES" sz="2400" dirty="0" err="1"/>
              <a:t>string</a:t>
            </a:r>
            <a:r>
              <a:rPr lang="es-ES" sz="2400" dirty="0"/>
              <a:t> w= 101.</a:t>
            </a:r>
            <a:endParaRPr lang="es-E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9960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C580-B12D-7199-6911-61F4D3D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8A77D-53F5-8229-FF30-8CACBDD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https://www.youtube.com/watch?v=3wKLOO00S0M&amp;t=6s&amp;ab_channel=PhilosophicalDrigo</a:t>
            </a:r>
            <a:r>
              <a:rPr lang="es-CL" dirty="0"/>
              <a:t> –De expresión regular a Autómata</a:t>
            </a:r>
          </a:p>
          <a:p>
            <a:r>
              <a:rPr lang="es-CL" dirty="0">
                <a:hlinkClick r:id="rId3"/>
              </a:rPr>
              <a:t>https://www.youtube.com/watch?v=TH_i2Z3KLsk&amp;t=183s&amp;ab_channel=MariaAliciaPi%C3%B1eiro</a:t>
            </a:r>
            <a:r>
              <a:rPr lang="es-CL" dirty="0"/>
              <a:t> –Explicación de que es una expresión regular</a:t>
            </a:r>
          </a:p>
        </p:txBody>
      </p:sp>
    </p:spTree>
    <p:extLst>
      <p:ext uri="{BB962C8B-B14F-4D97-AF65-F5344CB8AC3E}">
        <p14:creationId xmlns:p14="http://schemas.microsoft.com/office/powerpoint/2010/main" val="159205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838B-4EC9-56F2-B85C-10B225CFC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CL" dirty="0"/>
              <a:t>Ecuaciones con expresiones regulares</a:t>
            </a:r>
          </a:p>
        </p:txBody>
      </p:sp>
    </p:spTree>
    <p:extLst>
      <p:ext uri="{BB962C8B-B14F-4D97-AF65-F5344CB8AC3E}">
        <p14:creationId xmlns:p14="http://schemas.microsoft.com/office/powerpoint/2010/main" val="222884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C7A8D-64EC-761B-3F6A-846C0B0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Lema de Arden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8C9F82-F9F2-8F22-1F9E-48F5A9A592B2}"/>
              </a:ext>
            </a:extLst>
          </p:cNvPr>
          <p:cNvSpPr txBox="1"/>
          <p:nvPr/>
        </p:nvSpPr>
        <p:spPr>
          <a:xfrm>
            <a:off x="176463" y="2090172"/>
            <a:ext cx="66735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Sean X, T y E conjuntos regulares.</a:t>
            </a:r>
          </a:p>
          <a:p>
            <a:endParaRPr lang="es-ES" sz="2800" dirty="0"/>
          </a:p>
          <a:p>
            <a:r>
              <a:rPr lang="es-ES" sz="2800" dirty="0"/>
              <a:t>Entonces, si </a:t>
            </a:r>
            <a:r>
              <a:rPr lang="es-ES" sz="2800" dirty="0">
                <a:sym typeface="Symbol"/>
              </a:rPr>
              <a:t></a:t>
            </a:r>
            <a:r>
              <a:rPr lang="es-ES" sz="2800" dirty="0"/>
              <a:t>E, la ecuación X = EX + T tiene una única solución dada por</a:t>
            </a:r>
          </a:p>
          <a:p>
            <a:r>
              <a:rPr lang="es-ES" sz="2800" dirty="0"/>
              <a:t> X = E</a:t>
            </a:r>
            <a:r>
              <a:rPr lang="es-ES" sz="2800" baseline="30000" dirty="0"/>
              <a:t>*</a:t>
            </a:r>
            <a:r>
              <a:rPr lang="es-ES" sz="2800" dirty="0"/>
              <a:t>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D27CC2D-7A40-A169-686B-36F36B26380D}"/>
              </a:ext>
            </a:extLst>
          </p:cNvPr>
          <p:cNvSpPr/>
          <p:nvPr/>
        </p:nvSpPr>
        <p:spPr>
          <a:xfrm>
            <a:off x="2291318" y="50238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aseline="-25000" dirty="0"/>
          </a:p>
          <a:p>
            <a:pPr algn="ctr"/>
            <a:r>
              <a:rPr lang="es-CL" sz="2800" baseline="-25000" dirty="0"/>
              <a:t>X</a:t>
            </a:r>
          </a:p>
          <a:p>
            <a:pPr algn="ctr"/>
            <a:endParaRPr lang="es-CL" sz="2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5DF5E2A-3C90-5BE6-B8A3-0148066A6952}"/>
              </a:ext>
            </a:extLst>
          </p:cNvPr>
          <p:cNvSpPr/>
          <p:nvPr/>
        </p:nvSpPr>
        <p:spPr>
          <a:xfrm>
            <a:off x="4339387" y="5023834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aseline="-25000" dirty="0"/>
              <a:t>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42F5AB-4A8C-CF1E-7130-799A45EC943F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3229337" y="5182134"/>
            <a:ext cx="127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34D8CCB-8CC1-F341-3580-BB792DC4ACDF}"/>
              </a:ext>
            </a:extLst>
          </p:cNvPr>
          <p:cNvSpPr txBox="1"/>
          <p:nvPr/>
        </p:nvSpPr>
        <p:spPr>
          <a:xfrm>
            <a:off x="2689050" y="422361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E</a:t>
            </a:r>
            <a:endParaRPr lang="es-CL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2663A72B-4FC0-FBEF-F687-8880C02D4FB7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2840797" y="4793594"/>
            <a:ext cx="12700" cy="777080"/>
          </a:xfrm>
          <a:prstGeom prst="curvedConnector3">
            <a:avLst>
              <a:gd name="adj1" fmla="val 529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1D50F-76E2-D538-A8E5-D64E030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B6D09-C2B4-DB9F-B7A2-281BA2C7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47" y="2155898"/>
            <a:ext cx="2434353" cy="1511227"/>
          </a:xfrm>
        </p:spPr>
        <p:txBody>
          <a:bodyPr/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+ 1X</a:t>
            </a:r>
            <a:r>
              <a:rPr lang="es-ES" baseline="-25000" dirty="0"/>
              <a:t>1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2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+ 1X</a:t>
            </a:r>
            <a:r>
              <a:rPr lang="es-ES" baseline="-25000" dirty="0"/>
              <a:t>3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+ (0+1)X</a:t>
            </a:r>
            <a:r>
              <a:rPr lang="es-ES" baseline="-25000" dirty="0"/>
              <a:t>3</a:t>
            </a:r>
            <a:r>
              <a:rPr lang="es-ES" dirty="0"/>
              <a:t> 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CBA041-ED3F-D25F-0CA7-28E2BB79CC5E}"/>
              </a:ext>
            </a:extLst>
          </p:cNvPr>
          <p:cNvSpPr txBox="1"/>
          <p:nvPr/>
        </p:nvSpPr>
        <p:spPr>
          <a:xfrm>
            <a:off x="3000375" y="2053806"/>
            <a:ext cx="418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resuelve de abajo hacia arriba(de </a:t>
            </a: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a X</a:t>
            </a:r>
            <a:r>
              <a:rPr lang="es-ES" baseline="-25000" dirty="0"/>
              <a:t>1</a:t>
            </a:r>
            <a:r>
              <a:rPr lang="es-ES" dirty="0"/>
              <a:t>) donde la expresión de X</a:t>
            </a:r>
            <a:r>
              <a:rPr lang="es-ES" baseline="-25000" dirty="0"/>
              <a:t>1</a:t>
            </a:r>
            <a:r>
              <a:rPr lang="es-ES" dirty="0"/>
              <a:t> corresponde a la expresión que aceptará el autómata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456FAD-3F5A-121F-18AD-70DAD7261ACF}"/>
              </a:ext>
            </a:extLst>
          </p:cNvPr>
          <p:cNvSpPr txBox="1"/>
          <p:nvPr/>
        </p:nvSpPr>
        <p:spPr>
          <a:xfrm>
            <a:off x="3000375" y="3150609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Cuando </a:t>
            </a:r>
            <a:r>
              <a:rPr lang="es-ES" dirty="0">
                <a:sym typeface="Symbol"/>
              </a:rPr>
              <a:t></a:t>
            </a:r>
            <a:r>
              <a:rPr lang="es-CL" dirty="0"/>
              <a:t> está en la expresión, quiere decir que ese estado es final.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A38C63-6F48-C85E-FD33-75E81E8A7158}"/>
              </a:ext>
            </a:extLst>
          </p:cNvPr>
          <p:cNvSpPr txBox="1"/>
          <p:nvPr/>
        </p:nvSpPr>
        <p:spPr>
          <a:xfrm>
            <a:off x="3000375" y="2048210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</a:t>
            </a: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CL" dirty="0"/>
              <a:t> apliquemos el lema de arden.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8F5B8C-6D37-9880-20FC-5D03E8230D0B}"/>
              </a:ext>
            </a:extLst>
          </p:cNvPr>
          <p:cNvSpPr txBox="1"/>
          <p:nvPr/>
        </p:nvSpPr>
        <p:spPr>
          <a:xfrm>
            <a:off x="2914649" y="2319612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= (0+1)</a:t>
            </a:r>
            <a:r>
              <a:rPr lang="es-CL" dirty="0"/>
              <a:t>*</a:t>
            </a:r>
            <a:r>
              <a:rPr lang="es-ES" dirty="0">
                <a:sym typeface="Symbol"/>
              </a:rPr>
              <a:t> 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149985-B9E2-4AFB-7BB2-4E9318A7FAA1}"/>
              </a:ext>
            </a:extLst>
          </p:cNvPr>
          <p:cNvSpPr txBox="1"/>
          <p:nvPr/>
        </p:nvSpPr>
        <p:spPr>
          <a:xfrm>
            <a:off x="3000375" y="2593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X</a:t>
            </a:r>
            <a:r>
              <a:rPr lang="es-ES" baseline="-25000" dirty="0"/>
              <a:t>2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+ 1(0+1)* </a:t>
            </a:r>
            <a:r>
              <a:rPr lang="es-ES" dirty="0">
                <a:latin typeface="Lucida Sans Unicode"/>
                <a:cs typeface="Lucida Sans Unicode"/>
                <a:sym typeface="Wingdings"/>
              </a:rPr>
              <a:t>⇒</a:t>
            </a:r>
            <a:r>
              <a:rPr lang="es-ES" dirty="0"/>
              <a:t> X</a:t>
            </a:r>
            <a:r>
              <a:rPr lang="es-ES" baseline="-25000" dirty="0"/>
              <a:t>2</a:t>
            </a:r>
            <a:r>
              <a:rPr lang="es-ES" dirty="0"/>
              <a:t> = 0*1(0+1)* 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3B7329-6ED9-DDB4-3D5F-F74A98B5112E}"/>
              </a:ext>
            </a:extLst>
          </p:cNvPr>
          <p:cNvSpPr txBox="1"/>
          <p:nvPr/>
        </p:nvSpPr>
        <p:spPr>
          <a:xfrm>
            <a:off x="2914649" y="2872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00*1(0+1)* + 1X</a:t>
            </a:r>
            <a:r>
              <a:rPr lang="es-ES" baseline="-25000" dirty="0"/>
              <a:t>1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55C9C6-FA3E-E36B-EB07-2B341270E7FC}"/>
              </a:ext>
            </a:extLst>
          </p:cNvPr>
          <p:cNvSpPr txBox="1"/>
          <p:nvPr/>
        </p:nvSpPr>
        <p:spPr>
          <a:xfrm>
            <a:off x="3000375" y="3162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1*00*1(0+1)*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D11623-271E-8E02-2B0E-8CDD1AFF24FC}"/>
              </a:ext>
            </a:extLst>
          </p:cNvPr>
          <p:cNvSpPr/>
          <p:nvPr/>
        </p:nvSpPr>
        <p:spPr>
          <a:xfrm>
            <a:off x="2811690" y="4738995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1</a:t>
            </a:r>
          </a:p>
          <a:p>
            <a:pPr algn="ctr"/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1EEB760-D11C-B602-BE0A-9819242BCBBA}"/>
              </a:ext>
            </a:extLst>
          </p:cNvPr>
          <p:cNvSpPr/>
          <p:nvPr/>
        </p:nvSpPr>
        <p:spPr>
          <a:xfrm>
            <a:off x="5379069" y="4742579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90B909-5E27-57D1-B303-11DF5DC12975}"/>
              </a:ext>
            </a:extLst>
          </p:cNvPr>
          <p:cNvSpPr txBox="1"/>
          <p:nvPr/>
        </p:nvSpPr>
        <p:spPr>
          <a:xfrm>
            <a:off x="3000375" y="2060091"/>
            <a:ext cx="3716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generar el autómata, se tiene que la parte izquierda de la expresión es el estado, y la parte derecha son su transiciones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12D6EA4-A885-9C79-AA55-E1F7DA8E2950}"/>
              </a:ext>
            </a:extLst>
          </p:cNvPr>
          <p:cNvSpPr/>
          <p:nvPr/>
        </p:nvSpPr>
        <p:spPr>
          <a:xfrm>
            <a:off x="7417613" y="4742579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061375-B8ED-C51A-593C-F78708E292FA}"/>
              </a:ext>
            </a:extLst>
          </p:cNvPr>
          <p:cNvSpPr txBox="1"/>
          <p:nvPr/>
        </p:nvSpPr>
        <p:spPr>
          <a:xfrm>
            <a:off x="3242741" y="4167519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A3EFE555-86A7-51CF-F493-FB5C08829FEF}"/>
              </a:ext>
            </a:extLst>
          </p:cNvPr>
          <p:cNvCxnSpPr>
            <a:stCxn id="15" idx="1"/>
            <a:endCxn id="15" idx="7"/>
          </p:cNvCxnSpPr>
          <p:nvPr/>
        </p:nvCxnSpPr>
        <p:spPr>
          <a:xfrm rot="5400000" flipH="1" flipV="1">
            <a:off x="3361169" y="4508755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023BD07-0302-EFB5-4925-DD11DF9E775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910648" y="5279464"/>
            <a:ext cx="1468421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68FCA5-DBD0-4028-3F3E-7BF2AE2CEC2A}"/>
              </a:ext>
            </a:extLst>
          </p:cNvPr>
          <p:cNvSpPr txBox="1"/>
          <p:nvPr/>
        </p:nvSpPr>
        <p:spPr>
          <a:xfrm>
            <a:off x="4439483" y="4945087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4D776E-0C84-286A-63D7-2E4384767751}"/>
              </a:ext>
            </a:extLst>
          </p:cNvPr>
          <p:cNvSpPr txBox="1"/>
          <p:nvPr/>
        </p:nvSpPr>
        <p:spPr>
          <a:xfrm>
            <a:off x="5859145" y="4258546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0DE83323-D1A0-F3C7-3624-33C0FBC3ABEE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5928548" y="4512339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F9D135F-20C7-F96D-8BE5-D18D9EA35535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6478027" y="5283048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F86650-F705-9590-61EE-2AC012C4D5AA}"/>
              </a:ext>
            </a:extLst>
          </p:cNvPr>
          <p:cNvSpPr txBox="1"/>
          <p:nvPr/>
        </p:nvSpPr>
        <p:spPr>
          <a:xfrm>
            <a:off x="6773545" y="4980326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ABDC709-888D-7366-3929-CF2B276507D9}"/>
              </a:ext>
            </a:extLst>
          </p:cNvPr>
          <p:cNvSpPr txBox="1"/>
          <p:nvPr/>
        </p:nvSpPr>
        <p:spPr>
          <a:xfrm>
            <a:off x="7706460" y="4258546"/>
            <a:ext cx="53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0,1</a:t>
            </a:r>
            <a:endParaRPr lang="es-CL" dirty="0"/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2C2ECC8F-E615-778A-D899-7B8DA0A0DE8B}"/>
              </a:ext>
            </a:extLst>
          </p:cNvPr>
          <p:cNvCxnSpPr>
            <a:cxnSpLocks/>
            <a:stCxn id="20" idx="1"/>
            <a:endCxn id="20" idx="7"/>
          </p:cNvCxnSpPr>
          <p:nvPr/>
        </p:nvCxnSpPr>
        <p:spPr>
          <a:xfrm rot="5400000" flipH="1" flipV="1">
            <a:off x="7967092" y="4512339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5" grpId="0" animBg="1"/>
      <p:bldP spid="16" grpId="0" animBg="1"/>
      <p:bldP spid="19" grpId="0"/>
      <p:bldP spid="20" grpId="0" animBg="1"/>
      <p:bldP spid="22" grpId="0"/>
      <p:bldP spid="31" grpId="0"/>
      <p:bldP spid="32" grpId="0"/>
      <p:bldP spid="37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51625-2C8E-C89E-92C3-F00CB808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2, Construir el Autómata que acepta la expresión y el lenguaje que acepta.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B94AF-F41A-CDC6-B5E2-64B743A6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024904" cy="1511227"/>
          </a:xfrm>
        </p:spPr>
        <p:txBody>
          <a:bodyPr/>
          <a:lstStyle/>
          <a:p>
            <a:r>
              <a:rPr lang="es-CL" dirty="0"/>
              <a:t>X</a:t>
            </a:r>
            <a:r>
              <a:rPr lang="es-CL" baseline="-25000" dirty="0"/>
              <a:t>1</a:t>
            </a:r>
            <a:r>
              <a:rPr lang="es-CL" dirty="0"/>
              <a:t> = 0X</a:t>
            </a:r>
            <a:r>
              <a:rPr lang="es-CL" baseline="-25000" dirty="0"/>
              <a:t>2</a:t>
            </a:r>
            <a:r>
              <a:rPr lang="es-CL" dirty="0"/>
              <a:t> + 1X</a:t>
            </a:r>
            <a:r>
              <a:rPr lang="es-CL" baseline="-25000" dirty="0"/>
              <a:t>3</a:t>
            </a:r>
            <a:endParaRPr lang="es-CL" dirty="0"/>
          </a:p>
          <a:p>
            <a:r>
              <a:rPr lang="es-CL" dirty="0"/>
              <a:t>X</a:t>
            </a:r>
            <a:r>
              <a:rPr lang="es-CL" baseline="-25000" dirty="0"/>
              <a:t>2</a:t>
            </a:r>
            <a:r>
              <a:rPr lang="es-CL" dirty="0"/>
              <a:t> = 0X</a:t>
            </a:r>
            <a:r>
              <a:rPr lang="es-CL" baseline="-25000" dirty="0"/>
              <a:t>2</a:t>
            </a:r>
            <a:r>
              <a:rPr lang="es-CL" dirty="0"/>
              <a:t> + 1X</a:t>
            </a:r>
            <a:r>
              <a:rPr lang="es-CL" baseline="-25000" dirty="0"/>
              <a:t>3</a:t>
            </a:r>
            <a:endParaRPr lang="es-CL" dirty="0"/>
          </a:p>
          <a:p>
            <a:r>
              <a:rPr lang="es-CL" dirty="0"/>
              <a:t>X</a:t>
            </a:r>
            <a:r>
              <a:rPr lang="es-CL" baseline="-25000" dirty="0"/>
              <a:t>3</a:t>
            </a:r>
            <a:r>
              <a:rPr lang="es-CL" dirty="0"/>
              <a:t> = </a:t>
            </a:r>
            <a:r>
              <a:rPr lang="es-ES" dirty="0">
                <a:latin typeface="Times New Roman" pitchFamily="18" charset="0"/>
                <a:cs typeface="Times New Roman" pitchFamily="18" charset="0"/>
                <a:sym typeface="Symbol"/>
              </a:rPr>
              <a:t> + </a:t>
            </a:r>
            <a:r>
              <a:rPr lang="es-CL" dirty="0"/>
              <a:t>0X</a:t>
            </a:r>
            <a:r>
              <a:rPr lang="es-CL" baseline="-25000" dirty="0"/>
              <a:t>3</a:t>
            </a:r>
            <a:r>
              <a:rPr lang="es-CL" dirty="0"/>
              <a:t> + 1X</a:t>
            </a:r>
            <a:r>
              <a:rPr lang="es-CL" baseline="-25000" dirty="0"/>
              <a:t>1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5554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B567-9FEE-76C7-C092-FF98211D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Respuesta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CEFB76-548F-A3CB-7176-6C03452F0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8" r="63064"/>
          <a:stretch/>
        </p:blipFill>
        <p:spPr bwMode="auto">
          <a:xfrm>
            <a:off x="870857" y="2057963"/>
            <a:ext cx="2162629" cy="320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9CEDAC-D512-49FD-343F-8E25B622FDE2}"/>
              </a:ext>
            </a:extLst>
          </p:cNvPr>
          <p:cNvSpPr txBox="1"/>
          <p:nvPr/>
        </p:nvSpPr>
        <p:spPr>
          <a:xfrm>
            <a:off x="4260794" y="2304533"/>
            <a:ext cx="245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(0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70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63F9E-A113-DDDB-4890-0ABC0AC4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Cuidado con el estado trampa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30DCE-037A-16E9-F374-894680EE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un estado es estado trampa, su valor será:</a:t>
            </a:r>
            <a:r>
              <a:rPr lang="es-ES" dirty="0">
                <a:cs typeface="Times New Roman" pitchFamily="18" charset="0"/>
              </a:rPr>
              <a:t> ∅</a:t>
            </a:r>
          </a:p>
          <a:p>
            <a:r>
              <a:rPr lang="es-ES" dirty="0">
                <a:cs typeface="Times New Roman" pitchFamily="18" charset="0"/>
              </a:rPr>
              <a:t>En todas las expresiones en las que esté ese estado será eliminado.	</a:t>
            </a:r>
          </a:p>
          <a:p>
            <a:pPr lvl="1"/>
            <a:r>
              <a:rPr lang="es-ES" dirty="0">
                <a:cs typeface="Times New Roman" pitchFamily="18" charset="0"/>
              </a:rPr>
              <a:t>Ya que la concatenación con vacío es </a:t>
            </a:r>
            <a:r>
              <a:rPr lang="es-ES" dirty="0" err="1">
                <a:cs typeface="Times New Roman" pitchFamily="18" charset="0"/>
              </a:rPr>
              <a:t>vacio</a:t>
            </a:r>
            <a:r>
              <a:rPr lang="es-ES" dirty="0">
                <a:cs typeface="Times New Roman" pitchFamily="18" charset="0"/>
              </a:rPr>
              <a:t>.</a:t>
            </a:r>
          </a:p>
          <a:p>
            <a:pPr lvl="1"/>
            <a:r>
              <a:rPr lang="es-ES" dirty="0">
                <a:cs typeface="Times New Roman" pitchFamily="18" charset="0"/>
              </a:rPr>
              <a:t>Y la unión de un conjunto con vacío sigue siendo el conjunto.</a:t>
            </a:r>
          </a:p>
        </p:txBody>
      </p:sp>
    </p:spTree>
    <p:extLst>
      <p:ext uri="{BB962C8B-B14F-4D97-AF65-F5344CB8AC3E}">
        <p14:creationId xmlns:p14="http://schemas.microsoft.com/office/powerpoint/2010/main" val="425845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4908D-83A3-29BC-A839-6A89A304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Determinar el lenguaje.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D711C-8AC4-DEA0-25A8-05433EB3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367679" cy="58049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F=</a:t>
            </a:r>
            <a:r>
              <a:rPr lang="es-ES" dirty="0"/>
              <a:t> {q</a:t>
            </a:r>
            <a:r>
              <a:rPr lang="es-ES" baseline="-25000" dirty="0"/>
              <a:t>1</a:t>
            </a:r>
            <a:r>
              <a:rPr lang="es-ES" dirty="0"/>
              <a:t>, q</a:t>
            </a:r>
            <a:r>
              <a:rPr lang="es-ES" baseline="-25000" dirty="0"/>
              <a:t>2</a:t>
            </a:r>
            <a:r>
              <a:rPr lang="es-ES" dirty="0"/>
              <a:t>, q</a:t>
            </a:r>
            <a:r>
              <a:rPr lang="es-ES" baseline="-25000" dirty="0"/>
              <a:t>5</a:t>
            </a:r>
            <a:r>
              <a:rPr lang="es-ES" dirty="0"/>
              <a:t>}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958932-E2E1-C569-4EC3-E3CBEACCA6B8}"/>
              </a:ext>
            </a:extLst>
          </p:cNvPr>
          <p:cNvSpPr txBox="1"/>
          <p:nvPr/>
        </p:nvSpPr>
        <p:spPr>
          <a:xfrm>
            <a:off x="564207" y="27327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ε + 0(ε +0*1((00 + 1)0*1)*0) + 10*1((00 + 1)0*1)*0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FBA63F-BB64-D21D-0DB5-67DF9DBB5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46303" b="12802"/>
          <a:stretch/>
        </p:blipFill>
        <p:spPr bwMode="auto">
          <a:xfrm>
            <a:off x="680321" y="3207620"/>
            <a:ext cx="3860800" cy="238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FACD76-56D7-78B0-3C23-5DDB37115AED}"/>
              </a:ext>
            </a:extLst>
          </p:cNvPr>
          <p:cNvSpPr txBox="1"/>
          <p:nvPr/>
        </p:nvSpPr>
        <p:spPr>
          <a:xfrm>
            <a:off x="7334195" y="1947875"/>
            <a:ext cx="31015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0</a:t>
            </a:r>
            <a:r>
              <a:rPr lang="es-ES" sz="2400" dirty="0"/>
              <a:t> = 0X</a:t>
            </a:r>
            <a:r>
              <a:rPr lang="es-ES" sz="2400" baseline="-25000" dirty="0"/>
              <a:t>1</a:t>
            </a:r>
            <a:r>
              <a:rPr lang="es-ES" sz="2400" dirty="0"/>
              <a:t> + 1X</a:t>
            </a:r>
            <a:r>
              <a:rPr lang="es-ES" sz="2400" baseline="-25000" dirty="0"/>
              <a:t>2</a:t>
            </a:r>
            <a:r>
              <a:rPr lang="es-ES" sz="2400" dirty="0"/>
              <a:t>  </a:t>
            </a:r>
            <a:endParaRPr lang="es-CL" sz="2400" dirty="0"/>
          </a:p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1</a:t>
            </a:r>
            <a:r>
              <a:rPr lang="es-ES" sz="2400" dirty="0"/>
              <a:t> = 0X</a:t>
            </a:r>
            <a:r>
              <a:rPr lang="es-ES" sz="2400" baseline="-25000" dirty="0"/>
              <a:t>1</a:t>
            </a:r>
            <a:r>
              <a:rPr lang="es-ES" sz="2400" dirty="0"/>
              <a:t> + 1X</a:t>
            </a:r>
            <a:r>
              <a:rPr lang="es-ES" sz="2400" baseline="-25000" dirty="0"/>
              <a:t>2</a:t>
            </a:r>
            <a:r>
              <a:rPr lang="es-ES" sz="2400" dirty="0"/>
              <a:t> </a:t>
            </a:r>
            <a:endParaRPr lang="es-CL" sz="2400" dirty="0"/>
          </a:p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2</a:t>
            </a:r>
            <a:r>
              <a:rPr lang="es-ES" sz="2400" dirty="0"/>
              <a:t> =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s-ES" sz="2400" dirty="0"/>
              <a:t> + 0X</a:t>
            </a:r>
            <a:r>
              <a:rPr lang="es-ES" sz="2400" baseline="-25000" dirty="0"/>
              <a:t>2</a:t>
            </a:r>
            <a:r>
              <a:rPr lang="es-ES" sz="2400" dirty="0"/>
              <a:t> + 1X</a:t>
            </a:r>
            <a:r>
              <a:rPr lang="es-ES" sz="2400" baseline="-25000" dirty="0"/>
              <a:t>1</a:t>
            </a:r>
          </a:p>
          <a:p>
            <a:pPr marL="109728" indent="0">
              <a:buNone/>
            </a:pPr>
            <a:r>
              <a:rPr lang="es-ES" sz="2400" dirty="0"/>
              <a:t> (0 +10*1)*10*</a:t>
            </a:r>
            <a:endParaRPr lang="es-C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0A19D2-AD08-5603-7A45-5C2F6A2518B2}"/>
              </a:ext>
            </a:extLst>
          </p:cNvPr>
          <p:cNvSpPr txBox="1"/>
          <p:nvPr/>
        </p:nvSpPr>
        <p:spPr>
          <a:xfrm>
            <a:off x="6966858" y="3429000"/>
            <a:ext cx="5225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FECB31-C147-5FEC-1B14-86E7D0A3EC63}"/>
              </a:ext>
            </a:extLst>
          </p:cNvPr>
          <p:cNvSpPr txBox="1"/>
          <p:nvPr/>
        </p:nvSpPr>
        <p:spPr>
          <a:xfrm>
            <a:off x="7246182" y="51123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(0 + 1)X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8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0DA53-92F2-667F-498C-4B47706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83A07-9D5C-B6D7-5B3C-2C3924FE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a+b</a:t>
            </a:r>
            <a:r>
              <a:rPr lang="es-ES" dirty="0"/>
              <a:t> que representa al lenguaje regular {a, b}.</a:t>
            </a:r>
          </a:p>
          <a:p>
            <a:r>
              <a:rPr lang="es-ES" dirty="0"/>
              <a:t>ab que representa al lenguaje regular {a}{b}.</a:t>
            </a:r>
          </a:p>
          <a:p>
            <a:r>
              <a:rPr lang="es-ES" dirty="0"/>
              <a:t>a</a:t>
            </a:r>
            <a:r>
              <a:rPr lang="es-ES" baseline="30000" dirty="0"/>
              <a:t>*</a:t>
            </a:r>
            <a:r>
              <a:rPr lang="es-ES" dirty="0"/>
              <a:t> b</a:t>
            </a:r>
            <a:r>
              <a:rPr lang="es-ES" baseline="30000" dirty="0"/>
              <a:t>*</a:t>
            </a:r>
            <a:r>
              <a:rPr lang="es-ES" dirty="0"/>
              <a:t> que representa al conjunto {</a:t>
            </a:r>
            <a:r>
              <a:rPr lang="es-ES" dirty="0" err="1"/>
              <a:t>a</a:t>
            </a:r>
            <a:r>
              <a:rPr lang="es-ES" baseline="30000" dirty="0" err="1"/>
              <a:t>i</a:t>
            </a:r>
            <a:r>
              <a:rPr lang="es-ES" dirty="0"/>
              <a:t> </a:t>
            </a:r>
            <a:r>
              <a:rPr lang="es-ES" dirty="0" err="1"/>
              <a:t>b</a:t>
            </a:r>
            <a:r>
              <a:rPr lang="es-ES" baseline="30000" dirty="0" err="1"/>
              <a:t>j</a:t>
            </a:r>
            <a:r>
              <a:rPr lang="es-ES" dirty="0"/>
              <a:t> / </a:t>
            </a:r>
            <a:r>
              <a:rPr lang="es-ES" dirty="0" err="1"/>
              <a:t>i,j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</a:t>
            </a:r>
            <a:r>
              <a:rPr lang="es-ES" dirty="0"/>
              <a:t> 0}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5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4ECC-8742-184E-C074-E5BF2353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Obtener el AFND-</a:t>
            </a:r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B398D4-3918-776D-220F-E1E7FB9A1FA7}"/>
              </a:ext>
            </a:extLst>
          </p:cNvPr>
          <p:cNvSpPr txBox="1"/>
          <p:nvPr/>
        </p:nvSpPr>
        <p:spPr>
          <a:xfrm>
            <a:off x="843896" y="2340616"/>
            <a:ext cx="4377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0(10 + 1(10 + 1)*)*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L" dirty="0">
                <a:latin typeface="Lucida Sans Unicode"/>
                <a:cs typeface="Lucida Sans Unicode"/>
              </a:rPr>
              <a:t>0*1*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0*(1* + 10)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 + 2*)1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05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BCD6C4-1682-8201-C719-CB912A5ECF9F}"/>
              </a:ext>
            </a:extLst>
          </p:cNvPr>
          <p:cNvSpPr txBox="1"/>
          <p:nvPr/>
        </p:nvSpPr>
        <p:spPr>
          <a:xfrm>
            <a:off x="4486541" y="948583"/>
            <a:ext cx="220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/>
              <a:t>Importante</a:t>
            </a:r>
            <a:endParaRPr lang="es-CL" sz="2800" b="1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5B558B-B1DD-8166-E689-5F50F81FEFDE}"/>
              </a:ext>
            </a:extLst>
          </p:cNvPr>
          <p:cNvSpPr txBox="1"/>
          <p:nvPr/>
        </p:nvSpPr>
        <p:spPr>
          <a:xfrm>
            <a:off x="1367327" y="1743342"/>
            <a:ext cx="8896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Observación</a:t>
            </a:r>
            <a:r>
              <a:rPr lang="es-ES" dirty="0"/>
              <a:t>. Existe un orden de precedencia de los operadores de una expresión: </a:t>
            </a:r>
          </a:p>
          <a:p>
            <a:pPr marL="109728" indent="0">
              <a:buNone/>
            </a:pPr>
            <a:r>
              <a:rPr lang="es-ES" dirty="0"/>
              <a:t>  1) clausura</a:t>
            </a:r>
          </a:p>
          <a:p>
            <a:pPr marL="109728" indent="0">
              <a:buNone/>
            </a:pPr>
            <a:r>
              <a:rPr lang="es-ES" dirty="0"/>
              <a:t>  2) concatenación </a:t>
            </a:r>
          </a:p>
          <a:p>
            <a:pPr marL="109728" indent="0">
              <a:buNone/>
            </a:pPr>
            <a:r>
              <a:rPr lang="es-ES" dirty="0"/>
              <a:t>  3) unión de expresiones regulares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657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4812-16EE-AD50-A969-7F8B1896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Equivalencia entre expresiones regulares.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C4A68-B671-7B3F-7D7D-3B8EF98B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1951"/>
            <a:ext cx="6592151" cy="462795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/>
              <a:t>(r</a:t>
            </a:r>
            <a:r>
              <a:rPr lang="es-ES" baseline="30000" dirty="0"/>
              <a:t>*</a:t>
            </a:r>
            <a:r>
              <a:rPr lang="es-ES" dirty="0"/>
              <a:t>)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endParaRPr lang="es-CL" baseline="30000" dirty="0"/>
          </a:p>
          <a:p>
            <a:pPr marL="109728" indent="0">
              <a:buNone/>
            </a:pPr>
            <a:r>
              <a:rPr lang="es-ES" dirty="0">
                <a:sym typeface="Symbol"/>
              </a:rPr>
              <a:t></a:t>
            </a:r>
            <a:r>
              <a:rPr lang="es-ES" baseline="30000" dirty="0"/>
              <a:t>*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 r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 r = r</a:t>
            </a:r>
            <a:r>
              <a:rPr lang="es-ES" baseline="30000" dirty="0"/>
              <a:t>+</a:t>
            </a:r>
            <a:r>
              <a:rPr lang="es-ES" dirty="0"/>
              <a:t>  (clausura positiva)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+</a:t>
            </a:r>
            <a:r>
              <a:rPr lang="es-ES" dirty="0"/>
              <a:t>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(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+ r)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 (r 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= (r 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r</a:t>
            </a:r>
            <a:r>
              <a:rPr lang="es-ES" baseline="30000" dirty="0"/>
              <a:t>*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 + r = 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(r r)</a:t>
            </a:r>
            <a:r>
              <a:rPr lang="es-ES" baseline="30000" dirty="0"/>
              <a:t>*</a:t>
            </a:r>
            <a:r>
              <a:rPr lang="es-ES" dirty="0"/>
              <a:t>+ (r r)</a:t>
            </a:r>
            <a:r>
              <a:rPr lang="es-ES" baseline="30000" dirty="0"/>
              <a:t>*</a:t>
            </a:r>
            <a:r>
              <a:rPr lang="es-ES" dirty="0"/>
              <a:t>r</a:t>
            </a:r>
          </a:p>
          <a:p>
            <a:pPr marL="0" indent="0">
              <a:buNone/>
            </a:pPr>
            <a:r>
              <a:rPr lang="en-US" dirty="0"/>
              <a:t>(r + s)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</a:t>
            </a:r>
            <a:r>
              <a:rPr lang="en-US" dirty="0"/>
              <a:t> + s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</a:t>
            </a:r>
            <a:r>
              <a:rPr lang="en-US" dirty="0"/>
              <a:t> s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r</a:t>
            </a:r>
            <a:r>
              <a:rPr lang="en-US" baseline="30000" dirty="0"/>
              <a:t>*</a:t>
            </a:r>
            <a:r>
              <a:rPr lang="en-US" dirty="0"/>
              <a:t> (s r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 </a:t>
            </a:r>
            <a:r>
              <a:rPr lang="en-US" dirty="0"/>
              <a:t>s)</a:t>
            </a:r>
            <a:r>
              <a:rPr lang="en-US" baseline="30000" dirty="0"/>
              <a:t>*</a:t>
            </a:r>
            <a:r>
              <a:rPr lang="en-US" dirty="0"/>
              <a:t> r</a:t>
            </a:r>
            <a:r>
              <a:rPr lang="en-US" baseline="30000" dirty="0"/>
              <a:t>*</a:t>
            </a:r>
          </a:p>
          <a:p>
            <a:pPr marL="0" indent="0">
              <a:buNone/>
            </a:pPr>
            <a:r>
              <a:rPr lang="es-ES" dirty="0"/>
              <a:t> r + (s + t) = (r + s) + t</a:t>
            </a:r>
          </a:p>
          <a:p>
            <a:pPr marL="0" indent="0">
              <a:buNone/>
            </a:pPr>
            <a:r>
              <a:rPr lang="es-ES" dirty="0"/>
              <a:t>r(s r)</a:t>
            </a:r>
            <a:r>
              <a:rPr lang="es-ES" baseline="30000" dirty="0"/>
              <a:t>*</a:t>
            </a:r>
            <a:r>
              <a:rPr lang="es-ES" dirty="0"/>
              <a:t> = (r s)</a:t>
            </a:r>
            <a:r>
              <a:rPr lang="es-ES" baseline="30000" dirty="0"/>
              <a:t>*</a:t>
            </a:r>
            <a:r>
              <a:rPr lang="es-ES" dirty="0"/>
              <a:t> r</a:t>
            </a:r>
          </a:p>
          <a:p>
            <a:pPr marL="0" indent="0">
              <a:buNone/>
            </a:pPr>
            <a:r>
              <a:rPr lang="es-ES" dirty="0"/>
              <a:t> r + s = s + r</a:t>
            </a:r>
          </a:p>
          <a:p>
            <a:pPr marL="0" indent="0">
              <a:buNone/>
            </a:pPr>
            <a:r>
              <a:rPr lang="es-ES" dirty="0"/>
              <a:t>r(</a:t>
            </a:r>
            <a:r>
              <a:rPr lang="es-ES" dirty="0" err="1"/>
              <a:t>st</a:t>
            </a:r>
            <a:r>
              <a:rPr lang="es-ES" dirty="0"/>
              <a:t>) = (</a:t>
            </a:r>
            <a:r>
              <a:rPr lang="es-ES" dirty="0" err="1"/>
              <a:t>rs</a:t>
            </a:r>
            <a:r>
              <a:rPr lang="es-ES" dirty="0"/>
              <a:t>)t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A52C414-15CF-D450-759E-62007455E338}"/>
              </a:ext>
            </a:extLst>
          </p:cNvPr>
          <p:cNvSpPr txBox="1">
            <a:spLocks/>
          </p:cNvSpPr>
          <p:nvPr/>
        </p:nvSpPr>
        <p:spPr>
          <a:xfrm>
            <a:off x="7335636" y="2071951"/>
            <a:ext cx="2842406" cy="281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lvl="0" indent="0">
              <a:buNone/>
            </a:pPr>
            <a:r>
              <a:rPr lang="es-ES" dirty="0"/>
              <a:t> r +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+ r = 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  r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r = </a:t>
            </a:r>
            <a:r>
              <a:rPr lang="es-ES" dirty="0">
                <a:sym typeface="Symbol"/>
              </a:rPr>
              <a:t>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r(s + t) = </a:t>
            </a:r>
            <a:r>
              <a:rPr lang="es-ES" dirty="0" err="1"/>
              <a:t>rs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  (r + s)t = </a:t>
            </a:r>
            <a:r>
              <a:rPr lang="es-ES" dirty="0" err="1"/>
              <a:t>rt</a:t>
            </a:r>
            <a:r>
              <a:rPr lang="es-ES" dirty="0"/>
              <a:t> + </a:t>
            </a:r>
            <a:r>
              <a:rPr lang="es-ES" dirty="0" err="1"/>
              <a:t>st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798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D01B-F0ED-6704-916E-FD2D6D77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reverso de una expresión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DCB08-0296-14D1-2A83-CD17ACC7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48017"/>
          </a:xfrm>
        </p:spPr>
        <p:txBody>
          <a:bodyPr>
            <a:normAutofit lnSpcReduction="10000"/>
          </a:bodyPr>
          <a:lstStyle/>
          <a:p>
            <a:pPr marL="109728" lvl="0" indent="0">
              <a:buNone/>
            </a:pPr>
            <a:r>
              <a:rPr lang="es-ES" dirty="0"/>
              <a:t>Si s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o un símbolo a</a:t>
            </a:r>
            <a:r>
              <a:rPr lang="es-ES" dirty="0">
                <a:sym typeface="Symbol"/>
              </a:rPr>
              <a:t>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s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Si s = w</a:t>
            </a:r>
            <a:r>
              <a:rPr lang="es-ES" baseline="-25000" dirty="0"/>
              <a:t>1</a:t>
            </a:r>
            <a:r>
              <a:rPr lang="es-ES" dirty="0"/>
              <a:t>w</a:t>
            </a:r>
            <a:r>
              <a:rPr lang="es-ES" baseline="-25000" dirty="0"/>
              <a:t>2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w</a:t>
            </a:r>
            <a:r>
              <a:rPr lang="es-ES" baseline="-25000" dirty="0"/>
              <a:t>2</a:t>
            </a:r>
            <a:r>
              <a:rPr lang="es-ES" baseline="30000" dirty="0"/>
              <a:t>r</a:t>
            </a:r>
            <a:r>
              <a:rPr lang="es-ES" dirty="0"/>
              <a:t> w</a:t>
            </a:r>
            <a:r>
              <a:rPr lang="es-ES" baseline="-25000" dirty="0"/>
              <a:t>1</a:t>
            </a:r>
            <a:r>
              <a:rPr lang="es-ES" baseline="30000" dirty="0"/>
              <a:t>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Si s = w</a:t>
            </a:r>
            <a:r>
              <a:rPr lang="es-ES" baseline="-25000" dirty="0"/>
              <a:t>1</a:t>
            </a:r>
            <a:r>
              <a:rPr lang="es-ES" dirty="0"/>
              <a:t> + w</a:t>
            </a:r>
            <a:r>
              <a:rPr lang="es-ES" baseline="-25000" dirty="0"/>
              <a:t>2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w</a:t>
            </a:r>
            <a:r>
              <a:rPr lang="es-ES" baseline="-25000" dirty="0"/>
              <a:t>1</a:t>
            </a:r>
            <a:r>
              <a:rPr lang="es-ES" baseline="30000" dirty="0"/>
              <a:t>r</a:t>
            </a:r>
            <a:r>
              <a:rPr lang="es-ES" dirty="0"/>
              <a:t> + w</a:t>
            </a:r>
            <a:r>
              <a:rPr lang="es-ES" baseline="-25000" dirty="0"/>
              <a:t>2</a:t>
            </a:r>
            <a:r>
              <a:rPr lang="es-ES" baseline="30000" dirty="0"/>
              <a:t>r</a:t>
            </a:r>
          </a:p>
          <a:p>
            <a:pPr marL="109728" indent="0">
              <a:buNone/>
            </a:pPr>
            <a:r>
              <a:rPr lang="es-ES" dirty="0"/>
              <a:t>Si s = w</a:t>
            </a:r>
            <a:r>
              <a:rPr lang="es-ES" baseline="30000" dirty="0"/>
              <a:t>*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</a:t>
            </a:r>
            <a:r>
              <a:rPr lang="es-ES" dirty="0" err="1"/>
              <a:t>w</a:t>
            </a:r>
            <a:r>
              <a:rPr lang="es-ES" baseline="30000" dirty="0" err="1"/>
              <a:t>r</a:t>
            </a:r>
            <a:r>
              <a:rPr lang="es-ES" baseline="30000" dirty="0"/>
              <a:t> *</a:t>
            </a:r>
            <a:endParaRPr lang="es-CL" dirty="0"/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DE2FBA-2702-CC2D-8A40-35E1F3CB078A}"/>
              </a:ext>
            </a:extLst>
          </p:cNvPr>
          <p:cNvSpPr txBox="1"/>
          <p:nvPr/>
        </p:nvSpPr>
        <p:spPr>
          <a:xfrm>
            <a:off x="803305" y="4025070"/>
            <a:ext cx="459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 = 01(0</a:t>
            </a:r>
            <a:r>
              <a:rPr lang="es-ES" sz="2800" baseline="30000" dirty="0"/>
              <a:t>*</a:t>
            </a:r>
            <a:r>
              <a:rPr lang="es-ES" sz="2800" dirty="0"/>
              <a:t>11 + +1</a:t>
            </a:r>
            <a:r>
              <a:rPr lang="es-ES" sz="2800" baseline="30000" dirty="0"/>
              <a:t>*</a:t>
            </a:r>
            <a:r>
              <a:rPr lang="es-ES" sz="2800" dirty="0"/>
              <a:t>00)100 </a:t>
            </a:r>
          </a:p>
          <a:p>
            <a:r>
              <a:rPr lang="es-ES" sz="2800" dirty="0"/>
              <a:t>s</a:t>
            </a:r>
            <a:r>
              <a:rPr lang="es-ES" sz="2800" baseline="30000" dirty="0"/>
              <a:t>r</a:t>
            </a:r>
            <a:r>
              <a:rPr lang="es-ES" sz="2800" dirty="0"/>
              <a:t> = 001(110</a:t>
            </a:r>
            <a:r>
              <a:rPr lang="es-ES" sz="2800" baseline="30000" dirty="0"/>
              <a:t>*</a:t>
            </a:r>
            <a:r>
              <a:rPr lang="es-ES" sz="2800" dirty="0"/>
              <a:t> + 001</a:t>
            </a:r>
            <a:r>
              <a:rPr lang="es-ES" sz="2800" baseline="30000" dirty="0"/>
              <a:t>*</a:t>
            </a:r>
            <a:r>
              <a:rPr lang="es-ES" sz="2800" dirty="0"/>
              <a:t>)10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6553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D69D2-BBA1-6D68-8E4D-99EF8FB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Demostrar que son o no equivalentes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B3BC0-7642-0A0C-8106-ED859E74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012795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lphaLcParenR"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0*1(1* + 0*) y (01* + 0*)0*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*)(1 + 1*) y 1*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0(1*0 + 1*)0* y 01*0*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0*(1 + 20*)* y (0*1*2)*0*1*</a:t>
            </a:r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/>
              <a:t>0*1(00*1 + 10*1)*00* = (0 + 10 + 11)*100*</a:t>
            </a:r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/>
              <a:t>1 + 00*(1 + 01) + 01 = 0*1</a:t>
            </a:r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endParaRPr lang="es-CL" dirty="0"/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11704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F8FA-CE44-4F3F-49D5-2062316F8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Equivalencia con AFD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907A4-C21C-C250-40B5-8D85FFAA2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 pude pasar de una expresión regular a un AFD y viceversa.</a:t>
            </a:r>
          </a:p>
          <a:p>
            <a:r>
              <a:rPr lang="es-ES" dirty="0"/>
              <a:t>También es equivalente AFND-</a:t>
            </a:r>
            <a:r>
              <a:rPr lang="es-ES" dirty="0">
                <a:sym typeface="Symbol"/>
              </a:rPr>
              <a:t></a:t>
            </a:r>
            <a:r>
              <a:rPr lang="es-CL" dirty="0">
                <a:sym typeface="Symbol"/>
              </a:rPr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1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09DF0-7260-E7FE-D823-5FB3F65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5" y="753228"/>
            <a:ext cx="9875438" cy="1080938"/>
          </a:xfrm>
        </p:spPr>
        <p:txBody>
          <a:bodyPr/>
          <a:lstStyle/>
          <a:p>
            <a:r>
              <a:rPr lang="es-ES" dirty="0"/>
              <a:t>En las expresiones regulares existen 3 formas.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21546-63B8-8297-A963-7037E512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39" y="3105995"/>
            <a:ext cx="3037100" cy="1431822"/>
          </a:xfrm>
        </p:spPr>
        <p:txBody>
          <a:bodyPr/>
          <a:lstStyle/>
          <a:p>
            <a:r>
              <a:rPr lang="es-ES" dirty="0"/>
              <a:t>La concatenación</a:t>
            </a:r>
          </a:p>
          <a:p>
            <a:r>
              <a:rPr lang="es-ES" dirty="0"/>
              <a:t>La unión </a:t>
            </a:r>
          </a:p>
          <a:p>
            <a:r>
              <a:rPr lang="es-ES" dirty="0"/>
              <a:t>La clausura </a:t>
            </a:r>
            <a:r>
              <a:rPr lang="es-ES" dirty="0" err="1"/>
              <a:t>kleene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473C65-2A80-5E23-A1A3-CF6D9D141F9C}"/>
              </a:ext>
            </a:extLst>
          </p:cNvPr>
          <p:cNvSpPr txBox="1"/>
          <p:nvPr/>
        </p:nvSpPr>
        <p:spPr>
          <a:xfrm>
            <a:off x="5356464" y="3358497"/>
            <a:ext cx="38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una de estas manera, se puede representar por un AFND-</a:t>
            </a:r>
            <a:r>
              <a:rPr lang="es-ES" dirty="0">
                <a:sym typeface="Symbol"/>
              </a:rPr>
              <a:t> .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1296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336</TotalTime>
  <Words>1619</Words>
  <Application>Microsoft Office PowerPoint</Application>
  <PresentationFormat>Panorámica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Sans Unicode</vt:lpstr>
      <vt:lpstr>Symbol</vt:lpstr>
      <vt:lpstr>Times New Roman</vt:lpstr>
      <vt:lpstr>Trebuchet MS</vt:lpstr>
      <vt:lpstr>Berlín</vt:lpstr>
      <vt:lpstr>Expresiones Regulares</vt:lpstr>
      <vt:lpstr>¿Para que sirven? </vt:lpstr>
      <vt:lpstr>Ejemplo</vt:lpstr>
      <vt:lpstr>Presentación de PowerPoint</vt:lpstr>
      <vt:lpstr>Equivalencia entre expresiones regulares.</vt:lpstr>
      <vt:lpstr>El reverso de una expresión</vt:lpstr>
      <vt:lpstr>Demostrar que son o no equivalentes</vt:lpstr>
      <vt:lpstr>Equivalencia con AFD</vt:lpstr>
      <vt:lpstr>En las expresiones regulares existen 3 formas.</vt:lpstr>
      <vt:lpstr>Unión r=r1+ r2</vt:lpstr>
      <vt:lpstr>Concatenación r = r1r2 </vt:lpstr>
      <vt:lpstr>Clausura de kleene r = r1* </vt:lpstr>
      <vt:lpstr>Presentación de PowerPoint</vt:lpstr>
      <vt:lpstr>Ejemplo, determinar el AFND- de 01* + 1</vt:lpstr>
      <vt:lpstr>Presentación de PowerPoint</vt:lpstr>
      <vt:lpstr>Presentación de PowerPoint</vt:lpstr>
      <vt:lpstr>Presentación de PowerPoint</vt:lpstr>
      <vt:lpstr>r, sería:</vt:lpstr>
      <vt:lpstr>Para demostrar que un string es aceptado</vt:lpstr>
      <vt:lpstr>Presentación de PowerPoint</vt:lpstr>
      <vt:lpstr>Obtener el AFND-</vt:lpstr>
      <vt:lpstr>Links</vt:lpstr>
      <vt:lpstr>Ecuaciones con expresiones regulares</vt:lpstr>
      <vt:lpstr>Lema de Arden</vt:lpstr>
      <vt:lpstr>Ejemplo</vt:lpstr>
      <vt:lpstr>Ejemplo 2, Construir el Autómata que acepta la expresión y el lenguaje que acepta.</vt:lpstr>
      <vt:lpstr>Respuesta</vt:lpstr>
      <vt:lpstr>Cuidado con el estado trampa</vt:lpstr>
      <vt:lpstr>Determinar el lenguaje.</vt:lpstr>
      <vt:lpstr>Obtener el AFND-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Claudio Cortes</dc:creator>
  <cp:lastModifiedBy>Claudio Cortes</cp:lastModifiedBy>
  <cp:revision>7</cp:revision>
  <dcterms:created xsi:type="dcterms:W3CDTF">2023-03-22T20:30:49Z</dcterms:created>
  <dcterms:modified xsi:type="dcterms:W3CDTF">2023-03-24T19:20:17Z</dcterms:modified>
</cp:coreProperties>
</file>