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matic SC"/>
      <p:regular r:id="rId42"/>
      <p:bold r:id="rId43"/>
    </p:embeddedFont>
    <p:embeddedFont>
      <p:font typeface="Source Code Pro"/>
      <p:regular r:id="rId44"/>
      <p:bold r:id="rId45"/>
      <p:italic r:id="rId46"/>
      <p:boldItalic r:id="rId47"/>
    </p:embeddedFont>
    <p:embeddedFont>
      <p:font typeface="Century Schoolbook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AmaticSC-regular.fntdata"/><Relationship Id="rId41" Type="http://schemas.openxmlformats.org/officeDocument/2006/relationships/slide" Target="slides/slide36.xml"/><Relationship Id="rId44" Type="http://schemas.openxmlformats.org/officeDocument/2006/relationships/font" Target="fonts/SourceCodePro-regular.fntdata"/><Relationship Id="rId43" Type="http://schemas.openxmlformats.org/officeDocument/2006/relationships/font" Target="fonts/AmaticSC-bold.fntdata"/><Relationship Id="rId46" Type="http://schemas.openxmlformats.org/officeDocument/2006/relationships/font" Target="fonts/SourceCodePro-italic.fntdata"/><Relationship Id="rId45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Schoolbook-regular.fntdata"/><Relationship Id="rId47" Type="http://schemas.openxmlformats.org/officeDocument/2006/relationships/font" Target="fonts/SourceCodePro-boldItalic.fntdata"/><Relationship Id="rId49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Schoolbook-boldItalic.fntdata"/><Relationship Id="rId50" Type="http://schemas.openxmlformats.org/officeDocument/2006/relationships/font" Target="fonts/CenturySchoolbook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5b8dd671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85b8dd671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5b8dd6716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85b8dd6716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5b8dd671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85b8dd6716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5b8dd671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85b8dd671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5b8dd6716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85b8dd6716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5b8dd671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85b8dd671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5b8dd6716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85b8dd6716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5b8dd6716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85b8dd6716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5b8dd6716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85b8dd6716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5b8dd6716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85b8dd6716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5b8dd6716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85b8dd6716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5b8dd6716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85b8dd6716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5b8dd6716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85b8dd6716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5b8dd6716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85b8dd6716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5b8dd6716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85b8dd6716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5b8dd671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85b8dd671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5b8dd6716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85b8dd6716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5b8dd6716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85b8dd6716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5b8dd6716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85b8dd6716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5b8dd6716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85b8dd6716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5b8dd6716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85b8dd6716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5b8dd6716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85b8dd6716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5b8dd6716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85b8dd6716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5b8dd6716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85b8dd6716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5b8dd6716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85b8dd6716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5b8dd6716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85b8dd6716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5b8dd6716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85b8dd6716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5b8dd671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85b8dd671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5b8dd671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85b8dd671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5b8dd671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85b8dd671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5b8dd671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85b8dd671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5b8dd671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85b8dd671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5b8dd671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85b8dd671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 title="Feather Background"/>
          <p:cNvSpPr/>
          <p:nvPr/>
        </p:nvSpPr>
        <p:spPr>
          <a:xfrm>
            <a:off x="0" y="-3509"/>
            <a:ext cx="9150466" cy="5147010"/>
          </a:xfrm>
          <a:custGeom>
            <a:rect b="b" l="l" r="r" t="t"/>
            <a:pathLst>
              <a:path extrusionOk="0" h="2161" w="3845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 title="Text Container Shape"/>
          <p:cNvGrpSpPr/>
          <p:nvPr/>
        </p:nvGrpSpPr>
        <p:grpSpPr>
          <a:xfrm>
            <a:off x="1839516" y="946547"/>
            <a:ext cx="5464969" cy="3250406"/>
            <a:chOff x="2452688" y="1262063"/>
            <a:chExt cx="7286625" cy="4333875"/>
          </a:xfrm>
        </p:grpSpPr>
        <p:sp>
          <p:nvSpPr>
            <p:cNvPr id="61" name="Google Shape;61;p14"/>
            <p:cNvSpPr/>
            <p:nvPr/>
          </p:nvSpPr>
          <p:spPr>
            <a:xfrm>
              <a:off x="2452688" y="1262063"/>
              <a:ext cx="7286625" cy="4333875"/>
            </a:xfrm>
            <a:custGeom>
              <a:rect b="b" l="l" r="r" t="t"/>
              <a:pathLst>
                <a:path extrusionOk="0" h="2730" w="459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2643188" y="1452563"/>
              <a:ext cx="6905625" cy="3952875"/>
            </a:xfrm>
            <a:custGeom>
              <a:rect b="b" l="l" r="r" t="t"/>
              <a:pathLst>
                <a:path extrusionOk="0" h="2490" w="435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63" name="Google Shape;63;p14"/>
            <p:cNvCxnSpPr/>
            <p:nvPr/>
          </p:nvCxnSpPr>
          <p:spPr>
            <a:xfrm>
              <a:off x="5410200" y="3862794"/>
              <a:ext cx="1371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738557" y="472254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30682" y="472254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348057" y="4722548"/>
            <a:ext cx="208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  <a:defRPr sz="2900">
                <a:solidFill>
                  <a:srgbClr val="464B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>
                <a:solidFill>
                  <a:srgbClr val="464B56"/>
                </a:solidFill>
              </a:defRPr>
            </a:lvl1pPr>
            <a:lvl2pPr indent="-2286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-1" y="0"/>
            <a:ext cx="1890300" cy="1063200"/>
          </a:xfrm>
          <a:prstGeom prst="rect">
            <a:avLst/>
          </a:prstGeom>
          <a:solidFill>
            <a:srgbClr val="D0CD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200274" y="425196"/>
            <a:ext cx="65778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200274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9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1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2200274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3" type="body"/>
          </p:nvPr>
        </p:nvSpPr>
        <p:spPr>
          <a:xfrm>
            <a:off x="5657813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9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18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6"/>
          <p:cNvSpPr txBox="1"/>
          <p:nvPr>
            <p:ph idx="4" type="body"/>
          </p:nvPr>
        </p:nvSpPr>
        <p:spPr>
          <a:xfrm>
            <a:off x="5657813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14: Análisis del ciclo de vida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Etapas de un LCA</a:t>
            </a:r>
            <a:endParaRPr/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1" y="4722461"/>
            <a:ext cx="64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5466">
            <a:off x="2903794" y="634651"/>
            <a:ext cx="6029486" cy="3953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6"/>
          <p:cNvCxnSpPr/>
          <p:nvPr/>
        </p:nvCxnSpPr>
        <p:spPr>
          <a:xfrm>
            <a:off x="3597753" y="1720142"/>
            <a:ext cx="0" cy="42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9" name="Google Shape;149;p26"/>
          <p:cNvCxnSpPr/>
          <p:nvPr/>
        </p:nvCxnSpPr>
        <p:spPr>
          <a:xfrm>
            <a:off x="4384205" y="1189939"/>
            <a:ext cx="68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0" name="Google Shape;150;p26"/>
          <p:cNvCxnSpPr/>
          <p:nvPr/>
        </p:nvCxnSpPr>
        <p:spPr>
          <a:xfrm>
            <a:off x="4377706" y="2502191"/>
            <a:ext cx="708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3597753" y="2954647"/>
            <a:ext cx="0" cy="539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4384205" y="4011738"/>
            <a:ext cx="594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6640382" y="2607211"/>
            <a:ext cx="62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4" name="Google Shape;154;p26"/>
          <p:cNvSpPr/>
          <p:nvPr/>
        </p:nvSpPr>
        <p:spPr>
          <a:xfrm>
            <a:off x="3726663" y="288825"/>
            <a:ext cx="565500" cy="5766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587A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155" name="Google Shape;155;p26"/>
          <p:cNvSpPr/>
          <p:nvPr/>
        </p:nvSpPr>
        <p:spPr>
          <a:xfrm>
            <a:off x="3726663" y="1802568"/>
            <a:ext cx="565500" cy="5766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587A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156" name="Google Shape;156;p26"/>
          <p:cNvSpPr/>
          <p:nvPr/>
        </p:nvSpPr>
        <p:spPr>
          <a:xfrm>
            <a:off x="3729536" y="3139037"/>
            <a:ext cx="565500" cy="5766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587A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157" name="Google Shape;157;p26"/>
          <p:cNvSpPr/>
          <p:nvPr/>
        </p:nvSpPr>
        <p:spPr>
          <a:xfrm>
            <a:off x="5918536" y="1431844"/>
            <a:ext cx="565500" cy="5766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587A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Definición de alcances y metas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34950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Este paso incluye los objetivos de estudio, la unidad funcional, los límites del sistema, los requerimientos de información, los supuestos y los límites que deben ser definidos.</a:t>
            </a:r>
            <a:endParaRPr/>
          </a:p>
          <a:p>
            <a:pPr indent="-234950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En particular, la unidad funcional es la unidad de referencia que se utiliza para normalizar todas las entradas (inputs) y salidas (outputs) para poder comparlas entre sí.</a:t>
            </a:r>
            <a:endParaRPr/>
          </a:p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Inventario del Ciclo de vida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13518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paso se refiere al análisis de los flujos materiales y de energía y el estudio del sistema como unidad operativa.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La recolección de datos para el ciclo de vida completo requiere el modelamiento del sistema en análisis.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Además, uno de los aspectos críticos de esta fase es la calidad de los insumos (inputs), los que deben ser verificados y validados para garantizar la confiabilidad y un uso correcto.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Durante esta etapa, una conversión de datos a indicadores apropiados se realiza. Los indicadores se entregan por unidad funcional fabricada/consumida.</a:t>
            </a:r>
            <a:endParaRPr/>
          </a:p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Evaluación de impacto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27806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paso incluye la evaluación de los impactos potenciales asociados a las formas de uso de recursos y emisiones al ambiente que se identificaron previamente.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Los métodos de evaluación de impacto, que se utilizan en LCA puede dividirse en dos categorías: Unos que se enfocan en el uso de recursos usados por unidad de producto (métodos aguas arriba- upstream methods) o aquellos que estiman las emisiones del sistema (métodos aguas abajo – downstream methods)</a:t>
            </a:r>
            <a:endParaRPr/>
          </a:p>
        </p:txBody>
      </p:sp>
      <p:sp>
        <p:nvSpPr>
          <p:cNvPr id="178" name="Google Shape;178;p29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Interpretación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13518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 esta fase se busca indagar en los resultados y discutirlos, para entregar la información lo más precisa posible a los tomadores de decisión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Además, este paso destacará aquellos puntos en los que el LCA requerirá un mayor nivel de detalle.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Por ejemplo, se puede decidir mejorar la calidad de algunos datos recolectados de la literatura, pues describen un proceso que influye significativamente en la presión ambiental y por lo tanto una mayor precisión en ellos garantizaría menor variabilidad en los resultados.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mecanismo del LCA asegura el mejoramiento de los resultados.</a:t>
            </a:r>
            <a:endParaRPr/>
          </a:p>
        </p:txBody>
      </p:sp>
      <p:sp>
        <p:nvSpPr>
          <p:cNvPr id="185" name="Google Shape;185;p30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6.3. Impacto del LCA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100"/>
              <a:buNone/>
            </a:pPr>
            <a:r>
              <a:rPr lang="en" sz="1100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</a:t>
            </a:r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Los impactos de un producto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Este mapa que se desarrolla, permite identificar todos los movimientos y efectos que se asocian a la fabricación, consumo y disposición final (</a:t>
            </a:r>
            <a:r>
              <a:rPr b="1" lang="en" sz="1800">
                <a:solidFill>
                  <a:schemeClr val="accent2"/>
                </a:solidFill>
              </a:rPr>
              <a:t>Take-Make-Waste</a:t>
            </a:r>
            <a:r>
              <a:rPr lang="en" sz="1800"/>
              <a:t>) de un producto en particular.</a:t>
            </a:r>
            <a:endParaRPr/>
          </a:p>
        </p:txBody>
      </p:sp>
      <p:sp>
        <p:nvSpPr>
          <p:cNvPr id="199" name="Google Shape;199;p32"/>
          <p:cNvSpPr txBox="1"/>
          <p:nvPr>
            <p:ph idx="2" type="body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Esto permite comparar entre productos del mismo tipo, y entre diferentes productos que producen los mismos impactos.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Tipos de impactos relevantes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10000"/>
          </a:bodyPr>
          <a:lstStyle/>
          <a:p>
            <a:pPr indent="-211931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Cambio climático</a:t>
            </a:r>
            <a:endParaRPr/>
          </a:p>
          <a:p>
            <a:pPr indent="-2119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Enfermedades respiratorias por material particulado</a:t>
            </a:r>
            <a:endParaRPr/>
          </a:p>
          <a:p>
            <a:pPr indent="-2119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Enfermedades por elementos tóxicos</a:t>
            </a:r>
            <a:endParaRPr/>
          </a:p>
          <a:p>
            <a:pPr indent="-2119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Enfermedades por elementos cancerígenos</a:t>
            </a:r>
            <a:endParaRPr/>
          </a:p>
          <a:p>
            <a:pPr indent="-2119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Acidificación</a:t>
            </a:r>
            <a:endParaRPr/>
          </a:p>
          <a:p>
            <a:pPr indent="-2119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Eutrofización</a:t>
            </a:r>
            <a:endParaRPr/>
          </a:p>
          <a:p>
            <a:pPr indent="-2119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Toxicidad de los ecosistemas</a:t>
            </a:r>
            <a:endParaRPr/>
          </a:p>
          <a:p>
            <a:pPr indent="-211931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Destrucción de la capa de ozono</a:t>
            </a:r>
            <a:endParaRPr/>
          </a:p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-233362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Formación de smog</a:t>
            </a:r>
            <a:endParaRPr/>
          </a:p>
          <a:p>
            <a:pPr indent="-233362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Alteración de hábitats</a:t>
            </a:r>
            <a:endParaRPr/>
          </a:p>
          <a:p>
            <a:pPr indent="-233362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Reducción de la biodiversidad</a:t>
            </a:r>
            <a:endParaRPr/>
          </a:p>
          <a:p>
            <a:pPr indent="-233362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Agotamiento de recursos</a:t>
            </a:r>
            <a:endParaRPr/>
          </a:p>
          <a:p>
            <a:pPr indent="-233362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Consumo de agua</a:t>
            </a:r>
            <a:endParaRPr/>
          </a:p>
          <a:p>
            <a:pPr indent="-233362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Uso de tierra</a:t>
            </a:r>
            <a:endParaRPr/>
          </a:p>
          <a:p>
            <a:pPr indent="-233362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Cambio de uso de tierra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Sugerencias de indicadores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4130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2100"/>
              <a:buChar char="●"/>
            </a:pPr>
            <a:r>
              <a:rPr lang="en" sz="2100"/>
              <a:t>Para determinar cuál es el impacto real que tiene un producto, es importante establecer </a:t>
            </a:r>
            <a:r>
              <a:rPr b="1" lang="en" sz="2100">
                <a:solidFill>
                  <a:schemeClr val="accent2"/>
                </a:solidFill>
              </a:rPr>
              <a:t>formas de medir que tengan validez universal</a:t>
            </a:r>
            <a:r>
              <a:rPr lang="en" sz="2100"/>
              <a:t>,  o lo más cerca posible.</a:t>
            </a:r>
            <a:endParaRPr/>
          </a:p>
        </p:txBody>
      </p:sp>
      <p:sp>
        <p:nvSpPr>
          <p:cNvPr id="215" name="Google Shape;215;p34"/>
          <p:cNvSpPr txBox="1"/>
          <p:nvPr>
            <p:ph idx="2" type="body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224631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Requerimiento energético neto (GER: Gross Energy Requirement)</a:t>
            </a:r>
            <a:endParaRPr/>
          </a:p>
          <a:p>
            <a:pPr indent="-2246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calentamiento global (GWP100: Global Warming Potential)</a:t>
            </a:r>
            <a:endParaRPr/>
          </a:p>
          <a:p>
            <a:pPr indent="-2246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destrucción del ozono (ODP)</a:t>
            </a:r>
            <a:endParaRPr/>
          </a:p>
          <a:p>
            <a:pPr indent="-2246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acidificación (AP)</a:t>
            </a:r>
            <a:endParaRPr/>
          </a:p>
          <a:p>
            <a:pPr indent="-2246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generación de ozono fotoquímico (POCP)</a:t>
            </a:r>
            <a:endParaRPr/>
          </a:p>
          <a:p>
            <a:pPr indent="-2246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Oxidación fotoquímica</a:t>
            </a:r>
            <a:endParaRPr/>
          </a:p>
          <a:p>
            <a:pPr indent="-224631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Eutrofización</a:t>
            </a:r>
            <a:endParaRPr/>
          </a:p>
          <a:p>
            <a:pPr indent="-224631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Toxicidad humana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Análisis del ciclo de vida de una planta termoeléctrica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110359" y="4722461"/>
            <a:ext cx="634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154" y="1596796"/>
            <a:ext cx="6156488" cy="339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¿Qué significa diseñar para la sustentabilidad?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Para alcanzar la sustentabilidad, el diseño debe incorporar nuevos elementos: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Considerar el ciclo de vida completo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Seleccionar materiales saludables (para la gente y el medio ambiente)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Diseñar para una larga vida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Además de los objetivos clásicos del diseño: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Resolver la necesidad del usuario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Ser económicamente eficiente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6.4. Caso de análisis de ciclo de vida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Tetrapak en la industria del vino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220662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 Suecia existe un monopolio en el retail del alcohol, donde existen dos organizaciones que administran la venta de bebidas alcohólicas en el país: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Systembolaget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Vinmonopolet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>
            <p:ph idx="2" type="body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/>
          </a:bodyPr>
          <a:lstStyle/>
          <a:p>
            <a:pPr indent="-199231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Estas instituciones han pedido en diferentes ocasiones, estudios sobre los impactos ambientales de los productos que representan (marcas de cerveza, vinos y espirituosos)</a:t>
            </a:r>
            <a:endParaRPr/>
          </a:p>
          <a:p>
            <a:pPr indent="-199231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El presente estudio es uno de éstos, donde se analiza el ciclo de vida de diferentes productos de la empresa, en búsqueda del mejor tipo de envase para los productos</a:t>
            </a:r>
            <a:endParaRPr/>
          </a:p>
        </p:txBody>
      </p:sp>
      <p:sp>
        <p:nvSpPr>
          <p:cNvPr id="242" name="Google Shape;242;p38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2200274" y="425196"/>
            <a:ext cx="65778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Tetrapak en la industria del vino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2200274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None/>
            </a:pPr>
            <a:r>
              <a:rPr lang="en"/>
              <a:t>Alcance del estudio</a:t>
            </a:r>
            <a:endParaRPr/>
          </a:p>
        </p:txBody>
      </p:sp>
      <p:sp>
        <p:nvSpPr>
          <p:cNvPr id="249" name="Google Shape;249;p39"/>
          <p:cNvSpPr txBox="1"/>
          <p:nvPr>
            <p:ph idx="2" type="body"/>
          </p:nvPr>
        </p:nvSpPr>
        <p:spPr>
          <a:xfrm>
            <a:off x="2200274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206375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Botella PET: 75cl y 37.5cl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Botella de vidrio: 75cl y 37.5cl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Bag in Box: 10Lt, 5Lt, 3Lt, 2Lt y 1.5Lt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Stand up Pouch: 3Lt, 1.5Lt, 1Lt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Caja de cartón: 1Lt, 75cl, 50cl y 25cl</a:t>
            </a:r>
            <a:endParaRPr/>
          </a:p>
        </p:txBody>
      </p:sp>
      <p:sp>
        <p:nvSpPr>
          <p:cNvPr id="250" name="Google Shape;250;p39"/>
          <p:cNvSpPr txBox="1"/>
          <p:nvPr>
            <p:ph idx="3" type="body"/>
          </p:nvPr>
        </p:nvSpPr>
        <p:spPr>
          <a:xfrm>
            <a:off x="5657813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None/>
            </a:pPr>
            <a:r>
              <a:rPr lang="en"/>
              <a:t>Escenarios de referencia</a:t>
            </a:r>
            <a:endParaRPr/>
          </a:p>
        </p:txBody>
      </p:sp>
      <p:sp>
        <p:nvSpPr>
          <p:cNvPr id="251" name="Google Shape;251;p39"/>
          <p:cNvSpPr txBox="1"/>
          <p:nvPr>
            <p:ph idx="4" type="body"/>
          </p:nvPr>
        </p:nvSpPr>
        <p:spPr>
          <a:xfrm>
            <a:off x="5657813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213518" lvl="0" marL="24130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Para realizar el análisis de forma diligente, se establecieron escenarios en los que se consumen los distintos formatos, ya que no todos se venden dentro de los mismos lugares, a los mismos clientes.</a:t>
            </a:r>
            <a:endParaRPr/>
          </a:p>
        </p:txBody>
      </p:sp>
      <p:sp>
        <p:nvSpPr>
          <p:cNvPr id="252" name="Google Shape;252;p39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03" y="0"/>
            <a:ext cx="8517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93" y="510490"/>
            <a:ext cx="8688013" cy="41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86" y="709841"/>
            <a:ext cx="8884630" cy="372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Unidad funcional para todos los productos</a:t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01" y="2212949"/>
            <a:ext cx="8302197" cy="189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43" y="0"/>
            <a:ext cx="8959513" cy="475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14" y="0"/>
            <a:ext cx="81941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193" y="1153517"/>
            <a:ext cx="6101614" cy="283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Indicadores ambientales</a:t>
            </a:r>
            <a:endParaRPr/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52754" y="4722461"/>
            <a:ext cx="336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483" y="1011527"/>
            <a:ext cx="5578517" cy="411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Inventario energético</a:t>
            </a:r>
            <a:endParaRPr/>
          </a:p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52754" y="4722461"/>
            <a:ext cx="262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938" y="1226527"/>
            <a:ext cx="6486061" cy="391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Emisión GEI (CO2eq) por electricidad</a:t>
            </a:r>
            <a:endParaRPr/>
          </a:p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52754" y="4722461"/>
            <a:ext cx="262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16" name="Google Shape;31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91" y="1473526"/>
            <a:ext cx="8145012" cy="324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Inventario del flujo material</a:t>
            </a:r>
            <a:endParaRPr/>
          </a:p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52754" y="4722461"/>
            <a:ext cx="262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456" y="1101236"/>
            <a:ext cx="6463544" cy="404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Impactos de cada producto</a:t>
            </a:r>
            <a:endParaRPr/>
          </a:p>
        </p:txBody>
      </p:sp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52754" y="4722461"/>
            <a:ext cx="202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997" y="1055077"/>
            <a:ext cx="7063769" cy="408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Comparaciones </a:t>
            </a:r>
            <a:r>
              <a:rPr lang="en" sz="2100"/>
              <a:t>(75cl PET vs. 37.5cl PET)</a:t>
            </a:r>
            <a:endParaRPr/>
          </a:p>
        </p:txBody>
      </p:sp>
      <p:sp>
        <p:nvSpPr>
          <p:cNvPr id="336" name="Google Shape;336;p52"/>
          <p:cNvSpPr txBox="1"/>
          <p:nvPr>
            <p:ph idx="12" type="sldNum"/>
          </p:nvPr>
        </p:nvSpPr>
        <p:spPr>
          <a:xfrm>
            <a:off x="52754" y="4722461"/>
            <a:ext cx="202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37" name="Google Shape;33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456" y="1099646"/>
            <a:ext cx="4264270" cy="389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Resultado de aprendizaje asociado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34950" lvl="0" marL="24130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RA 3:</a:t>
            </a:r>
            <a:br>
              <a:rPr lang="en"/>
            </a:br>
            <a:r>
              <a:rPr lang="en"/>
              <a:t>“Explica conceptos básicos de producción limpia identificando las regulaciones e indicadores (huellas de agua y CO2) en el ámbito de los procesos, productos y servicios que permitan minimizar los impactos en el medioambiente y promuevan un desarrollo sostenible.”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6.1. Introducción al Análisis del Ciclo de Vida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¿Qué es un LCA?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El análisis de ciclo de vida es un método consolidado para la gestión ambiental.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Tuvo su boom hace 20-25 años y se ha incorporado desde entonces cada vez más en la toma de decisión tanto pública como privada.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Hoy en día se ha diversificado a varios tipos diferentes de análisis del ciclo de vida que se especializan en algún tipo de impacto en particular o se ajustan para alguna industria.</a:t>
            </a:r>
            <a:endParaRPr/>
          </a:p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FInkbeiner (2016) Special Types of LCA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Diferentes tipos de LCA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Dependiendo de los objetivos del análisis, se pueden incorporar consideraciones o metodologías especiales para la realización del LCA. Algunas de ellas están organizadas bajo los siguientes nombres de metodologías: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Carbon Footprint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Water Footprint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Eco-efficiency Assessment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Material Flow Analysis (MFA)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Life cycle sustainability assessment (LCSA)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Life cycle costing (LCC)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Social LCA (SLCA)</a:t>
            </a:r>
            <a:endParaRPr/>
          </a:p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FInkbeiner (2016) Special Types of LCA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¿Cuál es la importancia de este tipo de herramientas?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ct val="100000"/>
              <a:buNone/>
            </a:pPr>
            <a:r>
              <a:rPr lang="en" sz="1800"/>
              <a:t>Cuando queremos tomar decisiones sobre qué tipo de producto es más amigable con el medio ambiente, no sólo nos encontramos con desafíos relacionados a los múltiples criterios que se ven involucrados, sino que también nos vemos enfrentados a la </a:t>
            </a:r>
            <a:r>
              <a:rPr b="1" lang="en" sz="1800">
                <a:solidFill>
                  <a:schemeClr val="accent2"/>
                </a:solidFill>
              </a:rPr>
              <a:t>dificultad de comparar entre productos que no son del mismo tamaño, no duran lo mismo, no se fabrican en el mismo lugar</a:t>
            </a:r>
            <a:r>
              <a:rPr lang="en" sz="1800"/>
              <a:t>, y tienen una serie inmensa de condiciones que hacen sus impactos y efectos aún más difíciles de comparar.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6.2. Etapas de análisis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