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matic SC"/>
      <p:regular r:id="rId36"/>
      <p:bold r:id="rId37"/>
    </p:embeddedFont>
    <p:embeddedFont>
      <p:font typeface="Source Code Pro"/>
      <p:regular r:id="rId38"/>
      <p:bold r:id="rId39"/>
      <p:italic r:id="rId40"/>
      <p:boldItalic r:id="rId41"/>
    </p:embeddedFont>
    <p:embeddedFont>
      <p:font typeface="Century Schoolbook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20" Type="http://schemas.openxmlformats.org/officeDocument/2006/relationships/slide" Target="slides/slide15.xml"/><Relationship Id="rId42" Type="http://schemas.openxmlformats.org/officeDocument/2006/relationships/font" Target="fonts/CenturySchoolbook-regular.fntdata"/><Relationship Id="rId41" Type="http://schemas.openxmlformats.org/officeDocument/2006/relationships/font" Target="fonts/SourceCodePro-boldItalic.fntdata"/><Relationship Id="rId22" Type="http://schemas.openxmlformats.org/officeDocument/2006/relationships/slide" Target="slides/slide17.xml"/><Relationship Id="rId44" Type="http://schemas.openxmlformats.org/officeDocument/2006/relationships/font" Target="fonts/CenturySchoolbook-italic.fntdata"/><Relationship Id="rId21" Type="http://schemas.openxmlformats.org/officeDocument/2006/relationships/slide" Target="slides/slide16.xml"/><Relationship Id="rId43" Type="http://schemas.openxmlformats.org/officeDocument/2006/relationships/font" Target="fonts/CenturySchoolbook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39" Type="http://schemas.openxmlformats.org/officeDocument/2006/relationships/font" Target="fonts/SourceCodePro-bold.fntdata"/><Relationship Id="rId16" Type="http://schemas.openxmlformats.org/officeDocument/2006/relationships/slide" Target="slides/slide11.xml"/><Relationship Id="rId38" Type="http://schemas.openxmlformats.org/officeDocument/2006/relationships/font" Target="fonts/SourceCode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67d56f1be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867d56f1be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67d56f1be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867d56f1be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67d56f1be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867d56f1be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67d56f1be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867d56f1be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67d56f1be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867d56f1be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67d56f1be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867d56f1be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67d56f1be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867d56f1be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67d56f1be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867d56f1be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67d56f1be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867d56f1be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67d56f1be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867d56f1be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22d671d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22d671d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67d56f1be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867d56f1be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867d56f1be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867d56f1be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67d56f1be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867d56f1be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67d56f1be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867d56f1be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67d56f1be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867d56f1be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67d56f1be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867d56f1be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67d56f1be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867d56f1be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67d56f1be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867d56f1be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867d56f1be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867d56f1be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67d56f1be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867d56f1be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22d671d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22d671d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243581b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243581b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67d56f1b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867d56f1b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67d56f1be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867d56f1be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67d56f1b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867d56f1b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67d56f1be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867d56f1be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67d56f1b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867d56f1b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67d56f1b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867d56f1b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720803" y="472246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384749" y="542496"/>
            <a:ext cx="1413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 title="Feather Background"/>
          <p:cNvSpPr/>
          <p:nvPr/>
        </p:nvSpPr>
        <p:spPr>
          <a:xfrm>
            <a:off x="0" y="-3509"/>
            <a:ext cx="9150466" cy="5147010"/>
          </a:xfrm>
          <a:custGeom>
            <a:rect b="b" l="l" r="r" t="t"/>
            <a:pathLst>
              <a:path extrusionOk="0" h="2161" w="3845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 title="Text Container Shape"/>
          <p:cNvGrpSpPr/>
          <p:nvPr/>
        </p:nvGrpSpPr>
        <p:grpSpPr>
          <a:xfrm>
            <a:off x="1839516" y="946547"/>
            <a:ext cx="5464969" cy="3250406"/>
            <a:chOff x="2452688" y="1262063"/>
            <a:chExt cx="7286625" cy="4333875"/>
          </a:xfrm>
        </p:grpSpPr>
        <p:sp>
          <p:nvSpPr>
            <p:cNvPr id="61" name="Google Shape;61;p14"/>
            <p:cNvSpPr/>
            <p:nvPr/>
          </p:nvSpPr>
          <p:spPr>
            <a:xfrm>
              <a:off x="2452688" y="1262063"/>
              <a:ext cx="7286625" cy="4333875"/>
            </a:xfrm>
            <a:custGeom>
              <a:rect b="b" l="l" r="r" t="t"/>
              <a:pathLst>
                <a:path extrusionOk="0" h="2730" w="459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2" name="Google Shape;62;p14"/>
            <p:cNvSpPr/>
            <p:nvPr/>
          </p:nvSpPr>
          <p:spPr>
            <a:xfrm>
              <a:off x="2643188" y="1452563"/>
              <a:ext cx="6905625" cy="3952875"/>
            </a:xfrm>
            <a:custGeom>
              <a:rect b="b" l="l" r="r" t="t"/>
              <a:pathLst>
                <a:path extrusionOk="0" h="2490" w="435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63" name="Google Shape;63;p14"/>
            <p:cNvCxnSpPr/>
            <p:nvPr/>
          </p:nvCxnSpPr>
          <p:spPr>
            <a:xfrm>
              <a:off x="5410200" y="3862794"/>
              <a:ext cx="1371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6738557" y="472254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030682" y="472254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348057" y="4722548"/>
            <a:ext cx="208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  <a:defRPr sz="2900">
                <a:solidFill>
                  <a:srgbClr val="464B5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>
                <a:solidFill>
                  <a:srgbClr val="464B56"/>
                </a:solidFill>
              </a:defRPr>
            </a:lvl1pPr>
            <a:lvl2pPr indent="-2286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-1" y="0"/>
            <a:ext cx="1890300" cy="1063200"/>
          </a:xfrm>
          <a:prstGeom prst="rect">
            <a:avLst/>
          </a:prstGeom>
          <a:solidFill>
            <a:srgbClr val="D0CD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 title="Feather"/>
          <p:cNvSpPr/>
          <p:nvPr/>
        </p:nvSpPr>
        <p:spPr>
          <a:xfrm flipH="1" rot="2047334">
            <a:off x="6429343" y="340261"/>
            <a:ext cx="2557082" cy="4392974"/>
          </a:xfrm>
          <a:custGeom>
            <a:rect b="b" l="l" r="r" t="t"/>
            <a:pathLst>
              <a:path extrusionOk="0" h="1495" w="869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0"/>
            </a:srgb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0" y="0"/>
            <a:ext cx="6077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64B56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111000"/>
              </a:lnSpc>
              <a:spcBef>
                <a:spcPts val="1600"/>
              </a:spcBef>
              <a:spcAft>
                <a:spcPts val="0"/>
              </a:spcAft>
              <a:buClr>
                <a:srgbClr val="474A55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111000"/>
              </a:lnSpc>
              <a:spcBef>
                <a:spcPts val="1600"/>
              </a:spcBef>
              <a:spcAft>
                <a:spcPts val="1600"/>
              </a:spcAft>
              <a:buClr>
                <a:srgbClr val="474A55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357366" y="4718304"/>
            <a:ext cx="242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65798" y="4718304"/>
            <a:ext cx="569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357366" y="280205"/>
            <a:ext cx="2420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rtl="0" algn="l">
              <a:spcBef>
                <a:spcPts val="0"/>
              </a:spcBef>
              <a:buNone/>
              <a:defRPr b="0" i="0" sz="3300" u="none" cap="none" strike="noStrike">
                <a:solidFill>
                  <a:srgbClr val="464B5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1" y="0"/>
            <a:ext cx="1890300" cy="1063200"/>
          </a:xfrm>
          <a:prstGeom prst="rect">
            <a:avLst/>
          </a:prstGeom>
          <a:solidFill>
            <a:srgbClr val="D0CDB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iencing.com/emergent-properties-8232868.htm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y Desarrollo Sostenible</a:t>
            </a:r>
            <a:endParaRPr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15: Análisis de decisiones multi-criterio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Apoyo a la toma de decisión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200275" y="1828799"/>
            <a:ext cx="6577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226218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Una buena herramienta de apoyo a la toma de decisión tiene las siguientes características:</a:t>
            </a:r>
            <a:endParaRPr/>
          </a:p>
          <a:p>
            <a:pPr indent="-233997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Capaz de tratar con la complejidad</a:t>
            </a:r>
            <a:endParaRPr/>
          </a:p>
          <a:p>
            <a:pPr indent="-233997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Tiene un acercamiento nuevo a la toma de decisión, incorporando explícitamente los conflictos de interés, los sesgos y la incertidumbre</a:t>
            </a:r>
            <a:endParaRPr/>
          </a:p>
          <a:p>
            <a:pPr indent="-233997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Reconoce y evita agrupar criterios múltiples, pero permite la exploración de concesiones (trade-offs) y rangos aceptables de pérdida</a:t>
            </a:r>
            <a:endParaRPr/>
          </a:p>
          <a:p>
            <a:pPr indent="-233997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Pondera la importancia de estructurar el problema de la forma correcta, tanto como resolver la necesidad de avanzar con una solución</a:t>
            </a:r>
            <a:endParaRPr/>
          </a:p>
          <a:p>
            <a:pPr indent="-233997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Se adapta a medida que las circunstancias cambian y aparece nueva información</a:t>
            </a:r>
            <a:endParaRPr/>
          </a:p>
          <a:p>
            <a:pPr indent="-233997" lvl="1" marL="4826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Facilita la trazabilidad para mejorar la transparencia y promover la responsabilidad (accountability)</a:t>
            </a:r>
            <a:endParaRPr/>
          </a:p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Decisión multi-criterio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200"/>
              <a:buNone/>
            </a:pPr>
            <a:r>
              <a:rPr lang="en"/>
              <a:t>El desempeño de cada alternativa en diferentes criterios complejiza la selección de “la mejor alternativa”</a:t>
            </a:r>
            <a:endParaRPr/>
          </a:p>
        </p:txBody>
      </p:sp>
      <p:pic>
        <p:nvPicPr>
          <p:cNvPr id="150" name="Google Shape;150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8619" l="0" r="0" t="-48619"/>
          <a:stretch/>
        </p:blipFill>
        <p:spPr>
          <a:xfrm rot="182442">
            <a:off x="123825" y="151210"/>
            <a:ext cx="5829301" cy="48410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6"/>
          <p:cNvCxnSpPr/>
          <p:nvPr/>
        </p:nvCxnSpPr>
        <p:spPr>
          <a:xfrm flipH="1">
            <a:off x="993191" y="1726325"/>
            <a:ext cx="1696800" cy="42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26"/>
          <p:cNvCxnSpPr/>
          <p:nvPr/>
        </p:nvCxnSpPr>
        <p:spPr>
          <a:xfrm flipH="1">
            <a:off x="2323391" y="1732236"/>
            <a:ext cx="366600" cy="40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26"/>
          <p:cNvCxnSpPr/>
          <p:nvPr/>
        </p:nvCxnSpPr>
        <p:spPr>
          <a:xfrm>
            <a:off x="2689991" y="1726325"/>
            <a:ext cx="1002900" cy="36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26"/>
          <p:cNvCxnSpPr/>
          <p:nvPr/>
        </p:nvCxnSpPr>
        <p:spPr>
          <a:xfrm>
            <a:off x="2689991" y="1732236"/>
            <a:ext cx="2611800" cy="35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771525" y="2499214"/>
            <a:ext cx="2217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764931" y="2499214"/>
            <a:ext cx="20112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71525" y="2499214"/>
            <a:ext cx="40425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26"/>
          <p:cNvCxnSpPr/>
          <p:nvPr/>
        </p:nvCxnSpPr>
        <p:spPr>
          <a:xfrm flipH="1">
            <a:off x="1305785" y="2499214"/>
            <a:ext cx="8835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2202473" y="2499214"/>
            <a:ext cx="5739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2189285" y="2499214"/>
            <a:ext cx="26244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26"/>
          <p:cNvCxnSpPr/>
          <p:nvPr/>
        </p:nvCxnSpPr>
        <p:spPr>
          <a:xfrm flipH="1">
            <a:off x="1556129" y="2499214"/>
            <a:ext cx="21828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26"/>
          <p:cNvCxnSpPr/>
          <p:nvPr/>
        </p:nvCxnSpPr>
        <p:spPr>
          <a:xfrm flipH="1">
            <a:off x="3039911" y="2499214"/>
            <a:ext cx="7188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26"/>
          <p:cNvCxnSpPr/>
          <p:nvPr/>
        </p:nvCxnSpPr>
        <p:spPr>
          <a:xfrm>
            <a:off x="3738929" y="2499214"/>
            <a:ext cx="10749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26"/>
          <p:cNvCxnSpPr/>
          <p:nvPr/>
        </p:nvCxnSpPr>
        <p:spPr>
          <a:xfrm flipH="1">
            <a:off x="1806761" y="2499214"/>
            <a:ext cx="34950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6"/>
          <p:cNvCxnSpPr/>
          <p:nvPr/>
        </p:nvCxnSpPr>
        <p:spPr>
          <a:xfrm flipH="1">
            <a:off x="3316961" y="2499214"/>
            <a:ext cx="19848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26"/>
          <p:cNvCxnSpPr/>
          <p:nvPr/>
        </p:nvCxnSpPr>
        <p:spPr>
          <a:xfrm flipH="1">
            <a:off x="4919261" y="2499214"/>
            <a:ext cx="382500" cy="705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9.2. Análisis Multi-Criterio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rPr lang="en"/>
              <a:t>Haciendo la pregunta correcta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Estructuración del problema</a:t>
            </a:r>
            <a:br>
              <a:rPr lang="en"/>
            </a:br>
            <a:r>
              <a:rPr lang="en" sz="1800"/>
              <a:t>Para la toma de decisión sustentable</a:t>
            </a:r>
            <a:endParaRPr/>
          </a:p>
        </p:txBody>
      </p:sp>
      <p:sp>
        <p:nvSpPr>
          <p:cNvPr id="178" name="Google Shape;178;p28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2959762" y="1844489"/>
            <a:ext cx="5812425" cy="2707111"/>
            <a:chOff x="1012649" y="20919"/>
            <a:chExt cx="7749900" cy="3609481"/>
          </a:xfrm>
        </p:grpSpPr>
        <p:sp>
          <p:nvSpPr>
            <p:cNvPr id="180" name="Google Shape;180;p28"/>
            <p:cNvSpPr/>
            <p:nvPr/>
          </p:nvSpPr>
          <p:spPr>
            <a:xfrm rot="5400000">
              <a:off x="1262659" y="1066851"/>
              <a:ext cx="943500" cy="10740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4C4C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012649" y="20919"/>
              <a:ext cx="1588200" cy="1111800"/>
            </a:xfrm>
            <a:prstGeom prst="roundRect">
              <a:avLst>
                <a:gd fmla="val 16670" name="adj"/>
              </a:avLst>
            </a:prstGeom>
            <a:solidFill>
              <a:srgbClr val="5E627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1066929" y="75199"/>
              <a:ext cx="1479600" cy="10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Identificar</a:t>
              </a:r>
              <a:endParaRPr sz="1100"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765016" y="92416"/>
              <a:ext cx="25641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2765016" y="92416"/>
              <a:ext cx="25641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000" lIns="60000" spcFirstLastPara="1" rIns="60000" wrap="square" tIns="60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Grupos de interés</a:t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Tipo de decisión que debe tomarse</a:t>
              </a:r>
              <a:endParaRPr sz="1100"/>
            </a:p>
          </p:txBody>
        </p:sp>
        <p:sp>
          <p:nvSpPr>
            <p:cNvPr id="185" name="Google Shape;185;p28"/>
            <p:cNvSpPr/>
            <p:nvPr/>
          </p:nvSpPr>
          <p:spPr>
            <a:xfrm rot="5400000">
              <a:off x="2917665" y="2315692"/>
              <a:ext cx="943500" cy="10740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C4C4C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2667655" y="1269759"/>
              <a:ext cx="1588200" cy="1111800"/>
            </a:xfrm>
            <a:prstGeom prst="roundRect">
              <a:avLst>
                <a:gd fmla="val 16670" name="adj"/>
              </a:avLst>
            </a:prstGeom>
            <a:solidFill>
              <a:srgbClr val="5E627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8"/>
            <p:cNvSpPr txBox="1"/>
            <p:nvPr/>
          </p:nvSpPr>
          <p:spPr>
            <a:xfrm>
              <a:off x="2721935" y="1324039"/>
              <a:ext cx="1479600" cy="10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Analizar</a:t>
              </a:r>
              <a:endParaRPr sz="1100"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329960" y="1375788"/>
              <a:ext cx="26748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4329960" y="1375788"/>
              <a:ext cx="26748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000" lIns="60000" spcFirstLastPara="1" rIns="60000" wrap="square" tIns="60000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Evaluación de alternativas en consideración</a:t>
              </a:r>
              <a:endParaRPr sz="1100"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322661" y="2518600"/>
              <a:ext cx="1588200" cy="1111800"/>
            </a:xfrm>
            <a:prstGeom prst="roundRect">
              <a:avLst>
                <a:gd fmla="val 16670" name="adj"/>
              </a:avLst>
            </a:prstGeom>
            <a:solidFill>
              <a:srgbClr val="5E627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376941" y="2572880"/>
              <a:ext cx="1479600" cy="100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Seleccionar</a:t>
              </a:r>
              <a:endParaRPr sz="1100"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223049" y="2624628"/>
              <a:ext cx="25395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6223049" y="2624628"/>
              <a:ext cx="2539500" cy="8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-13335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Análisis de sensibilidad para asegurar que la decisión sea robusta</a:t>
              </a:r>
              <a:endParaRPr sz="1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Planificación holística</a:t>
            </a:r>
            <a:br>
              <a:rPr lang="en"/>
            </a:br>
            <a:r>
              <a:rPr lang="en" sz="1800"/>
              <a:t>Para la toma de decisión sustentable</a:t>
            </a:r>
            <a:endParaRPr/>
          </a:p>
        </p:txBody>
      </p:sp>
      <p:grpSp>
        <p:nvGrpSpPr>
          <p:cNvPr id="199" name="Google Shape;199;p29"/>
          <p:cNvGrpSpPr/>
          <p:nvPr/>
        </p:nvGrpSpPr>
        <p:grpSpPr>
          <a:xfrm>
            <a:off x="2200275" y="1853925"/>
            <a:ext cx="6578100" cy="2688271"/>
            <a:chOff x="0" y="33500"/>
            <a:chExt cx="8770800" cy="3584362"/>
          </a:xfrm>
        </p:grpSpPr>
        <p:sp>
          <p:nvSpPr>
            <p:cNvPr id="200" name="Google Shape;200;p29"/>
            <p:cNvSpPr/>
            <p:nvPr/>
          </p:nvSpPr>
          <p:spPr>
            <a:xfrm>
              <a:off x="0" y="33500"/>
              <a:ext cx="8770800" cy="599700"/>
            </a:xfrm>
            <a:prstGeom prst="roundRect">
              <a:avLst>
                <a:gd fmla="val 16667" name="adj"/>
              </a:avLst>
            </a:prstGeom>
            <a:solidFill>
              <a:srgbClr val="5E627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 txBox="1"/>
            <p:nvPr/>
          </p:nvSpPr>
          <p:spPr>
            <a:xfrm>
              <a:off x="29271" y="62771"/>
              <a:ext cx="87123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la función objetivo</a:t>
              </a:r>
              <a:endParaRPr sz="1100"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0" y="633125"/>
              <a:ext cx="87708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0" y="633125"/>
              <a:ext cx="87708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825" lIns="208850" spcFirstLastPara="1" rIns="133350" wrap="square" tIns="2382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los objetivos y sus ponderaciones</a:t>
              </a:r>
              <a:endParaRPr sz="1100"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0" y="1047125"/>
              <a:ext cx="8770800" cy="599700"/>
            </a:xfrm>
            <a:prstGeom prst="roundRect">
              <a:avLst>
                <a:gd fmla="val 16667" name="adj"/>
              </a:avLst>
            </a:prstGeom>
            <a:solidFill>
              <a:srgbClr val="5E627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9"/>
            <p:cNvSpPr txBox="1"/>
            <p:nvPr/>
          </p:nvSpPr>
          <p:spPr>
            <a:xfrm>
              <a:off x="29271" y="1076396"/>
              <a:ext cx="87123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Modelar las relaciones causa-efecto</a:t>
              </a:r>
              <a:endParaRPr sz="1100"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0" y="1646750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9"/>
            <p:cNvSpPr txBox="1"/>
            <p:nvPr/>
          </p:nvSpPr>
          <p:spPr>
            <a:xfrm>
              <a:off x="0" y="1646750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825" lIns="208850" spcFirstLastPara="1" rIns="133350" wrap="square" tIns="2382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cursos alternativas de acción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Predecir las consecuencias de las acciones en relación a los objetivos</a:t>
              </a:r>
              <a:endParaRPr sz="1100"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0" y="2332437"/>
              <a:ext cx="8770800" cy="599700"/>
            </a:xfrm>
            <a:prstGeom prst="roundRect">
              <a:avLst>
                <a:gd fmla="val 16667" name="adj"/>
              </a:avLst>
            </a:prstGeom>
            <a:solidFill>
              <a:srgbClr val="5E627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9"/>
            <p:cNvSpPr txBox="1"/>
            <p:nvPr/>
          </p:nvSpPr>
          <p:spPr>
            <a:xfrm>
              <a:off x="29271" y="2361708"/>
              <a:ext cx="8712300" cy="5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450" lIns="71450" spcFirstLastPara="1" rIns="71450" wrap="square" tIns="71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None/>
              </a:pPr>
              <a:r>
                <a:rPr b="0" i="0" lang="en" sz="1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Identificación de la solución óptima</a:t>
              </a:r>
              <a:endParaRPr sz="1100"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0" y="2932062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9"/>
            <p:cNvSpPr txBox="1"/>
            <p:nvPr/>
          </p:nvSpPr>
          <p:spPr>
            <a:xfrm>
              <a:off x="0" y="2932062"/>
              <a:ext cx="87708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3825" lIns="208850" spcFirstLastPara="1" rIns="133350" wrap="square" tIns="23825">
              <a:noAutofit/>
            </a:bodyPr>
            <a:lstStyle/>
            <a:p>
              <a:pPr indent="-17145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Evaluar las consecuencias en una escala común de valor</a:t>
              </a:r>
              <a:endParaRPr sz="1100"/>
            </a:p>
            <a:p>
              <a:pPr indent="-17145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Char char="•"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Seleccionar la alternativa que tenga el beneficio neto más alto</a:t>
              </a:r>
              <a:endParaRPr sz="1100"/>
            </a:p>
          </p:txBody>
        </p:sp>
      </p:grpSp>
      <p:sp>
        <p:nvSpPr>
          <p:cNvPr id="212" name="Google Shape;212;p29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Características de un marco conceptual de apoyo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34950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Las decisiones se enfrentan siempre a:</a:t>
            </a:r>
            <a:endParaRPr/>
          </a:p>
          <a:p>
            <a:pPr indent="-241300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/>
              <a:t>Múltiples objetivos</a:t>
            </a:r>
            <a:endParaRPr/>
          </a:p>
          <a:p>
            <a:pPr indent="-241300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/>
              <a:t>Incertidumbre</a:t>
            </a:r>
            <a:endParaRPr/>
          </a:p>
          <a:p>
            <a:pPr indent="-241300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lang="en"/>
              <a:t>Valores diferentes para cada grupo de interés</a:t>
            </a:r>
            <a:endParaRPr/>
          </a:p>
          <a:p>
            <a:pPr indent="-234950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Se necesita seleccionar los límites del sistema apropiados:</a:t>
            </a:r>
            <a:endParaRPr/>
          </a:p>
          <a:p>
            <a:pPr indent="-241300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b="1" lang="en"/>
              <a:t>Temporal: </a:t>
            </a:r>
            <a:r>
              <a:rPr lang="en"/>
              <a:t>¿Cuánto durará el impacto?</a:t>
            </a:r>
            <a:endParaRPr/>
          </a:p>
          <a:p>
            <a:pPr indent="-241300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ts val="1400"/>
              <a:buChar char="○"/>
            </a:pPr>
            <a:r>
              <a:rPr b="1" lang="en"/>
              <a:t>Espacial: </a:t>
            </a:r>
            <a:r>
              <a:rPr lang="en"/>
              <a:t>¿Hasta dónde llegan los efectos?</a:t>
            </a:r>
            <a:endParaRPr/>
          </a:p>
          <a:p>
            <a:pPr indent="-241300" lvl="1" marL="4826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400"/>
              <a:buChar char="○"/>
            </a:pPr>
            <a:r>
              <a:rPr b="1" lang="en"/>
              <a:t>Social: </a:t>
            </a:r>
            <a:r>
              <a:rPr lang="en"/>
              <a:t>¿Quiénes se ven afectados?</a:t>
            </a:r>
            <a:endParaRPr/>
          </a:p>
        </p:txBody>
      </p:sp>
      <p:sp>
        <p:nvSpPr>
          <p:cNvPr id="219" name="Google Shape;219;p30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Características de un marco conceptual de apoyo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Un buen marco conceptual de apoyo a la toma de decisión se enfoca en su</a:t>
            </a:r>
            <a:endParaRPr/>
          </a:p>
          <a:p>
            <a:pPr indent="0" lvl="0" marL="0" rtl="0" algn="ctr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b="1" lang="en" sz="5400"/>
              <a:t>Legitimidad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None/>
            </a:pPr>
            <a:r>
              <a:rPr lang="en"/>
              <a:t>No sólo en el resultado de la decisión, sino que también en el proceso a través del cual se alcanzó la decisión.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None/>
            </a:pPr>
            <a:r>
              <a:rPr lang="en"/>
              <a:t>Para esto, debe integrarse información de varias herramientas distintas.</a:t>
            </a:r>
            <a:endParaRPr/>
          </a:p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9.3. Métodos de toma de decisión multi-criterio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100"/>
              <a:buNone/>
            </a:pPr>
            <a:r>
              <a:rPr lang="en" sz="1100"/>
              <a:t>Buscando la mejor alternativa: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rPr lang="en"/>
              <a:t>AIRM, AHP, ANP, BCM, BWM, </a:t>
            </a:r>
            <a:br>
              <a:rPr lang="en"/>
            </a:br>
            <a:r>
              <a:rPr lang="en"/>
              <a:t>Brown-Gibson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8192"/>
            <a:ext cx="9144001" cy="483530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>
            <p:ph idx="4294967295" type="title"/>
          </p:nvPr>
        </p:nvSpPr>
        <p:spPr>
          <a:xfrm>
            <a:off x="272303" y="3664924"/>
            <a:ext cx="65781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Muchas herramientas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AHP aplicado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</a:pPr>
            <a:r>
              <a:rPr lang="en"/>
              <a:t>Cuando uno quiere comprar un auto para la familia, ¿Cómo decidimos cuál es la mejor alternativa?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1100"/>
              </a:spcBef>
              <a:spcAft>
                <a:spcPts val="1600"/>
              </a:spcAft>
              <a:buClr>
                <a:srgbClr val="464B56"/>
              </a:buClr>
              <a:buSzPts val="1200"/>
              <a:buNone/>
            </a:pPr>
            <a:r>
              <a:rPr lang="en"/>
              <a:t>Quizás las necesidades del padre son distintas a las de la madre, los hijos y los abuelos.</a:t>
            </a:r>
            <a:endParaRPr/>
          </a:p>
        </p:txBody>
      </p:sp>
      <p:pic>
        <p:nvPicPr>
          <p:cNvPr id="245" name="Google Shape;245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35639" l="0" r="0" t="-35622"/>
          <a:stretch/>
        </p:blipFill>
        <p:spPr>
          <a:xfrm>
            <a:off x="0" y="0"/>
            <a:ext cx="60769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3978475" y="1350950"/>
            <a:ext cx="8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auto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Analytic Hierarchy Process (AHP)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219075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Este método permite identificar las prioridades en base a la comparación de pares de criterios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Cada par de criterios se pondera de forma subjetiva (opinión del grupo evaluador) y se le asigna un valor de importancia relativa, normalmente de 1 a 9.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 todos los pares evaluados, se establece una matriz de valoración entre cada par.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 resuelve la matriz para </a:t>
            </a:r>
            <a:r>
              <a:rPr b="1" lang="en"/>
              <a:t>encontrar sus valores propios </a:t>
            </a:r>
            <a:r>
              <a:rPr lang="en"/>
              <a:t>(sí, como en algebra lineal), donde cada columna suma 1.</a:t>
            </a:r>
            <a:endParaRPr/>
          </a:p>
          <a:p>
            <a:pPr indent="-219075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Estos valores propios se promedian para transformarse en los pesos relativos de cada criterio. Esto produce un nivel de inconsistencia, con la que hay que tener ojo.</a:t>
            </a:r>
            <a:endParaRPr/>
          </a:p>
        </p:txBody>
      </p:sp>
      <p:sp>
        <p:nvSpPr>
          <p:cNvPr id="253" name="Google Shape;253;p35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Analytic Hierarchy Process (AHP)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206375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El índice de consistencia es el grado en el que el valor propio principal (λ</a:t>
            </a:r>
            <a:r>
              <a:rPr baseline="-25000" lang="en"/>
              <a:t>max</a:t>
            </a:r>
            <a:r>
              <a:rPr lang="en"/>
              <a:t>) de la matriz es igual al rango de la matriz (n)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CI= (λ</a:t>
            </a:r>
            <a:r>
              <a:rPr baseline="-25000" lang="en"/>
              <a:t>max</a:t>
            </a:r>
            <a:r>
              <a:rPr lang="en"/>
              <a:t> –n)/(n-1)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Usualmente se hace el cálculo del valor propio principal multiplicando el promedio del valor ponderado de cada criterio con la suma de cada columna de la matriz inicial y luego sumando cada resultado.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Con este indicador, se calcula la Razón de Consistencia (Consistency Ratio CR) como CR=CI/RI</a:t>
            </a:r>
            <a:endParaRPr/>
          </a:p>
          <a:p>
            <a:pPr indent="-206375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Donde RI es un índice de consistencia aleatorio que depende del rango de la matriz</a:t>
            </a:r>
            <a:endParaRPr/>
          </a:p>
          <a:p>
            <a:pPr indent="-139700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Analytic Hierarchy Process (AHP)</a:t>
            </a:r>
            <a:endParaRPr/>
          </a:p>
        </p:txBody>
      </p:sp>
      <p:sp>
        <p:nvSpPr>
          <p:cNvPr id="266" name="Google Shape;266;p37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pic>
        <p:nvPicPr>
          <p:cNvPr id="267" name="Google Shape;26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058" y="1930808"/>
            <a:ext cx="6554700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2200275" y="3114206"/>
            <a:ext cx="65778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-231775" lvl="0" marL="24130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Char char="–"/>
            </a:pPr>
            <a:r>
              <a:rPr b="0" i="0" lang="en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Mientras más criterios, mayor es el valor de RI. Si el ratio de consistencia es menor o igual a 10% se puede aceptar la evaluación como consistente. </a:t>
            </a:r>
            <a:endParaRPr sz="1100"/>
          </a:p>
          <a:p>
            <a:pPr indent="-231775" lvl="0" marL="2413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Char char="–"/>
            </a:pPr>
            <a:r>
              <a:rPr b="0" i="0" lang="en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Lo mismo se repite con la asignación de las ponderaciones de los sub-criterios.</a:t>
            </a:r>
            <a:endParaRPr sz="1100"/>
          </a:p>
          <a:p>
            <a:pPr indent="-231775" lvl="0" marL="2413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Char char="–"/>
            </a:pPr>
            <a:r>
              <a:rPr b="0" i="0" lang="en" sz="1500" u="none" cap="none" strike="noStrike">
                <a:solidFill>
                  <a:srgbClr val="464B56"/>
                </a:solidFill>
                <a:latin typeface="Calibri"/>
                <a:ea typeface="Calibri"/>
                <a:cs typeface="Calibri"/>
                <a:sym typeface="Calibri"/>
              </a:rPr>
              <a:t>Se puede repetir el mismo proceso también con las alternativas, donde se comparan alternativas en pares, para cada uno de los criterios o sub-criterios. Estos resultados finalmente me dan una ponderación de la preferencia de cada alternativa según el conjunto de criterios.</a:t>
            </a:r>
            <a:endParaRPr sz="1100"/>
          </a:p>
          <a:p>
            <a:pPr indent="-165100" lvl="0" marL="241300" marR="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Font typeface="Corbel"/>
              <a:buNone/>
            </a:pPr>
            <a:r>
              <a:t/>
            </a:r>
            <a:endParaRPr b="0" i="0" sz="1500" u="none" cap="none" strike="noStrike">
              <a:solidFill>
                <a:srgbClr val="464B5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Suma ponderada (MCDA)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El peso relativo se puede extraer de una metodología como el AHP o asignarse de forma arbitraria. Este peso relativo elimina la unidad de medida del puntaje, permitiendo que se sumen elementos con unidades diferentes (como costos y personas afectadas)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1100"/>
              </a:spcBef>
              <a:spcAft>
                <a:spcPts val="1600"/>
              </a:spcAft>
              <a:buClr>
                <a:srgbClr val="464B56"/>
              </a:buClr>
              <a:buSzPct val="100000"/>
              <a:buNone/>
            </a:pPr>
            <a:r>
              <a:rPr lang="en"/>
              <a:t>Los puntajes de cada opción se definen alrededor del peso relativo y sus unidades de medida.</a:t>
            </a:r>
            <a:endParaRPr/>
          </a:p>
        </p:txBody>
      </p:sp>
      <p:pic>
        <p:nvPicPr>
          <p:cNvPr id="275" name="Google Shape;275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7494" l="0" r="0" t="-47475"/>
          <a:stretch/>
        </p:blipFill>
        <p:spPr>
          <a:xfrm rot="173222">
            <a:off x="119062" y="144067"/>
            <a:ext cx="5838827" cy="485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9.4. Caso de toma de decisión sustentable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pic>
        <p:nvPicPr>
          <p:cNvPr id="287" name="Google Shape;287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02" y="1686346"/>
            <a:ext cx="5345700" cy="30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sp>
        <p:nvSpPr>
          <p:cNvPr id="289" name="Google Shape;289;p40"/>
          <p:cNvSpPr/>
          <p:nvPr/>
        </p:nvSpPr>
        <p:spPr>
          <a:xfrm>
            <a:off x="5647544" y="1909607"/>
            <a:ext cx="3130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necesidad: 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la planta para cumplir con la directiva de tratamiento de aguas de la Unión Europea.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sp>
        <p:nvSpPr>
          <p:cNvPr id="295" name="Google Shape;295;p41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10000"/>
          </a:bodyPr>
          <a:lstStyle/>
          <a:p>
            <a:pPr indent="-211931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Se analizaron 6 opciones diferentes:</a:t>
            </a:r>
            <a:endParaRPr/>
          </a:p>
          <a:p>
            <a:pPr indent="-224631" lvl="0" marL="2540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cañaveral (Reed-bed) y descargar directo al río principal</a:t>
            </a:r>
            <a:endParaRPr/>
          </a:p>
          <a:p>
            <a:pPr indent="-224631" lvl="0" marL="2540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Filtro Airado Sumergido (SAF) y descargar directo al río principal</a:t>
            </a:r>
            <a:endParaRPr/>
          </a:p>
          <a:p>
            <a:pPr indent="-224631" lvl="0" marL="2540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Bioreactor de Membrana (MBR) y descargar a un arroyo local</a:t>
            </a:r>
            <a:endParaRPr/>
          </a:p>
          <a:p>
            <a:pPr indent="-224631" lvl="0" marL="2540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Usar un tanque séptico, SAF, dosis ferrosa, filtro de arena y descargar a un arroyo local</a:t>
            </a:r>
            <a:endParaRPr/>
          </a:p>
          <a:p>
            <a:pPr indent="-224631" lvl="0" marL="2540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Usar un tanque séptico, SAF, dosis ferrosa y descargar a un arroyo local</a:t>
            </a:r>
            <a:endParaRPr/>
          </a:p>
          <a:p>
            <a:pPr indent="-224631" lvl="0" marL="2540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Font typeface="Century Schoolbook"/>
              <a:buAutoNum type="arabicPeriod"/>
            </a:pPr>
            <a:r>
              <a:rPr lang="en"/>
              <a:t>Tratar localmente con una laguna de 2 etapas y descargar a un arroyo local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sp>
        <p:nvSpPr>
          <p:cNvPr id="302" name="Google Shape;302;p42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pic>
        <p:nvPicPr>
          <p:cNvPr id="303" name="Google Shape;30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377" y="1713038"/>
            <a:ext cx="5880000" cy="3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0" y="4869656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482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78571"/>
              <a:buFont typeface="Century Schoolbook"/>
              <a:buNone/>
            </a:pPr>
            <a:r>
              <a:rPr lang="en"/>
              <a:t>Planta de tratamiento para una pequeña comunidad</a:t>
            </a:r>
            <a:endParaRPr/>
          </a:p>
        </p:txBody>
      </p:sp>
      <p:sp>
        <p:nvSpPr>
          <p:cNvPr id="315" name="Google Shape;315;p44"/>
          <p:cNvSpPr txBox="1"/>
          <p:nvPr>
            <p:ph idx="11" type="ftr"/>
          </p:nvPr>
        </p:nvSpPr>
        <p:spPr>
          <a:xfrm>
            <a:off x="2200274" y="4722461"/>
            <a:ext cx="425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220662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Recomendación:</a:t>
            </a:r>
            <a:endParaRPr/>
          </a:p>
          <a:p>
            <a:pPr indent="-322262" lvl="0" marL="3429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Font typeface="Century Schoolbook"/>
              <a:buAutoNum type="arabicPeriod" startAt="6"/>
            </a:pPr>
            <a:r>
              <a:rPr b="1" lang="en"/>
              <a:t>Tratar localmente con una laguna de 2 etapas y descargar a un arroyo local.</a:t>
            </a:r>
            <a:endParaRPr/>
          </a:p>
          <a:p>
            <a:pPr indent="-220662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Beneficios: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Usa menos materiales y energía que las alternativas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Mayor facilidad de operación y menor requerimiento de limpieza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Permite construcción rápida y menos compleja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Se especificaron componentes para larga vida útil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Baja mantención</a:t>
            </a:r>
            <a:endParaRPr/>
          </a:p>
          <a:p>
            <a:pPr indent="-227965" lvl="1" marL="4826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100000"/>
              <a:buChar char="○"/>
            </a:pPr>
            <a:r>
              <a:rPr lang="en"/>
              <a:t>Uso de energía eólica en el sitio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45"/>
          <p:cNvCxnSpPr/>
          <p:nvPr/>
        </p:nvCxnSpPr>
        <p:spPr>
          <a:xfrm>
            <a:off x="233050" y="2974025"/>
            <a:ext cx="70038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5"/>
          <p:cNvSpPr/>
          <p:nvPr/>
        </p:nvSpPr>
        <p:spPr>
          <a:xfrm>
            <a:off x="3814350" y="2873825"/>
            <a:ext cx="287400" cy="1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 txBox="1"/>
          <p:nvPr/>
        </p:nvSpPr>
        <p:spPr>
          <a:xfrm>
            <a:off x="3278700" y="217155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Inversion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2516000" y="2873825"/>
            <a:ext cx="287400" cy="1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5"/>
          <p:cNvSpPr txBox="1"/>
          <p:nvPr/>
        </p:nvSpPr>
        <p:spPr>
          <a:xfrm>
            <a:off x="1980350" y="217155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Energia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1301550" y="2873825"/>
            <a:ext cx="287400" cy="1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0" y="217155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Visual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535650" y="2873825"/>
            <a:ext cx="287400" cy="1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899075" y="337180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Riesgo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823050" y="2473625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1709900" y="2473625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2997150" y="2473625"/>
            <a:ext cx="5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Resultado de aprendizaje asociado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220662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RA 2:</a:t>
            </a:r>
            <a:br>
              <a:rPr lang="en"/>
            </a:br>
            <a:r>
              <a:rPr lang="en"/>
              <a:t>“Identifica los contaminantes y los impactos ambientales, para las distintas disciplinas de la ingeniería, </a:t>
            </a:r>
            <a:r>
              <a:rPr b="1" lang="en"/>
              <a:t>visibilizando acciones y decisiones de profesionales </a:t>
            </a:r>
            <a:r>
              <a:rPr lang="en"/>
              <a:t>del área que podrían limitar el desarrollo sostenible.”</a:t>
            </a:r>
            <a:endParaRPr/>
          </a:p>
          <a:p>
            <a:pPr indent="-220662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SO 4 (ABET):</a:t>
            </a:r>
            <a:br>
              <a:rPr lang="en"/>
            </a:br>
            <a:r>
              <a:rPr lang="en"/>
              <a:t>“Habilidad para reconocer responsabilidades éticas y profesionales en situaciones de ingeniería y hacer juicios informados los cuales deben considerar el impacto de la solución en contextos globales, económicos y ambientales.”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371726" y="1372934"/>
            <a:ext cx="43947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900"/>
              <a:buFont typeface="Century Schoolbook"/>
              <a:buNone/>
            </a:pPr>
            <a:r>
              <a:rPr lang="en"/>
              <a:t>9.1. Toma de decisión en empresas y sustentabilidad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860938" y="3132098"/>
            <a:ext cx="34251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1600"/>
              </a:spcAft>
              <a:buClr>
                <a:srgbClr val="464B56"/>
              </a:buClr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Toma de decisión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27806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b="1" lang="en"/>
              <a:t>La toma de decisión ocurre en un entorno complejo</a:t>
            </a:r>
            <a:r>
              <a:rPr lang="en"/>
              <a:t>, que no puede representarse a través de un modelo que la visualiza como tan solo un conjunto de partes.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Los sistemas tienen </a:t>
            </a:r>
            <a:r>
              <a:rPr b="1" lang="en"/>
              <a:t>propiedades emergentes</a:t>
            </a:r>
            <a:r>
              <a:rPr lang="en"/>
              <a:t>, que dependen de la interacción entre sus componentes. (el todo es más que la suma de sus partes)</a:t>
            </a:r>
            <a:endParaRPr/>
          </a:p>
          <a:p>
            <a:pPr indent="-227806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Ejemplo: Propiedades emergentes de una colonia de hormigas.</a:t>
            </a:r>
            <a:endParaRPr/>
          </a:p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2200274" y="4722461"/>
            <a:ext cx="657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 y Sciencing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https://sciencing.com/emergent-properties-8232868.html</a:t>
            </a:r>
            <a:r>
              <a:rPr lang="en"/>
              <a:t>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9895" y="3584992"/>
            <a:ext cx="4458687" cy="113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Toma de decisión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34950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500"/>
              <a:buChar char="●"/>
            </a:pPr>
            <a:r>
              <a:rPr lang="en"/>
              <a:t>La forma tradicional para manejar sistemas complejos se ha enfocado casi </a:t>
            </a:r>
            <a:r>
              <a:rPr b="1" lang="en"/>
              <a:t>exclusivamente en los aspectos técnicos </a:t>
            </a:r>
            <a:r>
              <a:rPr lang="en"/>
              <a:t>de un </a:t>
            </a:r>
            <a:r>
              <a:rPr b="1" lang="en"/>
              <a:t>sistema socio-técnico</a:t>
            </a:r>
            <a:r>
              <a:rPr lang="en"/>
              <a:t>.</a:t>
            </a:r>
            <a:endParaRPr/>
          </a:p>
          <a:p>
            <a:pPr indent="-234950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ts val="1500"/>
              <a:buChar char="●"/>
            </a:pPr>
            <a:r>
              <a:rPr b="1" lang="en"/>
              <a:t>Se ha descuidado el contexto social </a:t>
            </a:r>
            <a:r>
              <a:rPr lang="en"/>
              <a:t>de estos desafíos.</a:t>
            </a:r>
            <a:endParaRPr/>
          </a:p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2200274" y="4722461"/>
            <a:ext cx="657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Centre for Sustainable Development (2015)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200275" y="426259"/>
            <a:ext cx="65778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/>
              <a:buNone/>
            </a:pPr>
            <a:r>
              <a:rPr lang="en"/>
              <a:t>Decisiones que toman las empresas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200275" y="1828800"/>
            <a:ext cx="6577800" cy="27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-213518" lvl="0" marL="2413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Las empresas se ven enfrentadas a decisiones tentadoras desde la perspectiva ética, y las decisiones se toman con información incompleta, opiniones y agendas.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Ej: Este químico que es más barato pero cuida menos el medio ambiente, ¿Lo compramos y usamos igual? Sí, total la ley lo permite. Sí, total nadie se va a dar cuenta. Sí, porque si nos multan igual nos sale más barato.</a:t>
            </a:r>
            <a:endParaRPr/>
          </a:p>
          <a:p>
            <a:pPr indent="-213518" lvl="0" marL="241300" rtl="0" algn="l">
              <a:lnSpc>
                <a:spcPct val="111000"/>
              </a:lnSpc>
              <a:spcBef>
                <a:spcPts val="700"/>
              </a:spcBef>
              <a:spcAft>
                <a:spcPts val="1600"/>
              </a:spcAft>
              <a:buClr>
                <a:srgbClr val="464B56"/>
              </a:buClr>
              <a:buSzPct val="83333"/>
              <a:buChar char="●"/>
            </a:pPr>
            <a:r>
              <a:rPr lang="en"/>
              <a:t>Entonces, </a:t>
            </a:r>
            <a:br>
              <a:rPr lang="en"/>
            </a:br>
            <a:r>
              <a:rPr b="1" lang="en" sz="1700"/>
              <a:t>¿Qué razón tenemos para elegir el camino que sentimos “más ético”?</a:t>
            </a:r>
            <a:endParaRPr/>
          </a:p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2200274" y="4722461"/>
            <a:ext cx="6577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Elaboración propia.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6357366" y="1127933"/>
            <a:ext cx="24231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600"/>
              <a:buFont typeface="Century Schoolbook"/>
              <a:buNone/>
            </a:pPr>
            <a:r>
              <a:rPr lang="en"/>
              <a:t>Jerarquía de decisión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6357366" y="2417855"/>
            <a:ext cx="24207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A la hora de tomar decisiones, se parte desde lo más general, hasta lo más específico.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A veces las decisiones son simples, pues hay criterios preponderantes y alternativas claramente superiores.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1100"/>
              </a:spcBef>
              <a:spcAft>
                <a:spcPts val="0"/>
              </a:spcAft>
              <a:buClr>
                <a:srgbClr val="464B56"/>
              </a:buClr>
              <a:buSzPct val="100000"/>
              <a:buNone/>
            </a:pPr>
            <a:r>
              <a:rPr lang="en"/>
              <a:t>¿Qué pasa cuando no es tan así?</a:t>
            </a:r>
            <a:endParaRPr/>
          </a:p>
          <a:p>
            <a:pPr indent="0" lvl="0" marL="0" rtl="0" algn="l">
              <a:lnSpc>
                <a:spcPct val="111000"/>
              </a:lnSpc>
              <a:spcBef>
                <a:spcPts val="1100"/>
              </a:spcBef>
              <a:spcAft>
                <a:spcPts val="1600"/>
              </a:spcAft>
              <a:buClr>
                <a:srgbClr val="464B56"/>
              </a:buClr>
              <a:buSzPct val="100000"/>
              <a:buNone/>
            </a:pPr>
            <a:r>
              <a:rPr lang="en"/>
              <a:t>Necesitamos usar herramientas de apoyo</a:t>
            </a:r>
            <a:endParaRPr/>
          </a:p>
        </p:txBody>
      </p:sp>
      <p:pic>
        <p:nvPicPr>
          <p:cNvPr id="136" name="Google Shape;136;p2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34282" r="-34265" t="0"/>
          <a:stretch/>
        </p:blipFill>
        <p:spPr>
          <a:xfrm>
            <a:off x="1197690" y="1013713"/>
            <a:ext cx="3681609" cy="311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