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matic SC"/>
      <p:regular r:id="rId17"/>
      <p:bold r:id="rId18"/>
    </p:embeddedFont>
    <p:embeddedFont>
      <p:font typeface="Source Code Pr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bold.fntdata"/><Relationship Id="rId11" Type="http://schemas.openxmlformats.org/officeDocument/2006/relationships/slide" Target="slides/slide6.xml"/><Relationship Id="rId22" Type="http://schemas.openxmlformats.org/officeDocument/2006/relationships/font" Target="fonts/SourceCodePro-boldItalic.fntdata"/><Relationship Id="rId10" Type="http://schemas.openxmlformats.org/officeDocument/2006/relationships/slide" Target="slides/slide5.xml"/><Relationship Id="rId21" Type="http://schemas.openxmlformats.org/officeDocument/2006/relationships/font" Target="fonts/SourceCodePr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maticSC-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SourceCodePro-regular.fntdata"/><Relationship Id="rId6" Type="http://schemas.openxmlformats.org/officeDocument/2006/relationships/slide" Target="slides/slide1.xml"/><Relationship Id="rId18" Type="http://schemas.openxmlformats.org/officeDocument/2006/relationships/font" Target="fonts/AmaticSC-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c6f59039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c6f5903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65f267dc2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65f267dc2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65f267dc2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65f267dc2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422d671d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422d671d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422d671d8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422d671d8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65f267dc2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65f267dc2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65f267dc2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65f267dc2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65f267dc2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65f267dc2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65f267dc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65f267dc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65f267dc2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65f267dc2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65f267dc2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65f267dc2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Ingeniería y Desarrollo Sostenible</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Clase 21: Estrategias Corporativas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Agree on a new social contract: Walk the talk with employees and stakeholders.</a:t>
            </a:r>
            <a:endParaRPr/>
          </a:p>
        </p:txBody>
      </p:sp>
      <p:sp>
        <p:nvSpPr>
          <p:cNvPr id="110" name="Google Shape;110;p2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32500" lnSpcReduction="10000"/>
          </a:bodyPr>
          <a:lstStyle/>
          <a:p>
            <a:pPr indent="0" lvl="0" marL="0" rtl="0" algn="l">
              <a:spcBef>
                <a:spcPts val="0"/>
              </a:spcBef>
              <a:spcAft>
                <a:spcPts val="0"/>
              </a:spcAft>
              <a:buNone/>
            </a:pPr>
            <a:r>
              <a:rPr lang="en"/>
              <a:t>Making sustainable thinking and behaviors a habit is perhaps the most important and difficult part of the process. Leaders need to be more open and collaborative with their broader ecosystem of customers, partners, and stakeholders, co-creating solutions to complex problems. Empathy and trust are foundational to connecting authentically with all stakeholders, starting with employees.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Of course, changing minds is not easy. Defining a new manifesto of values and cascading it down from the top in hopes that change will happen rarely works. Instead, managers should agree on a set of concrete behaviors to bring into their day-to-day activities, and those should be periodically reviewed and discussed in retrospective sessions. For example, rather than using abstract values like “trust,” “purpose,” “empathy,” “collaboration,” or “openness,” it’s better to articulate concrete organizational behaviors. For example: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“Include external stakeholders in strategic conversations about the broader industry ecosystem.”</a:t>
            </a:r>
            <a:endParaRPr/>
          </a:p>
          <a:p>
            <a:pPr indent="0" lvl="0" marL="0" rtl="0" algn="l">
              <a:spcBef>
                <a:spcPts val="1600"/>
              </a:spcBef>
              <a:spcAft>
                <a:spcPts val="0"/>
              </a:spcAft>
              <a:buNone/>
            </a:pPr>
            <a:r>
              <a:rPr lang="en"/>
              <a:t>“Care about people by dedicating time with collaborators to providing and receiving feedback.”</a:t>
            </a:r>
            <a:endParaRPr/>
          </a:p>
          <a:p>
            <a:pPr indent="0" lvl="0" marL="0" rtl="0" algn="l">
              <a:spcBef>
                <a:spcPts val="1600"/>
              </a:spcBef>
              <a:spcAft>
                <a:spcPts val="0"/>
              </a:spcAft>
              <a:buNone/>
            </a:pPr>
            <a:r>
              <a:rPr lang="en"/>
              <a:t>“Set co-creation workshops with partners to jointly define the problem space and solutions.”</a:t>
            </a:r>
            <a:endParaRPr/>
          </a:p>
          <a:p>
            <a:pPr indent="0" lvl="0" marL="0" rtl="0" algn="l">
              <a:spcBef>
                <a:spcPts val="1600"/>
              </a:spcBef>
              <a:spcAft>
                <a:spcPts val="0"/>
              </a:spcAft>
              <a:buNone/>
            </a:pPr>
            <a:r>
              <a:rPr lang="en"/>
              <a:t>“Drop projects or activities that — although profitable — are problematic on ESG dimensions.”</a:t>
            </a:r>
            <a:endParaRPr/>
          </a:p>
          <a:p>
            <a:pPr indent="0" lvl="0" marL="0" rtl="0" algn="l">
              <a:spcBef>
                <a:spcPts val="1600"/>
              </a:spcBef>
              <a:spcAft>
                <a:spcPts val="0"/>
              </a:spcAft>
              <a:buNone/>
            </a:pPr>
            <a:r>
              <a:rPr lang="en"/>
              <a:t>Stating observable behaviors in concrete terms makes it easier to monitor them and have periodic retrospective sessions to discuss actual adoption.</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Foster ecosystem thinking and co-create with partners.</a:t>
            </a:r>
            <a:endParaRPr/>
          </a:p>
        </p:txBody>
      </p:sp>
      <p:sp>
        <p:nvSpPr>
          <p:cNvPr id="116" name="Google Shape;116;p2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To adapt traditional business frameworks and tools to the sustainability age, make strategic thinking more systemic. One concept that is worth exploring is the link between strategy, sustainability, and business ecosystems. A case in point is xarvio’s sustainable farming ecosystem: a win-win coalition of more than 25 partners (like Bosch, John Deere, and Claas) orchestrated by BASF Agricultural division to provide holistic solutions to farmers, going well beyond the traditional BASF business model of selling crop protection products. In fact, by using data and receiving advice for making decisions, farmers can better manage frequency and dosing of crop protection products (when to spray, how often, and where exactly) for a more precise resource utilization with less pollution and higher yield. This case illustrates a fundamental shift from a firm’s product-centric business model to a more systemic one.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To help strategists think in this direction, the traditional businesses canvases and tools need to be updated with more emphasis on ecosystem design (see, for example, our Ecosystem Canvas) and other co-creation tools. Co-creation with partners will be key and should become a widespread capability in the organization. Think of circular business models, where co-creation with other firms and institutions is central.</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Contenidos</a:t>
            </a:r>
            <a:endParaRPr/>
          </a:p>
        </p:txBody>
      </p:sp>
      <p:sp>
        <p:nvSpPr>
          <p:cNvPr id="63" name="Google Shape;63;p14"/>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a:t>Presentación profesor</a:t>
            </a:r>
            <a:endParaRPr/>
          </a:p>
          <a:p>
            <a:pPr indent="-304800" lvl="0" marL="457200" rtl="0" algn="l">
              <a:spcBef>
                <a:spcPts val="0"/>
              </a:spcBef>
              <a:spcAft>
                <a:spcPts val="0"/>
              </a:spcAft>
              <a:buSzPts val="1200"/>
              <a:buAutoNum type="arabicPeriod"/>
            </a:pPr>
            <a:r>
              <a:rPr lang="en"/>
              <a:t>Reglas del curso</a:t>
            </a:r>
            <a:endParaRPr/>
          </a:p>
          <a:p>
            <a:pPr indent="-304800" lvl="0" marL="457200" rtl="0" algn="l">
              <a:spcBef>
                <a:spcPts val="0"/>
              </a:spcBef>
              <a:spcAft>
                <a:spcPts val="0"/>
              </a:spcAft>
              <a:buSzPts val="1200"/>
              <a:buAutoNum type="arabicPeriod"/>
            </a:pPr>
            <a:r>
              <a:rPr lang="en"/>
              <a:t>Programa de clases</a:t>
            </a:r>
            <a:endParaRPr/>
          </a:p>
          <a:p>
            <a:pPr indent="-304800" lvl="0" marL="457200" rtl="0" algn="l">
              <a:spcBef>
                <a:spcPts val="0"/>
              </a:spcBef>
              <a:spcAft>
                <a:spcPts val="0"/>
              </a:spcAft>
              <a:buSzPts val="1200"/>
              <a:buAutoNum type="arabicPeriod"/>
            </a:pPr>
            <a:r>
              <a:rPr lang="en"/>
              <a:t>Evaluaciones</a:t>
            </a:r>
            <a:endParaRPr/>
          </a:p>
          <a:p>
            <a:pPr indent="-304800" lvl="0" marL="457200" rtl="0" algn="l">
              <a:spcBef>
                <a:spcPts val="0"/>
              </a:spcBef>
              <a:spcAft>
                <a:spcPts val="0"/>
              </a:spcAft>
              <a:buSzPts val="1200"/>
              <a:buAutoNum type="arabicPeriod"/>
            </a:pPr>
            <a:r>
              <a:rPr lang="en"/>
              <a:t>Ikigai</a:t>
            </a:r>
            <a:endParaRPr/>
          </a:p>
          <a:p>
            <a:pPr indent="-304800" lvl="0" marL="457200" rtl="0" algn="l">
              <a:spcBef>
                <a:spcPts val="0"/>
              </a:spcBef>
              <a:spcAft>
                <a:spcPts val="0"/>
              </a:spcAft>
              <a:buSzPts val="1200"/>
              <a:buAutoNum type="arabicPeriod"/>
            </a:pPr>
            <a:r>
              <a:rPr lang="en"/>
              <a:t>Grupos de trabajo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 </a:t>
            </a:r>
            <a:endParaRPr/>
          </a:p>
          <a:p>
            <a:pPr indent="0" lvl="0" marL="0" rtl="0" algn="ctr">
              <a:spcBef>
                <a:spcPts val="0"/>
              </a:spcBef>
              <a:spcAft>
                <a:spcPts val="0"/>
              </a:spcAft>
              <a:buNone/>
            </a:pPr>
            <a:r>
              <a:rPr lang="en"/>
              <a:t>Presentación del profesor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Hidden enemy #1: Structure and governance</a:t>
            </a:r>
            <a:endParaRPr/>
          </a:p>
        </p:txBody>
      </p:sp>
      <p:sp>
        <p:nvSpPr>
          <p:cNvPr id="74" name="Google Shape;74;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1600"/>
              </a:spcAft>
              <a:buNone/>
            </a:pPr>
            <a:r>
              <a:rPr lang="en"/>
              <a:t>Since its first appearance in the business lexicon, sustainability has tended to be cornered and corralled into ad hoc departments. The result is that it’s siloed away from other key corporate functions like strategy and innovation and distant from business lines and operations. This segregation, still in place in most companies, makes it difficult for sustainability to percolate throughout the whole organization. It’s also an internal political signal: The real power and relevance of sustainability is limited within the organization, with little traction or influence across other units. It’s not surprising that managers have often seen sustainability as a nice-to-have or a marketing lever, rather than a key driver for margins and sales. The same misperception is evident at the board level, where there is little familiarity with the strategic dimensions of sustainability. The situation has improved over the last couple of years, but there’s still a stark disconnect between what boards say and what they do.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Hidden enemy #2: Processes and metrics</a:t>
            </a:r>
            <a:endParaRPr/>
          </a:p>
        </p:txBody>
      </p:sp>
      <p:sp>
        <p:nvSpPr>
          <p:cNvPr id="80" name="Google Shape;80;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lang="en"/>
              <a:t>In most cases, sustainability is not embedded into business processes by design. Procedures and criteria for decisions were designed in a pre-sustainability era where profit was all that mattered. People and planet were not even on the radar when evaluating choices and trade-offs. Price, costs, profits, market shares, and earning per shares were the most common criteria used to run a business. The main goal in this perspective is to outperform competitors, take the highest share of consumers’ wallets, increase bargaining power over suppliers, and squeeze the margins of other players on the chain.</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As long as procedures, rules, and metrics remain anchored to traditional thinking, sustainability initiatives will be neutralized by corporate bureaucracy, despite the good intentions of senior leaders. Moreover, while the metrics related to profit are standard and ubiquitous within organizations (as well as external communications), the same cannot be said of sustainability. Even when there are metrics, they’re fragmented, inconsistent, and lack a common standard. For example, ESG reports are often made up of inaccurate, unverifiable, and contradictory data, without the accounting rigor of conventional financial metrics.</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Hidden enemy #3: Culture and leadership</a:t>
            </a:r>
            <a:endParaRPr/>
          </a:p>
        </p:txBody>
      </p:sp>
      <p:sp>
        <p:nvSpPr>
          <p:cNvPr id="86" name="Google Shape;86;p1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n"/>
              <a:t>Established firms, founded in the 20th century, were simply not designed for sustainability, and consequently they have not developed a culture of sustainability. There are very few exceptions to this (e.g., Patagonia, the outdoor clothing company founded in 1973). This means that for the vast majority of older organizations, putting sustainability at the heart of their purpose requires a deep cultural transformation. It’s not simply a recalibration of the mission statement or a new manifesto of values. Changing people’s hearts and minds is the biggest challenge — and it must start with an organization’s leaders.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Most of today’s senior executives were educated at business schools in the 1990s and gained experience (and built their careers) within a profit-only paradigm: externally, fighting against competitors; internally, ruling with strict command and control. Sustainability at scale requires a different approach based on empathy, openness, collaboration, and trust. However, unlearning the traditional paradigm, so deeply entrenched in the leaders’ mindsets, is not easy and takes time. Changing the narrative is a first step, but it will backfire if not coupled with an observable change in leaders’ actual actions, behaviors, and decisions about their employees, customers, suppliers, and communities.</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Hidden enemy #4: Methods and skills</a:t>
            </a:r>
            <a:endParaRPr/>
          </a:p>
        </p:txBody>
      </p:sp>
      <p:sp>
        <p:nvSpPr>
          <p:cNvPr id="92" name="Google Shape;92;p1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1600"/>
              </a:spcAft>
              <a:buNone/>
            </a:pPr>
            <a:r>
              <a:rPr lang="en"/>
              <a:t>The conventional manager’s toolkit is made of frameworks designed by academics and consultants over the last four to five decades and now universally adopted as standard. Think of Porter’s five forces or financial tools like the net present value (NPV). Too often, these methods continue to be the only compass when formulating strategies or evaluating new projects. Managers are trained to master reading that particular compass and acquire the related analytical skills. This perpetuates the bias. While new methods and tools designed specifically for sustainability do exist, they’re relatively new, and their penetration and adoption are limited. If the methods are not part of day-to-day routines and practices, it will be difficult to reach judgements and make decisions based on sustainability. In addition, most employees do not have sufficient familiarity with sustainability terminology and frameworks. This is largely because this domain has always been the remit solely of environmental experts.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Establish an organizational mesh to percolate Sustainability through all units.</a:t>
            </a:r>
            <a:endParaRPr/>
          </a:p>
        </p:txBody>
      </p:sp>
      <p:sp>
        <p:nvSpPr>
          <p:cNvPr id="98" name="Google Shape;98;p2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How can a company overcome the typical disconnect between the sustainability department and other business units? One effective solution is to build a community of practice: a core team of experts (often called black belts) orchestrating a group of sustainability catalysts (or ambassadors) within the units. For example, at Clariant, a specialty chemical company, a small, cross-functional team of black belts supports projects with all business units.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Some companies go even further by reshaping the organizational design, both at the corporate level and business unit level. For instance, Enel, a world leader in renewable energy and a company we consulted for, created a corporate unit called “innovability.” In the words of Enel’s chief innovability officer Ernesto Ciorra “we no longer work separately on innovation and sustainability, but on innovability, a term that combines the two concepts.” The unit has representatives in each business line with three main goals: to make sure that sustainability is embedded by design in the development of new products and business solutions; to coach and support the experimentation of new initiatives and portfolio management; and to share and disseminate best practices and technical expertise (for example, about the circular economy). Such novel organizational positioning is consistent with the evolving role of innovation units: to enable all functions and business units to innovate sustainably, rather than being the owner of innovation.</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Embed sustainability by design into every process and trade off decision making.</a:t>
            </a:r>
            <a:endParaRPr/>
          </a:p>
        </p:txBody>
      </p:sp>
      <p:sp>
        <p:nvSpPr>
          <p:cNvPr id="104" name="Google Shape;104;p2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n"/>
              <a:t>To rethink business processes to ensure sustainability-driven decisions, let’s consider the following real examples of different business processes.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The R&amp;D unit of a large life sciences firm we consulted with revisited the product development process to include an ESG perspective starting from the very early stage of the funnel. Usually, at the start of the process, there is a step called “problem space definition.” At this point, key customer issues and problems to solve are selected based on a set of criteria. Without the right emphasis on sustainability scores at this stage, new products and businesses will most likely continue to focus only on profit maximization.</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A European utility company rethought its travel policy and gave employees more freedom to judge when travel is necessary, making CO2 emissions one of the explicit decision-making criteria, based on a calculator. The same logic applies to commuting between office and home. Unilever, following its purpose of “making sustainable living commonplace,” revisited its M&amp;A process, favoring divestiture from sectors and companies that, while lucrative, did not fit with the company’s long-term sustainability goals.</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