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4" r:id="rId3"/>
    <p:sldId id="285" r:id="rId4"/>
    <p:sldId id="257" r:id="rId5"/>
    <p:sldId id="259" r:id="rId6"/>
    <p:sldId id="261" r:id="rId7"/>
    <p:sldId id="260" r:id="rId8"/>
    <p:sldId id="262" r:id="rId9"/>
    <p:sldId id="263" r:id="rId10"/>
    <p:sldId id="287" r:id="rId11"/>
    <p:sldId id="286" r:id="rId12"/>
    <p:sldId id="264" r:id="rId13"/>
    <p:sldId id="265" r:id="rId14"/>
    <p:sldId id="283" r:id="rId15"/>
  </p:sldIdLst>
  <p:sldSz cx="10080625" cy="7559675"/>
  <p:notesSz cx="7772400" cy="10058400"/>
  <p:defaultTextStyle>
    <a:defPPr>
      <a:defRPr lang="es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/>
    <p:restoredTop sz="94789"/>
  </p:normalViewPr>
  <p:slideViewPr>
    <p:cSldViewPr snapToGrid="0" snapToObjects="1">
      <p:cViewPr varScale="1">
        <p:scale>
          <a:sx n="106" d="100"/>
          <a:sy n="106" d="100"/>
        </p:scale>
        <p:origin x="1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5335C2-121C-8D4A-B280-850E17106E6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A4CFA-408B-3C4C-BDF7-96F169BDAE3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5FBC6-368F-444B-848F-4A70A4C88AA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DDCB6-0EC4-BF42-8095-A3BB9E0EEFE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D431B19-7D4A-A644-8558-5A103CDD88E1}" type="slidenum">
              <a:t>‹#›</a:t>
            </a:fld>
            <a:endParaRPr lang="es-CL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46989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225BA6-462A-5140-ADA9-D5D2EA62F3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824B4A-BE86-3548-B930-968A5E2FCD2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CL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D0DE9BA-7EA3-9A42-9CAE-8F75798D9DF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4FE0E-B795-D342-9BC9-04103E13D03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1692E-512B-8143-A713-DBD1873D2D6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FF57B-E4EE-6E41-AFD9-24DEAF1211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CL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722AA2-5A66-8C4C-9056-14F1E039C96E}" type="slidenum"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5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CL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DF90A-0FFE-FD44-932E-322B6AE3FD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5703328-F1F2-A341-B041-A52E9AED01FE}" type="slidenum">
              <a:t>1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4ADBA9-5F8F-7F46-9128-E19811F3B1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2129BB-21CC-2A47-B337-C24F4C5D25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C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EE22C-0169-2F4B-8720-185AC65C93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64360F-1D87-9744-8D93-E6B5B678834A}" type="slidenum">
              <a:t>14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AC969C-CDD1-E046-BC6D-83F630B4AD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70473-9758-5344-8843-73C73F40D6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59BBB-62A4-C94B-AE75-341F44DDB6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D30C268-C0FA-A442-B9E7-224D10DF064D}" type="slidenum">
              <a:t>4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C5160F-F636-6D4A-88B6-9B7C0DABF2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E28503-2B65-2744-BD42-DB78496A2A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24C80-99A0-F04A-B88F-96A7C5D30D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171F95-DA02-7549-92CD-EF23F09EA939}" type="slidenum">
              <a:t>5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934105-B080-1E45-AAAB-975770B671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793370-46DF-9D4F-8623-F01A1EE3BE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0820E-E8CF-9B45-B84C-C00B0BAEE7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80662A-8E43-234D-95F1-C120547D7EBB}" type="slidenum">
              <a:t>6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3FE447-BFDE-8B4C-88F5-0FDE7E2994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B4889F-BFE4-A14E-8CAD-B887620EF7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A0DD6-60C5-C749-97DD-9582B6A93F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4F29BED-ABB2-C848-A2BC-7330256E2C11}" type="slidenum">
              <a:t>7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60860-D10F-B44D-9B50-58694B09DC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01288B-6ED7-D541-B10F-BCDA8107FB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3A415-2126-8344-8852-9A76F8A10E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8B809F-23C9-574E-826A-BA19FDAAA0EF}" type="slidenum">
              <a:t>8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7BA042-DEFC-8346-BD06-32088A094A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04F2C3-141F-804F-AE44-3A50AABA16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D2A16-ED40-8A40-8183-B3D8B7FDBB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DD8A26E-0BC6-D941-9AE3-4CE658840002}" type="slidenum">
              <a:t>9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8265C-B116-2848-B57A-B862E6A678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0D5447-10F2-5C4E-870F-8950C34626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0AAFC-A462-4349-A9B0-7521DB39FE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1C8E501-0153-8E48-B2B9-4B3847FD0DC7}" type="slidenum">
              <a:t>12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2FF775-093C-6346-A87B-918C823FF48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CCCD6A-A191-6748-B2E6-25B5BA9A73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3ADB1-105D-FE4B-94EC-EAD0E64B6B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2A5741-9DD9-DC46-89FF-539DCE3CCB64}" type="slidenum">
              <a:t>13</a:t>
            </a:fld>
            <a:endParaRPr lang="es-C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6325C8-9B88-1042-BA60-9FAA363C91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6C613E-C3AD-F945-AADA-326BCC2EBD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9117B3F2-19F0-BC43-B504-BE5688FA6434}"/>
              </a:ext>
            </a:extLst>
          </p:cNvPr>
          <p:cNvSpPr/>
          <p:nvPr/>
        </p:nvSpPr>
        <p:spPr>
          <a:xfrm rot="10800000">
            <a:off x="6508655" y="5220027"/>
            <a:ext cx="3571971" cy="2376398"/>
          </a:xfrm>
          <a:prstGeom prst="halfFrame">
            <a:avLst>
              <a:gd name="adj1" fmla="val 16747"/>
              <a:gd name="adj2" fmla="val 15420"/>
            </a:avLst>
          </a:prstGeom>
          <a:solidFill>
            <a:srgbClr val="BC5E1E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5" name="7 Rectángulo">
            <a:extLst>
              <a:ext uri="{FF2B5EF4-FFF2-40B4-BE49-F238E27FC236}">
                <a16:creationId xmlns:a16="http://schemas.microsoft.com/office/drawing/2014/main" id="{29F4CE92-A674-0849-91AA-186D43C7D729}"/>
              </a:ext>
            </a:extLst>
          </p:cNvPr>
          <p:cNvSpPr/>
          <p:nvPr/>
        </p:nvSpPr>
        <p:spPr>
          <a:xfrm>
            <a:off x="0" y="-1439"/>
            <a:ext cx="673792" cy="7559675"/>
          </a:xfrm>
          <a:prstGeom prst="rect">
            <a:avLst/>
          </a:prstGeom>
          <a:solidFill>
            <a:srgbClr val="6D8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U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  <a:br>
              <a:rPr lang="es-CL" sz="1323" dirty="0"/>
            </a:br>
            <a:r>
              <a:rPr lang="es-CL" sz="1323" dirty="0"/>
              <a:t>N</a:t>
            </a:r>
            <a:br>
              <a:rPr lang="es-CL" sz="1323" dirty="0"/>
            </a:br>
            <a:r>
              <a:rPr lang="es-CL" sz="1323" dirty="0"/>
              <a:t>G</a:t>
            </a:r>
            <a:br>
              <a:rPr lang="es-CL" sz="1323" dirty="0"/>
            </a:br>
            <a:r>
              <a:rPr lang="es-CL" sz="1323" dirty="0"/>
              <a:t>E</a:t>
            </a:r>
            <a:br>
              <a:rPr lang="es-CL" sz="1323" dirty="0"/>
            </a:br>
            <a:r>
              <a:rPr lang="es-CL" sz="1323" dirty="0"/>
              <a:t>N</a:t>
            </a:r>
            <a:br>
              <a:rPr lang="es-CL" sz="1323" dirty="0"/>
            </a:br>
            <a:r>
              <a:rPr lang="es-CL" sz="1323" dirty="0"/>
              <a:t>I</a:t>
            </a:r>
            <a:br>
              <a:rPr lang="es-CL" sz="1323" dirty="0"/>
            </a:br>
            <a:r>
              <a:rPr lang="es-CL" sz="1323" dirty="0"/>
              <a:t>E</a:t>
            </a:r>
            <a:br>
              <a:rPr lang="es-CL" sz="1323" dirty="0"/>
            </a:br>
            <a:r>
              <a:rPr lang="es-CL" sz="1323" dirty="0"/>
              <a:t>R</a:t>
            </a:r>
            <a:br>
              <a:rPr lang="es-CL" sz="1323" dirty="0"/>
            </a:br>
            <a:r>
              <a:rPr lang="es-CL" sz="1323" dirty="0"/>
              <a:t>Í</a:t>
            </a:r>
            <a:br>
              <a:rPr lang="es-CL" sz="1323" dirty="0"/>
            </a:br>
            <a:r>
              <a:rPr lang="es-CL" sz="1323" dirty="0"/>
              <a:t>A</a:t>
            </a: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8DF09D92-A850-6A4B-822D-4ECD83A8F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21" y="446232"/>
            <a:ext cx="4637788" cy="21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2354" y="2827332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29620" y="4811719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B32A56F1-7B01-6C42-9305-C24FDA62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8E32EBD1-4DB6-794A-9048-60CF7CAC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E63DF298-1A78-B64A-A3A5-37364BBD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BB0F074F-3FB0-904F-B3D1-03450A0890F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139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2E45F31B-D8BD-3241-BC4A-967E0A796F0B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5" name="8 Imagen">
            <a:extLst>
              <a:ext uri="{FF2B5EF4-FFF2-40B4-BE49-F238E27FC236}">
                <a16:creationId xmlns:a16="http://schemas.microsoft.com/office/drawing/2014/main" id="{E12999DD-DF43-E541-B477-FB4C4BE4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37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Medio marco">
            <a:extLst>
              <a:ext uri="{FF2B5EF4-FFF2-40B4-BE49-F238E27FC236}">
                <a16:creationId xmlns:a16="http://schemas.microsoft.com/office/drawing/2014/main" id="{74619388-3B0B-A54E-980C-4C82A5676219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738346EA-7B7C-9B46-85D0-F0578DF7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D75FC72A-F1F3-394A-A716-A59DBDCF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45A54B67-98F9-B844-8274-D5C9E622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BB0F074F-3FB0-904F-B3D1-03450A0890F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715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378369F0-6D91-3944-826E-07C9CBC7F55E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5" name="8 Imagen">
            <a:extLst>
              <a:ext uri="{FF2B5EF4-FFF2-40B4-BE49-F238E27FC236}">
                <a16:creationId xmlns:a16="http://schemas.microsoft.com/office/drawing/2014/main" id="{FBFAEA5E-A457-C249-9B32-70199C87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" y="6863206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Medio marco">
            <a:extLst>
              <a:ext uri="{FF2B5EF4-FFF2-40B4-BE49-F238E27FC236}">
                <a16:creationId xmlns:a16="http://schemas.microsoft.com/office/drawing/2014/main" id="{2B1D78FE-AB03-474E-95FC-C69CA0BF8A88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0E4E63DF-E6E8-974C-AD40-60F8C473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5D513EF7-2CB2-1142-BFD1-BEC2B86E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0B895DA2-F2EC-2344-94DF-6557A85E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BB0F074F-3FB0-904F-B3D1-03450A0890F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5947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6936C-55C5-DA48-ABF5-8BFCC71F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4B9C5-9CDE-1C46-A076-2C3702E7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8AC87-A2B6-2C40-82C2-2DE78F7F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0D54C6-304C-C14E-9470-3FEFCA64B60B}" type="slidenum"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42054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edio marco">
            <a:extLst>
              <a:ext uri="{FF2B5EF4-FFF2-40B4-BE49-F238E27FC236}">
                <a16:creationId xmlns:a16="http://schemas.microsoft.com/office/drawing/2014/main" id="{E0C8456E-D814-2246-B996-CC35DA4EEF6C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5" name="7 Medio marco">
            <a:extLst>
              <a:ext uri="{FF2B5EF4-FFF2-40B4-BE49-F238E27FC236}">
                <a16:creationId xmlns:a16="http://schemas.microsoft.com/office/drawing/2014/main" id="{7ED66457-A121-194B-A29D-1D953999607D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2B847F6A-F7E5-E948-B99B-FE6B51500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37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5DED084E-657B-1D44-A3E6-C6F58A5A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909E757E-1992-C041-9D81-7CA6DCEC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57F1D8E6-FE46-6842-88DF-D7AC6D49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BB0F074F-3FB0-904F-B3D1-03450A0890F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962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>
            <a:extLst>
              <a:ext uri="{FF2B5EF4-FFF2-40B4-BE49-F238E27FC236}">
                <a16:creationId xmlns:a16="http://schemas.microsoft.com/office/drawing/2014/main" id="{DB360DEB-2887-7948-9336-8F1D1B87DBE3}"/>
              </a:ext>
            </a:extLst>
          </p:cNvPr>
          <p:cNvSpPr/>
          <p:nvPr/>
        </p:nvSpPr>
        <p:spPr>
          <a:xfrm>
            <a:off x="0" y="0"/>
            <a:ext cx="673792" cy="7559675"/>
          </a:xfrm>
          <a:prstGeom prst="rect">
            <a:avLst/>
          </a:prstGeom>
          <a:solidFill>
            <a:srgbClr val="6D8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U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323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323" dirty="0"/>
              <a:t>S</a:t>
            </a:r>
          </a:p>
        </p:txBody>
      </p:sp>
      <p:sp>
        <p:nvSpPr>
          <p:cNvPr id="5" name="7 Medio marco">
            <a:extLst>
              <a:ext uri="{FF2B5EF4-FFF2-40B4-BE49-F238E27FC236}">
                <a16:creationId xmlns:a16="http://schemas.microsoft.com/office/drawing/2014/main" id="{1A4ED47C-1228-FE41-A4F4-C0EB158D5A41}"/>
              </a:ext>
            </a:extLst>
          </p:cNvPr>
          <p:cNvSpPr/>
          <p:nvPr/>
        </p:nvSpPr>
        <p:spPr>
          <a:xfrm rot="10800000" flipV="1">
            <a:off x="6510404" y="-15750"/>
            <a:ext cx="3571972" cy="2843628"/>
          </a:xfrm>
          <a:prstGeom prst="halfFrame">
            <a:avLst>
              <a:gd name="adj1" fmla="val 16747"/>
              <a:gd name="adj2" fmla="val 15420"/>
            </a:avLst>
          </a:prstGeom>
          <a:solidFill>
            <a:srgbClr val="BC5E1E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6E8369B1-01D9-EE49-9404-7834BFB17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14" y="446232"/>
            <a:ext cx="4639538" cy="21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7F715FED-2381-FD41-AA66-4B9AC2F3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B62C40BB-70C4-7A46-B2E6-D2160984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3D1CD13C-C5D6-C542-9E47-27DA5898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BB0F074F-3FB0-904F-B3D1-03450A0890F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001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edio marco">
            <a:extLst>
              <a:ext uri="{FF2B5EF4-FFF2-40B4-BE49-F238E27FC236}">
                <a16:creationId xmlns:a16="http://schemas.microsoft.com/office/drawing/2014/main" id="{B7D419EC-ED29-6145-A3F1-1A6E96D14A22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57F3908B-10AB-0B45-9F3E-5F34BF8D1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38706"/>
            <a:ext cx="3158946" cy="68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7 Medio marco">
            <a:extLst>
              <a:ext uri="{FF2B5EF4-FFF2-40B4-BE49-F238E27FC236}">
                <a16:creationId xmlns:a16="http://schemas.microsoft.com/office/drawing/2014/main" id="{F8DFBB04-B1F6-1847-97B1-893CC74BF40D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8" name="4 Marcador de fecha">
            <a:extLst>
              <a:ext uri="{FF2B5EF4-FFF2-40B4-BE49-F238E27FC236}">
                <a16:creationId xmlns:a16="http://schemas.microsoft.com/office/drawing/2014/main" id="{5A6B6938-EAF1-B147-AD03-0446FF39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pie de página">
            <a:extLst>
              <a:ext uri="{FF2B5EF4-FFF2-40B4-BE49-F238E27FC236}">
                <a16:creationId xmlns:a16="http://schemas.microsoft.com/office/drawing/2014/main" id="{037D3D4D-EE2E-F54F-A76B-C8C3A1DF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1CDE7D95-9D17-534B-BFDD-E07DA302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BB0F074F-3FB0-904F-B3D1-03450A0890F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741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dio marco">
            <a:extLst>
              <a:ext uri="{FF2B5EF4-FFF2-40B4-BE49-F238E27FC236}">
                <a16:creationId xmlns:a16="http://schemas.microsoft.com/office/drawing/2014/main" id="{954520A0-BA35-7844-9206-49E961DC7333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888C2435-FAE8-E94E-94E0-68907DE9C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63206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7 Medio marco">
            <a:extLst>
              <a:ext uri="{FF2B5EF4-FFF2-40B4-BE49-F238E27FC236}">
                <a16:creationId xmlns:a16="http://schemas.microsoft.com/office/drawing/2014/main" id="{3FF7F1FE-9EE5-9E49-BEA5-660DBD5401E4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5435" y="2519918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10" name="6 Marcador de fecha">
            <a:extLst>
              <a:ext uri="{FF2B5EF4-FFF2-40B4-BE49-F238E27FC236}">
                <a16:creationId xmlns:a16="http://schemas.microsoft.com/office/drawing/2014/main" id="{81FBEDEB-09CE-AE4B-9484-CF1259AB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283" y="7034698"/>
            <a:ext cx="2352146" cy="40248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1" name="7 Marcador de pie de página">
            <a:extLst>
              <a:ext uri="{FF2B5EF4-FFF2-40B4-BE49-F238E27FC236}">
                <a16:creationId xmlns:a16="http://schemas.microsoft.com/office/drawing/2014/main" id="{26B461AB-8D1B-3445-9F66-3C38E642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2" name="8 Marcador de número de diapositiva">
            <a:extLst>
              <a:ext uri="{FF2B5EF4-FFF2-40B4-BE49-F238E27FC236}">
                <a16:creationId xmlns:a16="http://schemas.microsoft.com/office/drawing/2014/main" id="{542A264B-AC92-9248-8823-BD2F254D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BB0F074F-3FB0-904F-B3D1-03450A0890F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198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edio marco">
            <a:extLst>
              <a:ext uri="{FF2B5EF4-FFF2-40B4-BE49-F238E27FC236}">
                <a16:creationId xmlns:a16="http://schemas.microsoft.com/office/drawing/2014/main" id="{164B4A7D-34BE-F945-8999-8E90E33CD3BA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4" name="8 Imagen">
            <a:extLst>
              <a:ext uri="{FF2B5EF4-FFF2-40B4-BE49-F238E27FC236}">
                <a16:creationId xmlns:a16="http://schemas.microsoft.com/office/drawing/2014/main" id="{16AD043C-F07E-D34F-8C14-FAEEDEAE3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0" y="68702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7 Medio marco">
            <a:extLst>
              <a:ext uri="{FF2B5EF4-FFF2-40B4-BE49-F238E27FC236}">
                <a16:creationId xmlns:a16="http://schemas.microsoft.com/office/drawing/2014/main" id="{3F9D71DC-C99A-6B41-BA56-F93EEA4E414B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6" name="2 Marcador de fecha">
            <a:extLst>
              <a:ext uri="{FF2B5EF4-FFF2-40B4-BE49-F238E27FC236}">
                <a16:creationId xmlns:a16="http://schemas.microsoft.com/office/drawing/2014/main" id="{F386780A-11B4-134B-A006-3A6996C9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2876" y="4891041"/>
            <a:ext cx="2352146" cy="40248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7" name="3 Marcador de pie de página">
            <a:extLst>
              <a:ext uri="{FF2B5EF4-FFF2-40B4-BE49-F238E27FC236}">
                <a16:creationId xmlns:a16="http://schemas.microsoft.com/office/drawing/2014/main" id="{6299DB22-F6E1-BB48-8CD0-D6C7975A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4 Marcador de número de diapositiva">
            <a:extLst>
              <a:ext uri="{FF2B5EF4-FFF2-40B4-BE49-F238E27FC236}">
                <a16:creationId xmlns:a16="http://schemas.microsoft.com/office/drawing/2014/main" id="{7A278F02-C08C-234A-A21B-DA4A6415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82977" y="7157193"/>
            <a:ext cx="2397649" cy="402483"/>
          </a:xfrm>
        </p:spPr>
        <p:txBody>
          <a:bodyPr/>
          <a:lstStyle>
            <a:lvl1pPr>
              <a:defRPr smtClean="0"/>
            </a:lvl1pPr>
          </a:lstStyle>
          <a:p>
            <a:pPr lvl="0"/>
            <a:fld id="{BB0F074F-3FB0-904F-B3D1-03450A0890F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859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edio marco">
            <a:extLst>
              <a:ext uri="{FF2B5EF4-FFF2-40B4-BE49-F238E27FC236}">
                <a16:creationId xmlns:a16="http://schemas.microsoft.com/office/drawing/2014/main" id="{2CB33EBE-A507-B74E-80FB-1F1602654060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4" name="8 Imagen">
            <a:extLst>
              <a:ext uri="{FF2B5EF4-FFF2-40B4-BE49-F238E27FC236}">
                <a16:creationId xmlns:a16="http://schemas.microsoft.com/office/drawing/2014/main" id="{24BB2B2C-F990-5649-99D9-95A95097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3" y="6843957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7 Medio marco">
            <a:extLst>
              <a:ext uri="{FF2B5EF4-FFF2-40B4-BE49-F238E27FC236}">
                <a16:creationId xmlns:a16="http://schemas.microsoft.com/office/drawing/2014/main" id="{B4E0D1F4-FA91-3046-9E71-3082E18CF97F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7" name="1 Marcador de fecha">
            <a:extLst>
              <a:ext uri="{FF2B5EF4-FFF2-40B4-BE49-F238E27FC236}">
                <a16:creationId xmlns:a16="http://schemas.microsoft.com/office/drawing/2014/main" id="{8310D694-F571-F340-B5C3-E360B551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8" name="2 Marcador de pie de página">
            <a:extLst>
              <a:ext uri="{FF2B5EF4-FFF2-40B4-BE49-F238E27FC236}">
                <a16:creationId xmlns:a16="http://schemas.microsoft.com/office/drawing/2014/main" id="{717EA055-427E-374C-9803-81028AB0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3 Marcador de número de diapositiva">
            <a:extLst>
              <a:ext uri="{FF2B5EF4-FFF2-40B4-BE49-F238E27FC236}">
                <a16:creationId xmlns:a16="http://schemas.microsoft.com/office/drawing/2014/main" id="{B1586386-07AC-3D49-B1E3-183F758C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BB0F074F-3FB0-904F-B3D1-03450A0890F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460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edio marco">
            <a:extLst>
              <a:ext uri="{FF2B5EF4-FFF2-40B4-BE49-F238E27FC236}">
                <a16:creationId xmlns:a16="http://schemas.microsoft.com/office/drawing/2014/main" id="{5455E9C7-7AE2-5444-A885-A2C515F6A51C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E53A37C5-86F8-E645-809B-CB51B9C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1956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7 Medio marco">
            <a:extLst>
              <a:ext uri="{FF2B5EF4-FFF2-40B4-BE49-F238E27FC236}">
                <a16:creationId xmlns:a16="http://schemas.microsoft.com/office/drawing/2014/main" id="{110AD244-3F37-8943-82EC-62935D79AD1B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4 Marcador de fecha">
            <a:extLst>
              <a:ext uri="{FF2B5EF4-FFF2-40B4-BE49-F238E27FC236}">
                <a16:creationId xmlns:a16="http://schemas.microsoft.com/office/drawing/2014/main" id="{7656B7F3-F0EC-0246-A1C4-0AA4DCA2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pie de página">
            <a:extLst>
              <a:ext uri="{FF2B5EF4-FFF2-40B4-BE49-F238E27FC236}">
                <a16:creationId xmlns:a16="http://schemas.microsoft.com/office/drawing/2014/main" id="{48F68ACA-AE02-7844-9A75-7AD9A5C0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AFC7979F-0448-E149-AD4B-828B3DFD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BB0F074F-3FB0-904F-B3D1-03450A0890F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964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edio marco">
            <a:extLst>
              <a:ext uri="{FF2B5EF4-FFF2-40B4-BE49-F238E27FC236}">
                <a16:creationId xmlns:a16="http://schemas.microsoft.com/office/drawing/2014/main" id="{A771AA39-6A3B-8747-B66D-704C4F1861A1}"/>
              </a:ext>
            </a:extLst>
          </p:cNvPr>
          <p:cNvSpPr/>
          <p:nvPr/>
        </p:nvSpPr>
        <p:spPr>
          <a:xfrm>
            <a:off x="0" y="0"/>
            <a:ext cx="10080625" cy="2985372"/>
          </a:xfrm>
          <a:prstGeom prst="halfFrame">
            <a:avLst>
              <a:gd name="adj1" fmla="val 11852"/>
              <a:gd name="adj2" fmla="val 12364"/>
            </a:avLst>
          </a:prstGeom>
          <a:solidFill>
            <a:srgbClr val="6D8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pic>
        <p:nvPicPr>
          <p:cNvPr id="6" name="8 Imagen">
            <a:extLst>
              <a:ext uri="{FF2B5EF4-FFF2-40B4-BE49-F238E27FC236}">
                <a16:creationId xmlns:a16="http://schemas.microsoft.com/office/drawing/2014/main" id="{D0223DD2-ADF3-3E40-BBD5-B40D2E426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0205"/>
            <a:ext cx="3158946" cy="6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7 Medio marco">
            <a:extLst>
              <a:ext uri="{FF2B5EF4-FFF2-40B4-BE49-F238E27FC236}">
                <a16:creationId xmlns:a16="http://schemas.microsoft.com/office/drawing/2014/main" id="{3B91F4FC-CACC-584B-A8B3-7DC937685DA8}"/>
              </a:ext>
            </a:extLst>
          </p:cNvPr>
          <p:cNvSpPr/>
          <p:nvPr/>
        </p:nvSpPr>
        <p:spPr>
          <a:xfrm>
            <a:off x="54254" y="38498"/>
            <a:ext cx="9366581" cy="2857628"/>
          </a:xfrm>
          <a:prstGeom prst="halfFrame">
            <a:avLst>
              <a:gd name="adj1" fmla="val 12927"/>
              <a:gd name="adj2" fmla="val 14093"/>
            </a:avLst>
          </a:prstGeom>
          <a:solidFill>
            <a:srgbClr val="BC5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 sz="1984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r>
              <a:rPr lang="en-US" noProof="0"/>
              <a:t>Click icon to add picture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4 Marcador de fecha">
            <a:extLst>
              <a:ext uri="{FF2B5EF4-FFF2-40B4-BE49-F238E27FC236}">
                <a16:creationId xmlns:a16="http://schemas.microsoft.com/office/drawing/2014/main" id="{59F3D639-F7B9-C849-84B5-01F50454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9" name="5 Marcador de pie de página">
            <a:extLst>
              <a:ext uri="{FF2B5EF4-FFF2-40B4-BE49-F238E27FC236}">
                <a16:creationId xmlns:a16="http://schemas.microsoft.com/office/drawing/2014/main" id="{76CF72AB-8B51-E841-BA79-1052A620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L"/>
          </a:p>
        </p:txBody>
      </p:sp>
      <p:sp>
        <p:nvSpPr>
          <p:cNvPr id="10" name="6 Marcador de número de diapositiva">
            <a:extLst>
              <a:ext uri="{FF2B5EF4-FFF2-40B4-BE49-F238E27FC236}">
                <a16:creationId xmlns:a16="http://schemas.microsoft.com/office/drawing/2014/main" id="{8F0C248B-BD40-824D-9EE4-1C9BA686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/>
            <a:fld id="{BB0F074F-3FB0-904F-B3D1-03450A0890F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28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21F32CC7-0602-6945-B0C1-ABEA06E229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CL"/>
              <a:t>Haga clic para modificar el estilo de título del patrón</a:t>
            </a:r>
            <a:endParaRPr lang="es-CL" altLang="en-CL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F73C9E6A-7A7C-3D4E-A3CE-F422014F24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4031" y="1763925"/>
            <a:ext cx="9072563" cy="498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CL"/>
              <a:t>Haga clic para modificar el estilo de texto del patrón</a:t>
            </a:r>
          </a:p>
          <a:p>
            <a:pPr lvl="1"/>
            <a:r>
              <a:rPr lang="es-ES" altLang="en-CL"/>
              <a:t>Segundo nivel</a:t>
            </a:r>
          </a:p>
          <a:p>
            <a:pPr lvl="2"/>
            <a:r>
              <a:rPr lang="es-ES" altLang="en-CL"/>
              <a:t>Tercer nivel</a:t>
            </a:r>
          </a:p>
          <a:p>
            <a:pPr lvl="3"/>
            <a:r>
              <a:rPr lang="es-ES" altLang="en-CL"/>
              <a:t>Cuarto nivel</a:t>
            </a:r>
          </a:p>
          <a:p>
            <a:pPr lvl="4"/>
            <a:r>
              <a:rPr lang="es-ES" altLang="en-CL"/>
              <a:t>Quinto nivel</a:t>
            </a:r>
            <a:endParaRPr lang="es-CL" altLang="en-CL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93CBC226-23CF-FA4D-9C87-6842AC255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lvl="0"/>
            <a:endParaRPr lang="es-CL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489B98B7-B8E5-F940-A140-12241FDCF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lvl="0"/>
            <a:endParaRPr lang="es-CL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955F94BA-904F-0345-8402-07A0FE8D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23" smtClean="0">
                <a:solidFill>
                  <a:srgbClr val="898989"/>
                </a:solidFill>
              </a:defRPr>
            </a:lvl1pPr>
          </a:lstStyle>
          <a:p>
            <a:pPr lvl="0"/>
            <a:fld id="{BB0F074F-3FB0-904F-B3D1-03450A0890F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15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5pPr>
      <a:lvl6pPr marL="503972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6pPr>
      <a:lvl7pPr marL="1007943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7pPr>
      <a:lvl8pPr marL="1511915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8pPr>
      <a:lvl9pPr marL="2015886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1"/>
          </a:solidFill>
          <a:latin typeface="Calibri" pitchFamily="34" charset="0"/>
        </a:defRPr>
      </a:lvl9pPr>
    </p:titleStyle>
    <p:bodyStyle>
      <a:lvl1pPr marL="377979" indent="-37797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leger@ucn.c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leger.cl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PaulLeger/PL-Ejercicio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PaulLeger/PLEjercicio6-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PaulLeger/claseLP-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PaulLeger/PL-C1-Ejercicio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PaulLeger/PL-C1-ejercicio-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PaulLeger/PLEjercicio4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10D6-25D8-E54C-BA09-5ADE923540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2354" y="3314382"/>
            <a:ext cx="8568531" cy="646331"/>
          </a:xfrm>
        </p:spPr>
        <p:txBody>
          <a:bodyPr>
            <a:spAutoFit/>
          </a:bodyPr>
          <a:lstStyle/>
          <a:p>
            <a:pPr lvl="0"/>
            <a:r>
              <a:rPr lang="es-CL" sz="3600" dirty="0"/>
              <a:t>Lenguajes Funcionales: </a:t>
            </a:r>
            <a:r>
              <a:rPr lang="es-CL" sz="3600" dirty="0" err="1"/>
              <a:t>Scheme</a:t>
            </a:r>
            <a:endParaRPr lang="es-C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944F3-029B-2343-A20D-75A97CB771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9620" y="4808790"/>
            <a:ext cx="7056438" cy="1937775"/>
          </a:xfrm>
        </p:spPr>
        <p:txBody>
          <a:bodyPr anchor="ctr">
            <a:spAutoFit/>
          </a:bodyPr>
          <a:lstStyle/>
          <a:p>
            <a:pPr lvl="0" algn="ctr"/>
            <a:r>
              <a:rPr lang="es-CL" dirty="0"/>
              <a:t>Paul </a:t>
            </a:r>
            <a:r>
              <a:rPr lang="es-CL" dirty="0" err="1"/>
              <a:t>Leger</a:t>
            </a:r>
            <a:endParaRPr lang="es-CL" dirty="0"/>
          </a:p>
          <a:p>
            <a:pPr lvl="0" algn="ctr"/>
            <a:r>
              <a:rPr lang="es-CL" dirty="0">
                <a:hlinkClick r:id="rId3"/>
              </a:rPr>
              <a:t>pleger@ucn.cl</a:t>
            </a:r>
            <a:endParaRPr lang="es-CL" dirty="0"/>
          </a:p>
          <a:p>
            <a:pPr lvl="0" algn="ctr"/>
            <a:r>
              <a:rPr lang="es-CL" dirty="0">
                <a:hlinkClick r:id="rId4"/>
              </a:rPr>
              <a:t>http://pleger.cl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9A63-0273-4F4F-BFB8-22974773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Estructuras de datos (1)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676A-24A2-7045-A6F7-21A989F3C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sz="3200" dirty="0"/>
              <a:t>Definir y leer elementos de listas:</a:t>
            </a:r>
          </a:p>
          <a:p>
            <a:pPr lvl="1"/>
            <a:r>
              <a:rPr lang="es-ES_tradnl" sz="2800" dirty="0"/>
              <a:t>(</a:t>
            </a:r>
            <a:r>
              <a:rPr lang="es-ES_tradnl" sz="2800" dirty="0" err="1"/>
              <a:t>list</a:t>
            </a:r>
            <a:r>
              <a:rPr lang="es-ES_tradnl" sz="2800" dirty="0"/>
              <a:t> 1) =&gt; (1)</a:t>
            </a:r>
          </a:p>
          <a:p>
            <a:pPr lvl="1"/>
            <a:r>
              <a:rPr lang="es-ES_tradnl" sz="2800" dirty="0"/>
              <a:t>(</a:t>
            </a:r>
            <a:r>
              <a:rPr lang="es-ES_tradnl" sz="2800" dirty="0" err="1"/>
              <a:t>list</a:t>
            </a:r>
            <a:r>
              <a:rPr lang="es-ES_tradnl" sz="2800" dirty="0"/>
              <a:t> 2 5) =&gt; (2 5)</a:t>
            </a:r>
          </a:p>
          <a:p>
            <a:pPr lvl="1"/>
            <a:r>
              <a:rPr lang="es-ES_tradnl" sz="2800" dirty="0"/>
              <a:t>(</a:t>
            </a:r>
            <a:r>
              <a:rPr lang="es-ES_tradnl" sz="2800" dirty="0" err="1"/>
              <a:t>cons</a:t>
            </a:r>
            <a:r>
              <a:rPr lang="es-ES_tradnl" sz="2800" dirty="0"/>
              <a:t> 1 (</a:t>
            </a:r>
            <a:r>
              <a:rPr lang="es-ES_tradnl" sz="2800" dirty="0" err="1"/>
              <a:t>list</a:t>
            </a:r>
            <a:r>
              <a:rPr lang="es-ES_tradnl" sz="2800" dirty="0"/>
              <a:t> 4 5)) =&gt; (1 4 5)</a:t>
            </a:r>
          </a:p>
          <a:p>
            <a:pPr lvl="1"/>
            <a:r>
              <a:rPr lang="es-ES_tradnl" sz="2800" dirty="0"/>
              <a:t>(</a:t>
            </a:r>
            <a:r>
              <a:rPr lang="es-ES_tradnl" sz="2800" dirty="0" err="1"/>
              <a:t>cons</a:t>
            </a:r>
            <a:r>
              <a:rPr lang="es-ES_tradnl" sz="2800" dirty="0"/>
              <a:t> 5 (</a:t>
            </a:r>
            <a:r>
              <a:rPr lang="es-ES_tradnl" sz="2800" dirty="0" err="1"/>
              <a:t>list</a:t>
            </a:r>
            <a:r>
              <a:rPr lang="es-ES_tradnl" sz="2800" dirty="0"/>
              <a:t> 6 (</a:t>
            </a:r>
            <a:r>
              <a:rPr lang="es-ES_tradnl" sz="2800" dirty="0" err="1"/>
              <a:t>list</a:t>
            </a:r>
            <a:r>
              <a:rPr lang="es-ES_tradnl" sz="2800" dirty="0"/>
              <a:t> 7 9))) =&gt; (5 6 (7 9))</a:t>
            </a:r>
          </a:p>
          <a:p>
            <a:pPr lvl="1"/>
            <a:r>
              <a:rPr lang="es-ES_tradnl" sz="2800" dirty="0"/>
              <a:t>(car ‘(1 2 3)) =&gt; 1</a:t>
            </a:r>
          </a:p>
          <a:p>
            <a:pPr marL="503972" lvl="1" indent="0">
              <a:buNone/>
            </a:pPr>
            <a:r>
              <a:rPr lang="es-ES_tradnl" sz="2000" dirty="0"/>
              <a:t>;; Común manera para definir lista (meta-programación)</a:t>
            </a:r>
            <a:br>
              <a:rPr lang="es-ES_tradnl" sz="2000" dirty="0"/>
            </a:br>
            <a:r>
              <a:rPr lang="es-ES_tradnl" sz="2000" dirty="0"/>
              <a:t>;; Es muy usada</a:t>
            </a:r>
          </a:p>
          <a:p>
            <a:pPr lvl="1"/>
            <a:r>
              <a:rPr lang="es-ES_tradnl" sz="2800" dirty="0"/>
              <a:t>‘(1 2) =&gt; (1 2)</a:t>
            </a:r>
          </a:p>
          <a:p>
            <a:pPr lvl="1"/>
            <a:r>
              <a:rPr lang="es-ES_tradnl" sz="2800" dirty="0"/>
              <a:t>‘(1 2 (9 5)) =&gt; (1 2 (9 5))</a:t>
            </a:r>
          </a:p>
          <a:p>
            <a:pPr lvl="1"/>
            <a:endParaRPr lang="es-ES_tradnl" dirty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7620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9BDE-EC23-D848-A503-C7F4B257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Ejercicios Finales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107CC-CBFB-C946-B79E-C1DD3369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SzPct val="45000"/>
              <a:buFont typeface="+mj-lt"/>
              <a:buAutoNum type="arabicPeriod"/>
            </a:pPr>
            <a:r>
              <a:rPr lang="es-CL" sz="2800" dirty="0"/>
              <a:t>Defina una funcione que suma todos los elementos de una lista. Ejemplo: (</a:t>
            </a:r>
            <a:r>
              <a:rPr lang="es-CL" sz="2800" dirty="0" err="1"/>
              <a:t>sl</a:t>
            </a:r>
            <a:r>
              <a:rPr lang="es-CL" sz="2800" dirty="0"/>
              <a:t> ‘(1 2 4)) =&gt; 7 </a:t>
            </a:r>
          </a:p>
          <a:p>
            <a:pPr marL="742950" indent="-742950">
              <a:buSzPct val="45000"/>
              <a:buFont typeface="+mj-lt"/>
              <a:buAutoNum type="arabicPeriod"/>
            </a:pPr>
            <a:endParaRPr lang="es-CL" sz="2800" dirty="0"/>
          </a:p>
          <a:p>
            <a:pPr marL="742950" indent="-742950">
              <a:buSzPct val="45000"/>
              <a:buFont typeface="+mj-lt"/>
              <a:buAutoNum type="arabicPeriod"/>
            </a:pPr>
            <a:r>
              <a:rPr lang="es-CL" sz="2800" dirty="0"/>
              <a:t>Defina una función que reciba una lista y sume todos los números pares. Ejemplo: (</a:t>
            </a:r>
            <a:r>
              <a:rPr lang="es-CL" sz="2800" dirty="0" err="1"/>
              <a:t>slp</a:t>
            </a:r>
            <a:r>
              <a:rPr lang="es-CL" sz="2800" dirty="0"/>
              <a:t> ‘(1 2 4)) =&gt; 6</a:t>
            </a:r>
          </a:p>
          <a:p>
            <a:pPr marL="742950" indent="-742950">
              <a:buSzPct val="45000"/>
              <a:buFont typeface="+mj-lt"/>
              <a:buAutoNum type="arabicPeriod"/>
            </a:pPr>
            <a:endParaRPr lang="es-CL" sz="2800" dirty="0"/>
          </a:p>
          <a:p>
            <a:pPr marL="742950" indent="-742950">
              <a:buSzPct val="45000"/>
              <a:buFont typeface="+mj-lt"/>
              <a:buAutoNum type="arabicPeriod"/>
            </a:pPr>
            <a:r>
              <a:rPr lang="es-CL" sz="2800" dirty="0"/>
              <a:t>Defina una función que recibe un número entero n y retorne una lista con los números naturales desde n hasta 0. Ejemplo: (</a:t>
            </a:r>
            <a:r>
              <a:rPr lang="es-CL" sz="2800" dirty="0" err="1"/>
              <a:t>gl</a:t>
            </a:r>
            <a:r>
              <a:rPr lang="es-CL" sz="2800" dirty="0"/>
              <a:t> 5</a:t>
            </a:r>
            <a:r>
              <a:rPr lang="es-CL" sz="2800"/>
              <a:t>) =&gt; </a:t>
            </a:r>
            <a:r>
              <a:rPr lang="es-CL" sz="2800" dirty="0"/>
              <a:t>(5 4 3 2 1)</a:t>
            </a:r>
          </a:p>
          <a:p>
            <a:endParaRPr lang="es-ES_trad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C639EC-8A25-6544-880B-102415BECD18}"/>
              </a:ext>
            </a:extLst>
          </p:cNvPr>
          <p:cNvSpPr/>
          <p:nvPr/>
        </p:nvSpPr>
        <p:spPr>
          <a:xfrm>
            <a:off x="5350721" y="6044458"/>
            <a:ext cx="4351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hlinkClick r:id="rId2"/>
              </a:rPr>
              <a:t>https://replit.com/@PaulLeger/PL-Ejercicio2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95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0BB0-53FD-8E44-A380-2024A34F04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CL" dirty="0"/>
              <a:t>Estructuras de datos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9EEA5-149B-614B-BDB4-9D476327F1E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0" indent="0" algn="l">
              <a:buSzPct val="45000"/>
              <a:buNone/>
            </a:pPr>
            <a:r>
              <a:rPr lang="es-CL" sz="3600" dirty="0"/>
              <a:t>Pares: dos datos relacionados</a:t>
            </a:r>
          </a:p>
          <a:p>
            <a:pPr lvl="1">
              <a:buSzPct val="45000"/>
              <a:buFont typeface="StarSymbol"/>
              <a:buChar char="●"/>
            </a:pPr>
            <a:r>
              <a:rPr lang="es-CL" sz="2800" dirty="0"/>
              <a:t> (</a:t>
            </a:r>
            <a:r>
              <a:rPr lang="es-CL" sz="2800" dirty="0" err="1"/>
              <a:t>cons</a:t>
            </a:r>
            <a:r>
              <a:rPr lang="es-CL" sz="2800" dirty="0"/>
              <a:t> 1 2) → (1 . 2)</a:t>
            </a:r>
          </a:p>
          <a:p>
            <a:pPr lvl="1">
              <a:buSzPct val="45000"/>
              <a:buFont typeface="StarSymbol"/>
              <a:buChar char="●"/>
            </a:pPr>
            <a:r>
              <a:rPr lang="es-CL" sz="2800" dirty="0"/>
              <a:t> (define p '(1 . 2)) → p como par</a:t>
            </a:r>
          </a:p>
          <a:p>
            <a:pPr lvl="1">
              <a:buSzPct val="45000"/>
              <a:buFont typeface="StarSymbol"/>
              <a:buChar char="●"/>
            </a:pPr>
            <a:r>
              <a:rPr lang="es-CL" sz="2800" dirty="0"/>
              <a:t> (car p) → 1</a:t>
            </a:r>
          </a:p>
          <a:p>
            <a:pPr lvl="1">
              <a:buSzPct val="45000"/>
              <a:buFont typeface="StarSymbol"/>
              <a:buChar char="●"/>
            </a:pPr>
            <a:r>
              <a:rPr lang="es-CL" sz="2800" dirty="0"/>
              <a:t> (</a:t>
            </a:r>
            <a:r>
              <a:rPr lang="es-CL" sz="2800" dirty="0" err="1"/>
              <a:t>cdr</a:t>
            </a:r>
            <a:r>
              <a:rPr lang="es-CL" sz="2800" dirty="0"/>
              <a:t> p) → 2</a:t>
            </a:r>
          </a:p>
          <a:p>
            <a:pPr lvl="1">
              <a:buSzPct val="45000"/>
              <a:buFont typeface="StarSymbol"/>
              <a:buChar char="●"/>
            </a:pPr>
            <a:r>
              <a:rPr lang="es-CL" sz="2800" dirty="0"/>
              <a:t> (define p2  '(1 . (b . 3))) → p2 como par anidado</a:t>
            </a:r>
          </a:p>
          <a:p>
            <a:pPr lvl="1">
              <a:buSzPct val="45000"/>
              <a:buFont typeface="StarSymbol"/>
              <a:buChar char="●"/>
            </a:pPr>
            <a:r>
              <a:rPr lang="es-CL" sz="2800" dirty="0"/>
              <a:t> (car (</a:t>
            </a:r>
            <a:r>
              <a:rPr lang="es-CL" sz="2800" dirty="0" err="1"/>
              <a:t>cdr</a:t>
            </a:r>
            <a:r>
              <a:rPr lang="es-CL" sz="2800" dirty="0"/>
              <a:t> p2)) → b</a:t>
            </a:r>
          </a:p>
          <a:p>
            <a:pPr lvl="1">
              <a:buSzPct val="45000"/>
              <a:buFont typeface="StarSymbol"/>
              <a:buChar char="●"/>
            </a:pPr>
            <a:r>
              <a:rPr lang="es-CL" sz="2800" dirty="0"/>
              <a:t> (</a:t>
            </a:r>
            <a:r>
              <a:rPr lang="es-CL" sz="2800" dirty="0" err="1"/>
              <a:t>cadr</a:t>
            </a:r>
            <a:r>
              <a:rPr lang="es-CL" sz="2800" dirty="0"/>
              <a:t> p2) → 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AC07-89BB-9745-B056-31022E757F7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_tradnl" dirty="0"/>
              <a:t>Ejercicios Finales (2/2)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0CCDD-64D8-1145-8258-75581FBE964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buSzPct val="45000"/>
              <a:buFont typeface="StarSymbol"/>
              <a:buChar char="●"/>
            </a:pPr>
            <a:r>
              <a:rPr lang="es-CL" sz="3000" dirty="0"/>
              <a:t>Defina la función </a:t>
            </a:r>
            <a:r>
              <a:rPr lang="es-CL" sz="3000" b="1" dirty="0"/>
              <a:t>(pair-add1 p)</a:t>
            </a:r>
            <a:r>
              <a:rPr lang="es-CL" sz="3000" dirty="0"/>
              <a:t> que recibe un par de números y retorna un nuevo par dónde los dos elementos fueron incrementados en "1"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endParaRPr lang="es-CL" sz="3000" dirty="0">
              <a:latin typeface="Arial" pitchFamily="18"/>
            </a:endParaRPr>
          </a:p>
          <a:p>
            <a:pPr lvl="0" algn="l">
              <a:buSzPct val="45000"/>
              <a:buFont typeface="StarSymbol"/>
              <a:buChar char="●"/>
            </a:pPr>
            <a:r>
              <a:rPr lang="es-CL" sz="3000" dirty="0"/>
              <a:t>Defina la función </a:t>
            </a:r>
            <a:r>
              <a:rPr lang="es-CL" sz="3000" b="1" dirty="0"/>
              <a:t>(</a:t>
            </a:r>
            <a:r>
              <a:rPr lang="es-CL" sz="3000" b="1" dirty="0" err="1"/>
              <a:t>pair</a:t>
            </a:r>
            <a:r>
              <a:rPr lang="es-CL" sz="3000" b="1" dirty="0"/>
              <a:t>-reverse p)</a:t>
            </a:r>
            <a:r>
              <a:rPr lang="es-CL" sz="3000" dirty="0"/>
              <a:t> que retorna un nuevo par con los valores invertidos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endParaRPr lang="es-CL" sz="3000" dirty="0">
              <a:latin typeface="Arial" pitchFamily="18"/>
            </a:endParaRPr>
          </a:p>
          <a:p>
            <a:pPr lvl="0" algn="l">
              <a:buSzPct val="45000"/>
              <a:buFont typeface="StarSymbol"/>
              <a:buChar char="●"/>
            </a:pPr>
            <a:r>
              <a:rPr lang="es-CL" sz="3000" dirty="0"/>
              <a:t>Defina la función </a:t>
            </a:r>
            <a:r>
              <a:rPr lang="es-CL" sz="3000" b="1" dirty="0"/>
              <a:t>(</a:t>
            </a:r>
            <a:r>
              <a:rPr lang="es-CL" sz="3000" b="1" dirty="0" err="1"/>
              <a:t>pair-add</a:t>
            </a:r>
            <a:r>
              <a:rPr lang="es-CL" sz="3000" b="1" dirty="0"/>
              <a:t> p1 p2) </a:t>
            </a:r>
            <a:r>
              <a:rPr lang="es-CL" sz="3000" dirty="0"/>
              <a:t>que retorna un nuevo par con la suma de ambos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E6FADE-84F6-D44F-85B1-82FA3E8CFF34}"/>
              </a:ext>
            </a:extLst>
          </p:cNvPr>
          <p:cNvSpPr/>
          <p:nvPr/>
        </p:nvSpPr>
        <p:spPr>
          <a:xfrm>
            <a:off x="4942346" y="6887606"/>
            <a:ext cx="4468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hlinkClick r:id="rId3"/>
              </a:rPr>
              <a:t>https://replit.com/@PaulLeger/PLEjercicio6-1</a:t>
            </a:r>
            <a:endParaRPr lang="es-ES_tradnl" dirty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ECDC-2C69-9A4B-818A-FE062FEC6F93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s-CL"/>
              <a:t>¿Consultas?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13E4906-4290-B74D-A6FC-3D82426EC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75A5-1957-214B-814C-A891E62D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Scheme</a:t>
            </a:r>
            <a:r>
              <a:rPr lang="es-ES_tradnl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36E20-38CB-E248-9B30-D3F272CE9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3200" dirty="0"/>
              <a:t>Lenguaje creado en 1970 a través de varios </a:t>
            </a:r>
            <a:r>
              <a:rPr lang="es-ES_tradnl" sz="3200" dirty="0" err="1"/>
              <a:t>papers</a:t>
            </a:r>
            <a:r>
              <a:rPr lang="es-ES_tradnl" sz="3200" dirty="0"/>
              <a:t> de autores del MIT</a:t>
            </a:r>
          </a:p>
          <a:p>
            <a:endParaRPr lang="es-ES_tradnl" sz="3200" dirty="0"/>
          </a:p>
          <a:p>
            <a:r>
              <a:rPr lang="es-ES_tradnl" sz="3200" dirty="0"/>
              <a:t>Sigue el estilo del lenguaje </a:t>
            </a:r>
            <a:r>
              <a:rPr lang="es-ES_tradnl" sz="3200" dirty="0" err="1"/>
              <a:t>Lisp</a:t>
            </a:r>
            <a:r>
              <a:rPr lang="es-ES_tradnl" sz="3200" dirty="0"/>
              <a:t>, es decir, usar paréntesis</a:t>
            </a:r>
          </a:p>
          <a:p>
            <a:endParaRPr lang="es-ES_tradnl" sz="3200" dirty="0"/>
          </a:p>
          <a:p>
            <a:r>
              <a:rPr lang="es-ES_tradnl" sz="3200" dirty="0"/>
              <a:t>Como sintaxis, usa notación de prefijo (ej. “- 4 5”)</a:t>
            </a:r>
          </a:p>
        </p:txBody>
      </p:sp>
    </p:spTree>
    <p:extLst>
      <p:ext uri="{BB962C8B-B14F-4D97-AF65-F5344CB8AC3E}">
        <p14:creationId xmlns:p14="http://schemas.microsoft.com/office/powerpoint/2010/main" val="193506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A3BD-5183-5B48-8894-0A2D1C01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Scheme</a:t>
            </a:r>
            <a:r>
              <a:rPr lang="es-ES_tradnl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E689-541E-EF49-B234-FD2D447B5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3200" b="1" dirty="0"/>
              <a:t>Paradigma: </a:t>
            </a:r>
            <a:r>
              <a:rPr lang="es-ES_tradnl" sz="3200" dirty="0"/>
              <a:t>Lenguaje (casi) puramente funcional</a:t>
            </a:r>
          </a:p>
          <a:p>
            <a:r>
              <a:rPr lang="es-ES_tradnl" sz="3200" b="1" dirty="0" err="1"/>
              <a:t>First-class</a:t>
            </a:r>
            <a:r>
              <a:rPr lang="es-ES_tradnl" sz="3200" b="1" dirty="0"/>
              <a:t> </a:t>
            </a:r>
            <a:r>
              <a:rPr lang="es-ES_tradnl" sz="3200" b="1" dirty="0" err="1"/>
              <a:t>values</a:t>
            </a:r>
            <a:r>
              <a:rPr lang="es-ES_tradnl" sz="3200" b="1" dirty="0"/>
              <a:t>: </a:t>
            </a:r>
            <a:r>
              <a:rPr lang="es-ES_tradnl" sz="3200" dirty="0"/>
              <a:t>enteros, decimales, </a:t>
            </a:r>
            <a:r>
              <a:rPr lang="es-ES_tradnl" sz="3200" dirty="0" err="1"/>
              <a:t>string</a:t>
            </a:r>
            <a:r>
              <a:rPr lang="es-ES_tradnl" sz="3200" dirty="0"/>
              <a:t>, funciones</a:t>
            </a:r>
          </a:p>
          <a:p>
            <a:r>
              <a:rPr lang="es-ES_tradnl" sz="3200" b="1" dirty="0" err="1"/>
              <a:t>Higher-order</a:t>
            </a:r>
            <a:r>
              <a:rPr lang="es-ES_tradnl" sz="3200" b="1" dirty="0"/>
              <a:t> </a:t>
            </a:r>
            <a:r>
              <a:rPr lang="es-ES_tradnl" sz="3200" b="1" dirty="0" err="1"/>
              <a:t>values</a:t>
            </a:r>
            <a:r>
              <a:rPr lang="es-ES_tradnl" sz="3200" b="1" dirty="0"/>
              <a:t>: </a:t>
            </a:r>
            <a:r>
              <a:rPr lang="es-ES_tradnl" sz="3200" dirty="0"/>
              <a:t>enteros, decimales, </a:t>
            </a:r>
            <a:r>
              <a:rPr lang="es-ES_tradnl" sz="3200" dirty="0" err="1"/>
              <a:t>string</a:t>
            </a:r>
            <a:r>
              <a:rPr lang="es-ES_tradnl" sz="3200" dirty="0"/>
              <a:t> funciones</a:t>
            </a:r>
          </a:p>
          <a:p>
            <a:r>
              <a:rPr lang="es-ES_tradnl" sz="3200" b="1" dirty="0" err="1"/>
              <a:t>Type</a:t>
            </a:r>
            <a:r>
              <a:rPr lang="es-ES_tradnl" sz="3200" b="1" dirty="0"/>
              <a:t> </a:t>
            </a:r>
            <a:r>
              <a:rPr lang="es-ES_tradnl" sz="3200" b="1" dirty="0" err="1"/>
              <a:t>System</a:t>
            </a:r>
            <a:r>
              <a:rPr lang="es-ES_tradnl" sz="3200" b="1" dirty="0"/>
              <a:t>: </a:t>
            </a:r>
            <a:r>
              <a:rPr lang="es-ES_tradnl" sz="3200" dirty="0"/>
              <a:t>Dinámicamente </a:t>
            </a:r>
            <a:r>
              <a:rPr lang="es-ES_tradnl" sz="3200" dirty="0" err="1"/>
              <a:t>tipado</a:t>
            </a:r>
            <a:endParaRPr lang="es-ES_tradnl" sz="3200" dirty="0"/>
          </a:p>
          <a:p>
            <a:r>
              <a:rPr lang="es-ES_tradnl" sz="3200" b="1" dirty="0" err="1"/>
              <a:t>Scope</a:t>
            </a:r>
            <a:r>
              <a:rPr lang="es-ES_tradnl" sz="3200" b="1" dirty="0"/>
              <a:t>: </a:t>
            </a:r>
            <a:r>
              <a:rPr lang="es-ES_tradnl" sz="3200" dirty="0"/>
              <a:t>Léxico (por bloques)</a:t>
            </a:r>
          </a:p>
          <a:p>
            <a:r>
              <a:rPr lang="es-ES_tradnl" sz="3200" b="1" dirty="0"/>
              <a:t>Estrategia de evaluación: </a:t>
            </a:r>
            <a:r>
              <a:rPr lang="es-ES_tradnl" sz="3200" dirty="0" err="1"/>
              <a:t>Eager</a:t>
            </a:r>
            <a:r>
              <a:rPr lang="es-ES_tradnl" sz="3200" dirty="0"/>
              <a:t> (= no </a:t>
            </a:r>
            <a:r>
              <a:rPr lang="es-ES_tradnl" sz="3200" dirty="0" err="1"/>
              <a:t>lazy</a:t>
            </a:r>
            <a:r>
              <a:rPr lang="es-ES_tradnl" sz="3200" dirty="0"/>
              <a:t>)</a:t>
            </a:r>
          </a:p>
          <a:p>
            <a:endParaRPr lang="es-ES_tradnl" sz="3200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2577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A790-FB12-F14A-9F51-ABBBD0E4F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031" y="599620"/>
            <a:ext cx="9072563" cy="1259946"/>
          </a:xfrm>
        </p:spPr>
        <p:txBody>
          <a:bodyPr/>
          <a:lstStyle/>
          <a:p>
            <a:pPr lvl="0"/>
            <a:r>
              <a:rPr lang="es-CL" sz="4000" dirty="0"/>
              <a:t>Comenzando a programa en </a:t>
            </a:r>
            <a:r>
              <a:rPr lang="es-CL" sz="4000" dirty="0" err="1"/>
              <a:t>Scheme</a:t>
            </a:r>
            <a:r>
              <a:rPr lang="es-CL" sz="4000" dirty="0"/>
              <a:t> (1)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E937D-FA2D-0642-AFE7-65373425BA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4031" y="1763925"/>
            <a:ext cx="9470148" cy="4989036"/>
          </a:xfrm>
        </p:spPr>
        <p:txBody>
          <a:bodyPr anchor="ctr"/>
          <a:lstStyle/>
          <a:p>
            <a:pPr marL="0" lvl="0" indent="0" algn="l">
              <a:buSzPct val="45000"/>
              <a:buNone/>
            </a:pPr>
            <a:endParaRPr lang="es-CL" sz="2400" dirty="0"/>
          </a:p>
          <a:p>
            <a:pPr lvl="0" algn="l">
              <a:buSzPct val="45000"/>
              <a:buFont typeface="StarSymbol"/>
              <a:buChar char="●"/>
            </a:pPr>
            <a:r>
              <a:rPr lang="es-CL" sz="2000" dirty="0"/>
              <a:t> Casi todo es una función, incluso “+”</a:t>
            </a:r>
            <a:br>
              <a:rPr lang="es-CL" sz="2000" dirty="0"/>
            </a:br>
            <a:endParaRPr lang="es-CL" sz="2000" dirty="0"/>
          </a:p>
          <a:p>
            <a:pPr lvl="0" algn="l">
              <a:buSzPct val="45000"/>
              <a:buFont typeface="StarSymbol"/>
              <a:buChar char="●"/>
            </a:pPr>
            <a:r>
              <a:rPr lang="es-CL" sz="2000" dirty="0"/>
              <a:t> El uso de paréntesis () es sumamente fuerte e importante</a:t>
            </a:r>
          </a:p>
          <a:p>
            <a:pPr lvl="0" algn="l">
              <a:buSzPct val="45000"/>
              <a:buFont typeface="StarSymbol"/>
              <a:buChar char="●"/>
            </a:pPr>
            <a:endParaRPr lang="es-CL" sz="2000" dirty="0"/>
          </a:p>
          <a:p>
            <a:pPr lvl="0" algn="l">
              <a:buSzPct val="45000"/>
              <a:buFont typeface="StarSymbol"/>
              <a:buChar char="●"/>
            </a:pPr>
            <a:r>
              <a:rPr lang="es-CL" sz="2000" dirty="0"/>
              <a:t> La recursión de funciones es muy utilizada e importante</a:t>
            </a:r>
          </a:p>
          <a:p>
            <a:pPr lvl="0" algn="l">
              <a:buSzPct val="45000"/>
              <a:buFont typeface="StarSymbol"/>
              <a:buChar char="●"/>
            </a:pPr>
            <a:endParaRPr lang="es-CL" sz="2000" dirty="0"/>
          </a:p>
          <a:p>
            <a:pPr lvl="0">
              <a:buSzPct val="45000"/>
              <a:buFont typeface="StarSymbol"/>
              <a:buChar char="●"/>
            </a:pPr>
            <a:r>
              <a:rPr lang="es-CL" sz="2000" dirty="0"/>
              <a:t>Soporta definiciones y/o es interactivo</a:t>
            </a:r>
          </a:p>
          <a:p>
            <a:pPr lvl="0">
              <a:buSzPct val="45000"/>
              <a:buFont typeface="StarSymbol"/>
              <a:buChar char="●"/>
            </a:pPr>
            <a:endParaRPr lang="es-CL" sz="2000" dirty="0"/>
          </a:p>
          <a:p>
            <a:pPr lvl="0">
              <a:buSzPct val="45000"/>
              <a:buFont typeface="StarSymbol"/>
              <a:buChar char="●"/>
            </a:pPr>
            <a:r>
              <a:rPr lang="es-CL" sz="2000" dirty="0"/>
              <a:t>Hay varios dialectos del lenguaje. Nosotros usaremos:</a:t>
            </a:r>
            <a:r>
              <a:rPr lang="es-CL" sz="1800" dirty="0">
                <a:latin typeface="Arial" pitchFamily="18"/>
              </a:rPr>
              <a:t> </a:t>
            </a:r>
            <a:r>
              <a:rPr lang="es-CL" sz="1800" dirty="0" err="1">
                <a:latin typeface="Arial" pitchFamily="18"/>
              </a:rPr>
              <a:t>racket</a:t>
            </a:r>
            <a:r>
              <a:rPr lang="es-CL" sz="1800" dirty="0">
                <a:latin typeface="Arial" pitchFamily="18"/>
              </a:rPr>
              <a:t> y </a:t>
            </a:r>
            <a:r>
              <a:rPr lang="es-CL" sz="1800" dirty="0" err="1">
                <a:latin typeface="Arial" pitchFamily="18"/>
              </a:rPr>
              <a:t>plai</a:t>
            </a:r>
            <a:endParaRPr lang="es-CL" sz="1800" dirty="0">
              <a:latin typeface="Arial" pitchFamily="18"/>
            </a:endParaRPr>
          </a:p>
          <a:p>
            <a:pPr marL="0" lvl="0" indent="0" algn="l">
              <a:buSzPct val="45000"/>
              <a:buNone/>
            </a:pPr>
            <a:endParaRPr lang="es-CL" sz="2800" dirty="0"/>
          </a:p>
          <a:p>
            <a:pPr marL="0" lvl="0" indent="0" algn="ctr">
              <a:buSzPct val="45000"/>
              <a:buNone/>
            </a:pPr>
            <a:r>
              <a:rPr lang="es-CL" sz="2800" dirty="0"/>
              <a:t>¡COMENCEMOS!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AED9-EB68-814C-AFD3-839BED393B5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CL"/>
              <a:t>Elementos Básicos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D4285-71E6-CE44-9EB7-D2C9AFDB90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4031" y="1763925"/>
            <a:ext cx="9072563" cy="4023417"/>
          </a:xfrm>
        </p:spPr>
        <p:txBody>
          <a:bodyPr anchor="ctr"/>
          <a:lstStyle/>
          <a:p>
            <a:pPr lvl="0" algn="l">
              <a:buSzPct val="45000"/>
              <a:buFont typeface="StarSymbol"/>
              <a:buChar char="●"/>
            </a:pPr>
            <a:r>
              <a:rPr lang="es-CL" sz="3000" dirty="0"/>
              <a:t>Tipos primitivos</a:t>
            </a:r>
          </a:p>
          <a:p>
            <a:pPr lvl="0" algn="l">
              <a:buSzPct val="45000"/>
              <a:buFont typeface="StarSymbol"/>
              <a:buChar char="●"/>
            </a:pPr>
            <a:endParaRPr lang="es-CL" sz="3000" dirty="0"/>
          </a:p>
          <a:p>
            <a:pPr lvl="0" algn="l">
              <a:buSzPct val="45000"/>
              <a:buFont typeface="StarSymbol"/>
              <a:buChar char="●"/>
            </a:pPr>
            <a:r>
              <a:rPr lang="es-CL" sz="3000" dirty="0"/>
              <a:t>Definir identificadores</a:t>
            </a:r>
          </a:p>
          <a:p>
            <a:pPr lvl="0" algn="l">
              <a:buSzPct val="45000"/>
              <a:buFont typeface="StarSymbol"/>
              <a:buChar char="●"/>
            </a:pPr>
            <a:endParaRPr lang="es-CL" sz="3000" dirty="0"/>
          </a:p>
          <a:p>
            <a:pPr lvl="0" algn="l">
              <a:buSzPct val="45000"/>
              <a:buFont typeface="StarSymbol"/>
              <a:buChar char="●"/>
            </a:pPr>
            <a:r>
              <a:rPr lang="es-CL" sz="3000" dirty="0"/>
              <a:t>Usar funciones predefinidas</a:t>
            </a:r>
          </a:p>
          <a:p>
            <a:pPr lvl="0" algn="l">
              <a:buSzPct val="45000"/>
              <a:buFont typeface="StarSymbol"/>
              <a:buChar char="●"/>
            </a:pPr>
            <a:endParaRPr lang="es-CL" sz="3000" dirty="0"/>
          </a:p>
          <a:p>
            <a:pPr lvl="0" algn="l">
              <a:buSzPct val="45000"/>
              <a:buFont typeface="StarSymbol"/>
              <a:buChar char="●"/>
            </a:pPr>
            <a:r>
              <a:rPr lang="es-CL" sz="3000" dirty="0"/>
              <a:t>Condicionales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C490B-32F8-5642-BE00-CD9E4A4089F1}"/>
              </a:ext>
            </a:extLst>
          </p:cNvPr>
          <p:cNvSpPr/>
          <p:nvPr/>
        </p:nvSpPr>
        <p:spPr>
          <a:xfrm>
            <a:off x="5167375" y="6307872"/>
            <a:ext cx="4141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hlinkClick r:id="rId3"/>
              </a:rPr>
              <a:t>https://replit.com/@PaulLeger/claseLP-31</a:t>
            </a:r>
            <a:endParaRPr lang="es-ES_tradnl" dirty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1E11-A116-2E46-9E8B-44A3179F6EC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CL"/>
              <a:t>Elementos Básicos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D2D5F-516D-9247-8876-4868991F07F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 algn="l">
              <a:buSzPct val="45000"/>
              <a:buFont typeface="StarSymbol"/>
              <a:buChar char="●"/>
            </a:pPr>
            <a:r>
              <a:rPr lang="es-CL" sz="2000" dirty="0"/>
              <a:t> Condicionales</a:t>
            </a:r>
          </a:p>
          <a:p>
            <a:pPr lvl="0" algn="l">
              <a:buSzPct val="45000"/>
              <a:buFont typeface="StarSymbol"/>
              <a:buChar char="●"/>
            </a:pPr>
            <a:endParaRPr lang="es-CL" sz="2000" dirty="0"/>
          </a:p>
          <a:p>
            <a:pPr lvl="0" algn="l">
              <a:buSzPct val="45000"/>
              <a:buFont typeface="StarSymbol"/>
              <a:buChar char="●"/>
            </a:pPr>
            <a:r>
              <a:rPr lang="es-CL" sz="2000" dirty="0"/>
              <a:t> Ejercicio:</a:t>
            </a:r>
          </a:p>
          <a:p>
            <a:pPr marL="0" indent="0">
              <a:buSzPct val="45000"/>
              <a:buNone/>
            </a:pPr>
            <a:r>
              <a:rPr lang="es-CL" sz="2000" dirty="0"/>
              <a:t>(</a:t>
            </a:r>
            <a:r>
              <a:rPr lang="es-CL" sz="2000" dirty="0" err="1"/>
              <a:t>if</a:t>
            </a:r>
            <a:r>
              <a:rPr lang="es-CL" sz="2000" dirty="0"/>
              <a:t> (&gt; 9 3)</a:t>
            </a:r>
            <a:br>
              <a:rPr lang="es-CL" sz="2000" dirty="0"/>
            </a:br>
            <a:r>
              <a:rPr lang="es-CL" sz="2000" dirty="0"/>
              <a:t>            (</a:t>
            </a:r>
            <a:r>
              <a:rPr lang="es-CL" sz="2000" dirty="0" err="1"/>
              <a:t>print</a:t>
            </a:r>
            <a:r>
              <a:rPr lang="es-CL" sz="2000" dirty="0"/>
              <a:t> “chao”)</a:t>
            </a:r>
            <a:br>
              <a:rPr lang="es-CL" sz="2000" dirty="0"/>
            </a:br>
            <a:r>
              <a:rPr lang="es-CL" sz="2000" dirty="0"/>
              <a:t>            #f))</a:t>
            </a:r>
          </a:p>
          <a:p>
            <a:pPr marL="0" lvl="0" indent="0" algn="l">
              <a:buSzPct val="45000"/>
              <a:buNone/>
            </a:pPr>
            <a:endParaRPr lang="es-CL" sz="2000" dirty="0"/>
          </a:p>
          <a:p>
            <a:pPr marL="0" lvl="0" indent="0" algn="l">
              <a:buNone/>
            </a:pPr>
            <a:r>
              <a:rPr lang="es-CL" sz="2000" dirty="0"/>
              <a:t>(</a:t>
            </a:r>
            <a:r>
              <a:rPr lang="es-CL" sz="2000" dirty="0" err="1"/>
              <a:t>if</a:t>
            </a:r>
            <a:r>
              <a:rPr lang="es-CL" sz="2000" dirty="0"/>
              <a:t> (&gt; 7 8)</a:t>
            </a:r>
          </a:p>
          <a:p>
            <a:pPr marL="0" lvl="0" indent="0" algn="l">
              <a:buNone/>
            </a:pPr>
            <a:r>
              <a:rPr lang="es-CL" sz="2000" dirty="0"/>
              <a:t>     (</a:t>
            </a:r>
            <a:r>
              <a:rPr lang="es-CL" sz="2000" dirty="0" err="1"/>
              <a:t>if</a:t>
            </a:r>
            <a:r>
              <a:rPr lang="es-CL" sz="2000" dirty="0"/>
              <a:t> (&gt; 6 2)</a:t>
            </a:r>
          </a:p>
          <a:p>
            <a:pPr marL="0" lvl="0" indent="0" algn="l">
              <a:buNone/>
            </a:pPr>
            <a:r>
              <a:rPr lang="es-CL" sz="2000" dirty="0"/>
              <a:t>            #t</a:t>
            </a:r>
          </a:p>
          <a:p>
            <a:pPr marL="0" lvl="0" indent="0" algn="l">
              <a:buNone/>
            </a:pPr>
            <a:r>
              <a:rPr lang="es-CL" sz="2000" dirty="0"/>
              <a:t>            “hola”) 100)</a:t>
            </a:r>
          </a:p>
          <a:p>
            <a:pPr marL="0" lvl="0" indent="0" algn="l">
              <a:buNone/>
            </a:pPr>
            <a:endParaRPr lang="es-CL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6004-BFC0-6B46-94E7-88BC0F953B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CL" dirty="0"/>
              <a:t>Ejercicios (1)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6ECBB-76CC-364A-9E6A-7BCD727D2E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4031" y="1377539"/>
            <a:ext cx="9072563" cy="4773880"/>
          </a:xfrm>
        </p:spPr>
        <p:txBody>
          <a:bodyPr anchor="ctr"/>
          <a:lstStyle/>
          <a:p>
            <a:pPr lvl="0" algn="l">
              <a:buSzPct val="45000"/>
              <a:buFont typeface="StarSymbol"/>
              <a:buChar char="●"/>
            </a:pPr>
            <a:r>
              <a:rPr lang="es-CL" sz="2000" dirty="0"/>
              <a:t> Imprima (con </a:t>
            </a:r>
            <a:r>
              <a:rPr lang="es-CL" sz="2000" dirty="0" err="1"/>
              <a:t>print</a:t>
            </a:r>
            <a:r>
              <a:rPr lang="es-CL" sz="2000" dirty="0"/>
              <a:t>) la raíz cuadrada con (</a:t>
            </a:r>
            <a:r>
              <a:rPr lang="es-CL" sz="2000" dirty="0" err="1"/>
              <a:t>sqrt</a:t>
            </a:r>
            <a:r>
              <a:rPr lang="es-CL" sz="2000" dirty="0"/>
              <a:t>) de 9, 18, -1/4</a:t>
            </a:r>
          </a:p>
          <a:p>
            <a:pPr lvl="0" algn="l">
              <a:buSzPct val="45000"/>
              <a:buFont typeface="StarSymbol"/>
              <a:buChar char="●"/>
            </a:pPr>
            <a:endParaRPr lang="es-CL" sz="2000" dirty="0"/>
          </a:p>
          <a:p>
            <a:pPr lvl="0" algn="l">
              <a:buSzPct val="45000"/>
              <a:buFont typeface="StarSymbol"/>
              <a:buChar char="●"/>
            </a:pPr>
            <a:r>
              <a:rPr lang="es-CL" sz="2000" dirty="0"/>
              <a:t> Imprima:</a:t>
            </a:r>
            <a:br>
              <a:rPr lang="es-CL" sz="2000" dirty="0"/>
            </a:br>
            <a:endParaRPr lang="es-CL" sz="2000" dirty="0"/>
          </a:p>
          <a:p>
            <a:pPr marL="0" lvl="1" indent="0" hangingPunct="0">
              <a:buNone/>
            </a:pPr>
            <a:r>
              <a:rPr lang="es-CL" sz="2000" dirty="0">
                <a:latin typeface="Arial" pitchFamily="18"/>
              </a:rPr>
              <a:t>h</a:t>
            </a:r>
          </a:p>
          <a:p>
            <a:pPr marL="0" lvl="1" indent="0" hangingPunct="0">
              <a:buNone/>
            </a:pPr>
            <a:r>
              <a:rPr lang="es-CL" sz="2000" dirty="0">
                <a:latin typeface="Arial" pitchFamily="18"/>
              </a:rPr>
              <a:t>o</a:t>
            </a:r>
          </a:p>
          <a:p>
            <a:pPr marL="0" lvl="1" indent="0" hangingPunct="0">
              <a:buNone/>
            </a:pPr>
            <a:r>
              <a:rPr lang="es-CL" sz="2000" dirty="0">
                <a:latin typeface="Arial" pitchFamily="18"/>
              </a:rPr>
              <a:t>l</a:t>
            </a:r>
          </a:p>
          <a:p>
            <a:pPr marL="0" lvl="1" indent="0" hangingPunct="0">
              <a:buNone/>
            </a:pPr>
            <a:r>
              <a:rPr lang="es-CL" sz="2000" dirty="0">
                <a:latin typeface="Arial" pitchFamily="18"/>
              </a:rPr>
              <a:t>a</a:t>
            </a:r>
          </a:p>
          <a:p>
            <a:pPr lvl="0" algn="l">
              <a:buSzPct val="45000"/>
              <a:buFont typeface="StarSymbol"/>
              <a:buChar char="●"/>
            </a:pPr>
            <a:endParaRPr lang="es-CL" sz="2000" dirty="0"/>
          </a:p>
          <a:p>
            <a:pPr lvl="0" algn="l">
              <a:buSzPct val="45000"/>
              <a:buFont typeface="StarSymbol"/>
              <a:buChar char="●"/>
            </a:pPr>
            <a:r>
              <a:rPr lang="es-CL" sz="2000" dirty="0"/>
              <a:t>Defina una función que reciba una lista de largo 3 y muestre cada elemento de la lista</a:t>
            </a:r>
          </a:p>
          <a:p>
            <a:pPr>
              <a:buSzPct val="45000"/>
              <a:buFont typeface="StarSymbol"/>
              <a:buChar char="●"/>
            </a:pPr>
            <a:endParaRPr lang="es-CL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F6157-A9E2-AB4C-A1A9-BA7EA430B683}"/>
              </a:ext>
            </a:extLst>
          </p:cNvPr>
          <p:cNvSpPr/>
          <p:nvPr/>
        </p:nvSpPr>
        <p:spPr>
          <a:xfrm>
            <a:off x="4914036" y="6579750"/>
            <a:ext cx="4662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hlinkClick r:id="rId3"/>
              </a:rPr>
              <a:t>https://replit.com/@PaulLeger/PL-C1-Ejercicio1</a:t>
            </a:r>
            <a:endParaRPr lang="es-ES_tradnl" dirty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1608-7B16-7847-B098-012AF6FD67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CL" dirty="0"/>
              <a:t>Ejercicios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01624-1356-AD4E-AEA8-F191788C9E0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4031" y="1732547"/>
            <a:ext cx="9072563" cy="3982453"/>
          </a:xfrm>
        </p:spPr>
        <p:txBody>
          <a:bodyPr anchor="ctr"/>
          <a:lstStyle/>
          <a:p>
            <a:pPr marL="514350" lvl="0" indent="-514350" algn="l">
              <a:buSzPct val="45000"/>
              <a:buFont typeface="+mj-lt"/>
              <a:buAutoNum type="arabicPeriod"/>
            </a:pPr>
            <a:endParaRPr lang="es-CL" sz="3000"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s-CL" sz="2400" dirty="0"/>
              <a:t>Defina cuatro elementos usando </a:t>
            </a:r>
            <a:r>
              <a:rPr lang="es-CL" sz="2400" b="1" dirty="0"/>
              <a:t>define</a:t>
            </a:r>
            <a:r>
              <a:rPr lang="es-CL" sz="2400" dirty="0"/>
              <a:t>, un entero, un decimal, y </a:t>
            </a:r>
            <a:r>
              <a:rPr lang="es-CL" sz="2400" dirty="0" err="1"/>
              <a:t>string</a:t>
            </a:r>
            <a:r>
              <a:rPr lang="es-CL" sz="2400" dirty="0"/>
              <a:t>, y un lambda que sume dos números. </a:t>
            </a:r>
          </a:p>
          <a:p>
            <a:pPr marL="514350" lvl="0" indent="-514350" algn="l">
              <a:buSzPct val="45000"/>
              <a:buFont typeface="+mj-lt"/>
              <a:buAutoNum type="arabicPeriod"/>
            </a:pPr>
            <a:endParaRPr lang="es-CL" sz="2400" dirty="0"/>
          </a:p>
          <a:p>
            <a:pPr marL="514350" lvl="0" indent="-514350" algn="l">
              <a:buSzPct val="45000"/>
              <a:buFont typeface="+mj-lt"/>
              <a:buAutoNum type="arabicPeriod"/>
            </a:pPr>
            <a:r>
              <a:rPr lang="es-CL" sz="2400" dirty="0"/>
              <a:t>Introduzca localmente dos identificadores locales y retorne el máximo. Los valores de los identificadores locales son ingresados por el usuario a través de la función (</a:t>
            </a:r>
            <a:r>
              <a:rPr lang="es-CL" sz="2400" b="1" dirty="0" err="1"/>
              <a:t>read</a:t>
            </a:r>
            <a:r>
              <a:rPr lang="es-CL" sz="2400" b="1" dirty="0"/>
              <a:t>)</a:t>
            </a:r>
          </a:p>
          <a:p>
            <a:pPr marL="514350" lvl="0" indent="-514350" algn="l">
              <a:buSzPct val="45000"/>
              <a:buFont typeface="+mj-lt"/>
              <a:buAutoNum type="arabicPeriod"/>
            </a:pPr>
            <a:endParaRPr lang="es-CL" sz="2400" dirty="0"/>
          </a:p>
          <a:p>
            <a:pPr marL="514350" lvl="0" indent="-514350" algn="l">
              <a:buSzPct val="45000"/>
              <a:buFont typeface="+mj-lt"/>
              <a:buAutoNum type="arabicPeriod"/>
            </a:pPr>
            <a:r>
              <a:rPr lang="es-CL" sz="2400" dirty="0"/>
              <a:t>Lea los valores a, b, c de una ecuación cuadrática y muestre las soluciones x1 y x2. Considere los casos en que no hay soluciones</a:t>
            </a:r>
            <a:br>
              <a:rPr lang="es-CL" sz="3000" dirty="0"/>
            </a:br>
            <a:endParaRPr lang="es-CL" sz="3000" dirty="0"/>
          </a:p>
          <a:p>
            <a:pPr marL="0" lvl="0" indent="0">
              <a:buSzPct val="45000"/>
              <a:buNone/>
            </a:pPr>
            <a:r>
              <a:rPr lang="es-CL" sz="1600" dirty="0"/>
              <a:t>				</a:t>
            </a:r>
            <a:r>
              <a:rPr lang="es-CL" sz="1600" dirty="0">
                <a:hlinkClick r:id="rId3"/>
              </a:rPr>
              <a:t>https://replit.com/@PaulLeger/PL-C1-ejercicio-3</a:t>
            </a:r>
            <a:endParaRPr lang="es-CL" sz="1600" dirty="0"/>
          </a:p>
          <a:p>
            <a:pPr marL="0" lvl="0" indent="0">
              <a:buSzPct val="45000"/>
              <a:buNone/>
            </a:pPr>
            <a:endParaRPr lang="es-CL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5DF5-69CB-F340-BD74-E0D71D7C30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CL" dirty="0"/>
              <a:t>Ejercicios (3)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79137-50D4-BD4D-96DB-5D1E78B1A8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5911" y="1757548"/>
            <a:ext cx="9072563" cy="3254290"/>
          </a:xfrm>
        </p:spPr>
        <p:txBody>
          <a:bodyPr anchor="ctr"/>
          <a:lstStyle/>
          <a:p>
            <a:pPr marL="457200" indent="-457200">
              <a:buSzPct val="45000"/>
              <a:buFont typeface="+mj-lt"/>
              <a:buAutoNum type="arabicPeriod"/>
            </a:pPr>
            <a:r>
              <a:rPr lang="es-CL" sz="2500" dirty="0"/>
              <a:t>Define la función (sum a b)</a:t>
            </a:r>
          </a:p>
          <a:p>
            <a:pPr marL="457200" indent="-457200">
              <a:buSzPct val="45000"/>
              <a:buFont typeface="+mj-lt"/>
              <a:buAutoNum type="arabicPeriod"/>
            </a:pPr>
            <a:r>
              <a:rPr lang="es-CL" sz="2500" dirty="0"/>
              <a:t>Cambie la función (define (</a:t>
            </a:r>
            <a:r>
              <a:rPr lang="es-CL" sz="2500" dirty="0" err="1"/>
              <a:t>double</a:t>
            </a:r>
            <a:r>
              <a:rPr lang="es-CL" sz="2500" dirty="0"/>
              <a:t> x) (+ x x)) sin usar “+”</a:t>
            </a:r>
          </a:p>
          <a:p>
            <a:pPr marL="457200" indent="-457200">
              <a:buSzPct val="45000"/>
              <a:buFont typeface="+mj-lt"/>
              <a:buAutoNum type="arabicPeriod"/>
            </a:pPr>
            <a:r>
              <a:rPr lang="es-CL" sz="2500" dirty="0"/>
              <a:t>Define la función (</a:t>
            </a:r>
            <a:r>
              <a:rPr lang="es-CL" sz="2500" dirty="0" err="1"/>
              <a:t>fact</a:t>
            </a:r>
            <a:r>
              <a:rPr lang="es-CL" sz="2500" dirty="0"/>
              <a:t> n) que retorna el factorial de n</a:t>
            </a:r>
          </a:p>
          <a:p>
            <a:pPr marL="457200" indent="-457200">
              <a:buSzPct val="45000"/>
              <a:buFont typeface="+mj-lt"/>
              <a:buAutoNum type="arabicPeriod"/>
            </a:pPr>
            <a:r>
              <a:rPr lang="es-CL" sz="2500" dirty="0"/>
              <a:t>Defina la función menor, mayor, medio de tres valores. </a:t>
            </a:r>
            <a:r>
              <a:rPr lang="es-CL" sz="2500" i="1" dirty="0"/>
              <a:t>Nota: Puede usar la función </a:t>
            </a:r>
            <a:r>
              <a:rPr lang="es-CL" sz="2500" i="1" dirty="0" err="1"/>
              <a:t>max</a:t>
            </a:r>
            <a:r>
              <a:rPr lang="es-CL" sz="2500" i="1" dirty="0"/>
              <a:t> &amp; min.</a:t>
            </a:r>
          </a:p>
          <a:p>
            <a:pPr marL="0" lvl="1" indent="0">
              <a:buSzPct val="45000"/>
              <a:buNone/>
            </a:pPr>
            <a:endParaRPr lang="es-CL" sz="2500" dirty="0"/>
          </a:p>
          <a:p>
            <a:pPr marL="0" lvl="1" indent="0">
              <a:buSzPct val="45000"/>
              <a:buNone/>
            </a:pPr>
            <a:r>
              <a:rPr lang="es-CL" sz="2500" dirty="0"/>
              <a:t> </a:t>
            </a:r>
            <a:r>
              <a:rPr lang="es-CL" sz="2500" b="1" dirty="0"/>
              <a:t>Propuesto.</a:t>
            </a:r>
            <a:r>
              <a:rPr lang="es-CL" sz="2500" dirty="0"/>
              <a:t> Defina la función </a:t>
            </a:r>
            <a:r>
              <a:rPr lang="es-CL" sz="2500" dirty="0" err="1"/>
              <a:t>esPrimo</a:t>
            </a:r>
            <a:endParaRPr lang="es-CL" sz="2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1FDF4-5D5E-FF46-9FE0-692E5B41ABD3}"/>
              </a:ext>
            </a:extLst>
          </p:cNvPr>
          <p:cNvSpPr/>
          <p:nvPr/>
        </p:nvSpPr>
        <p:spPr>
          <a:xfrm>
            <a:off x="4621712" y="6288021"/>
            <a:ext cx="4468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hlinkClick r:id="rId3"/>
              </a:rPr>
              <a:t>https://replit.com/@PaulLeger/PLEjercicio4-1</a:t>
            </a:r>
            <a:endParaRPr lang="es-ES_tradnl" dirty="0"/>
          </a:p>
          <a:p>
            <a:endParaRPr lang="es-ES_trad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cn-planti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1185C1F-52D5-654C-A544-3AB13B6722A1}" vid="{7A35F7EE-0EE1-CC4D-86CC-9B71010DA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ucn-plantilla-EIC</Template>
  <TotalTime>23655</TotalTime>
  <Words>857</Words>
  <Application>Microsoft Macintosh PowerPoint</Application>
  <PresentationFormat>Custom</PresentationFormat>
  <Paragraphs>119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StarSymbol</vt:lpstr>
      <vt:lpstr>Times New Roman</vt:lpstr>
      <vt:lpstr>ucn-plantilla</vt:lpstr>
      <vt:lpstr>Lenguajes Funcionales: Scheme</vt:lpstr>
      <vt:lpstr>Scheme (1)</vt:lpstr>
      <vt:lpstr>Scheme (2)</vt:lpstr>
      <vt:lpstr>Comenzando a programa en Scheme (1)</vt:lpstr>
      <vt:lpstr>Elementos Básicos</vt:lpstr>
      <vt:lpstr>Elementos Básicos (2)</vt:lpstr>
      <vt:lpstr>Ejercicios (1)</vt:lpstr>
      <vt:lpstr>Ejercicios (2)</vt:lpstr>
      <vt:lpstr>Ejercicios (3)</vt:lpstr>
      <vt:lpstr>Estructuras de datos (1)</vt:lpstr>
      <vt:lpstr>Ejercicios Finales (1/2)</vt:lpstr>
      <vt:lpstr>Estructuras de datos (2)</vt:lpstr>
      <vt:lpstr>Ejercicios Finales (2/2)</vt:lpstr>
      <vt:lpstr>¿Consultas?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 Programming Language</dc:title>
  <dc:creator>Paul Leger</dc:creator>
  <cp:lastModifiedBy>Paul Leger</cp:lastModifiedBy>
  <cp:revision>177</cp:revision>
  <dcterms:created xsi:type="dcterms:W3CDTF">2012-03-11T18:41:56Z</dcterms:created>
  <dcterms:modified xsi:type="dcterms:W3CDTF">2023-03-30T03:06:40Z</dcterms:modified>
</cp:coreProperties>
</file>