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Fira Sans Extra Condensed Medium"/>
      <p:regular r:id="rId44"/>
      <p:bold r:id="rId45"/>
      <p:italic r:id="rId46"/>
      <p:boldItalic r:id="rId47"/>
    </p:embeddedFont>
    <p:embeddedFont>
      <p:font typeface="Roboto Condensed"/>
      <p:regular r:id="rId48"/>
      <p:bold r:id="rId49"/>
      <p:italic r:id="rId50"/>
      <p:boldItalic r:id="rId51"/>
    </p:embeddedFont>
    <p:embeddedFont>
      <p:font typeface="Squada One"/>
      <p:regular r:id="rId52"/>
    </p:embeddedFont>
    <p:embeddedFont>
      <p:font typeface="Roboto Condensed Light"/>
      <p:regular r:id="rId53"/>
      <p:bold r:id="rId54"/>
      <p:italic r:id="rId55"/>
      <p:boldItalic r:id="rId56"/>
    </p:embeddedFont>
    <p:embeddedFont>
      <p:font typeface="Exo 2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FiraSansExtraCondensedMedium-regular.fntdata"/><Relationship Id="rId43" Type="http://schemas.openxmlformats.org/officeDocument/2006/relationships/slide" Target="slides/slide39.xml"/><Relationship Id="rId46" Type="http://schemas.openxmlformats.org/officeDocument/2006/relationships/font" Target="fonts/FiraSansExtraCondensedMedium-italic.fntdata"/><Relationship Id="rId45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Condensed-regular.fntdata"/><Relationship Id="rId47" Type="http://schemas.openxmlformats.org/officeDocument/2006/relationships/font" Target="fonts/FiraSansExtraCondensedMedium-boldItalic.fntdata"/><Relationship Id="rId49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Exo2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Condensed-boldItalic.fntdata"/><Relationship Id="rId50" Type="http://schemas.openxmlformats.org/officeDocument/2006/relationships/font" Target="fonts/RobotoCondensed-italic.fntdata"/><Relationship Id="rId53" Type="http://schemas.openxmlformats.org/officeDocument/2006/relationships/font" Target="fonts/RobotoCondensedLight-regular.fntdata"/><Relationship Id="rId52" Type="http://schemas.openxmlformats.org/officeDocument/2006/relationships/font" Target="fonts/SquadaOne-regular.fntdata"/><Relationship Id="rId11" Type="http://schemas.openxmlformats.org/officeDocument/2006/relationships/slide" Target="slides/slide7.xml"/><Relationship Id="rId55" Type="http://schemas.openxmlformats.org/officeDocument/2006/relationships/font" Target="fonts/RobotoCondensedLight-italic.fntdata"/><Relationship Id="rId10" Type="http://schemas.openxmlformats.org/officeDocument/2006/relationships/slide" Target="slides/slide6.xml"/><Relationship Id="rId54" Type="http://schemas.openxmlformats.org/officeDocument/2006/relationships/font" Target="fonts/RobotoCondensedLight-bold.fntdata"/><Relationship Id="rId13" Type="http://schemas.openxmlformats.org/officeDocument/2006/relationships/slide" Target="slides/slide9.xml"/><Relationship Id="rId57" Type="http://schemas.openxmlformats.org/officeDocument/2006/relationships/font" Target="fonts/Exo2-regular.fntdata"/><Relationship Id="rId12" Type="http://schemas.openxmlformats.org/officeDocument/2006/relationships/slide" Target="slides/slide8.xml"/><Relationship Id="rId56" Type="http://schemas.openxmlformats.org/officeDocument/2006/relationships/font" Target="fonts/RobotoCondensedLight-boldItalic.fntdata"/><Relationship Id="rId15" Type="http://schemas.openxmlformats.org/officeDocument/2006/relationships/slide" Target="slides/slide11.xml"/><Relationship Id="rId59" Type="http://schemas.openxmlformats.org/officeDocument/2006/relationships/font" Target="fonts/Exo2-italic.fntdata"/><Relationship Id="rId14" Type="http://schemas.openxmlformats.org/officeDocument/2006/relationships/slide" Target="slides/slide10.xml"/><Relationship Id="rId58" Type="http://schemas.openxmlformats.org/officeDocument/2006/relationships/font" Target="fonts/Exo2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5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6" name="Google Shape;96;p15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5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5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b="0" i="0" sz="1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i="0" sz="9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610406" y="4108897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Ana Maria Pego Pinheiro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434343"/>
                </a:solidFill>
              </a:rPr>
              <a:t>Customer Churn Analytics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9375"/>
            <a:ext cx="8839197" cy="245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ctrTitle"/>
          </p:nvPr>
        </p:nvSpPr>
        <p:spPr>
          <a:xfrm flipH="1">
            <a:off x="2754543" y="178408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Análise exploratória de dados e seleção de recursos</a:t>
            </a:r>
            <a:endParaRPr/>
          </a:p>
        </p:txBody>
      </p:sp>
      <p:sp>
        <p:nvSpPr>
          <p:cNvPr id="206" name="Google Shape;206;p36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7" name="Google Shape;207;p3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1971626" y="39302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Correlação entre variáveis numéricas</a:t>
            </a:r>
            <a:endParaRPr/>
          </a:p>
        </p:txBody>
      </p:sp>
      <p:cxnSp>
        <p:nvCxnSpPr>
          <p:cNvPr id="213" name="Google Shape;213;p37"/>
          <p:cNvCxnSpPr/>
          <p:nvPr/>
        </p:nvCxnSpPr>
        <p:spPr>
          <a:xfrm rot="10800000">
            <a:off x="-42825" y="1762900"/>
            <a:ext cx="53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988" y="1491625"/>
            <a:ext cx="6512018" cy="34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8"/>
          <p:cNvCxnSpPr/>
          <p:nvPr/>
        </p:nvCxnSpPr>
        <p:spPr>
          <a:xfrm rot="10800000">
            <a:off x="7122458" y="2943500"/>
            <a:ext cx="21495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8"/>
          <p:cNvCxnSpPr/>
          <p:nvPr/>
        </p:nvCxnSpPr>
        <p:spPr>
          <a:xfrm flipH="1">
            <a:off x="-21450" y="2139775"/>
            <a:ext cx="18699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8"/>
          <p:cNvSpPr txBox="1"/>
          <p:nvPr>
            <p:ph type="ctrTitle"/>
          </p:nvPr>
        </p:nvSpPr>
        <p:spPr>
          <a:xfrm>
            <a:off x="1964851" y="120197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Os encargos mensais e os encargos totais estão correlacionados. Então, um deles será removido do modelo.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219500"/>
            <a:ext cx="8839203" cy="70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Gráficos</a:t>
            </a:r>
            <a:endParaRPr/>
          </a:p>
        </p:txBody>
      </p:sp>
      <p:sp>
        <p:nvSpPr>
          <p:cNvPr id="228" name="Google Shape;228;p39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29" name="Google Shape;229;p39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35" name="Google Shape;235;p40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914700"/>
            <a:ext cx="8839199" cy="20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2" type="ctrTitle"/>
          </p:nvPr>
        </p:nvSpPr>
        <p:spPr>
          <a:xfrm>
            <a:off x="2360550" y="1692025"/>
            <a:ext cx="4422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Sexo, Senior Citizen, Parceiros e Dependentes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43" name="Google Shape;243;p41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650" y="1136575"/>
            <a:ext cx="7028712" cy="38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50" name="Google Shape;250;p42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42"/>
          <p:cNvSpPr txBox="1"/>
          <p:nvPr>
            <p:ph idx="2" type="ctrTitle"/>
          </p:nvPr>
        </p:nvSpPr>
        <p:spPr>
          <a:xfrm>
            <a:off x="2360550" y="1692025"/>
            <a:ext cx="4422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Telefonia, Múltiplas linhas, Internet e Segurança Online</a:t>
            </a:r>
            <a:endParaRPr sz="1500"/>
          </a:p>
        </p:txBody>
      </p:sp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79325"/>
            <a:ext cx="8839203" cy="201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58" name="Google Shape;258;p43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963" y="1237000"/>
            <a:ext cx="6618078" cy="38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65" name="Google Shape;265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44"/>
          <p:cNvSpPr txBox="1"/>
          <p:nvPr>
            <p:ph idx="2" type="ctrTitle"/>
          </p:nvPr>
        </p:nvSpPr>
        <p:spPr>
          <a:xfrm>
            <a:off x="2360550" y="1692025"/>
            <a:ext cx="4422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Backup Online, Proteção do dispositivo, Suporte Técnico e Streaming de TV</a:t>
            </a:r>
            <a:endParaRPr sz="15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79325"/>
            <a:ext cx="8839199" cy="200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40" name="Google Shape;140;p27"/>
          <p:cNvSpPr txBox="1"/>
          <p:nvPr>
            <p:ph idx="2" type="ctrTitle"/>
          </p:nvPr>
        </p:nvSpPr>
        <p:spPr>
          <a:xfrm>
            <a:off x="390296" y="54442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27"/>
          <p:cNvSpPr txBox="1"/>
          <p:nvPr>
            <p:ph idx="9" type="ctrTitle"/>
          </p:nvPr>
        </p:nvSpPr>
        <p:spPr>
          <a:xfrm>
            <a:off x="358296" y="1570292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Tratamento dos Dados</a:t>
            </a:r>
            <a:endParaRPr/>
          </a:p>
        </p:txBody>
      </p:sp>
      <p:sp>
        <p:nvSpPr>
          <p:cNvPr id="142" name="Google Shape;142;p27"/>
          <p:cNvSpPr txBox="1"/>
          <p:nvPr>
            <p:ph idx="3" type="title"/>
          </p:nvPr>
        </p:nvSpPr>
        <p:spPr>
          <a:xfrm>
            <a:off x="2105398" y="544423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" name="Google Shape;143;p27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" name="Google Shape;144;p27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45" name="Google Shape;145;p27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7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" name="Google Shape;148;p27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9" name="Google Shape;149;p27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0" name="Google Shape;150;p27"/>
          <p:cNvSpPr txBox="1"/>
          <p:nvPr>
            <p:ph idx="14" type="ctrTitle"/>
          </p:nvPr>
        </p:nvSpPr>
        <p:spPr>
          <a:xfrm>
            <a:off x="358296" y="248718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51" name="Google Shape;151;p27"/>
          <p:cNvSpPr txBox="1"/>
          <p:nvPr>
            <p:ph idx="16" type="ctrTitle"/>
          </p:nvPr>
        </p:nvSpPr>
        <p:spPr>
          <a:xfrm>
            <a:off x="6731183" y="20162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Gráficos </a:t>
            </a:r>
            <a:endParaRPr/>
          </a:p>
        </p:txBody>
      </p:sp>
      <p:sp>
        <p:nvSpPr>
          <p:cNvPr id="152" name="Google Shape;152;p27"/>
          <p:cNvSpPr txBox="1"/>
          <p:nvPr>
            <p:ph idx="18" type="ctrTitle"/>
          </p:nvPr>
        </p:nvSpPr>
        <p:spPr>
          <a:xfrm>
            <a:off x="6811558" y="3179407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Modelagem Preditiva</a:t>
            </a:r>
            <a:endParaRPr/>
          </a:p>
        </p:txBody>
      </p:sp>
      <p:sp>
        <p:nvSpPr>
          <p:cNvPr id="153" name="Google Shape;153;p27"/>
          <p:cNvSpPr txBox="1"/>
          <p:nvPr>
            <p:ph idx="20" type="ctrTitle"/>
          </p:nvPr>
        </p:nvSpPr>
        <p:spPr>
          <a:xfrm>
            <a:off x="6811558" y="408860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Árvore de Decisão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73" name="Google Shape;273;p45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138" y="1176725"/>
            <a:ext cx="6971726" cy="38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80" name="Google Shape;280;p46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46"/>
          <p:cNvSpPr txBox="1"/>
          <p:nvPr>
            <p:ph idx="2" type="ctrTitle"/>
          </p:nvPr>
        </p:nvSpPr>
        <p:spPr>
          <a:xfrm>
            <a:off x="2360550" y="1692025"/>
            <a:ext cx="4422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Streaming de filmes, Fatura sem papel, Método de pagamento, Tipo de Contrato e Tempo de permanência</a:t>
            </a:r>
            <a:endParaRPr sz="1500"/>
          </a:p>
        </p:txBody>
      </p:sp>
      <p:pic>
        <p:nvPicPr>
          <p:cNvPr id="282" name="Google Shape;2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79325"/>
            <a:ext cx="8839200" cy="230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ctrTitle"/>
          </p:nvPr>
        </p:nvSpPr>
        <p:spPr>
          <a:xfrm>
            <a:off x="1964851" y="580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Gráficos de barra de variáveis categóricas</a:t>
            </a:r>
            <a:endParaRPr/>
          </a:p>
        </p:txBody>
      </p:sp>
      <p:cxnSp>
        <p:nvCxnSpPr>
          <p:cNvPr id="288" name="Google Shape;288;p47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00" y="1176725"/>
            <a:ext cx="7187798" cy="38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8"/>
          <p:cNvCxnSpPr/>
          <p:nvPr/>
        </p:nvCxnSpPr>
        <p:spPr>
          <a:xfrm rot="10800000">
            <a:off x="7122458" y="2943500"/>
            <a:ext cx="21495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48"/>
          <p:cNvCxnSpPr/>
          <p:nvPr/>
        </p:nvCxnSpPr>
        <p:spPr>
          <a:xfrm flipH="1">
            <a:off x="-21450" y="2139775"/>
            <a:ext cx="18699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48"/>
          <p:cNvSpPr txBox="1"/>
          <p:nvPr>
            <p:ph type="ctrTitle"/>
          </p:nvPr>
        </p:nvSpPr>
        <p:spPr>
          <a:xfrm>
            <a:off x="1964851" y="120197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Todas as variáveis categóricas parecem ter uma distribuição razoavelmente ampla,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então todas elas serão mantidas para análise posterior.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Modelagem Preditiva</a:t>
            </a:r>
            <a:endParaRPr/>
          </a:p>
        </p:txBody>
      </p:sp>
      <p:sp>
        <p:nvSpPr>
          <p:cNvPr id="302" name="Google Shape;302;p49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03" name="Google Shape;303;p49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309" name="Google Shape;309;p50"/>
          <p:cNvSpPr txBox="1"/>
          <p:nvPr>
            <p:ph idx="4294967295" type="ctrTitle"/>
          </p:nvPr>
        </p:nvSpPr>
        <p:spPr>
          <a:xfrm>
            <a:off x="152400" y="766550"/>
            <a:ext cx="6529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Dividimos os dados em conjuntos de treino e teste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050"/>
            <a:ext cx="8839199" cy="107813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0"/>
          <p:cNvSpPr txBox="1"/>
          <p:nvPr>
            <p:ph idx="4294967295" type="ctrTitle"/>
          </p:nvPr>
        </p:nvSpPr>
        <p:spPr>
          <a:xfrm>
            <a:off x="152400" y="2623675"/>
            <a:ext cx="6529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Confirmando se a divisão está correta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12" name="Google Shape;31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08575"/>
            <a:ext cx="8839199" cy="10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318" name="Google Shape;318;p51"/>
          <p:cNvSpPr txBox="1"/>
          <p:nvPr>
            <p:ph idx="4294967295" type="ctrTitle"/>
          </p:nvPr>
        </p:nvSpPr>
        <p:spPr>
          <a:xfrm>
            <a:off x="152400" y="766550"/>
            <a:ext cx="6529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Treinando o modelo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51450"/>
            <a:ext cx="8839199" cy="215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325" name="Google Shape;325;p52"/>
          <p:cNvSpPr txBox="1"/>
          <p:nvPr>
            <p:ph idx="4294967295" type="ctrTitle"/>
          </p:nvPr>
        </p:nvSpPr>
        <p:spPr>
          <a:xfrm>
            <a:off x="152400" y="766550"/>
            <a:ext cx="6529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Treinando o modelo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400" y="1299050"/>
            <a:ext cx="4319120" cy="35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Análise de Variância - ANOVA</a:t>
            </a:r>
            <a:endParaRPr/>
          </a:p>
        </p:txBody>
      </p:sp>
      <p:sp>
        <p:nvSpPr>
          <p:cNvPr id="332" name="Google Shape;332;p53"/>
          <p:cNvSpPr txBox="1"/>
          <p:nvPr>
            <p:ph idx="4294967295" type="ctrTitle"/>
          </p:nvPr>
        </p:nvSpPr>
        <p:spPr>
          <a:xfrm>
            <a:off x="152400" y="766550"/>
            <a:ext cx="8848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Os três principais recursos mais relevantes incluem Contract, tenure_group e PaperlessBilling.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33" name="Google Shape;3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363" y="1558725"/>
            <a:ext cx="2937275" cy="3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Análise de Variância - ANOVA</a:t>
            </a:r>
            <a:endParaRPr/>
          </a:p>
        </p:txBody>
      </p:sp>
      <p:sp>
        <p:nvSpPr>
          <p:cNvPr id="339" name="Google Shape;339;p54"/>
          <p:cNvSpPr txBox="1"/>
          <p:nvPr>
            <p:ph idx="4294967295" type="ctrTitle"/>
          </p:nvPr>
        </p:nvSpPr>
        <p:spPr>
          <a:xfrm>
            <a:off x="298300" y="826800"/>
            <a:ext cx="87885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Analisando a tabela de variância, podemos ver a queda no desvio ao adicionar uma variável de cada vez. 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Adicionar InternetService, Contract e tenure_group reduz significativamente o desvio residual. 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As outras variáveis, como PaymentMethod e Dependents, parecem melhorar com menos significância o modelo, embora todos tenham valores p baixos.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40" name="Google Shape;3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28950"/>
            <a:ext cx="8839201" cy="201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60" name="Google Shape;160;p2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Matriz de Confusão de Regressão Logística</a:t>
            </a:r>
            <a:endParaRPr/>
          </a:p>
        </p:txBody>
      </p:sp>
      <p:pic>
        <p:nvPicPr>
          <p:cNvPr id="346" name="Google Shape;3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19275"/>
            <a:ext cx="8839199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ctrTitle"/>
          </p:nvPr>
        </p:nvSpPr>
        <p:spPr>
          <a:xfrm>
            <a:off x="2003876" y="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Odds Ratio</a:t>
            </a:r>
            <a:endParaRPr/>
          </a:p>
        </p:txBody>
      </p:sp>
      <p:sp>
        <p:nvSpPr>
          <p:cNvPr id="352" name="Google Shape;352;p56"/>
          <p:cNvSpPr txBox="1"/>
          <p:nvPr>
            <p:ph idx="4294967295" type="ctrTitle"/>
          </p:nvPr>
        </p:nvSpPr>
        <p:spPr>
          <a:xfrm>
            <a:off x="191425" y="660200"/>
            <a:ext cx="8848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Odds Ratio é a chance de um evento acontecer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538" y="1050550"/>
            <a:ext cx="5116966" cy="33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6"/>
          <p:cNvSpPr txBox="1"/>
          <p:nvPr>
            <p:ph idx="4294967295" type="ctrTitle"/>
          </p:nvPr>
        </p:nvSpPr>
        <p:spPr>
          <a:xfrm>
            <a:off x="103775" y="4516950"/>
            <a:ext cx="884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Para cada aumento de unidade no encargo mensal (MonthlyCharges), há uma redução de 2,5% na probabilidade do cliente cancelar a assinatura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360" name="Google Shape;360;p57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61" name="Google Shape;361;p57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367" name="Google Shape;367;p58"/>
          <p:cNvSpPr txBox="1"/>
          <p:nvPr>
            <p:ph idx="4294967295" type="ctrTitle"/>
          </p:nvPr>
        </p:nvSpPr>
        <p:spPr>
          <a:xfrm>
            <a:off x="152400" y="766550"/>
            <a:ext cx="8848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Para fins de ilustração, usamos apenas três variáveis para plotar árvores de decisão, elas são “Contrato”, “tenure_group” e “PaperlessBilling”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68" name="Google Shape;3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700" y="1659175"/>
            <a:ext cx="6740608" cy="3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374" name="Google Shape;374;p59"/>
          <p:cNvSpPr txBox="1"/>
          <p:nvPr>
            <p:ph idx="4294967295" type="ctrTitle"/>
          </p:nvPr>
        </p:nvSpPr>
        <p:spPr>
          <a:xfrm>
            <a:off x="147600" y="1292400"/>
            <a:ext cx="88488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Das três variáveis que usamos, o Contrato é a variável mais importante para prever a rotatividade de clientes.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Se um cliente em um contrato de um ano ou de dois anos, não importa se ele tem ou não a PapelessBilling, ele é menos propenso a se cancelar a assinatura.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xo 2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Por outro lado, se um cliente estiver em um contrato mensal, e no grupo de posse de 0 a 12 meses, e usando o PaperlessBilling, esse cliente terá mais chances de cancelar a assinatura.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Matriz de Confusão da Árvore de Decisão</a:t>
            </a:r>
            <a:endParaRPr/>
          </a:p>
        </p:txBody>
      </p:sp>
      <p:pic>
        <p:nvPicPr>
          <p:cNvPr id="380" name="Google Shape;38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52550"/>
            <a:ext cx="8839199" cy="17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0"/>
          <p:cNvSpPr txBox="1"/>
          <p:nvPr>
            <p:ph idx="4294967295" type="ctrTitle"/>
          </p:nvPr>
        </p:nvSpPr>
        <p:spPr>
          <a:xfrm>
            <a:off x="67225" y="3030325"/>
            <a:ext cx="884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Precisão da Árvore de Decisão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08125"/>
            <a:ext cx="8763625" cy="13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88" name="Google Shape;388;p61"/>
          <p:cNvSpPr txBox="1"/>
          <p:nvPr>
            <p:ph idx="4294967295" type="ctrTitle"/>
          </p:nvPr>
        </p:nvSpPr>
        <p:spPr>
          <a:xfrm>
            <a:off x="41875" y="4212300"/>
            <a:ext cx="8848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 previsão é muito boa ao prever “Não”. A taxa de erros é muito maior quando se prevê “sim”.</a:t>
            </a:r>
            <a:endParaRPr b="1" i="0" sz="15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89" name="Google Shape;38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13" y="1144275"/>
            <a:ext cx="7453527" cy="28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Matriz de Confusão da Random Forest</a:t>
            </a:r>
            <a:endParaRPr/>
          </a:p>
        </p:txBody>
      </p:sp>
      <p:pic>
        <p:nvPicPr>
          <p:cNvPr id="395" name="Google Shape;39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22650"/>
            <a:ext cx="8839200" cy="229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Taxa de erro para Random Forest</a:t>
            </a:r>
            <a:endParaRPr/>
          </a:p>
        </p:txBody>
      </p:sp>
      <p:pic>
        <p:nvPicPr>
          <p:cNvPr id="401" name="Google Shape;40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13" y="678675"/>
            <a:ext cx="7727980" cy="37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ctrTitle"/>
          </p:nvPr>
        </p:nvSpPr>
        <p:spPr>
          <a:xfrm>
            <a:off x="1964851" y="1063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Recursos mais importantes</a:t>
            </a:r>
            <a:endParaRPr/>
          </a:p>
        </p:txBody>
      </p:sp>
      <p:pic>
        <p:nvPicPr>
          <p:cNvPr id="407" name="Google Shape;4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38" y="678675"/>
            <a:ext cx="7476528" cy="37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1207800" y="532425"/>
            <a:ext cx="79362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A rotatividade (churn) de clientes ocorre quando clientes ou assinantes param de fazer negócios com uma empresa ou serviço. Também é conhecido como perda de clientes ou taxa de cancelamento. Neste projeto, vamos prever a rotatividade (churn) de clientes usando um conjunto de dados de telecomunicações. Usaremos a regressão logística, a árvore de decisão e a Random Forest como modelos de Machine Learning. Usaremos um dataset oferecido gratuitamente no portal IBM Sample Data Sets. Cada linha representa um cliente e cada coluna contém os atributos desse cliente.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Dados:Telco-Customer-Churn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</p:txBody>
      </p:sp>
      <p:cxnSp>
        <p:nvCxnSpPr>
          <p:cNvPr id="166" name="Google Shape;166;p29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Tratamento dos Dados</a:t>
            </a:r>
            <a:endParaRPr/>
          </a:p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50" y="152400"/>
            <a:ext cx="77459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32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2"/>
          <p:cNvSpPr txBox="1"/>
          <p:nvPr>
            <p:ph type="ctrTitle"/>
          </p:nvPr>
        </p:nvSpPr>
        <p:spPr>
          <a:xfrm>
            <a:off x="891300" y="823750"/>
            <a:ext cx="73614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Para que a análise dos dados seja feita corretamente precisamos tratá-los: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Removemos colunas indesejadas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Tratamos colunas com valores binários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Definimos o tempo de permanência em cinco grupos diferentes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800" y="202650"/>
            <a:ext cx="6784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