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8" r:id="rId3"/>
    <p:sldId id="257" r:id="rId4"/>
    <p:sldId id="262" r:id="rId5"/>
    <p:sldId id="261" r:id="rId6"/>
    <p:sldId id="264" r:id="rId7"/>
    <p:sldId id="267" r:id="rId8"/>
    <p:sldId id="266" r:id="rId9"/>
    <p:sldId id="263" r:id="rId10"/>
    <p:sldId id="260" r:id="rId11"/>
    <p:sldId id="259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E26C0-AA0E-854C-B063-D356A3BBE205}" type="datetimeFigureOut">
              <a:rPr lang="pl-PL" smtClean="0"/>
              <a:t>08.02.2022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046AD-63A2-C24E-AA6E-E45E2CD53D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58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46AD-63A2-C24E-AA6E-E45E2CD53D9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295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8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6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3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0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9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FE158B-C60B-BC4B-A97B-52D4FE0A0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13" y="397275"/>
            <a:ext cx="6243637" cy="3761257"/>
          </a:xfrm>
        </p:spPr>
        <p:txBody>
          <a:bodyPr anchor="ctr">
            <a:normAutofit/>
          </a:bodyPr>
          <a:lstStyle/>
          <a:p>
            <a:r>
              <a:rPr lang="pl-PL" sz="4800" dirty="0" err="1"/>
              <a:t>mtg</a:t>
            </a:r>
            <a:r>
              <a:rPr lang="pl-PL" sz="4800" dirty="0"/>
              <a:t>-</a:t>
            </a:r>
            <a:r>
              <a:rPr lang="pl-PL" sz="4800" dirty="0" err="1"/>
              <a:t>card</a:t>
            </a:r>
            <a:r>
              <a:rPr lang="pl-PL" sz="4800" dirty="0"/>
              <a:t>-generator</a:t>
            </a:r>
          </a:p>
        </p:txBody>
      </p:sp>
      <p:grpSp>
        <p:nvGrpSpPr>
          <p:cNvPr id="39" name="Group 13">
            <a:extLst>
              <a:ext uri="{FF2B5EF4-FFF2-40B4-BE49-F238E27FC236}">
                <a16:creationId xmlns:a16="http://schemas.microsoft.com/office/drawing/2014/main" id="{3409BBD1-8A75-44DA-88E2-3A704703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73946"/>
            <a:ext cx="6095998" cy="2284054"/>
            <a:chOff x="6096002" y="-9073"/>
            <a:chExt cx="6095998" cy="6867073"/>
          </a:xfrm>
        </p:grpSpPr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957EEA50-86F1-415A-8F6B-829E2272B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id="{1707547F-6B3D-4540-808D-410C9EE34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348942E3-42A2-6043-B448-136B9C828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3" y="4846029"/>
            <a:ext cx="5238584" cy="1370463"/>
          </a:xfrm>
        </p:spPr>
        <p:txBody>
          <a:bodyPr anchor="ctr">
            <a:normAutofit lnSpcReduction="10000"/>
          </a:bodyPr>
          <a:lstStyle/>
          <a:p>
            <a:r>
              <a:rPr lang="pl-PL" dirty="0" err="1"/>
              <a:t>Final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of Machine Learning </a:t>
            </a:r>
            <a:r>
              <a:rPr lang="pl-PL" dirty="0" err="1"/>
              <a:t>course</a:t>
            </a:r>
            <a:r>
              <a:rPr lang="pl-PL" dirty="0"/>
              <a:t> 2021/2022, </a:t>
            </a:r>
            <a:r>
              <a:rPr lang="pl-PL" dirty="0" err="1"/>
              <a:t>Jagiellonian</a:t>
            </a:r>
            <a:r>
              <a:rPr lang="pl-PL" dirty="0"/>
              <a:t> University, </a:t>
            </a:r>
            <a:r>
              <a:rPr lang="pl-PL" dirty="0" err="1"/>
              <a:t>Cracow</a:t>
            </a:r>
            <a:r>
              <a:rPr lang="pl-PL" dirty="0"/>
              <a:t> </a:t>
            </a:r>
          </a:p>
        </p:txBody>
      </p:sp>
      <p:pic>
        <p:nvPicPr>
          <p:cNvPr id="5" name="Obraz 4" descr="Obraz zawierający tekst, sprzęt elektroniczny&#10;&#10;Opis wygenerowany automatycznie">
            <a:extLst>
              <a:ext uri="{FF2B5EF4-FFF2-40B4-BE49-F238E27FC236}">
                <a16:creationId xmlns:a16="http://schemas.microsoft.com/office/drawing/2014/main" id="{EDC3720E-8F4C-5141-9619-DEE19168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08" y="397275"/>
            <a:ext cx="4175287" cy="58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3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8F2071C-8473-1745-A614-EA53E6FB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r>
              <a:rPr lang="pl-PL" sz="3600" dirty="0" err="1"/>
              <a:t>Literature</a:t>
            </a:r>
            <a:br>
              <a:rPr lang="pl-PL" sz="3600" dirty="0"/>
            </a:br>
            <a:r>
              <a:rPr lang="pl-PL" sz="3600" dirty="0" err="1"/>
              <a:t>References</a:t>
            </a:r>
            <a:br>
              <a:rPr lang="pl-PL" sz="3600" dirty="0"/>
            </a:br>
            <a:r>
              <a:rPr lang="pl-PL" sz="3600" dirty="0" err="1"/>
              <a:t>Code</a:t>
            </a:r>
            <a:endParaRPr lang="pl-PL" sz="3600" dirty="0"/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02D8CA-F964-9244-AA52-6480131A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700" y="365125"/>
            <a:ext cx="8702078" cy="5811838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Documentation sites from used packadges like tensorflow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https://github.com/wanqizhu/mtg-python-engine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https</a:t>
            </a:r>
            <a:r>
              <a:rPr lang="pl-PL" dirty="0"/>
              <a:t>://www.w3schools.com/PYTHON/</a:t>
            </a:r>
            <a:r>
              <a:rPr lang="pl-PL" dirty="0" err="1"/>
              <a:t>ref_requests_head.asp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https</a:t>
            </a:r>
            <a:r>
              <a:rPr lang="pl-PL" dirty="0"/>
              <a:t>://</a:t>
            </a:r>
            <a:r>
              <a:rPr lang="pl-PL" dirty="0" err="1"/>
              <a:t>github.com</a:t>
            </a:r>
            <a:r>
              <a:rPr lang="pl-PL" dirty="0"/>
              <a:t>/</a:t>
            </a:r>
            <a:r>
              <a:rPr lang="pl-PL" dirty="0" err="1"/>
              <a:t>wanqizhu</a:t>
            </a:r>
            <a:r>
              <a:rPr lang="pl-PL" dirty="0"/>
              <a:t>/</a:t>
            </a:r>
            <a:r>
              <a:rPr lang="pl-PL" dirty="0" err="1"/>
              <a:t>mtg-python-engine</a:t>
            </a:r>
            <a:r>
              <a:rPr lang="pl-PL" dirty="0"/>
              <a:t>/</a:t>
            </a:r>
            <a:r>
              <a:rPr lang="pl-PL" dirty="0" err="1"/>
              <a:t>tree</a:t>
            </a:r>
            <a:r>
              <a:rPr lang="pl-PL" dirty="0"/>
              <a:t>/master/MTG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https</a:t>
            </a:r>
            <a:r>
              <a:rPr lang="pl-PL" dirty="0"/>
              <a:t>://</a:t>
            </a:r>
            <a:r>
              <a:rPr lang="pl-PL" dirty="0" err="1"/>
              <a:t>mtg.design</a:t>
            </a:r>
            <a:r>
              <a:rPr lang="pl-PL" dirty="0"/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https</a:t>
            </a:r>
            <a:r>
              <a:rPr lang="pl-PL" dirty="0"/>
              <a:t>://</a:t>
            </a:r>
            <a:r>
              <a:rPr lang="pl-PL" dirty="0" err="1"/>
              <a:t>github.com</a:t>
            </a:r>
            <a:r>
              <a:rPr lang="pl-PL" dirty="0"/>
              <a:t>/</a:t>
            </a:r>
            <a:r>
              <a:rPr lang="pl-PL" dirty="0" err="1"/>
              <a:t>cclagodna</a:t>
            </a:r>
            <a:r>
              <a:rPr lang="pl-PL" dirty="0"/>
              <a:t>/</a:t>
            </a:r>
            <a:r>
              <a:rPr lang="pl-PL" dirty="0" err="1"/>
              <a:t>MTG-Proxy-Generator?ref</a:t>
            </a:r>
            <a:r>
              <a:rPr lang="pl-PL" dirty="0"/>
              <a:t>=</a:t>
            </a:r>
            <a:r>
              <a:rPr lang="pl-PL" dirty="0" err="1"/>
              <a:t>pythonawesome.com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680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9F8759-5229-5744-94A6-83C06903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Presentation </a:t>
            </a:r>
            <a:r>
              <a:rPr lang="pl-PL" dirty="0" err="1"/>
              <a:t>references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3EC1F1-36B8-C249-9BC0-1611F60E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[1] https://en.wikipedia.org/wiki/Magic:_The_Gathering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[2] https://www.youtube.com/watch?v=pdmODVYPDLA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[3] https://twitter.com/roborosewater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970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71C7DD5-7534-4C64-85EA-F76DC5A3C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E09B2-3F30-4CC7-8D68-D65034EA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4BCB4D0-8152-0445-B286-474DDFDF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84728" cy="2753386"/>
          </a:xfrm>
        </p:spPr>
        <p:txBody>
          <a:bodyPr anchor="ctr">
            <a:normAutofit/>
          </a:bodyPr>
          <a:lstStyle/>
          <a:p>
            <a:r>
              <a:rPr lang="pl-PL" dirty="0"/>
              <a:t>AIM OF THIS PROJECT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8CDDB2-6EA0-2E48-A9C5-BE064541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36" y="4162361"/>
            <a:ext cx="5460464" cy="165178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4078E34-F34C-4282-96E4-6D432572B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5FC41C-8786-44E0-B81D-ED9000CF6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67E311-3ADD-4CEE-8B26-8D060DA56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C427DC-8AF0-8044-AC6E-41061443D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646" y="365124"/>
            <a:ext cx="5411618" cy="61499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Magic the </a:t>
            </a:r>
            <a:r>
              <a:rPr lang="pl-PL" dirty="0" err="1"/>
              <a:t>gathering</a:t>
            </a:r>
            <a:r>
              <a:rPr lang="pl-PL" dirty="0"/>
              <a:t> (MTG)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first</a:t>
            </a:r>
            <a:r>
              <a:rPr lang="pl-PL" dirty="0"/>
              <a:t> trading </a:t>
            </a:r>
            <a:r>
              <a:rPr lang="pl-PL" dirty="0" err="1"/>
              <a:t>card</a:t>
            </a:r>
            <a:r>
              <a:rPr lang="pl-PL" dirty="0"/>
              <a:t> </a:t>
            </a:r>
            <a:r>
              <a:rPr lang="pl-PL" dirty="0" err="1"/>
              <a:t>game</a:t>
            </a:r>
            <a:r>
              <a:rPr lang="pl-PL" dirty="0"/>
              <a:t> with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20 </a:t>
            </a:r>
            <a:r>
              <a:rPr lang="pl-PL" dirty="0" err="1"/>
              <a:t>billlion</a:t>
            </a:r>
            <a:r>
              <a:rPr lang="pl-PL" dirty="0"/>
              <a:t> </a:t>
            </a:r>
            <a:r>
              <a:rPr lang="pl-PL" dirty="0" err="1"/>
              <a:t>cards</a:t>
            </a:r>
            <a:r>
              <a:rPr lang="pl-PL" dirty="0"/>
              <a:t> in </a:t>
            </a:r>
            <a:r>
              <a:rPr lang="pl-PL" dirty="0" err="1"/>
              <a:t>existence</a:t>
            </a:r>
            <a:r>
              <a:rPr lang="pl-PL" dirty="0"/>
              <a:t>.</a:t>
            </a:r>
            <a:r>
              <a:rPr lang="pl-PL" baseline="30000" dirty="0"/>
              <a:t>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MTG </a:t>
            </a:r>
            <a:r>
              <a:rPr lang="pl-PL" dirty="0" err="1"/>
              <a:t>complexity</a:t>
            </a:r>
            <a:r>
              <a:rPr lang="pl-PL" dirty="0"/>
              <a:t> </a:t>
            </a:r>
            <a:r>
              <a:rPr lang="pl-PL" dirty="0" err="1"/>
              <a:t>allows</a:t>
            </a:r>
            <a:r>
              <a:rPr lang="pl-PL" dirty="0"/>
              <a:t> to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even</a:t>
            </a:r>
            <a:r>
              <a:rPr lang="pl-PL" dirty="0"/>
              <a:t> a Turing Machine in the </a:t>
            </a:r>
            <a:r>
              <a:rPr lang="pl-PL" dirty="0" err="1"/>
              <a:t>game</a:t>
            </a:r>
            <a:r>
              <a:rPr lang="pl-PL" dirty="0"/>
              <a:t>.</a:t>
            </a:r>
            <a:r>
              <a:rPr lang="pl-PL" baseline="30000" dirty="0"/>
              <a:t>[2]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aim</a:t>
            </a:r>
            <a:r>
              <a:rPr lang="pl-PL" dirty="0"/>
              <a:t> of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was to </a:t>
            </a:r>
            <a:r>
              <a:rPr lang="pl-PL" dirty="0" err="1"/>
              <a:t>wirte</a:t>
            </a:r>
            <a:r>
              <a:rPr lang="pl-PL" dirty="0"/>
              <a:t> a </a:t>
            </a:r>
            <a:r>
              <a:rPr lang="pl-PL" dirty="0" err="1"/>
              <a:t>card</a:t>
            </a:r>
            <a:r>
              <a:rPr lang="pl-PL" dirty="0"/>
              <a:t> generator </a:t>
            </a:r>
            <a:r>
              <a:rPr lang="pl-PL" dirty="0" err="1"/>
              <a:t>based</a:t>
            </a:r>
            <a:r>
              <a:rPr lang="pl-PL" dirty="0"/>
              <a:t> on RNN </a:t>
            </a:r>
            <a:r>
              <a:rPr lang="pl-PL" dirty="0" err="1"/>
              <a:t>inspired</a:t>
            </a:r>
            <a:r>
              <a:rPr lang="pl-PL" dirty="0"/>
              <a:t> by </a:t>
            </a:r>
            <a:r>
              <a:rPr lang="pl-PL" dirty="0" err="1"/>
              <a:t>roborosewater</a:t>
            </a:r>
            <a:r>
              <a:rPr lang="pl-PL" baseline="30000" dirty="0"/>
              <a:t> [3]</a:t>
            </a:r>
          </a:p>
        </p:txBody>
      </p:sp>
    </p:spTree>
    <p:extLst>
      <p:ext uri="{BB962C8B-B14F-4D97-AF65-F5344CB8AC3E}">
        <p14:creationId xmlns:p14="http://schemas.microsoft.com/office/powerpoint/2010/main" val="319679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B1C57E-F372-1E4D-B4A4-5AE3D06B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Distribution of </a:t>
            </a:r>
            <a:r>
              <a:rPr lang="pl-PL" dirty="0" err="1"/>
              <a:t>work</a:t>
            </a:r>
            <a:r>
              <a:rPr lang="pl-PL" dirty="0"/>
              <a:t> – Oskar Gniewek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D3CA4F-44B7-064F-8C04-C5AC410E2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1" y="2576513"/>
            <a:ext cx="11274061" cy="360045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Getting</a:t>
            </a:r>
            <a:r>
              <a:rPr lang="pl-PL" dirty="0"/>
              <a:t> </a:t>
            </a:r>
            <a:r>
              <a:rPr lang="pl-PL" dirty="0" err="1"/>
              <a:t>familiar</a:t>
            </a:r>
            <a:r>
              <a:rPr lang="pl-PL" dirty="0"/>
              <a:t> with the </a:t>
            </a:r>
            <a:r>
              <a:rPr lang="pl-PL" dirty="0" err="1"/>
              <a:t>database</a:t>
            </a:r>
            <a:r>
              <a:rPr lang="pl-PL" dirty="0"/>
              <a:t> https://mtgjson.com/ - </a:t>
            </a:r>
            <a:r>
              <a:rPr lang="pl-PL" dirty="0" err="1"/>
              <a:t>download</a:t>
            </a:r>
            <a:r>
              <a:rPr lang="pl-PL" dirty="0"/>
              <a:t> – </a:t>
            </a:r>
            <a:r>
              <a:rPr lang="pl-PL" dirty="0" err="1"/>
              <a:t>prepare</a:t>
            </a:r>
            <a:r>
              <a:rPr lang="pl-PL" dirty="0"/>
              <a:t> data </a:t>
            </a:r>
            <a:r>
              <a:rPr lang="pl-PL" dirty="0" err="1"/>
              <a:t>cleaning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Description</a:t>
            </a:r>
            <a:r>
              <a:rPr lang="pl-PL" dirty="0"/>
              <a:t> Generator </a:t>
            </a:r>
            <a:r>
              <a:rPr lang="pl-PL" dirty="0" err="1"/>
              <a:t>based</a:t>
            </a:r>
            <a:r>
              <a:rPr lang="pl-PL" dirty="0"/>
              <a:t> on LSTM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Implementing</a:t>
            </a:r>
            <a:r>
              <a:rPr lang="pl-PL" dirty="0"/>
              <a:t> </a:t>
            </a:r>
            <a:r>
              <a:rPr lang="pl-PL" dirty="0" err="1"/>
              <a:t>classifier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for the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pl-PL" dirty="0" err="1"/>
              <a:t>Color</a:t>
            </a:r>
            <a:r>
              <a:rPr lang="pl-PL" dirty="0"/>
              <a:t> </a:t>
            </a:r>
            <a:r>
              <a:rPr lang="pl-PL" dirty="0" err="1"/>
              <a:t>Classifier</a:t>
            </a:r>
            <a:endParaRPr lang="pl-PL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Classifier</a:t>
            </a:r>
            <a:endParaRPr lang="pl-PL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pl-PL" dirty="0" err="1"/>
              <a:t>Title</a:t>
            </a:r>
            <a:r>
              <a:rPr lang="pl-PL" dirty="0"/>
              <a:t> Generator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Renderer</a:t>
            </a:r>
            <a:r>
              <a:rPr lang="pl-PL" dirty="0"/>
              <a:t> with </a:t>
            </a:r>
            <a:r>
              <a:rPr lang="pl-PL" dirty="0" err="1"/>
              <a:t>artwork</a:t>
            </a:r>
            <a:r>
              <a:rPr lang="pl-PL" dirty="0"/>
              <a:t> and </a:t>
            </a:r>
            <a:r>
              <a:rPr lang="pl-PL" dirty="0" err="1"/>
              <a:t>card</a:t>
            </a:r>
            <a:r>
              <a:rPr lang="pl-PL" dirty="0"/>
              <a:t>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Investigating</a:t>
            </a:r>
            <a:r>
              <a:rPr lang="pl-PL" dirty="0"/>
              <a:t> the </a:t>
            </a:r>
            <a:r>
              <a:rPr lang="pl-PL" dirty="0" err="1"/>
              <a:t>final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770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0B0237-27C4-3345-9B53-593EE7C4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WORKFLOW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8A0F640-BD96-1143-97F6-AA151FA19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66" y="1394578"/>
            <a:ext cx="8845313" cy="40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9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55C969-41F6-9D45-B93A-31302F41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Examples</a:t>
            </a:r>
            <a:r>
              <a:rPr lang="pl-PL" dirty="0"/>
              <a:t> of </a:t>
            </a:r>
            <a:r>
              <a:rPr lang="pl-PL" dirty="0" err="1"/>
              <a:t>generated</a:t>
            </a:r>
            <a:r>
              <a:rPr lang="pl-PL" dirty="0"/>
              <a:t> </a:t>
            </a:r>
            <a:r>
              <a:rPr lang="pl-PL" dirty="0" err="1"/>
              <a:t>cards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7B2E042-AD25-3C45-9B5A-381586E3A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98" y="2424110"/>
            <a:ext cx="2833022" cy="3962403"/>
          </a:xfrm>
        </p:spPr>
      </p:pic>
      <p:sp>
        <p:nvSpPr>
          <p:cNvPr id="9" name="AutoShape 2">
            <a:extLst>
              <a:ext uri="{FF2B5EF4-FFF2-40B4-BE49-F238E27FC236}">
                <a16:creationId xmlns:a16="http://schemas.microsoft.com/office/drawing/2014/main" id="{1A638F09-5D90-9947-91D2-6C9E1E74E7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2" name="Obraz 11" descr="Obraz zawierający tekst&#10;&#10;Opis wygenerowany automatycznie">
            <a:extLst>
              <a:ext uri="{FF2B5EF4-FFF2-40B4-BE49-F238E27FC236}">
                <a16:creationId xmlns:a16="http://schemas.microsoft.com/office/drawing/2014/main" id="{E3D78176-FB58-0E49-BAA7-3CED082B9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03" y="2433635"/>
            <a:ext cx="2826213" cy="3952879"/>
          </a:xfrm>
          <a:prstGeom prst="rect">
            <a:avLst/>
          </a:prstGeom>
        </p:spPr>
      </p:pic>
      <p:pic>
        <p:nvPicPr>
          <p:cNvPr id="14" name="Obraz 13" descr="Obraz zawierający tekst&#10;&#10;Opis wygenerowany automatycznie">
            <a:extLst>
              <a:ext uri="{FF2B5EF4-FFF2-40B4-BE49-F238E27FC236}">
                <a16:creationId xmlns:a16="http://schemas.microsoft.com/office/drawing/2014/main" id="{1FF93374-7F98-7843-B512-C10A640E3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471734"/>
            <a:ext cx="2812593" cy="3933829"/>
          </a:xfrm>
          <a:prstGeom prst="rect">
            <a:avLst/>
          </a:prstGeom>
        </p:spPr>
      </p:pic>
      <p:pic>
        <p:nvPicPr>
          <p:cNvPr id="22" name="Obraz 21" descr="Obraz zawierający tekst, monitor, ekran&#10;&#10;Opis wygenerowany automatycznie">
            <a:extLst>
              <a:ext uri="{FF2B5EF4-FFF2-40B4-BE49-F238E27FC236}">
                <a16:creationId xmlns:a16="http://schemas.microsoft.com/office/drawing/2014/main" id="{6DCD103D-277F-5B45-AE9E-C21255AB0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990" y="2433635"/>
            <a:ext cx="2826212" cy="39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2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1B28BA-1C37-4D4A-A4BA-724F8601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Technical </a:t>
            </a:r>
            <a:r>
              <a:rPr lang="pl-PL" dirty="0" err="1"/>
              <a:t>depth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1A0961-7E57-114A-A7D0-2EBA631A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1359786" cy="3600450"/>
          </a:xfrm>
        </p:spPr>
        <p:txBody>
          <a:bodyPr/>
          <a:lstStyle/>
          <a:p>
            <a:r>
              <a:rPr lang="pl-PL" dirty="0"/>
              <a:t>DATABASE </a:t>
            </a:r>
            <a:r>
              <a:rPr lang="pl-PL" dirty="0" err="1"/>
              <a:t>mtgjson</a:t>
            </a:r>
            <a:r>
              <a:rPr lang="pl-PL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Total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unique</a:t>
            </a:r>
            <a:r>
              <a:rPr lang="pl-PL" dirty="0"/>
              <a:t> </a:t>
            </a:r>
            <a:r>
              <a:rPr lang="pl-PL" dirty="0" err="1"/>
              <a:t>words</a:t>
            </a:r>
            <a:r>
              <a:rPr lang="pl-PL" dirty="0"/>
              <a:t>: 2053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Total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unique</a:t>
            </a:r>
            <a:r>
              <a:rPr lang="pl-PL" dirty="0"/>
              <a:t> </a:t>
            </a:r>
            <a:r>
              <a:rPr lang="pl-PL" dirty="0" err="1"/>
              <a:t>subtypes</a:t>
            </a:r>
            <a:r>
              <a:rPr lang="pl-PL" dirty="0"/>
              <a:t>: 229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Total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unique</a:t>
            </a:r>
            <a:r>
              <a:rPr lang="pl-PL" dirty="0"/>
              <a:t> </a:t>
            </a:r>
            <a:r>
              <a:rPr lang="pl-PL" dirty="0" err="1"/>
              <a:t>chars</a:t>
            </a:r>
            <a:r>
              <a:rPr lang="pl-PL" dirty="0"/>
              <a:t>: 59 </a:t>
            </a:r>
            <a:r>
              <a:rPr lang="pl-PL" dirty="0" err="1"/>
              <a:t>Among</a:t>
            </a:r>
            <a:r>
              <a:rPr lang="pl-PL" dirty="0"/>
              <a:t> 17777 </a:t>
            </a:r>
            <a:r>
              <a:rPr lang="pl-PL" dirty="0" err="1"/>
              <a:t>cards</a:t>
            </a:r>
            <a:r>
              <a:rPr lang="pl-PL" dirty="0"/>
              <a:t> </a:t>
            </a:r>
            <a:r>
              <a:rPr lang="pl-PL" dirty="0" err="1"/>
              <a:t>listed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27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22A5EC-12F3-974D-8B82-2DA4B42C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Description</a:t>
            </a:r>
            <a:r>
              <a:rPr lang="pl-PL" dirty="0"/>
              <a:t> </a:t>
            </a:r>
            <a:r>
              <a:rPr lang="pl-PL" dirty="0" err="1"/>
              <a:t>classificator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0F880C1-810B-4644-9C37-C22BE3FE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2720975"/>
            <a:ext cx="8013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6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94623BEF-7E8B-5949-BAF0-CD8294B5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31" y="952496"/>
            <a:ext cx="4988311" cy="445206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4146818B-A06C-2247-AEF4-4FA4BBC5E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910" y="1054454"/>
            <a:ext cx="5043486" cy="435011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E6C7E38-8E55-B24D-8C32-6904B675472E}"/>
              </a:ext>
            </a:extLst>
          </p:cNvPr>
          <p:cNvSpPr txBox="1"/>
          <p:nvPr/>
        </p:nvSpPr>
        <p:spPr>
          <a:xfrm>
            <a:off x="2000250" y="5622772"/>
            <a:ext cx="205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Color</a:t>
            </a:r>
            <a:r>
              <a:rPr lang="pl-PL" dirty="0"/>
              <a:t> </a:t>
            </a:r>
            <a:r>
              <a:rPr lang="pl-PL" dirty="0" err="1"/>
              <a:t>classifiactor</a:t>
            </a:r>
            <a:endParaRPr lang="pl-PL" dirty="0"/>
          </a:p>
          <a:p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7ECF9AE-06DD-134A-9F12-E7C3E0A55DD9}"/>
              </a:ext>
            </a:extLst>
          </p:cNvPr>
          <p:cNvSpPr/>
          <p:nvPr/>
        </p:nvSpPr>
        <p:spPr>
          <a:xfrm>
            <a:off x="7634449" y="5618880"/>
            <a:ext cx="1960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classificator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602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36B964-C697-6549-B909-90396036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Problems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occured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F5EB16-A481-1F4A-A125-F4B97621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Artworks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repeatable</a:t>
            </a:r>
            <a:r>
              <a:rPr lang="pl-PL" dirty="0"/>
              <a:t> and </a:t>
            </a:r>
            <a:r>
              <a:rPr lang="pl-PL" dirty="0" err="1"/>
              <a:t>offen</a:t>
            </a:r>
            <a:r>
              <a:rPr lang="pl-PL" dirty="0"/>
              <a:t> do not </a:t>
            </a:r>
            <a:r>
              <a:rPr lang="pl-PL" dirty="0" err="1"/>
              <a:t>match</a:t>
            </a:r>
            <a:r>
              <a:rPr lang="pl-PL" dirty="0"/>
              <a:t> with the </a:t>
            </a:r>
            <a:r>
              <a:rPr lang="pl-PL" dirty="0" err="1"/>
              <a:t>type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Data </a:t>
            </a:r>
            <a:r>
              <a:rPr lang="pl-PL" dirty="0" err="1"/>
              <a:t>cleaning</a:t>
            </a:r>
            <a:r>
              <a:rPr lang="pl-PL" dirty="0"/>
              <a:t> for the </a:t>
            </a:r>
            <a:r>
              <a:rPr lang="pl-PL" dirty="0" err="1"/>
              <a:t>description</a:t>
            </a:r>
            <a:r>
              <a:rPr lang="pl-PL" dirty="0"/>
              <a:t> </a:t>
            </a:r>
            <a:r>
              <a:rPr lang="pl-PL" dirty="0" err="1"/>
              <a:t>classifier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though</a:t>
            </a:r>
            <a:r>
              <a:rPr lang="pl-PL" dirty="0"/>
              <a:t> to </a:t>
            </a:r>
            <a:r>
              <a:rPr lang="pl-PL" dirty="0" err="1"/>
              <a:t>manage</a:t>
            </a:r>
            <a:r>
              <a:rPr lang="pl-PL" dirty="0"/>
              <a:t>.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 with </a:t>
            </a:r>
            <a:r>
              <a:rPr lang="pl-PL" dirty="0" err="1"/>
              <a:t>cards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make</a:t>
            </a:r>
            <a:r>
              <a:rPr lang="pl-PL" dirty="0"/>
              <a:t> sens. </a:t>
            </a:r>
            <a:r>
              <a:rPr lang="pl-PL" dirty="0" err="1"/>
              <a:t>Example</a:t>
            </a:r>
            <a:r>
              <a:rPr lang="pl-PL" dirty="0"/>
              <a:t>: the </a:t>
            </a:r>
            <a:r>
              <a:rPr lang="pl-PL" dirty="0" err="1"/>
              <a:t>card</a:t>
            </a:r>
            <a:r>
              <a:rPr lang="pl-PL" dirty="0"/>
              <a:t> with </a:t>
            </a:r>
            <a:r>
              <a:rPr lang="pl-PL" dirty="0" err="1"/>
              <a:t>type</a:t>
            </a:r>
            <a:r>
              <a:rPr lang="pl-PL" dirty="0"/>
              <a:t> „</a:t>
            </a:r>
            <a:r>
              <a:rPr lang="pl-PL" dirty="0" err="1"/>
              <a:t>creature</a:t>
            </a:r>
            <a:r>
              <a:rPr lang="pl-PL" dirty="0"/>
              <a:t>” </a:t>
            </a:r>
            <a:r>
              <a:rPr lang="pl-PL" dirty="0" err="1"/>
              <a:t>can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mechanic</a:t>
            </a:r>
            <a:r>
              <a:rPr lang="pl-PL" dirty="0"/>
              <a:t> </a:t>
            </a:r>
            <a:r>
              <a:rPr lang="pl-PL" dirty="0" err="1"/>
              <a:t>called</a:t>
            </a:r>
            <a:r>
              <a:rPr lang="pl-PL" dirty="0"/>
              <a:t> ”</a:t>
            </a:r>
            <a:r>
              <a:rPr lang="pl-PL" dirty="0" err="1"/>
              <a:t>flashback</a:t>
            </a:r>
            <a:r>
              <a:rPr lang="pl-PL" dirty="0"/>
              <a:t>”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to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dependecies</a:t>
            </a:r>
            <a:r>
              <a:rPr lang="pl-PL" dirty="0"/>
              <a:t> for </a:t>
            </a:r>
            <a:r>
              <a:rPr lang="pl-PL" dirty="0" err="1"/>
              <a:t>mechanics</a:t>
            </a:r>
            <a:r>
              <a:rPr lang="pl-PL" dirty="0"/>
              <a:t>. For </a:t>
            </a:r>
            <a:r>
              <a:rPr lang="pl-PL" dirty="0" err="1"/>
              <a:t>example</a:t>
            </a:r>
            <a:r>
              <a:rPr lang="pl-PL" dirty="0"/>
              <a:t> the </a:t>
            </a:r>
            <a:r>
              <a:rPr lang="pl-PL" dirty="0" err="1"/>
              <a:t>mechanic</a:t>
            </a:r>
            <a:r>
              <a:rPr lang="pl-PL" dirty="0"/>
              <a:t> „ </a:t>
            </a:r>
            <a:r>
              <a:rPr lang="pl-PL" dirty="0" err="1"/>
              <a:t>sacrifice</a:t>
            </a:r>
            <a:r>
              <a:rPr lang="pl-PL" dirty="0"/>
              <a:t>”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seen</a:t>
            </a:r>
            <a:r>
              <a:rPr lang="pl-PL" dirty="0"/>
              <a:t> in </a:t>
            </a:r>
            <a:r>
              <a:rPr lang="pl-PL" dirty="0" err="1"/>
              <a:t>colors</a:t>
            </a:r>
            <a:r>
              <a:rPr lang="pl-PL" dirty="0"/>
              <a:t> </a:t>
            </a:r>
            <a:r>
              <a:rPr lang="pl-PL" dirty="0" err="1"/>
              <a:t>black</a:t>
            </a:r>
            <a:r>
              <a:rPr lang="pl-PL" dirty="0"/>
              <a:t>, red and </a:t>
            </a:r>
            <a:r>
              <a:rPr lang="pl-PL" dirty="0" err="1"/>
              <a:t>green</a:t>
            </a:r>
            <a:r>
              <a:rPr lang="pl-PL" dirty="0"/>
              <a:t> but the </a:t>
            </a:r>
            <a:r>
              <a:rPr lang="pl-PL" dirty="0" err="1"/>
              <a:t>blue</a:t>
            </a:r>
            <a:r>
              <a:rPr lang="pl-PL" dirty="0"/>
              <a:t> </a:t>
            </a:r>
            <a:r>
              <a:rPr lang="pl-PL" dirty="0" err="1"/>
              <a:t>cards</a:t>
            </a:r>
            <a:r>
              <a:rPr lang="pl-PL" dirty="0"/>
              <a:t> </a:t>
            </a:r>
            <a:r>
              <a:rPr lang="pl-PL" dirty="0" err="1"/>
              <a:t>generated</a:t>
            </a:r>
            <a:r>
              <a:rPr lang="pl-PL" dirty="0"/>
              <a:t> by the model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too</a:t>
            </a:r>
            <a:r>
              <a:rPr lang="pl-P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Errors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tensorflow</a:t>
            </a:r>
            <a:r>
              <a:rPr lang="pl-PL" dirty="0"/>
              <a:t> </a:t>
            </a:r>
            <a:r>
              <a:rPr lang="pl-PL" dirty="0" err="1"/>
              <a:t>versions</a:t>
            </a:r>
            <a:r>
              <a:rPr lang="pl-PL" dirty="0"/>
              <a:t> </a:t>
            </a:r>
            <a:r>
              <a:rPr lang="pl-PL" dirty="0" err="1"/>
              <a:t>could</a:t>
            </a:r>
            <a:r>
              <a:rPr lang="pl-PL" dirty="0"/>
              <a:t> not be </a:t>
            </a:r>
            <a:r>
              <a:rPr lang="pl-PL" dirty="0" err="1"/>
              <a:t>solved</a:t>
            </a:r>
            <a:r>
              <a:rPr lang="pl-PL" dirty="0"/>
              <a:t>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FF0000"/>
                </a:solidFill>
              </a:rPr>
              <a:t>WARNING:tensorflow:Unresolved</a:t>
            </a:r>
            <a:r>
              <a:rPr lang="pl-PL" sz="1400" dirty="0">
                <a:solidFill>
                  <a:srgbClr val="FF0000"/>
                </a:solidFill>
              </a:rPr>
              <a:t> </a:t>
            </a:r>
            <a:r>
              <a:rPr lang="pl-PL" sz="1400" dirty="0" err="1">
                <a:solidFill>
                  <a:srgbClr val="FF0000"/>
                </a:solidFill>
              </a:rPr>
              <a:t>object</a:t>
            </a:r>
            <a:r>
              <a:rPr lang="pl-PL" sz="1400" dirty="0">
                <a:solidFill>
                  <a:srgbClr val="FF0000"/>
                </a:solidFill>
              </a:rPr>
              <a:t> in checkpoint: (</a:t>
            </a:r>
            <a:r>
              <a:rPr lang="pl-PL" sz="1400" dirty="0" err="1">
                <a:solidFill>
                  <a:srgbClr val="FF0000"/>
                </a:solidFill>
              </a:rPr>
              <a:t>root</a:t>
            </a:r>
            <a:r>
              <a:rPr lang="pl-PL" sz="1400" dirty="0">
                <a:solidFill>
                  <a:srgbClr val="FF0000"/>
                </a:solidFill>
              </a:rPr>
              <a:t>).</a:t>
            </a:r>
            <a:r>
              <a:rPr lang="pl-PL" sz="1400" dirty="0" err="1">
                <a:solidFill>
                  <a:srgbClr val="FF0000"/>
                </a:solidFill>
              </a:rPr>
              <a:t>optimizer's</a:t>
            </a:r>
            <a:r>
              <a:rPr lang="pl-PL" sz="1400" dirty="0">
                <a:solidFill>
                  <a:srgbClr val="FF0000"/>
                </a:solidFill>
              </a:rPr>
              <a:t> </a:t>
            </a:r>
            <a:r>
              <a:rPr lang="pl-PL" sz="1400" dirty="0" err="1">
                <a:solidFill>
                  <a:srgbClr val="FF0000"/>
                </a:solidFill>
              </a:rPr>
              <a:t>state</a:t>
            </a:r>
            <a:r>
              <a:rPr lang="pl-PL" sz="1400" dirty="0">
                <a:solidFill>
                  <a:srgbClr val="FF0000"/>
                </a:solidFill>
              </a:rPr>
              <a:t> 'v' for (</a:t>
            </a:r>
            <a:r>
              <a:rPr lang="pl-PL" sz="1400" dirty="0" err="1">
                <a:solidFill>
                  <a:srgbClr val="FF0000"/>
                </a:solidFill>
              </a:rPr>
              <a:t>root</a:t>
            </a:r>
            <a:r>
              <a:rPr lang="pl-PL" sz="1400" dirty="0">
                <a:solidFill>
                  <a:srgbClr val="FF0000"/>
                </a:solidFill>
              </a:rPr>
              <a:t>).layer_with_weights-1.cell.recurrent_kernel</a:t>
            </a:r>
          </a:p>
        </p:txBody>
      </p:sp>
    </p:spTree>
    <p:extLst>
      <p:ext uri="{BB962C8B-B14F-4D97-AF65-F5344CB8AC3E}">
        <p14:creationId xmlns:p14="http://schemas.microsoft.com/office/powerpoint/2010/main" val="177761550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417</Words>
  <Application>Microsoft Macintosh PowerPoint</Application>
  <PresentationFormat>Panoramiczny</PresentationFormat>
  <Paragraphs>46</Paragraphs>
  <Slides>11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Bahnschrift</vt:lpstr>
      <vt:lpstr>Calibri</vt:lpstr>
      <vt:lpstr>MatrixVTI</vt:lpstr>
      <vt:lpstr>mtg-card-generator</vt:lpstr>
      <vt:lpstr>AIM OF THIS PROJECT</vt:lpstr>
      <vt:lpstr>Distribution of work – Oskar Gniewek</vt:lpstr>
      <vt:lpstr>WORKFLOW</vt:lpstr>
      <vt:lpstr>Examples of generated cards</vt:lpstr>
      <vt:lpstr>Technical depth</vt:lpstr>
      <vt:lpstr>Description classificator</vt:lpstr>
      <vt:lpstr>Prezentacja programu PowerPoint</vt:lpstr>
      <vt:lpstr>Problems that occured</vt:lpstr>
      <vt:lpstr>Literature References Code</vt:lpstr>
      <vt:lpstr>Presentation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mtg-card-generator</dc:title>
  <dc:creator>Oskar Gniewek</dc:creator>
  <cp:lastModifiedBy>Oskar Gniewek</cp:lastModifiedBy>
  <cp:revision>1</cp:revision>
  <cp:lastPrinted>2022-02-07T12:49:33Z</cp:lastPrinted>
  <dcterms:created xsi:type="dcterms:W3CDTF">2022-02-07T12:21:08Z</dcterms:created>
  <dcterms:modified xsi:type="dcterms:W3CDTF">2022-02-08T10:32:53Z</dcterms:modified>
</cp:coreProperties>
</file>