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7" r:id="rId3"/>
    <p:sldId id="298" r:id="rId4"/>
    <p:sldId id="299" r:id="rId5"/>
    <p:sldId id="300" r:id="rId6"/>
    <p:sldId id="302" r:id="rId7"/>
    <p:sldId id="297" r:id="rId8"/>
    <p:sldId id="303" r:id="rId9"/>
    <p:sldId id="271" r:id="rId10"/>
    <p:sldId id="264" r:id="rId11"/>
    <p:sldId id="308" r:id="rId12"/>
    <p:sldId id="261" r:id="rId13"/>
    <p:sldId id="262" r:id="rId14"/>
    <p:sldId id="269" r:id="rId15"/>
    <p:sldId id="304" r:id="rId16"/>
    <p:sldId id="263" r:id="rId17"/>
    <p:sldId id="305" r:id="rId18"/>
    <p:sldId id="309" r:id="rId19"/>
    <p:sldId id="310" r:id="rId20"/>
    <p:sldId id="273" r:id="rId21"/>
    <p:sldId id="311" r:id="rId22"/>
    <p:sldId id="306" r:id="rId23"/>
    <p:sldId id="307" r:id="rId24"/>
    <p:sldId id="272" r:id="rId25"/>
    <p:sldId id="275" r:id="rId26"/>
    <p:sldId id="312" r:id="rId27"/>
    <p:sldId id="313" r:id="rId28"/>
    <p:sldId id="314" r:id="rId29"/>
    <p:sldId id="279" r:id="rId30"/>
    <p:sldId id="280" r:id="rId31"/>
    <p:sldId id="315" r:id="rId32"/>
    <p:sldId id="281" r:id="rId33"/>
    <p:sldId id="259" r:id="rId34"/>
    <p:sldId id="316" r:id="rId35"/>
    <p:sldId id="317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04/29/2024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 dirty="0"/>
              <a:t>כל הזכויות שמורות לאפקה המכללה להנדסה בתל אביב</a:t>
            </a:r>
            <a:r>
              <a:rPr lang="en-US" dirty="0"/>
              <a:t> </a:t>
            </a:r>
            <a:r>
              <a:rPr lang="he-IL" dirty="0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C9867-2CA9-66AB-29F9-D2BF8FBDB081}"/>
              </a:ext>
            </a:extLst>
          </p:cNvPr>
          <p:cNvSpPr txBox="1"/>
          <p:nvPr userDrawn="1"/>
        </p:nvSpPr>
        <p:spPr>
          <a:xfrm>
            <a:off x="8722840" y="1076687"/>
            <a:ext cx="251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1200" b="1" dirty="0">
                <a:latin typeface="David" panose="020E0502060401010101" pitchFamily="34" charset="-79"/>
                <a:cs typeface="David" panose="020E0502060401010101" pitchFamily="34" charset="-79"/>
              </a:rPr>
              <a:t>פיני שלומי – מהנדס תוכנה 054-4636992</a:t>
            </a:r>
            <a:endParaRPr lang="LID4096" sz="1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To Java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125024"/>
            <a:ext cx="10109718" cy="5552802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input() function is to read input from the standard input (the keyboard, by default)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It accepts all user input as a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string 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and converting them depend the methods.</a:t>
            </a:r>
          </a:p>
          <a:p>
            <a:pPr>
              <a:lnSpc>
                <a:spcPct val="150000"/>
              </a:lnSpc>
            </a:pP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/>
              </a:rPr>
              <a:t>Scanner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 =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Scanner(System.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"Enter integer number: 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int_num =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s.nextInt();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"int number is "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int_num);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s.close();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EFA05-FE22-3F37-6414-C5D6A77A20DA}"/>
              </a:ext>
            </a:extLst>
          </p:cNvPr>
          <p:cNvSpPr txBox="1"/>
          <p:nvPr/>
        </p:nvSpPr>
        <p:spPr>
          <a:xfrm>
            <a:off x="8298426" y="3901425"/>
            <a:ext cx="3539613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Enter integer number: </a:t>
            </a:r>
          </a:p>
          <a:p>
            <a:r>
              <a:rPr lang="en-US" sz="2800" dirty="0"/>
              <a:t>25</a:t>
            </a:r>
          </a:p>
          <a:p>
            <a:r>
              <a:rPr lang="en-US" sz="2800" dirty="0"/>
              <a:t>int number is 25</a:t>
            </a:r>
          </a:p>
        </p:txBody>
      </p:sp>
    </p:spTree>
    <p:extLst>
      <p:ext uri="{BB962C8B-B14F-4D97-AF65-F5344CB8AC3E}">
        <p14:creationId xmlns:p14="http://schemas.microsoft.com/office/powerpoint/2010/main" val="5214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125024"/>
            <a:ext cx="6223367" cy="5378075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JetBrains Mono"/>
              </a:rPr>
              <a:t>Scanner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 =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Scanner(System.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"Enter your name: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st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s.next();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"Enter char: 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char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s.next().charAt(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"your name is "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st);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"char is "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ch);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s.close();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FE8A2-A2A2-FB6A-0787-13B0D6D3E8BC}"/>
              </a:ext>
            </a:extLst>
          </p:cNvPr>
          <p:cNvSpPr txBox="1"/>
          <p:nvPr/>
        </p:nvSpPr>
        <p:spPr>
          <a:xfrm>
            <a:off x="7177549" y="2325500"/>
            <a:ext cx="4100052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LID4096" sz="2800" dirty="0"/>
              <a:t>Enter your name: </a:t>
            </a:r>
          </a:p>
          <a:p>
            <a:r>
              <a:rPr lang="LID4096" sz="2800" dirty="0"/>
              <a:t>pini</a:t>
            </a:r>
          </a:p>
          <a:p>
            <a:r>
              <a:rPr lang="LID4096" sz="2800" dirty="0"/>
              <a:t>Enter char: </a:t>
            </a:r>
          </a:p>
          <a:p>
            <a:r>
              <a:rPr lang="LID4096" sz="2800" dirty="0"/>
              <a:t>S</a:t>
            </a:r>
          </a:p>
          <a:p>
            <a:r>
              <a:rPr lang="LID4096" sz="2800" dirty="0"/>
              <a:t>your name is pini</a:t>
            </a:r>
          </a:p>
          <a:p>
            <a:r>
              <a:rPr lang="LID4096" sz="2800" dirty="0"/>
              <a:t>char is S</a:t>
            </a:r>
          </a:p>
        </p:txBody>
      </p:sp>
    </p:spTree>
    <p:extLst>
      <p:ext uri="{BB962C8B-B14F-4D97-AF65-F5344CB8AC3E}">
        <p14:creationId xmlns:p14="http://schemas.microsoft.com/office/powerpoint/2010/main" val="386928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Arithmetic operators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E65F6-45C2-6B3B-D95B-0BE1C1AD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10809"/>
              </p:ext>
            </p:extLst>
          </p:nvPr>
        </p:nvGraphicFramePr>
        <p:xfrm>
          <a:off x="725715" y="1499118"/>
          <a:ext cx="9313020" cy="480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38">
                  <a:extLst>
                    <a:ext uri="{9D8B030D-6E8A-4147-A177-3AD203B41FA5}">
                      <a16:colId xmlns:a16="http://schemas.microsoft.com/office/drawing/2014/main" val="1189036955"/>
                    </a:ext>
                  </a:extLst>
                </a:gridCol>
                <a:gridCol w="2732524">
                  <a:extLst>
                    <a:ext uri="{9D8B030D-6E8A-4147-A177-3AD203B41FA5}">
                      <a16:colId xmlns:a16="http://schemas.microsoft.com/office/drawing/2014/main" val="2311470752"/>
                    </a:ext>
                  </a:extLst>
                </a:gridCol>
                <a:gridCol w="4774958">
                  <a:extLst>
                    <a:ext uri="{9D8B030D-6E8A-4147-A177-3AD203B41FA5}">
                      <a16:colId xmlns:a16="http://schemas.microsoft.com/office/drawing/2014/main" val="674516616"/>
                    </a:ext>
                  </a:extLst>
                </a:gridCol>
              </a:tblGrid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46487347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3200" dirty="0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47823870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3200" dirty="0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19072260"/>
                  </a:ext>
                </a:extLst>
              </a:tr>
              <a:tr h="552762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3200" dirty="0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3457938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/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3200" dirty="0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1054416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%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3200" dirty="0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76450748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++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3200" dirty="0">
                          <a:effectLst/>
                        </a:rPr>
                        <a:t>x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++</a:t>
                      </a:r>
                      <a:endParaRPr kumimoji="0" lang="en-IL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01955830"/>
                  </a:ext>
                </a:extLst>
              </a:tr>
              <a:tr h="533988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--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3200" dirty="0">
                          <a:effectLst/>
                        </a:rPr>
                        <a:t>x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kumimoji="0" lang="en-IL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601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9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Assignment operators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F0E6B5-4958-DE84-5944-451C1B6E4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9973"/>
              </p:ext>
            </p:extLst>
          </p:nvPr>
        </p:nvGraphicFramePr>
        <p:xfrm>
          <a:off x="653662" y="1572608"/>
          <a:ext cx="8291286" cy="334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62">
                  <a:extLst>
                    <a:ext uri="{9D8B030D-6E8A-4147-A177-3AD203B41FA5}">
                      <a16:colId xmlns:a16="http://schemas.microsoft.com/office/drawing/2014/main" val="1610473609"/>
                    </a:ext>
                  </a:extLst>
                </a:gridCol>
                <a:gridCol w="2763762">
                  <a:extLst>
                    <a:ext uri="{9D8B030D-6E8A-4147-A177-3AD203B41FA5}">
                      <a16:colId xmlns:a16="http://schemas.microsoft.com/office/drawing/2014/main" val="3723858572"/>
                    </a:ext>
                  </a:extLst>
                </a:gridCol>
                <a:gridCol w="2763762">
                  <a:extLst>
                    <a:ext uri="{9D8B030D-6E8A-4147-A177-3AD203B41FA5}">
                      <a16:colId xmlns:a16="http://schemas.microsoft.com/office/drawing/2014/main" val="1072794836"/>
                    </a:ext>
                  </a:extLst>
                </a:gridCol>
              </a:tblGrid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Example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Same As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86646551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5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38481902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+=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+=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+ 3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32820481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-=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-=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- 3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2870784170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*=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*=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*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87211491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/=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/=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/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153770492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%=</a:t>
                      </a:r>
                    </a:p>
                  </a:txBody>
                  <a:tcPr marL="95634" marR="47817" marT="47817" marB="4781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x %= 3</a:t>
                      </a:r>
                    </a:p>
                  </a:txBody>
                  <a:tcPr marL="47817" marR="47817" marT="47817" marB="4781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 x % 3</a:t>
                      </a:r>
                    </a:p>
                  </a:txBody>
                  <a:tcPr marL="47817" marR="47817" marT="47817" marB="47817"/>
                </a:tc>
                <a:extLst>
                  <a:ext uri="{0D108BD9-81ED-4DB2-BD59-A6C34878D82A}">
                    <a16:rowId xmlns:a16="http://schemas.microsoft.com/office/drawing/2014/main" val="248058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Comparison Operators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F0E6B5-4958-DE84-5944-451C1B6E4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20158"/>
              </p:ext>
            </p:extLst>
          </p:nvPr>
        </p:nvGraphicFramePr>
        <p:xfrm>
          <a:off x="665584" y="1572608"/>
          <a:ext cx="824204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79">
                  <a:extLst>
                    <a:ext uri="{9D8B030D-6E8A-4147-A177-3AD203B41FA5}">
                      <a16:colId xmlns:a16="http://schemas.microsoft.com/office/drawing/2014/main" val="1610473609"/>
                    </a:ext>
                  </a:extLst>
                </a:gridCol>
                <a:gridCol w="3597710">
                  <a:extLst>
                    <a:ext uri="{9D8B030D-6E8A-4147-A177-3AD203B41FA5}">
                      <a16:colId xmlns:a16="http://schemas.microsoft.com/office/drawing/2014/main" val="3723858572"/>
                    </a:ext>
                  </a:extLst>
                </a:gridCol>
                <a:gridCol w="1691952">
                  <a:extLst>
                    <a:ext uri="{9D8B030D-6E8A-4147-A177-3AD203B41FA5}">
                      <a16:colId xmlns:a16="http://schemas.microsoft.com/office/drawing/2014/main" val="1072794836"/>
                    </a:ext>
                  </a:extLst>
                </a:gridCol>
              </a:tblGrid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6646551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481902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!=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820481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0784170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72114919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3770492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8058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9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Logical Operators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F0E6B5-4958-DE84-5944-451C1B6E4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97479"/>
              </p:ext>
            </p:extLst>
          </p:nvPr>
        </p:nvGraphicFramePr>
        <p:xfrm>
          <a:off x="665584" y="1572608"/>
          <a:ext cx="824204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79">
                  <a:extLst>
                    <a:ext uri="{9D8B030D-6E8A-4147-A177-3AD203B41FA5}">
                      <a16:colId xmlns:a16="http://schemas.microsoft.com/office/drawing/2014/main" val="1610473609"/>
                    </a:ext>
                  </a:extLst>
                </a:gridCol>
                <a:gridCol w="3597710">
                  <a:extLst>
                    <a:ext uri="{9D8B030D-6E8A-4147-A177-3AD203B41FA5}">
                      <a16:colId xmlns:a16="http://schemas.microsoft.com/office/drawing/2014/main" val="3723858572"/>
                    </a:ext>
                  </a:extLst>
                </a:gridCol>
                <a:gridCol w="1691952">
                  <a:extLst>
                    <a:ext uri="{9D8B030D-6E8A-4147-A177-3AD203B41FA5}">
                      <a16:colId xmlns:a16="http://schemas.microsoft.com/office/drawing/2014/main" val="1072794836"/>
                    </a:ext>
                  </a:extLst>
                </a:gridCol>
              </a:tblGrid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66465513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&amp;&amp;</a:t>
                      </a:r>
                      <a:endParaRPr lang="en-IL" sz="2400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And</a:t>
                      </a:r>
                      <a:endParaRPr lang="en-IL" sz="24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</a:t>
                      </a:r>
                      <a:r>
                        <a:rPr lang="en-US" sz="2400" dirty="0">
                          <a:effectLst/>
                        </a:rPr>
                        <a:t>&amp;&amp;</a:t>
                      </a:r>
                      <a:r>
                        <a:rPr lang="en-IL" sz="2400" dirty="0">
                          <a:effectLst/>
                        </a:rPr>
                        <a:t>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481902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||</a:t>
                      </a:r>
                      <a:endParaRPr lang="en-IL" sz="2400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Or</a:t>
                      </a:r>
                      <a:endParaRPr lang="en-IL" sz="24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L" sz="2400" dirty="0">
                          <a:effectLst/>
                        </a:rPr>
                        <a:t>x </a:t>
                      </a:r>
                      <a:r>
                        <a:rPr lang="en-US" sz="2400" dirty="0">
                          <a:effectLst/>
                        </a:rPr>
                        <a:t>||</a:t>
                      </a:r>
                      <a:r>
                        <a:rPr lang="en-IL" sz="2400" dirty="0">
                          <a:effectLst/>
                        </a:rPr>
                        <a:t>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82048166"/>
                  </a:ext>
                </a:extLst>
              </a:tr>
              <a:tr h="478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!</a:t>
                      </a:r>
                      <a:endParaRPr lang="en-IL" sz="2400" dirty="0"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Not</a:t>
                      </a:r>
                      <a:endParaRPr lang="en-IL" sz="240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!(</a:t>
                      </a:r>
                      <a:r>
                        <a:rPr lang="en-IL" sz="2400" dirty="0">
                          <a:effectLst/>
                        </a:rPr>
                        <a:t>x &gt; y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L" sz="240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078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88636"/>
            <a:ext cx="9723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block of code to be executed if the 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i="1" dirty="0">
                <a:solidFill>
                  <a:srgbClr val="708090"/>
                </a:solidFill>
                <a:latin typeface="Consolas" panose="020B0609020204030204" pitchFamily="49" charset="0"/>
              </a:rPr>
              <a:t>	//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condition is true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block of code to be executed if the 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i="1" dirty="0">
                <a:solidFill>
                  <a:srgbClr val="708090"/>
                </a:solidFill>
                <a:latin typeface="Consolas" panose="020B0609020204030204" pitchFamily="49" charset="0"/>
              </a:rPr>
              <a:t>	//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condition is false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7193C-801E-7688-6D0E-8F656CA9592C}"/>
              </a:ext>
            </a:extLst>
          </p:cNvPr>
          <p:cNvSpPr txBox="1"/>
          <p:nvPr/>
        </p:nvSpPr>
        <p:spPr>
          <a:xfrm>
            <a:off x="570723" y="4597179"/>
            <a:ext cx="104807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Shorthand If...Else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 = condition ? expressionTrue :  expressionFalse;</a:t>
            </a:r>
            <a:b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day."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"Good evening."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136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Switch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18133"/>
            <a:ext cx="5358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Traditional Switch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18133"/>
            <a:ext cx="80398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switch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(errorCode)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404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405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"Not found!"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"Please correct your request."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418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 am a teapot!"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500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"Internal server error!"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break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default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"Unknown code!"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Enhanced Switch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18133"/>
            <a:ext cx="10116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switch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(errorCode) {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404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405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{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"Not found!"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"Please correct your request."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418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 am a teapot!"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case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500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"Internal server error!"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default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-&gt;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"Unknown code!"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3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F0B0F-DC95-5C61-65ED-5F7BFF7AAE0C}"/>
              </a:ext>
            </a:extLst>
          </p:cNvPr>
          <p:cNvSpPr txBox="1"/>
          <p:nvPr/>
        </p:nvSpPr>
        <p:spPr>
          <a:xfrm>
            <a:off x="570723" y="1530969"/>
            <a:ext cx="103663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All commands must be inside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name always start with an uppercase first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Case-sensitive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name must be same as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Every program must contain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main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Curly braces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{}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marks the beginning and the end of a block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Each code statement must end with a semicolon (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;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Comments 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Single-line comments start with two forward slashes (//).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Multi-line comments start with /* and ends with */.</a:t>
            </a:r>
          </a:p>
        </p:txBody>
      </p:sp>
    </p:spTree>
    <p:extLst>
      <p:ext uri="{BB962C8B-B14F-4D97-AF65-F5344CB8AC3E}">
        <p14:creationId xmlns:p14="http://schemas.microsoft.com/office/powerpoint/2010/main" val="10039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98235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Do While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79046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Will always be executed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at least once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b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even if the condition is false.</a:t>
            </a:r>
            <a:endParaRPr lang="en-US" altLang="LID4096" sz="3200" dirty="0">
              <a:solidFill>
                <a:srgbClr val="0077AA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4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1" y="1380482"/>
            <a:ext cx="96449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Statement 1 : is executed (one time) before the execution of the code block.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Statement 2 : defines the condition for executing the code block.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Statement 3 : is executed (every time) after the code block has been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4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For-Each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1" y="1380482"/>
            <a:ext cx="101464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53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80482"/>
            <a:ext cx="8486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Immutable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sequences of ordered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Enclosed in double "quotes".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926691" y="2452643"/>
            <a:ext cx="9430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"The length of the txt string is: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txt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"HELLO WORLD“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2400" dirty="0">
              <a:solidFill>
                <a:srgbClr val="70809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"hello world"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5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565897" y="1415129"/>
            <a:ext cx="108098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Store multiple values in a single variable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Declaration: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altLang="LID4096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 </a:t>
            </a:r>
            <a:r>
              <a:rPr lang="en-US" altLang="LID4096" sz="32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[]</a:t>
            </a:r>
            <a:r>
              <a:rPr lang="en-US" altLang="LID4096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varibaleName;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32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arr1;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arr1 =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int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 arr2 = {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};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26</a:t>
            </a:fld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457741" y="1395465"/>
            <a:ext cx="114786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Access the Elements of an Array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Array indexes start with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String[] cars = {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"Volvo"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"BMW"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"Ford"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"Mazda"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.println(cars[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 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Volvo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600" i="1" dirty="0">
              <a:solidFill>
                <a:srgbClr val="808080"/>
              </a:solidFill>
              <a:latin typeface="JetBrains Mono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Change an Array Element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"Opel"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.println(cars[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 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Now outputs Opel instead of Volvo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200" dirty="0"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LID4096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 Length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.println(cars.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 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4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24841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27</a:t>
            </a:fld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457741" y="1395465"/>
            <a:ext cx="832392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Arrays Loop with for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String[] cars = {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"Volvo"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"BMW"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"Ford"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"Mazda"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cars.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i++) {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.println(cars[i]);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Arrays Loop with for-each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sz="1600" i="1" dirty="0">
              <a:solidFill>
                <a:srgbClr val="808080"/>
              </a:solidFill>
              <a:latin typeface="JetBrains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(String car : cars) {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.println(car);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62345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28</a:t>
            </a:fld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Multi-Dimensional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3283A-D0D5-A0B3-DF44-B185A2ED60C6}"/>
              </a:ext>
            </a:extLst>
          </p:cNvPr>
          <p:cNvSpPr txBox="1"/>
          <p:nvPr/>
        </p:nvSpPr>
        <p:spPr>
          <a:xfrm>
            <a:off x="457741" y="1395465"/>
            <a:ext cx="1040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[][] myNumbers = { 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}, 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6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 };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.println(myNumbers[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7</a:t>
            </a:r>
            <a:b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myNumbers[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.println(myNumbers[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]); 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9 instead of 7</a:t>
            </a: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myNumbers.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++i) {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=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j &lt; myNumbers[i].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++j) {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.println(myNumbers[i][j]);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6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31749D-909A-A83E-3E09-EC7350052E70}"/>
              </a:ext>
            </a:extLst>
          </p:cNvPr>
          <p:cNvGrpSpPr/>
          <p:nvPr/>
        </p:nvGrpSpPr>
        <p:grpSpPr>
          <a:xfrm>
            <a:off x="637029" y="3313328"/>
            <a:ext cx="6003824" cy="3081458"/>
            <a:chOff x="568202" y="2603092"/>
            <a:chExt cx="6003824" cy="30814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3AB51B-8BF8-26AA-5634-BF320DA53E76}"/>
                </a:ext>
              </a:extLst>
            </p:cNvPr>
            <p:cNvSpPr txBox="1"/>
            <p:nvPr/>
          </p:nvSpPr>
          <p:spPr>
            <a:xfrm>
              <a:off x="655959" y="3745558"/>
              <a:ext cx="591606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LID4096" altLang="LID4096" sz="2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/>
                </a:rPr>
                <a:t>public  void </a:t>
              </a:r>
              <a:r>
                <a: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myFunc(</a:t>
              </a:r>
              <a:r>
                <a:rPr kumimoji="0" lang="LID4096" altLang="LID4096" sz="2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/>
                </a:rPr>
                <a:t>int </a:t>
              </a:r>
              <a:r>
                <a:rPr kumimoji="0" lang="en-US" altLang="LID4096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num</a:t>
              </a:r>
              <a:r>
                <a:rPr kumimoji="0" lang="LID4096" altLang="LID4096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, String st)</a:t>
              </a:r>
              <a:r>
                <a:rPr kumimoji="0" lang="en-US" altLang="LID4096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 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LID4096" sz="24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/>
                </a:rPr>
                <a:t>	</a:t>
              </a:r>
              <a:br>
                <a:rPr kumimoji="0" lang="en-US" altLang="LID4096" sz="24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/>
                </a:rPr>
              </a:br>
              <a:r>
                <a:rPr kumimoji="0" lang="en-US" altLang="LID4096" sz="24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/>
                </a:rPr>
                <a:t>	</a:t>
              </a:r>
              <a:r>
                <a:rPr kumimoji="0" lang="LID4096" altLang="LID4096" sz="24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/>
                </a:rPr>
                <a:t>// function body</a:t>
              </a:r>
              <a:br>
                <a:rPr kumimoji="0" lang="LID4096" altLang="LID4096" sz="2000" b="0" i="1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JetBrains Mono"/>
                </a:rPr>
              </a:br>
              <a:endPara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LID4096" sz="2400" dirty="0">
                  <a:solidFill>
                    <a:srgbClr val="000000"/>
                  </a:solidFill>
                  <a:latin typeface="JetBrains Mono"/>
                </a:rPr>
                <a:t>}</a:t>
              </a:r>
              <a:endParaRPr kumimoji="0" lang="LID4096" altLang="LID4096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1557C229-BE59-8194-85D8-8EFC8537A021}"/>
                </a:ext>
              </a:extLst>
            </p:cNvPr>
            <p:cNvSpPr/>
            <p:nvPr/>
          </p:nvSpPr>
          <p:spPr>
            <a:xfrm>
              <a:off x="568202" y="2799580"/>
              <a:ext cx="1274601" cy="555476"/>
            </a:xfrm>
            <a:prstGeom prst="wedgeEllipseCallout">
              <a:avLst>
                <a:gd name="adj1" fmla="val -8503"/>
                <a:gd name="adj2" fmla="val 130853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access modifier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130A6BDA-4CCB-2078-6D18-58A104B9EBFD}"/>
                </a:ext>
              </a:extLst>
            </p:cNvPr>
            <p:cNvSpPr/>
            <p:nvPr/>
          </p:nvSpPr>
          <p:spPr>
            <a:xfrm>
              <a:off x="2661808" y="3202331"/>
              <a:ext cx="910123" cy="417474"/>
            </a:xfrm>
            <a:prstGeom prst="wedgeEllipseCallout">
              <a:avLst>
                <a:gd name="adj1" fmla="val -33558"/>
                <a:gd name="adj2" fmla="val 107256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name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50BBAAD6-B6F8-D1B8-D9A6-C97086021E22}"/>
                </a:ext>
              </a:extLst>
            </p:cNvPr>
            <p:cNvSpPr/>
            <p:nvPr/>
          </p:nvSpPr>
          <p:spPr>
            <a:xfrm>
              <a:off x="1739039" y="2603092"/>
              <a:ext cx="1567746" cy="417474"/>
            </a:xfrm>
            <a:prstGeom prst="wedgeEllipseCallout">
              <a:avLst>
                <a:gd name="adj1" fmla="val -43523"/>
                <a:gd name="adj2" fmla="val 245010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Return type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Speech Bubble: Oval 14">
              <a:extLst>
                <a:ext uri="{FF2B5EF4-FFF2-40B4-BE49-F238E27FC236}">
                  <a16:creationId xmlns:a16="http://schemas.microsoft.com/office/drawing/2014/main" id="{DA895833-19F7-23BE-0E82-63250176EBD2}"/>
                </a:ext>
              </a:extLst>
            </p:cNvPr>
            <p:cNvSpPr/>
            <p:nvPr/>
          </p:nvSpPr>
          <p:spPr>
            <a:xfrm>
              <a:off x="3791169" y="2868581"/>
              <a:ext cx="2387567" cy="417474"/>
            </a:xfrm>
            <a:prstGeom prst="wedgeEllipseCallout">
              <a:avLst>
                <a:gd name="adj1" fmla="val -22467"/>
                <a:gd name="adj2" fmla="val 157628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Parameter list</a:t>
              </a:r>
              <a:endParaRPr lang="LID4096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EAE7468B-83CF-C842-8791-B5E98D18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86" y="1339000"/>
            <a:ext cx="10629014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access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-modifier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&lt;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en-US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&lt;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function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-name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&gt;(&lt;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parameter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-list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&gt;) 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400" dirty="0">
                <a:solidFill>
                  <a:srgbClr val="000000"/>
                </a:solidFill>
                <a:latin typeface="JetBrains Mono"/>
              </a:rPr>
              <a:t>	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throws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exception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-list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{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function body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2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783077" cy="5304722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Variables are containers for storing data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Declaring or Creating Variables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type variableName;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Or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type variableName  = value;   =&gt;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myNum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Names can contain letters, digits, underscores, and dollar signs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Names must begin with a letter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Names should start with a lowercase letter, and cannot contain whitespace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Names can also begin with $ and _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Names are case-sensitive ("myVar" and "myvar" are different variables)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Java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keywords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cannot be used as names</a:t>
            </a:r>
            <a:endParaRPr kumimoji="0" lang="LID4096" altLang="LID4096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87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38997"/>
            <a:ext cx="853106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args) {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myMethod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"Yael"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35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myMethod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"Mor"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28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myMethod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"Dan"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31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static void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myMethod(String firstname,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age) {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System.</a:t>
            </a:r>
            <a:r>
              <a:rPr kumimoji="0" lang="LID4096" altLang="LID4096" sz="3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.println(firstname + </a:t>
            </a:r>
            <a:r>
              <a:rPr kumimoji="0" lang="LID4096" altLang="LID4096" sz="3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 is "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age);</a:t>
            </a:r>
            <a:b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D1BA6EA-3BBA-8ED6-4ED8-709D713F64E9}"/>
              </a:ext>
            </a:extLst>
          </p:cNvPr>
          <p:cNvSpPr/>
          <p:nvPr/>
        </p:nvSpPr>
        <p:spPr>
          <a:xfrm>
            <a:off x="5744671" y="2082739"/>
            <a:ext cx="2691405" cy="955429"/>
          </a:xfrm>
          <a:prstGeom prst="wedgeEllipseCallout">
            <a:avLst>
              <a:gd name="adj1" fmla="val -74077"/>
              <a:gd name="adj2" fmla="val 606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Calling function with arguments</a:t>
            </a:r>
            <a:endParaRPr lang="LID4096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412E-E7D8-A4A8-80B4-16CD68468958}"/>
              </a:ext>
            </a:extLst>
          </p:cNvPr>
          <p:cNvSpPr txBox="1"/>
          <p:nvPr/>
        </p:nvSpPr>
        <p:spPr>
          <a:xfrm>
            <a:off x="9199194" y="4869064"/>
            <a:ext cx="1892935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l-NL" sz="2800" dirty="0"/>
              <a:t>Yael is 35</a:t>
            </a:r>
          </a:p>
          <a:p>
            <a:r>
              <a:rPr lang="nl-NL" sz="2800" dirty="0"/>
              <a:t>Mor is 28</a:t>
            </a:r>
          </a:p>
          <a:p>
            <a:r>
              <a:rPr lang="nl-NL" sz="2800" dirty="0"/>
              <a:t>Dan is 31</a:t>
            </a:r>
            <a:endParaRPr lang="en-US" sz="2800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50D6994-B74A-1B11-BCE9-8D8F0EE888F7}"/>
              </a:ext>
            </a:extLst>
          </p:cNvPr>
          <p:cNvSpPr/>
          <p:nvPr/>
        </p:nvSpPr>
        <p:spPr>
          <a:xfrm>
            <a:off x="4671993" y="4146393"/>
            <a:ext cx="3312155" cy="634180"/>
          </a:xfrm>
          <a:prstGeom prst="wedgeEllipseCallout">
            <a:avLst>
              <a:gd name="adj1" fmla="val 5563"/>
              <a:gd name="adj2" fmla="val 8530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 Parameters</a:t>
            </a:r>
            <a:endParaRPr lang="LID4096" sz="20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59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Function Overloading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22814"/>
            <a:ext cx="10507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Define multiple functions with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same name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but different parameter lists or types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2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args) {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sum1 = </a:t>
            </a:r>
            <a:r>
              <a:rPr kumimoji="0" lang="LID4096" altLang="LID4096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"Sum of two integers: "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sum1);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sum2 = </a:t>
            </a:r>
            <a:r>
              <a:rPr kumimoji="0" lang="LID4096" altLang="LID4096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15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	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LID4096" altLang="LID4096" sz="2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"Sum of three integers: "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sum2);</a:t>
            </a:r>
            <a:endParaRPr kumimoji="0" lang="LID4096" altLang="LID4096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static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add(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b) {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+ b;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static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add(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b,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c) {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+ b + c;</a:t>
            </a:r>
            <a:b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412E-E7D8-A4A8-80B4-16CD68468958}"/>
              </a:ext>
            </a:extLst>
          </p:cNvPr>
          <p:cNvSpPr txBox="1"/>
          <p:nvPr/>
        </p:nvSpPr>
        <p:spPr>
          <a:xfrm>
            <a:off x="7885470" y="3315640"/>
            <a:ext cx="3057833" cy="76944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200" dirty="0"/>
              <a:t>Sum of two integers: 15</a:t>
            </a:r>
          </a:p>
          <a:p>
            <a:r>
              <a:rPr lang="en-US" sz="2200" dirty="0"/>
              <a:t>Sum of three integers: 30</a:t>
            </a:r>
          </a:p>
        </p:txBody>
      </p:sp>
    </p:spTree>
    <p:extLst>
      <p:ext uri="{BB962C8B-B14F-4D97-AF65-F5344CB8AC3E}">
        <p14:creationId xmlns:p14="http://schemas.microsoft.com/office/powerpoint/2010/main" val="45417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4024566"/>
            <a:ext cx="8583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args) {</a:t>
            </a:r>
            <a:br>
              <a:rPr kumimoji="0" lang="LID4096" altLang="LID4096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Method body</a:t>
            </a:r>
            <a:br>
              <a:rPr kumimoji="0" lang="LID4096" altLang="LID4096" sz="4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56951-3E5E-32A8-0E1E-EA3AFD8DCFA5}"/>
              </a:ext>
            </a:extLst>
          </p:cNvPr>
          <p:cNvSpPr txBox="1"/>
          <p:nvPr/>
        </p:nvSpPr>
        <p:spPr>
          <a:xfrm>
            <a:off x="570723" y="1448439"/>
            <a:ext cx="9786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Entry point of Java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Name must be ‘main’.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args parameter for command-line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return type is void</a:t>
            </a:r>
          </a:p>
        </p:txBody>
      </p:sp>
    </p:spTree>
    <p:extLst>
      <p:ext uri="{BB962C8B-B14F-4D97-AF65-F5344CB8AC3E}">
        <p14:creationId xmlns:p14="http://schemas.microsoft.com/office/powerpoint/2010/main" val="249610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2031"/>
            <a:ext cx="104891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Used for organizing classes into namespaces.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provide a way to group related classes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provide access control mechanisms through their visibility modifiers (public, protected, package-private, private).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Classes within the same package can access each other's members with default (package-private) or no visibility modifiers.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com.example.app;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{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	</a:t>
            </a:r>
            <a: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class definition</a:t>
            </a:r>
            <a:br>
              <a:rPr kumimoji="0" lang="LID4096" altLang="LID4096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11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88484"/>
            <a:ext cx="1048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Summary of Access modifier.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7779ED-6808-32DE-F414-985326DE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39244"/>
              </p:ext>
            </p:extLst>
          </p:nvPr>
        </p:nvGraphicFramePr>
        <p:xfrm>
          <a:off x="570723" y="2241730"/>
          <a:ext cx="10022632" cy="3435770"/>
        </p:xfrm>
        <a:graphic>
          <a:graphicData uri="http://schemas.openxmlformats.org/drawingml/2006/table">
            <a:tbl>
              <a:tblPr/>
              <a:tblGrid>
                <a:gridCol w="1811693">
                  <a:extLst>
                    <a:ext uri="{9D8B030D-6E8A-4147-A177-3AD203B41FA5}">
                      <a16:colId xmlns:a16="http://schemas.microsoft.com/office/drawing/2014/main" val="1487820290"/>
                    </a:ext>
                  </a:extLst>
                </a:gridCol>
                <a:gridCol w="1704392">
                  <a:extLst>
                    <a:ext uri="{9D8B030D-6E8A-4147-A177-3AD203B41FA5}">
                      <a16:colId xmlns:a16="http://schemas.microsoft.com/office/drawing/2014/main" val="3831687614"/>
                    </a:ext>
                  </a:extLst>
                </a:gridCol>
                <a:gridCol w="1617306">
                  <a:extLst>
                    <a:ext uri="{9D8B030D-6E8A-4147-A177-3AD203B41FA5}">
                      <a16:colId xmlns:a16="http://schemas.microsoft.com/office/drawing/2014/main" val="116471810"/>
                    </a:ext>
                  </a:extLst>
                </a:gridCol>
                <a:gridCol w="1499119">
                  <a:extLst>
                    <a:ext uri="{9D8B030D-6E8A-4147-A177-3AD203B41FA5}">
                      <a16:colId xmlns:a16="http://schemas.microsoft.com/office/drawing/2014/main" val="2716299744"/>
                    </a:ext>
                  </a:extLst>
                </a:gridCol>
                <a:gridCol w="3390122">
                  <a:extLst>
                    <a:ext uri="{9D8B030D-6E8A-4147-A177-3AD203B41FA5}">
                      <a16:colId xmlns:a16="http://schemas.microsoft.com/office/drawing/2014/main" val="1203590378"/>
                    </a:ext>
                  </a:extLst>
                </a:gridCol>
              </a:tblGrid>
              <a:tr h="717560">
                <a:tc>
                  <a:txBody>
                    <a:bodyPr/>
                    <a:lstStyle/>
                    <a:p>
                      <a:pPr algn="ctr" fontAlgn="b"/>
                      <a:r>
                        <a:rPr lang="en-IL" sz="1800" b="1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Access Modifier</a:t>
                      </a:r>
                    </a:p>
                  </a:txBody>
                  <a:tcPr marL="73751" marR="73751" marT="36876" marB="368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800" b="1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Visibility within the Package</a:t>
                      </a:r>
                    </a:p>
                  </a:txBody>
                  <a:tcPr marL="73751" marR="73751" marT="36876" marB="368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800" b="1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Visibility outside the Package</a:t>
                      </a:r>
                    </a:p>
                  </a:txBody>
                  <a:tcPr marL="73751" marR="73751" marT="36876" marB="368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800" b="1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Visibility within Subclasses</a:t>
                      </a:r>
                    </a:p>
                  </a:txBody>
                  <a:tcPr marL="73751" marR="73751" marT="36876" marB="368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800" b="1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Example</a:t>
                      </a:r>
                    </a:p>
                  </a:txBody>
                  <a:tcPr marL="73751" marR="73751" marT="36876" marB="3687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32913"/>
                  </a:ext>
                </a:extLst>
              </a:tr>
              <a:tr h="717560"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public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public class MyClass { ... }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818716"/>
                  </a:ext>
                </a:extLst>
              </a:tr>
              <a:tr h="717560"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protected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 dirty="0">
                          <a:effectLst/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protected void myMethod() { ... }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6326"/>
                  </a:ext>
                </a:extLst>
              </a:tr>
              <a:tr h="551969"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Package-private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 dirty="0">
                          <a:effectLst/>
                          <a:highlight>
                            <a:srgbClr val="FFFF00"/>
                          </a:highlight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void myMethod() { ... }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74335"/>
                  </a:ext>
                </a:extLst>
              </a:tr>
              <a:tr h="551969"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private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L" sz="180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Visible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L" sz="18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private int myField;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85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3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Package -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2031"/>
            <a:ext cx="98484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.superclass;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Superclass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JetBrains Mono"/>
              </a:rPr>
              <a:t>protected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void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superClassMethod()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"Superclass method"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package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com.example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.subclass;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Subclass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extends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Superclass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subclassMethod() {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"Subclass method"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superClassMethod(); </a:t>
            </a: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Accessing protected method from superclass</a:t>
            </a:r>
            <a:b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6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Java 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08A7B-9085-C4EC-FB3D-6019B382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2" y="1709794"/>
            <a:ext cx="9045225" cy="43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Primitive Data Types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950FA167-D3ED-5834-BC43-20E21F20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90151"/>
              </p:ext>
            </p:extLst>
          </p:nvPr>
        </p:nvGraphicFramePr>
        <p:xfrm>
          <a:off x="570723" y="1388110"/>
          <a:ext cx="10618387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59">
                  <a:extLst>
                    <a:ext uri="{9D8B030D-6E8A-4147-A177-3AD203B41FA5}">
                      <a16:colId xmlns:a16="http://schemas.microsoft.com/office/drawing/2014/main" val="1189036955"/>
                    </a:ext>
                  </a:extLst>
                </a:gridCol>
                <a:gridCol w="1439484">
                  <a:extLst>
                    <a:ext uri="{9D8B030D-6E8A-4147-A177-3AD203B41FA5}">
                      <a16:colId xmlns:a16="http://schemas.microsoft.com/office/drawing/2014/main" val="2311470752"/>
                    </a:ext>
                  </a:extLst>
                </a:gridCol>
                <a:gridCol w="7555244">
                  <a:extLst>
                    <a:ext uri="{9D8B030D-6E8A-4147-A177-3AD203B41FA5}">
                      <a16:colId xmlns:a16="http://schemas.microsoft.com/office/drawing/2014/main" val="674516616"/>
                    </a:ext>
                  </a:extLst>
                </a:gridCol>
              </a:tblGrid>
              <a:tr h="375325">
                <a:tc>
                  <a:txBody>
                    <a:bodyPr/>
                    <a:lstStyle/>
                    <a:p>
                      <a:pPr algn="l" fontAlgn="t"/>
                      <a:r>
                        <a:rPr lang="en-IL" sz="1800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1800">
                          <a:effectLst/>
                        </a:rPr>
                        <a:t>Size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180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46487347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byte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1 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whole numbers from -128 to 127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47823870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short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2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whole numbers from -32,768 to 32,767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19072260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int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3457938"/>
                  </a:ext>
                </a:extLst>
              </a:tr>
              <a:tr h="692907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long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8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1054416"/>
                  </a:ext>
                </a:extLst>
              </a:tr>
              <a:tr h="546287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float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4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76450748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double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8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01955830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boolean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>
                          <a:effectLst/>
                        </a:rPr>
                        <a:t>1 bit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000" dirty="0">
                          <a:effectLst/>
                        </a:rPr>
                        <a:t>Stores true or false values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6012076"/>
                  </a:ext>
                </a:extLst>
              </a:tr>
              <a:tr h="519681">
                <a:tc>
                  <a:txBody>
                    <a:bodyPr/>
                    <a:lstStyle/>
                    <a:p>
                      <a:pPr algn="l" fontAlgn="t"/>
                      <a:r>
                        <a:rPr lang="en-IL" sz="2800" dirty="0">
                          <a:effectLst/>
                        </a:rPr>
                        <a:t>char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L" sz="2400" dirty="0">
                          <a:effectLst/>
                        </a:rPr>
                        <a:t>2 bytes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7323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0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Non-Primitive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4E024-83DE-BAD7-D73B-A173D856E115}"/>
              </a:ext>
            </a:extLst>
          </p:cNvPr>
          <p:cNvSpPr txBox="1"/>
          <p:nvPr/>
        </p:nvSpPr>
        <p:spPr>
          <a:xfrm>
            <a:off x="570723" y="1234547"/>
            <a:ext cx="10783077" cy="1515800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Called also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reference types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because they refer to objects.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main difference :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68CAEA9-B085-86D2-DCDB-2401D4230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45813"/>
              </p:ext>
            </p:extLst>
          </p:nvPr>
        </p:nvGraphicFramePr>
        <p:xfrm>
          <a:off x="954181" y="2742742"/>
          <a:ext cx="958645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4838">
                  <a:extLst>
                    <a:ext uri="{9D8B030D-6E8A-4147-A177-3AD203B41FA5}">
                      <a16:colId xmlns:a16="http://schemas.microsoft.com/office/drawing/2014/main" val="4247499573"/>
                    </a:ext>
                  </a:extLst>
                </a:gridCol>
                <a:gridCol w="4621613">
                  <a:extLst>
                    <a:ext uri="{9D8B030D-6E8A-4147-A177-3AD203B41FA5}">
                      <a16:colId xmlns:a16="http://schemas.microsoft.com/office/drawing/2014/main" val="401520521"/>
                    </a:ext>
                  </a:extLst>
                </a:gridCol>
              </a:tblGrid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Non-Primitive Data Types</a:t>
                      </a:r>
                      <a:endParaRPr lang="LID4096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Primitive Data Types</a:t>
                      </a:r>
                      <a:endParaRPr lang="LID4096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5193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not defined by Java (except for String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predefined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76377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call methods to perform certain operations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cannot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08159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can be null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has always a value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00952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starts with an uppercase letter.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starts with a lowercase letter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6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2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2" y="455109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Variable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336517"/>
            <a:ext cx="8210939" cy="4647426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Integer (whole number)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LID4096" altLang="LID4096" sz="2800" dirty="0">
                <a:solidFill>
                  <a:srgbClr val="0077AA"/>
                </a:solidFill>
                <a:latin typeface="Consolas" panose="020B0609020204030204" pitchFamily="49" charset="0"/>
              </a:rPr>
              <a:t>int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myNum </a:t>
            </a:r>
            <a:r>
              <a:rPr lang="LID4096" altLang="LID4096" sz="28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LID4096" altLang="LID4096" sz="2800" dirty="0">
                <a:solidFill>
                  <a:srgbClr val="990055"/>
                </a:solidFill>
                <a:latin typeface="Consolas" panose="020B0609020204030204" pitchFamily="49" charset="0"/>
              </a:rPr>
              <a:t>5</a:t>
            </a:r>
            <a:r>
              <a:rPr lang="LID4096" altLang="LID4096" sz="28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LID4096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2800" dirty="0">
                <a:solidFill>
                  <a:srgbClr val="708090"/>
                </a:solidFill>
                <a:latin typeface="Consolas" panose="020B0609020204030204" pitchFamily="49" charset="0"/>
              </a:rPr>
              <a:t>// Floating point number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myFloatNum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5.99f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2800" dirty="0">
                <a:solidFill>
                  <a:srgbClr val="708090"/>
                </a:solidFill>
                <a:latin typeface="Consolas" panose="020B0609020204030204" pitchFamily="49" charset="0"/>
              </a:rPr>
              <a:t>// Character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LID4096" sz="2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myLetter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'D’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2800" dirty="0">
                <a:solidFill>
                  <a:srgbClr val="708090"/>
                </a:solidFill>
                <a:latin typeface="Consolas" panose="020B0609020204030204" pitchFamily="49" charset="0"/>
              </a:rPr>
              <a:t>// Boolean</a:t>
            </a:r>
            <a:r>
              <a:rPr lang="LID4096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LID4096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myBool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LID4096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ID4096" altLang="LID4096" sz="2800" dirty="0">
                <a:solidFill>
                  <a:srgbClr val="708090"/>
                </a:solidFill>
                <a:latin typeface="Consolas" panose="020B0609020204030204" pitchFamily="49" charset="0"/>
              </a:rPr>
              <a:t>// String</a:t>
            </a:r>
            <a:r>
              <a:rPr lang="LID4096" altLang="LID4096" sz="2000" dirty="0"/>
              <a:t> 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2800" dirty="0">
                <a:solidFill>
                  <a:srgbClr val="DD4A68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myText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8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2" y="455109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Java Type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450692"/>
            <a:ext cx="10136607" cy="4216539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Widening Casting (</a:t>
            </a:r>
            <a:r>
              <a:rPr lang="en-US" sz="32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automatically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- converting a smaller type to a larger type size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byte -&gt; short -&gt; char -&gt; int -&gt; long -&gt; float -&gt; double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Narrowing Casting (</a:t>
            </a:r>
            <a:r>
              <a:rPr lang="en-US" sz="32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manually</a:t>
            </a: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- converting a larger type to a smaller size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double -&gt; float -&gt; long -&gt; int -&gt; char -&gt; short -&gt; byte</a:t>
            </a:r>
          </a:p>
        </p:txBody>
      </p:sp>
    </p:spTree>
    <p:extLst>
      <p:ext uri="{BB962C8B-B14F-4D97-AF65-F5344CB8AC3E}">
        <p14:creationId xmlns:p14="http://schemas.microsoft.com/office/powerpoint/2010/main" val="21797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Output - print ()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71692"/>
            <a:ext cx="9966648" cy="4649671"/>
          </a:xfrm>
          <a:prstGeom prst="rect">
            <a:avLst/>
          </a:prstGeom>
          <a:noFill/>
        </p:spPr>
        <p:txBody>
          <a:bodyPr wrap="square" tIns="182880" bIns="9144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everything as strings.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Prints strings in between double quotes or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Not appends a newline to output.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 print with a newline, use </a:t>
            </a:r>
            <a:r>
              <a:rPr lang="en-IL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println()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LID4096" sz="24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LID4096" altLang="LID4096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LID4096" sz="24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lastName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02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18395</TotalTime>
  <Words>2711</Words>
  <Application>Microsoft Office PowerPoint</Application>
  <PresentationFormat>Widescreen</PresentationFormat>
  <Paragraphs>437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David</vt:lpstr>
      <vt:lpstr>JetBrains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72</cp:revision>
  <dcterms:created xsi:type="dcterms:W3CDTF">2022-12-07T17:51:01Z</dcterms:created>
  <dcterms:modified xsi:type="dcterms:W3CDTF">2024-04-29T06:46:36Z</dcterms:modified>
</cp:coreProperties>
</file>