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4" r:id="rId21"/>
    <p:sldId id="278" r:id="rId22"/>
    <p:sldId id="279" r:id="rId23"/>
    <p:sldId id="277" r:id="rId24"/>
    <p:sldId id="280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DA3C3-FDC6-42B1-B0E2-0D1AC4737277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3BAA1-7B10-4D76-AEA2-D1C601DFA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6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BAA1-7B10-4D76-AEA2-D1C601DFAD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8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3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3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47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54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65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6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2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0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FBA2-05D2-4566-AACA-9E204DF94E9F}" type="datetimeFigureOut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93251B-0CB9-4F88-A738-7C96AEE26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30" y="345990"/>
            <a:ext cx="8059548" cy="5239287"/>
          </a:xfrm>
        </p:spPr>
        <p:txBody>
          <a:bodyPr>
            <a:normAutofit/>
          </a:bodyPr>
          <a:lstStyle/>
          <a:p>
            <a:r>
              <a:rPr lang="en-US" sz="4000" b="1" u="sng" dirty="0" err="1"/>
              <a:t>Prepoznavanje</a:t>
            </a:r>
            <a:r>
              <a:rPr lang="en-US" sz="4000" b="1" u="sng" dirty="0"/>
              <a:t> </a:t>
            </a:r>
            <a:r>
              <a:rPr lang="sr-Latn-RS" sz="4000" b="1" u="sng" dirty="0" smtClean="0"/>
              <a:t/>
            </a:r>
            <a:br>
              <a:rPr lang="sr-Latn-RS" sz="4000" b="1" u="sng" dirty="0" smtClean="0"/>
            </a:br>
            <a:r>
              <a:rPr lang="en-US" sz="4000" b="1" u="sng" dirty="0" err="1" smtClean="0"/>
              <a:t>zdravih</a:t>
            </a:r>
            <a:r>
              <a:rPr lang="en-US" sz="4000" b="1" u="sng" dirty="0" smtClean="0"/>
              <a:t> </a:t>
            </a:r>
            <a:r>
              <a:rPr lang="en-US" sz="4000" b="1" u="sng" dirty="0" err="1"/>
              <a:t>i</a:t>
            </a:r>
            <a:r>
              <a:rPr lang="en-US" sz="4000" b="1" u="sng" dirty="0"/>
              <a:t> </a:t>
            </a:r>
            <a:r>
              <a:rPr lang="en-US" sz="4000" b="1" u="sng" dirty="0" err="1"/>
              <a:t>bolesnih</a:t>
            </a:r>
            <a:r>
              <a:rPr lang="en-US" sz="4000" b="1" u="sng" dirty="0"/>
              <a:t> </a:t>
            </a:r>
            <a:r>
              <a:rPr lang="en-US" sz="4000" b="1" u="sng" dirty="0" err="1"/>
              <a:t>listova</a:t>
            </a:r>
            <a:r>
              <a:rPr lang="en-US" sz="4000" b="1" u="sng" dirty="0"/>
              <a:t> </a:t>
            </a:r>
            <a:r>
              <a:rPr lang="en-US" sz="4000" b="1" u="sng" dirty="0" err="1"/>
              <a:t>biljaka</a:t>
            </a:r>
            <a:r>
              <a:rPr lang="en-US" sz="4000" b="1" u="sng" dirty="0"/>
              <a:t> </a:t>
            </a:r>
            <a:r>
              <a:rPr lang="en-US" sz="4000" b="1" u="sng" dirty="0" err="1"/>
              <a:t>korišćenjem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u="sng" dirty="0" err="1"/>
              <a:t>konvolucionih</a:t>
            </a:r>
            <a:r>
              <a:rPr lang="en-US" sz="4000" b="1" u="sng" dirty="0"/>
              <a:t> </a:t>
            </a:r>
            <a:r>
              <a:rPr lang="en-US" sz="4000" b="1" u="sng" dirty="0" err="1"/>
              <a:t>neuronskih</a:t>
            </a:r>
            <a:r>
              <a:rPr lang="en-US" sz="4000" b="1" u="sng" dirty="0"/>
              <a:t> </a:t>
            </a:r>
            <a:r>
              <a:rPr lang="en-US" sz="4000" b="1" u="sng" dirty="0" err="1"/>
              <a:t>mreža</a:t>
            </a:r>
            <a:r>
              <a:rPr lang="en-US" sz="4000" b="1" u="sng" dirty="0"/>
              <a:t>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u="sng" dirty="0" err="1"/>
              <a:t>i</a:t>
            </a:r>
            <a:r>
              <a:rPr lang="en-US" sz="4000" b="1" u="sng" dirty="0"/>
              <a:t> </a:t>
            </a:r>
            <a:r>
              <a:rPr lang="en-US" sz="4000" b="1" u="sng" dirty="0" err="1"/>
              <a:t>metode</a:t>
            </a:r>
            <a:r>
              <a:rPr lang="en-US" sz="4000" b="1" u="sng" dirty="0"/>
              <a:t> </a:t>
            </a:r>
            <a:r>
              <a:rPr lang="en-US" sz="4000" b="1" u="sng" dirty="0" err="1"/>
              <a:t>potpornih</a:t>
            </a:r>
            <a:r>
              <a:rPr lang="en-US" sz="4000" b="1" u="sng" dirty="0"/>
              <a:t> </a:t>
            </a:r>
            <a:r>
              <a:rPr lang="en-US" sz="4000" b="1" u="sng" dirty="0" err="1" smtClean="0"/>
              <a:t>vektora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18984" y="6363773"/>
            <a:ext cx="4312508" cy="494227"/>
          </a:xfrm>
        </p:spPr>
        <p:txBody>
          <a:bodyPr>
            <a:normAutofit/>
          </a:bodyPr>
          <a:lstStyle/>
          <a:p>
            <a:r>
              <a:rPr lang="sr-Latn-RS" sz="2400" dirty="0" smtClean="0"/>
              <a:t>Anđela Pinjić RA 91/2022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65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48696"/>
            <a:ext cx="8515865" cy="2029683"/>
          </a:xfrm>
        </p:spPr>
        <p:txBody>
          <a:bodyPr/>
          <a:lstStyle/>
          <a:p>
            <a:r>
              <a:rPr lang="en-US" sz="2000" b="1" dirty="0" smtClean="0"/>
              <a:t>Accuracy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err="1"/>
              <a:t>generalno</a:t>
            </a:r>
            <a:r>
              <a:rPr lang="en-US" sz="2000" dirty="0"/>
              <a:t> dobro </a:t>
            </a:r>
            <a:r>
              <a:rPr lang="en-US" sz="2000" dirty="0" err="1"/>
              <a:t>uči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prenosi</a:t>
            </a:r>
            <a:r>
              <a:rPr lang="en-US" sz="2000" dirty="0"/>
              <a:t> </a:t>
            </a:r>
            <a:r>
              <a:rPr lang="en-US" sz="2000" dirty="0" err="1"/>
              <a:t>znanje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neviđene</a:t>
            </a:r>
            <a:r>
              <a:rPr lang="en-US" sz="2000" dirty="0"/>
              <a:t> </a:t>
            </a:r>
            <a:r>
              <a:rPr lang="en-US" sz="2000" dirty="0" err="1"/>
              <a:t>podatke</a:t>
            </a:r>
            <a:r>
              <a:rPr lang="en-US" sz="2000" dirty="0"/>
              <a:t>, </a:t>
            </a:r>
            <a:r>
              <a:rPr lang="en-US" sz="2000" dirty="0" err="1"/>
              <a:t>uz</a:t>
            </a:r>
            <a:r>
              <a:rPr lang="en-US" sz="2000" dirty="0"/>
              <a:t> </a:t>
            </a:r>
            <a:r>
              <a:rPr lang="en-US" sz="2000" dirty="0" err="1"/>
              <a:t>povremene</a:t>
            </a:r>
            <a:r>
              <a:rPr lang="en-US" sz="2000" dirty="0"/>
              <a:t> </a:t>
            </a:r>
            <a:r>
              <a:rPr lang="en-US" sz="2000" dirty="0" err="1"/>
              <a:t>fluktuacije</a:t>
            </a:r>
            <a:r>
              <a:rPr lang="en-US" sz="2000" dirty="0"/>
              <a:t> </a:t>
            </a:r>
            <a:r>
              <a:rPr lang="en-US" sz="2000" dirty="0" err="1"/>
              <a:t>zbog</a:t>
            </a:r>
            <a:r>
              <a:rPr lang="en-US" sz="2000" dirty="0"/>
              <a:t> </a:t>
            </a:r>
            <a:r>
              <a:rPr lang="en-US" sz="2000" dirty="0" err="1"/>
              <a:t>težine</a:t>
            </a:r>
            <a:r>
              <a:rPr lang="en-US" sz="2000" dirty="0"/>
              <a:t> </a:t>
            </a:r>
            <a:r>
              <a:rPr lang="en-US" sz="2000" dirty="0" err="1"/>
              <a:t>validacionih</a:t>
            </a:r>
            <a:r>
              <a:rPr lang="en-US" sz="2000" dirty="0"/>
              <a:t> </a:t>
            </a:r>
            <a:r>
              <a:rPr lang="en-US" sz="2000" dirty="0" err="1"/>
              <a:t>uzoraka</a:t>
            </a:r>
            <a:r>
              <a:rPr lang="en-US" sz="2000" dirty="0"/>
              <a:t>.</a:t>
            </a:r>
          </a:p>
          <a:p>
            <a:r>
              <a:rPr lang="en-US" sz="2000" b="1" dirty="0" smtClean="0"/>
              <a:t>Loss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err="1"/>
              <a:t>konvergira</a:t>
            </a:r>
            <a:r>
              <a:rPr lang="en-US" sz="2000" dirty="0"/>
              <a:t> </a:t>
            </a:r>
            <a:r>
              <a:rPr lang="en-US" sz="2000" dirty="0" err="1"/>
              <a:t>ispravno</a:t>
            </a:r>
            <a:r>
              <a:rPr lang="en-US" sz="2000" dirty="0"/>
              <a:t>; overfitting </a:t>
            </a:r>
            <a:r>
              <a:rPr lang="en-US" sz="2000" dirty="0" err="1"/>
              <a:t>nije</a:t>
            </a:r>
            <a:r>
              <a:rPr lang="en-US" sz="2000" dirty="0"/>
              <a:t> </a:t>
            </a:r>
            <a:r>
              <a:rPr lang="en-US" sz="2000" dirty="0" err="1"/>
              <a:t>izražen</a:t>
            </a:r>
            <a:r>
              <a:rPr lang="en-US" sz="2000" dirty="0"/>
              <a:t> </a:t>
            </a:r>
            <a:r>
              <a:rPr lang="en-US" sz="2000" dirty="0" err="1"/>
              <a:t>jer</a:t>
            </a:r>
            <a:r>
              <a:rPr lang="en-US" sz="2000" dirty="0"/>
              <a:t> se </a:t>
            </a:r>
            <a:r>
              <a:rPr lang="en-US" sz="2000" dirty="0" err="1"/>
              <a:t>validacioni</a:t>
            </a:r>
            <a:r>
              <a:rPr lang="en-US" sz="2000" dirty="0"/>
              <a:t> loss </a:t>
            </a:r>
            <a:r>
              <a:rPr lang="en-US" sz="2000" dirty="0" err="1"/>
              <a:t>povremeno</a:t>
            </a:r>
            <a:r>
              <a:rPr lang="en-US" sz="2000" dirty="0"/>
              <a:t> </a:t>
            </a:r>
            <a:r>
              <a:rPr lang="en-US" sz="2000" dirty="0" err="1"/>
              <a:t>vraća</a:t>
            </a:r>
            <a:r>
              <a:rPr lang="en-US" sz="2000" dirty="0"/>
              <a:t>, a ne </a:t>
            </a:r>
            <a:r>
              <a:rPr lang="en-US" sz="2000" dirty="0" err="1"/>
              <a:t>raste</a:t>
            </a:r>
            <a:r>
              <a:rPr lang="en-US" sz="2000" dirty="0"/>
              <a:t> </a:t>
            </a:r>
            <a:r>
              <a:rPr lang="en-US" sz="2000" dirty="0" err="1"/>
              <a:t>trajno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1" y="439266"/>
            <a:ext cx="8968240" cy="30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48696"/>
            <a:ext cx="8812427" cy="202968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Precision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err="1"/>
              <a:t>vrlo</a:t>
            </a:r>
            <a:r>
              <a:rPr lang="en-US" sz="2000" dirty="0"/>
              <a:t> </a:t>
            </a:r>
            <a:r>
              <a:rPr lang="en-US" sz="2000" dirty="0" err="1"/>
              <a:t>precizan</a:t>
            </a:r>
            <a:r>
              <a:rPr lang="en-US" sz="2000" dirty="0"/>
              <a:t> u </a:t>
            </a:r>
            <a:r>
              <a:rPr lang="en-US" sz="2000" dirty="0" err="1"/>
              <a:t>proseku</a:t>
            </a:r>
            <a:r>
              <a:rPr lang="en-US" sz="2000" dirty="0"/>
              <a:t>, </a:t>
            </a:r>
            <a:r>
              <a:rPr lang="en-US" sz="2000" dirty="0" err="1"/>
              <a:t>ali</a:t>
            </a:r>
            <a:r>
              <a:rPr lang="en-US" sz="2000" dirty="0"/>
              <a:t> mu </a:t>
            </a:r>
            <a:r>
              <a:rPr lang="en-US" sz="2000" dirty="0" err="1"/>
              <a:t>ponekad</a:t>
            </a:r>
            <a:r>
              <a:rPr lang="en-US" sz="2000" dirty="0"/>
              <a:t> „</a:t>
            </a:r>
            <a:r>
              <a:rPr lang="en-US" sz="2000" dirty="0" err="1"/>
              <a:t>pobegnu</a:t>
            </a:r>
            <a:r>
              <a:rPr lang="en-US" sz="2000" dirty="0"/>
              <a:t>“ </a:t>
            </a:r>
            <a:r>
              <a:rPr lang="en-US" sz="2000" dirty="0" err="1"/>
              <a:t>pojedini</a:t>
            </a:r>
            <a:r>
              <a:rPr lang="en-US" sz="2000" dirty="0"/>
              <a:t> </a:t>
            </a:r>
            <a:r>
              <a:rPr lang="en-US" sz="2000" dirty="0" err="1"/>
              <a:t>primerci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nejasnim</a:t>
            </a:r>
            <a:r>
              <a:rPr lang="en-US" sz="2000" dirty="0"/>
              <a:t> </a:t>
            </a:r>
            <a:r>
              <a:rPr lang="en-US" sz="2000" dirty="0" err="1"/>
              <a:t>vizuelnim</a:t>
            </a:r>
            <a:r>
              <a:rPr lang="en-US" sz="2000" dirty="0"/>
              <a:t> </a:t>
            </a:r>
            <a:r>
              <a:rPr lang="en-US" sz="2000" dirty="0" err="1"/>
              <a:t>granicama</a:t>
            </a:r>
            <a:r>
              <a:rPr lang="en-US" sz="2000" dirty="0"/>
              <a:t>.</a:t>
            </a:r>
          </a:p>
          <a:p>
            <a:r>
              <a:rPr lang="en-US" sz="2000" b="1" dirty="0" smtClean="0"/>
              <a:t>Recall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odličnu</a:t>
            </a:r>
            <a:r>
              <a:rPr lang="en-US" sz="2000" dirty="0"/>
              <a:t> </a:t>
            </a:r>
            <a:r>
              <a:rPr lang="en-US" sz="2000" dirty="0" err="1"/>
              <a:t>sposobnost</a:t>
            </a:r>
            <a:r>
              <a:rPr lang="en-US" sz="2000" dirty="0"/>
              <a:t> </a:t>
            </a:r>
            <a:r>
              <a:rPr lang="en-US" sz="2000" dirty="0" err="1"/>
              <a:t>prepoznavanja</a:t>
            </a:r>
            <a:r>
              <a:rPr lang="en-US" sz="2000" dirty="0"/>
              <a:t> </a:t>
            </a:r>
            <a:r>
              <a:rPr lang="en-US" sz="2000" dirty="0" err="1"/>
              <a:t>svih</a:t>
            </a:r>
            <a:r>
              <a:rPr lang="en-US" sz="2000" dirty="0"/>
              <a:t> </a:t>
            </a:r>
            <a:r>
              <a:rPr lang="en-US" sz="2000" dirty="0" err="1"/>
              <a:t>relevantnih</a:t>
            </a:r>
            <a:r>
              <a:rPr lang="en-US" sz="2000" dirty="0"/>
              <a:t> </a:t>
            </a:r>
            <a:r>
              <a:rPr lang="en-US" sz="2000" dirty="0" err="1"/>
              <a:t>slučajeva</a:t>
            </a:r>
            <a:r>
              <a:rPr lang="en-US" sz="2000" dirty="0"/>
              <a:t>, </a:t>
            </a:r>
            <a:r>
              <a:rPr lang="en-US" sz="2000" dirty="0" err="1"/>
              <a:t>ali</a:t>
            </a:r>
            <a:r>
              <a:rPr lang="en-US" sz="2000" dirty="0"/>
              <a:t> bi </a:t>
            </a:r>
            <a:r>
              <a:rPr lang="en-US" sz="2000" dirty="0" err="1"/>
              <a:t>stabilnost</a:t>
            </a:r>
            <a:r>
              <a:rPr lang="en-US" sz="2000" dirty="0"/>
              <a:t> </a:t>
            </a:r>
            <a:r>
              <a:rPr lang="en-US" sz="2000" dirty="0" err="1"/>
              <a:t>mogla</a:t>
            </a:r>
            <a:r>
              <a:rPr lang="en-US" sz="2000" dirty="0"/>
              <a:t> da se </a:t>
            </a:r>
            <a:r>
              <a:rPr lang="en-US" sz="2000" dirty="0" err="1"/>
              <a:t>poboljša</a:t>
            </a:r>
            <a:r>
              <a:rPr lang="en-US" sz="2000" dirty="0"/>
              <a:t> </a:t>
            </a:r>
            <a:r>
              <a:rPr lang="en-US" sz="2000" dirty="0" err="1"/>
              <a:t>dodatnim</a:t>
            </a:r>
            <a:r>
              <a:rPr lang="en-US" sz="2000" dirty="0"/>
              <a:t> </a:t>
            </a:r>
            <a:r>
              <a:rPr lang="en-US" sz="2000" dirty="0" err="1"/>
              <a:t>regularizacijam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0" y="477537"/>
            <a:ext cx="9031738" cy="29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4617"/>
            <a:ext cx="10515600" cy="1325563"/>
          </a:xfrm>
        </p:spPr>
        <p:txBody>
          <a:bodyPr/>
          <a:lstStyle/>
          <a:p>
            <a:r>
              <a:rPr lang="pl-PL" dirty="0"/>
              <a:t>Evaluacija CNN modela na test skupu</a:t>
            </a:r>
            <a:br>
              <a:rPr lang="pl-P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19" y="2184958"/>
            <a:ext cx="9034849" cy="1499360"/>
          </a:xfrm>
        </p:spPr>
        <p:txBody>
          <a:bodyPr/>
          <a:lstStyle/>
          <a:p>
            <a:r>
              <a:rPr lang="en-US" sz="2000" dirty="0" err="1" smtClean="0"/>
              <a:t>Učitava</a:t>
            </a:r>
            <a:r>
              <a:rPr lang="sr-Latn-RS" sz="2000" dirty="0" smtClean="0"/>
              <a:t> se</a:t>
            </a:r>
            <a:r>
              <a:rPr lang="en-US" sz="2000" dirty="0" smtClean="0"/>
              <a:t> </a:t>
            </a:r>
            <a:r>
              <a:rPr lang="en-US" sz="2000" dirty="0" err="1"/>
              <a:t>najbolji</a:t>
            </a:r>
            <a:r>
              <a:rPr lang="en-US" sz="2000" dirty="0"/>
              <a:t> </a:t>
            </a:r>
            <a:r>
              <a:rPr lang="en-US" sz="2000" dirty="0" err="1"/>
              <a:t>sačuvani</a:t>
            </a:r>
            <a:r>
              <a:rPr lang="en-US" sz="2000" dirty="0"/>
              <a:t> model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 smtClean="0"/>
              <a:t>evaluira</a:t>
            </a:r>
            <a:r>
              <a:rPr lang="sr-Latn-RS" sz="2000" dirty="0" smtClean="0"/>
              <a:t> se</a:t>
            </a:r>
            <a:r>
              <a:rPr lang="en-US" sz="2000" dirty="0" smtClean="0"/>
              <a:t> </a:t>
            </a:r>
            <a:r>
              <a:rPr lang="en-US" sz="2000" dirty="0" err="1"/>
              <a:t>na</a:t>
            </a:r>
            <a:r>
              <a:rPr lang="en-US" sz="2000" dirty="0"/>
              <a:t> test </a:t>
            </a:r>
            <a:r>
              <a:rPr lang="en-US" sz="2000" dirty="0" err="1"/>
              <a:t>skupu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model </a:t>
            </a:r>
            <a:r>
              <a:rPr lang="en-US" sz="2000" dirty="0" err="1"/>
              <a:t>nije</a:t>
            </a:r>
            <a:r>
              <a:rPr lang="en-US" sz="2000" dirty="0"/>
              <a:t> video </a:t>
            </a:r>
            <a:r>
              <a:rPr lang="en-US" sz="2000" dirty="0" err="1"/>
              <a:t>tokom</a:t>
            </a:r>
            <a:r>
              <a:rPr lang="en-US" sz="2000" dirty="0"/>
              <a:t> </a:t>
            </a:r>
            <a:r>
              <a:rPr lang="en-US" sz="2000" dirty="0" err="1"/>
              <a:t>treniranja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Ovo</a:t>
            </a:r>
            <a:r>
              <a:rPr lang="en-US" sz="2000" dirty="0"/>
              <a:t> </a:t>
            </a:r>
            <a:r>
              <a:rPr lang="en-US" sz="2000" dirty="0" err="1" smtClean="0"/>
              <a:t>daje</a:t>
            </a:r>
            <a:r>
              <a:rPr lang="en-US" sz="2000" dirty="0" smtClean="0"/>
              <a:t> </a:t>
            </a:r>
            <a:r>
              <a:rPr lang="en-US" sz="2000" dirty="0" err="1"/>
              <a:t>realistične</a:t>
            </a:r>
            <a:r>
              <a:rPr lang="en-US" sz="2000" dirty="0"/>
              <a:t> </a:t>
            </a:r>
            <a:r>
              <a:rPr lang="en-US" sz="2000" dirty="0" err="1"/>
              <a:t>performanse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production </a:t>
            </a:r>
            <a:r>
              <a:rPr lang="en-US" sz="2000" dirty="0" err="1"/>
              <a:t>upotrebu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4" y="1381395"/>
            <a:ext cx="6382469" cy="508118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3173" y="523993"/>
            <a:ext cx="6382469" cy="1320800"/>
          </a:xfrm>
        </p:spPr>
        <p:txBody>
          <a:bodyPr/>
          <a:lstStyle/>
          <a:p>
            <a:pPr algn="ctr"/>
            <a:r>
              <a:rPr lang="sr-Latn-RS" dirty="0" smtClean="0"/>
              <a:t>Matrica konfuzija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predikcije na osnovu slike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754" y="1554764"/>
            <a:ext cx="3124200" cy="3314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1549" y="5031004"/>
            <a:ext cx="7628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72696F"/>
                </a:solidFill>
                <a:effectLst/>
                <a:latin typeface="Consolas" panose="020B0609020204030204" pitchFamily="49" charset="0"/>
              </a:rPr>
              <a:t>Diseased |</a:t>
            </a:r>
            <a:r>
              <a:rPr lang="sr-Latn-RS" b="0" i="0" dirty="0" smtClean="0">
                <a:solidFill>
                  <a:srgbClr val="726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726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72696F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b="0" i="0" dirty="0" smtClean="0">
                <a:solidFill>
                  <a:srgbClr val="72696F"/>
                </a:solidFill>
                <a:effectLst/>
                <a:latin typeface="Consolas" panose="020B0609020204030204" pitchFamily="49" charset="0"/>
              </a:rPr>
              <a:t>(Healthy)=0.019 </a:t>
            </a:r>
            <a:r>
              <a:rPr lang="sr-Latn-RS" b="0" i="0" dirty="0" smtClean="0">
                <a:solidFill>
                  <a:srgbClr val="726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72696F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 smtClean="0">
                <a:solidFill>
                  <a:srgbClr val="72696F"/>
                </a:solidFill>
                <a:effectLst/>
                <a:latin typeface="Consolas" panose="020B0609020204030204" pitchFamily="49" charset="0"/>
              </a:rPr>
              <a:t>Prag</a:t>
            </a:r>
            <a:r>
              <a:rPr lang="en-US" b="0" i="0" dirty="0" smtClean="0">
                <a:solidFill>
                  <a:srgbClr val="72696F"/>
                </a:solidFill>
                <a:effectLst/>
                <a:latin typeface="Consolas" panose="020B0609020204030204" pitchFamily="49" charset="0"/>
              </a:rPr>
              <a:t>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Ekstrakcija feature-a iz CNN za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CNN</a:t>
            </a:r>
            <a:r>
              <a:rPr lang="sr-Latn-RS" sz="2000" dirty="0" smtClean="0"/>
              <a:t> se</a:t>
            </a:r>
            <a:r>
              <a:rPr lang="en-US" sz="2000" dirty="0" smtClean="0"/>
              <a:t> </a:t>
            </a:r>
            <a:r>
              <a:rPr lang="en-US" sz="2000" dirty="0" err="1" smtClean="0"/>
              <a:t>koristi</a:t>
            </a:r>
            <a:r>
              <a:rPr lang="en-US" sz="2000" dirty="0" smtClean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b="1" dirty="0" smtClean="0"/>
              <a:t>feature</a:t>
            </a:r>
            <a:r>
              <a:rPr lang="sr-Latn-RS" sz="2000" b="1" dirty="0" smtClean="0"/>
              <a:t> </a:t>
            </a:r>
            <a:r>
              <a:rPr lang="en-US" sz="2000" b="1" dirty="0" smtClean="0"/>
              <a:t>extractor</a:t>
            </a:r>
            <a:endParaRPr lang="sr-Latn-RS" sz="2000" dirty="0" smtClean="0"/>
          </a:p>
          <a:p>
            <a:pPr marL="0" indent="0">
              <a:buNone/>
            </a:pPr>
            <a:r>
              <a:rPr lang="sr-Latn-RS" sz="2000" dirty="0" err="1"/>
              <a:t>U</a:t>
            </a:r>
            <a:r>
              <a:rPr lang="en-US" sz="2000" dirty="0" err="1" smtClean="0"/>
              <a:t>mesto</a:t>
            </a:r>
            <a:r>
              <a:rPr lang="en-US" sz="2000" dirty="0" smtClean="0"/>
              <a:t> </a:t>
            </a:r>
            <a:r>
              <a:rPr lang="en-US" sz="2000" dirty="0"/>
              <a:t>da </a:t>
            </a:r>
            <a:r>
              <a:rPr lang="en-US" sz="2000" b="1" dirty="0" smtClean="0"/>
              <a:t>SV</a:t>
            </a:r>
            <a:r>
              <a:rPr lang="sr-Latn-RS" sz="2000" b="1" dirty="0" smtClean="0"/>
              <a:t>M</a:t>
            </a:r>
            <a:r>
              <a:rPr lang="en-US" sz="2000" dirty="0" smtClean="0"/>
              <a:t> </a:t>
            </a:r>
            <a:r>
              <a:rPr lang="en-US" sz="2000" dirty="0" err="1"/>
              <a:t>uči</a:t>
            </a:r>
            <a:r>
              <a:rPr lang="en-US" sz="2000" dirty="0"/>
              <a:t> </a:t>
            </a:r>
            <a:r>
              <a:rPr lang="en-US" sz="2000" dirty="0" err="1"/>
              <a:t>direktno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slika</a:t>
            </a:r>
            <a:r>
              <a:rPr lang="en-US" sz="2000" dirty="0"/>
              <a:t>, </a:t>
            </a:r>
            <a:r>
              <a:rPr lang="en-US" sz="2000" dirty="0" err="1" smtClean="0"/>
              <a:t>uzima</a:t>
            </a:r>
            <a:r>
              <a:rPr lang="sr-Latn-RS" sz="2000" dirty="0" smtClean="0"/>
              <a:t> se</a:t>
            </a:r>
            <a:r>
              <a:rPr lang="en-US" sz="2000" dirty="0" smtClean="0"/>
              <a:t> </a:t>
            </a:r>
            <a:r>
              <a:rPr lang="en-US" sz="2000" dirty="0" err="1"/>
              <a:t>izlaz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b="1" dirty="0" err="1" smtClean="0"/>
              <a:t>sloja</a:t>
            </a:r>
            <a:r>
              <a:rPr lang="sr-Latn-RS" sz="2000" b="1" dirty="0" smtClean="0"/>
              <a:t> </a:t>
            </a:r>
            <a:r>
              <a:rPr lang="en-US" sz="2000" b="1" dirty="0" smtClean="0"/>
              <a:t>Flatten</a:t>
            </a:r>
            <a:r>
              <a:rPr lang="en-US" sz="2000" dirty="0" smtClean="0"/>
              <a:t>,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sadrži</a:t>
            </a:r>
            <a:r>
              <a:rPr lang="en-US" sz="2000" dirty="0"/>
              <a:t> </a:t>
            </a:r>
            <a:r>
              <a:rPr lang="en-US" sz="2000" dirty="0" err="1"/>
              <a:t>naučene</a:t>
            </a:r>
            <a:r>
              <a:rPr lang="en-US" sz="2000" dirty="0"/>
              <a:t> </a:t>
            </a:r>
            <a:r>
              <a:rPr lang="en-US" sz="2000" dirty="0" err="1"/>
              <a:t>vizuelne</a:t>
            </a:r>
            <a:r>
              <a:rPr lang="en-US" sz="2000" dirty="0"/>
              <a:t> </a:t>
            </a:r>
            <a:r>
              <a:rPr lang="en-US" sz="2000" dirty="0" err="1"/>
              <a:t>karakteristike</a:t>
            </a:r>
            <a:r>
              <a:rPr lang="en-US" sz="2000" dirty="0"/>
              <a:t> (feature-e) </a:t>
            </a:r>
            <a:r>
              <a:rPr lang="en-US" sz="2000" dirty="0" err="1"/>
              <a:t>svake</a:t>
            </a:r>
            <a:r>
              <a:rPr lang="en-US" sz="2000" dirty="0"/>
              <a:t> </a:t>
            </a:r>
            <a:r>
              <a:rPr lang="en-US" sz="2000" dirty="0" err="1"/>
              <a:t>slike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Ovi</a:t>
            </a:r>
            <a:r>
              <a:rPr lang="en-US" sz="2000" dirty="0"/>
              <a:t> feature-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predstavljaju</a:t>
            </a:r>
            <a:r>
              <a:rPr lang="en-US" sz="2000" dirty="0"/>
              <a:t> </a:t>
            </a:r>
            <a:r>
              <a:rPr lang="en-US" sz="2000" dirty="0" err="1"/>
              <a:t>kompaktnu</a:t>
            </a:r>
            <a:r>
              <a:rPr lang="en-US" sz="2000" dirty="0"/>
              <a:t> </a:t>
            </a:r>
            <a:r>
              <a:rPr lang="en-US" sz="2000" dirty="0" err="1"/>
              <a:t>numeričku</a:t>
            </a:r>
            <a:r>
              <a:rPr lang="en-US" sz="2000" dirty="0"/>
              <a:t> </a:t>
            </a:r>
            <a:r>
              <a:rPr lang="en-US" sz="2000" dirty="0" err="1"/>
              <a:t>reprezentaciju</a:t>
            </a:r>
            <a:r>
              <a:rPr lang="en-US" sz="2000" dirty="0"/>
              <a:t> </a:t>
            </a:r>
            <a:r>
              <a:rPr lang="en-US" sz="2000" dirty="0" err="1" smtClean="0"/>
              <a:t>slike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sadrže</a:t>
            </a:r>
            <a:r>
              <a:rPr lang="en-US" sz="2000" dirty="0"/>
              <a:t> </a:t>
            </a:r>
            <a:r>
              <a:rPr lang="en-US" sz="2000" dirty="0" err="1"/>
              <a:t>informacije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CNN </a:t>
            </a:r>
            <a:r>
              <a:rPr lang="en-US" sz="2000" dirty="0" err="1"/>
              <a:t>automatski</a:t>
            </a:r>
            <a:r>
              <a:rPr lang="en-US" sz="2000" dirty="0"/>
              <a:t> </a:t>
            </a:r>
            <a:r>
              <a:rPr lang="en-US" sz="2000" dirty="0" err="1"/>
              <a:t>izvlači</a:t>
            </a:r>
            <a:r>
              <a:rPr lang="en-US" sz="2000" dirty="0"/>
              <a:t> </a:t>
            </a:r>
            <a:r>
              <a:rPr lang="en-US" sz="2000" dirty="0" err="1"/>
              <a:t>tokom</a:t>
            </a:r>
            <a:r>
              <a:rPr lang="en-US" sz="2000" dirty="0"/>
              <a:t> </a:t>
            </a:r>
            <a:r>
              <a:rPr lang="en-US" sz="2000" dirty="0" err="1"/>
              <a:t>učenja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989" y="686398"/>
            <a:ext cx="10515600" cy="2019729"/>
          </a:xfrm>
        </p:spPr>
        <p:txBody>
          <a:bodyPr/>
          <a:lstStyle/>
          <a:p>
            <a:r>
              <a:rPr lang="en-US" dirty="0" err="1"/>
              <a:t>Čišćenje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standardizacija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89" y="2122187"/>
            <a:ext cx="96526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 </a:t>
            </a:r>
            <a:r>
              <a:rPr lang="en-US" sz="2000" dirty="0" err="1"/>
              <a:t>korišćenja</a:t>
            </a:r>
            <a:r>
              <a:rPr lang="en-US" sz="2000" dirty="0"/>
              <a:t> SVM-a, </a:t>
            </a:r>
            <a:r>
              <a:rPr lang="en-US" sz="2000" dirty="0" err="1"/>
              <a:t>neophodno</a:t>
            </a:r>
            <a:r>
              <a:rPr lang="en-US" sz="2000" dirty="0"/>
              <a:t> je:</a:t>
            </a:r>
          </a:p>
          <a:p>
            <a:r>
              <a:rPr lang="en-US" sz="2000" b="1" dirty="0" err="1" smtClean="0"/>
              <a:t>Očistiti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podatke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err="1"/>
              <a:t>ukloniti</a:t>
            </a:r>
            <a:r>
              <a:rPr lang="en-US" sz="2000" dirty="0"/>
              <a:t> </a:t>
            </a:r>
            <a:r>
              <a:rPr lang="en-US" sz="2000" dirty="0" err="1"/>
              <a:t>NaN</a:t>
            </a:r>
            <a:r>
              <a:rPr lang="en-US" sz="2000" dirty="0"/>
              <a:t>, </a:t>
            </a:r>
            <a:r>
              <a:rPr lang="en-US" sz="2000" dirty="0" err="1"/>
              <a:t>Inf</a:t>
            </a:r>
            <a:r>
              <a:rPr lang="en-US" sz="2000" dirty="0"/>
              <a:t> </a:t>
            </a:r>
            <a:r>
              <a:rPr lang="en-US" sz="2000" dirty="0" err="1"/>
              <a:t>vrednosti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nestabilne</a:t>
            </a:r>
            <a:r>
              <a:rPr lang="en-US" sz="2000" dirty="0"/>
              <a:t> </a:t>
            </a:r>
            <a:r>
              <a:rPr lang="en-US" sz="2000" dirty="0" err="1"/>
              <a:t>kolone</a:t>
            </a:r>
            <a:endParaRPr lang="en-US" sz="2000" dirty="0"/>
          </a:p>
          <a:p>
            <a:r>
              <a:rPr lang="en-US" sz="2000" b="1" dirty="0" err="1" smtClean="0"/>
              <a:t>Standardizovati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err="1"/>
              <a:t>svesti</a:t>
            </a:r>
            <a:r>
              <a:rPr lang="en-US" sz="2000" dirty="0"/>
              <a:t> feature-e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uporedivu</a:t>
            </a:r>
            <a:r>
              <a:rPr lang="en-US" sz="2000" dirty="0"/>
              <a:t> </a:t>
            </a:r>
            <a:r>
              <a:rPr lang="en-US" sz="2000" dirty="0" err="1"/>
              <a:t>skalu</a:t>
            </a:r>
            <a:r>
              <a:rPr lang="en-US" sz="2000" dirty="0"/>
              <a:t> </a:t>
            </a:r>
            <a:r>
              <a:rPr lang="en-US" sz="2000" dirty="0" err="1"/>
              <a:t>pomoću</a:t>
            </a:r>
            <a:r>
              <a:rPr lang="en-US" sz="2000" dirty="0"/>
              <a:t> </a:t>
            </a:r>
            <a:r>
              <a:rPr lang="en-US" sz="2000" b="1" dirty="0" err="1" smtClean="0"/>
              <a:t>RobustScaler</a:t>
            </a:r>
            <a:r>
              <a:rPr lang="en-US" sz="2000" dirty="0" smtClean="0"/>
              <a:t>-a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err="1" smtClean="0"/>
              <a:t>RobustScaler</a:t>
            </a:r>
            <a:r>
              <a:rPr lang="en-US" sz="2000" dirty="0" smtClean="0"/>
              <a:t> </a:t>
            </a:r>
            <a:r>
              <a:rPr lang="en-US" sz="2000" dirty="0"/>
              <a:t>je </a:t>
            </a:r>
            <a:r>
              <a:rPr lang="en-US" sz="2000" dirty="0" err="1"/>
              <a:t>otporan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outlier-e, </a:t>
            </a:r>
            <a:r>
              <a:rPr lang="en-US" sz="2000" dirty="0" err="1"/>
              <a:t>što</a:t>
            </a:r>
            <a:r>
              <a:rPr lang="en-US" sz="2000" dirty="0"/>
              <a:t> je </a:t>
            </a:r>
            <a:r>
              <a:rPr lang="en-US" sz="2000" dirty="0" err="1"/>
              <a:t>korisno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CNN feature-e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mogu</a:t>
            </a:r>
            <a:r>
              <a:rPr lang="en-US" sz="2000" dirty="0"/>
              <a:t> </a:t>
            </a:r>
            <a:r>
              <a:rPr lang="en-US" sz="2000" dirty="0" err="1"/>
              <a:t>imati</a:t>
            </a:r>
            <a:r>
              <a:rPr lang="en-US" sz="2000" dirty="0"/>
              <a:t> </a:t>
            </a:r>
            <a:r>
              <a:rPr lang="en-US" sz="2000" dirty="0" err="1"/>
              <a:t>ekstremne</a:t>
            </a:r>
            <a:r>
              <a:rPr lang="en-US" sz="2000" dirty="0"/>
              <a:t> </a:t>
            </a:r>
            <a:r>
              <a:rPr lang="en-US" sz="2000" dirty="0" err="1" smtClean="0"/>
              <a:t>vrednosti</a:t>
            </a:r>
            <a:r>
              <a:rPr lang="en-US" sz="2000" dirty="0" smtClean="0"/>
              <a:t> </a:t>
            </a:r>
            <a:endParaRPr lang="sr-Latn-RS" sz="2000" dirty="0" smtClean="0"/>
          </a:p>
          <a:p>
            <a:pPr marL="0" indent="0">
              <a:buNone/>
            </a:pPr>
            <a:r>
              <a:rPr lang="en-US" sz="2000" b="1" dirty="0" err="1" smtClean="0"/>
              <a:t>MinMax</a:t>
            </a:r>
            <a:r>
              <a:rPr lang="en-US" sz="2000" b="1" dirty="0" smtClean="0"/>
              <a:t> </a:t>
            </a:r>
            <a:r>
              <a:rPr lang="sr-Latn-RS" sz="2000" dirty="0" smtClean="0"/>
              <a:t>se koristi kao rezerva</a:t>
            </a:r>
            <a:r>
              <a:rPr lang="en-US" sz="2000" dirty="0" smtClean="0"/>
              <a:t> </a:t>
            </a:r>
            <a:r>
              <a:rPr lang="sr-Latn-RS" sz="2000" dirty="0" smtClean="0"/>
              <a:t>ako </a:t>
            </a:r>
            <a:r>
              <a:rPr lang="en-US" sz="2000" dirty="0" smtClean="0"/>
              <a:t>on </a:t>
            </a:r>
            <a:r>
              <a:rPr lang="en-US" sz="2000" dirty="0"/>
              <a:t>ne </a:t>
            </a:r>
            <a:r>
              <a:rPr lang="en-US" sz="2000" dirty="0" err="1"/>
              <a:t>uspe</a:t>
            </a:r>
            <a:r>
              <a:rPr lang="en-US" sz="2000" dirty="0"/>
              <a:t> (</a:t>
            </a:r>
            <a:r>
              <a:rPr lang="en-US" sz="2000" dirty="0" err="1"/>
              <a:t>npr</a:t>
            </a:r>
            <a:r>
              <a:rPr lang="en-US" sz="2000" dirty="0"/>
              <a:t>. </a:t>
            </a:r>
            <a:r>
              <a:rPr lang="en-US" sz="2000" dirty="0" err="1"/>
              <a:t>zbog</a:t>
            </a:r>
            <a:r>
              <a:rPr lang="en-US" sz="2000" dirty="0"/>
              <a:t> </a:t>
            </a:r>
            <a:r>
              <a:rPr lang="en-US" sz="2000" dirty="0" err="1"/>
              <a:t>ekstremnih</a:t>
            </a:r>
            <a:r>
              <a:rPr lang="en-US" sz="2000" dirty="0"/>
              <a:t> </a:t>
            </a:r>
            <a:r>
              <a:rPr lang="en-US" sz="2000" dirty="0" err="1"/>
              <a:t>vrednosti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71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 PCA i GridSearch za </a:t>
            </a:r>
            <a:r>
              <a:rPr lang="pl-PL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28904"/>
            <a:ext cx="8435802" cy="49448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Zbog</a:t>
            </a:r>
            <a:r>
              <a:rPr lang="en-US" sz="2000" dirty="0"/>
              <a:t> </a:t>
            </a:r>
            <a:r>
              <a:rPr lang="en-US" sz="2000" dirty="0" err="1"/>
              <a:t>velikog</a:t>
            </a:r>
            <a:r>
              <a:rPr lang="en-US" sz="2000" dirty="0"/>
              <a:t> </a:t>
            </a:r>
            <a:r>
              <a:rPr lang="en-US" sz="2000" dirty="0" err="1"/>
              <a:t>broja</a:t>
            </a:r>
            <a:r>
              <a:rPr lang="en-US" sz="2000" dirty="0"/>
              <a:t> </a:t>
            </a:r>
            <a:r>
              <a:rPr lang="en-US" sz="2000" dirty="0" smtClean="0"/>
              <a:t>feature-a</a:t>
            </a:r>
            <a:r>
              <a:rPr lang="sr-Latn-RS" sz="2000" dirty="0" smtClean="0"/>
              <a:t>, </a:t>
            </a:r>
            <a:r>
              <a:rPr lang="en-US" sz="2000" dirty="0" err="1" smtClean="0"/>
              <a:t>koristi</a:t>
            </a:r>
            <a:r>
              <a:rPr lang="sr-Latn-RS" sz="2000" dirty="0" smtClean="0"/>
              <a:t> se</a:t>
            </a:r>
            <a:r>
              <a:rPr lang="en-US" sz="2000" dirty="0" smtClean="0"/>
              <a:t> </a:t>
            </a:r>
            <a:r>
              <a:rPr lang="en-US" sz="2000" b="1" dirty="0" smtClean="0"/>
              <a:t>PCA </a:t>
            </a:r>
            <a:r>
              <a:rPr lang="en-US" sz="2000" b="1" dirty="0"/>
              <a:t>(Principal Component </a:t>
            </a:r>
            <a:r>
              <a:rPr lang="en-US" sz="2000" b="1" dirty="0" smtClean="0"/>
              <a:t>Analysis)</a:t>
            </a:r>
            <a:r>
              <a:rPr lang="sr-Latn-RS" sz="2000" b="1" dirty="0" smtClean="0"/>
              <a:t> </a:t>
            </a:r>
            <a:r>
              <a:rPr lang="en-US" sz="2000" dirty="0" smtClean="0"/>
              <a:t>da </a:t>
            </a:r>
            <a:r>
              <a:rPr lang="sr-Latn-RS" sz="2000" dirty="0" smtClean="0"/>
              <a:t>se </a:t>
            </a:r>
            <a:r>
              <a:rPr lang="en-US" sz="2000" b="1" dirty="0" err="1" smtClean="0"/>
              <a:t>redukuje</a:t>
            </a:r>
            <a:r>
              <a:rPr lang="sr-Latn-RS" sz="2000" b="1" dirty="0" smtClean="0"/>
              <a:t> </a:t>
            </a:r>
            <a:r>
              <a:rPr lang="en-US" sz="2000" b="1" dirty="0" err="1" smtClean="0"/>
              <a:t>dimenzionalnost</a:t>
            </a:r>
            <a:r>
              <a:rPr lang="en-US" sz="2000" dirty="0" smtClean="0"/>
              <a:t> </a:t>
            </a:r>
            <a:r>
              <a:rPr lang="en-US" sz="2000" dirty="0" err="1"/>
              <a:t>na</a:t>
            </a:r>
            <a:r>
              <a:rPr lang="en-US" sz="2000" dirty="0"/>
              <a:t> 50 </a:t>
            </a:r>
            <a:r>
              <a:rPr lang="en-US" sz="2000" dirty="0" err="1"/>
              <a:t>komponenti</a:t>
            </a:r>
            <a:r>
              <a:rPr lang="en-US" sz="2000" dirty="0" smtClean="0"/>
              <a:t>, </a:t>
            </a:r>
            <a:r>
              <a:rPr lang="en-US" sz="2000" dirty="0" err="1"/>
              <a:t>čuvajući</a:t>
            </a:r>
            <a:r>
              <a:rPr lang="en-US" sz="2000" dirty="0"/>
              <a:t> </a:t>
            </a:r>
            <a:r>
              <a:rPr lang="en-US" sz="2000" dirty="0" err="1"/>
              <a:t>većinu</a:t>
            </a:r>
            <a:r>
              <a:rPr lang="en-US" sz="2000" dirty="0"/>
              <a:t> </a:t>
            </a:r>
            <a:r>
              <a:rPr lang="en-US" sz="2000" dirty="0" err="1"/>
              <a:t>informacija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pPr marL="0" indent="0">
              <a:buNone/>
            </a:pPr>
            <a:endParaRPr lang="sr-Latn-RS" sz="2000" dirty="0" smtClean="0"/>
          </a:p>
          <a:p>
            <a:r>
              <a:rPr lang="en-US" sz="2000" b="1" dirty="0" err="1" smtClean="0"/>
              <a:t>GridSearch</a:t>
            </a:r>
            <a:r>
              <a:rPr lang="sr-Latn-R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/>
              <a:t>pretražuje</a:t>
            </a:r>
            <a:r>
              <a:rPr lang="en-US" sz="2000" dirty="0"/>
              <a:t> </a:t>
            </a:r>
            <a:r>
              <a:rPr lang="en-US" sz="2000" dirty="0" err="1"/>
              <a:t>optimalne</a:t>
            </a:r>
            <a:r>
              <a:rPr lang="en-US" sz="2000" dirty="0"/>
              <a:t> </a:t>
            </a:r>
            <a:r>
              <a:rPr lang="en-US" sz="2000" dirty="0" err="1"/>
              <a:t>hiperparametre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SVM:</a:t>
            </a:r>
          </a:p>
          <a:p>
            <a:r>
              <a:rPr lang="en-US" sz="2000" b="1" dirty="0" smtClean="0"/>
              <a:t>C</a:t>
            </a:r>
            <a:r>
              <a:rPr lang="en-US" sz="2000" dirty="0" smtClean="0"/>
              <a:t>: </a:t>
            </a:r>
            <a:r>
              <a:rPr lang="en-US" sz="2000" dirty="0" err="1"/>
              <a:t>regularizacioni</a:t>
            </a:r>
            <a:r>
              <a:rPr lang="en-US" sz="2000" dirty="0"/>
              <a:t> </a:t>
            </a:r>
            <a:r>
              <a:rPr lang="en-US" sz="2000" dirty="0" err="1"/>
              <a:t>parametar</a:t>
            </a:r>
            <a:r>
              <a:rPr lang="en-US" sz="2000" dirty="0"/>
              <a:t> (1, 10)</a:t>
            </a:r>
          </a:p>
          <a:p>
            <a:r>
              <a:rPr lang="sr-Latn-RS" sz="2000" b="1" dirty="0"/>
              <a:t>G</a:t>
            </a:r>
            <a:r>
              <a:rPr lang="en-US" sz="2000" b="1" dirty="0" err="1" smtClean="0"/>
              <a:t>amma</a:t>
            </a:r>
            <a:r>
              <a:rPr lang="en-US" sz="2000" dirty="0" smtClean="0"/>
              <a:t>: </a:t>
            </a:r>
            <a:r>
              <a:rPr lang="en-US" sz="2000" dirty="0" err="1"/>
              <a:t>parametar</a:t>
            </a:r>
            <a:r>
              <a:rPr lang="en-US" sz="2000" dirty="0"/>
              <a:t> RBF </a:t>
            </a:r>
            <a:r>
              <a:rPr lang="en-US" sz="2000" dirty="0" err="1"/>
              <a:t>kernela</a:t>
            </a:r>
            <a:r>
              <a:rPr lang="en-US" sz="2000" dirty="0"/>
              <a:t> ('scale', 0.01)</a:t>
            </a:r>
          </a:p>
          <a:p>
            <a:r>
              <a:rPr lang="sr-Latn-RS" sz="2000" b="1" dirty="0"/>
              <a:t>K</a:t>
            </a:r>
            <a:r>
              <a:rPr lang="en-US" sz="2000" b="1" dirty="0" err="1" smtClean="0"/>
              <a:t>ernel</a:t>
            </a:r>
            <a:r>
              <a:rPr lang="en-US" sz="2000" dirty="0" smtClean="0"/>
              <a:t>: </a:t>
            </a:r>
            <a:r>
              <a:rPr lang="en-US" sz="2000" dirty="0"/>
              <a:t>tip </a:t>
            </a:r>
            <a:r>
              <a:rPr lang="en-US" sz="2000" dirty="0" err="1"/>
              <a:t>kernela</a:t>
            </a:r>
            <a:r>
              <a:rPr lang="en-US" sz="2000" dirty="0"/>
              <a:t> ('</a:t>
            </a:r>
            <a:r>
              <a:rPr lang="en-US" sz="2000" dirty="0" err="1"/>
              <a:t>rbf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 </a:t>
            </a:r>
            <a:r>
              <a:rPr lang="en-US" sz="2000" dirty="0" smtClean="0"/>
              <a:t>bi</a:t>
            </a:r>
            <a:r>
              <a:rPr lang="sr-Latn-RS" sz="2000" dirty="0" smtClean="0"/>
              <a:t> se</a:t>
            </a:r>
            <a:r>
              <a:rPr lang="en-US" sz="2000" dirty="0" smtClean="0"/>
              <a:t> </a:t>
            </a:r>
            <a:r>
              <a:rPr lang="en-US" sz="2000" dirty="0" err="1" smtClean="0"/>
              <a:t>ubrza</a:t>
            </a:r>
            <a:r>
              <a:rPr lang="sr-Latn-RS" sz="2000" dirty="0" smtClean="0"/>
              <a:t>o</a:t>
            </a:r>
            <a:r>
              <a:rPr lang="en-US" sz="2000" dirty="0" smtClean="0"/>
              <a:t> </a:t>
            </a:r>
            <a:r>
              <a:rPr lang="en-US" sz="2000" dirty="0" err="1"/>
              <a:t>proces</a:t>
            </a:r>
            <a:r>
              <a:rPr lang="en-US" sz="2000" dirty="0"/>
              <a:t>, </a:t>
            </a:r>
            <a:r>
              <a:rPr lang="en-US" sz="2000" b="1" dirty="0" err="1"/>
              <a:t>GridSearch</a:t>
            </a:r>
            <a:r>
              <a:rPr lang="en-US" sz="2000" dirty="0"/>
              <a:t> se </a:t>
            </a:r>
            <a:r>
              <a:rPr lang="en-US" sz="2000" dirty="0" err="1"/>
              <a:t>izvodi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30% train </a:t>
            </a:r>
            <a:r>
              <a:rPr lang="en-US" sz="2000" dirty="0" err="1"/>
              <a:t>skupa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3-fold cross-validation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pPr marL="0" indent="0">
              <a:buNone/>
            </a:pPr>
            <a:r>
              <a:rPr lang="en-US" sz="2000" b="1" dirty="0" err="1" smtClean="0"/>
              <a:t>GridSearch</a:t>
            </a:r>
            <a:r>
              <a:rPr lang="en-US" sz="2000" dirty="0" smtClean="0"/>
              <a:t> je </a:t>
            </a:r>
            <a:r>
              <a:rPr lang="en-US" sz="2000" dirty="0" err="1" smtClean="0"/>
              <a:t>pronašao</a:t>
            </a:r>
            <a:r>
              <a:rPr lang="en-US" sz="2000" dirty="0" smtClean="0"/>
              <a:t> </a:t>
            </a:r>
            <a:r>
              <a:rPr lang="en-US" sz="2000" dirty="0" err="1" smtClean="0"/>
              <a:t>optimalne</a:t>
            </a:r>
            <a:r>
              <a:rPr lang="en-US" sz="2000" dirty="0" smtClean="0"/>
              <a:t> </a:t>
            </a:r>
            <a:r>
              <a:rPr lang="en-US" sz="2000" dirty="0" err="1" smtClean="0"/>
              <a:t>hiperparametre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pPr marL="0" indent="0">
              <a:buNone/>
            </a:pPr>
            <a:r>
              <a:rPr lang="en-US" sz="2000" b="1" dirty="0" smtClean="0"/>
              <a:t>PCA</a:t>
            </a:r>
            <a:r>
              <a:rPr lang="en-US" sz="2000" dirty="0" smtClean="0"/>
              <a:t> je </a:t>
            </a:r>
            <a:r>
              <a:rPr lang="en-US" sz="2000" dirty="0" err="1" smtClean="0"/>
              <a:t>redukovao</a:t>
            </a:r>
            <a:r>
              <a:rPr lang="en-US" sz="2000" dirty="0" smtClean="0"/>
              <a:t> </a:t>
            </a:r>
            <a:r>
              <a:rPr lang="en-US" sz="2000" dirty="0" err="1" smtClean="0"/>
              <a:t>dimenzionalnost</a:t>
            </a:r>
            <a:r>
              <a:rPr lang="en-US" sz="2000" dirty="0" smtClean="0"/>
              <a:t> </a:t>
            </a:r>
            <a:r>
              <a:rPr lang="en-US" sz="2000" dirty="0" err="1" smtClean="0"/>
              <a:t>značajno</a:t>
            </a:r>
            <a:r>
              <a:rPr lang="en-US" sz="2000" dirty="0" smtClean="0"/>
              <a:t>, </a:t>
            </a:r>
            <a:r>
              <a:rPr lang="en-US" sz="2000" dirty="0" err="1" smtClean="0"/>
              <a:t>zadržavajući</a:t>
            </a:r>
            <a:r>
              <a:rPr lang="en-US" sz="2000" dirty="0" smtClean="0"/>
              <a:t> </a:t>
            </a:r>
            <a:r>
              <a:rPr lang="en-US" sz="2000" dirty="0" err="1" smtClean="0"/>
              <a:t>većinu</a:t>
            </a:r>
            <a:r>
              <a:rPr lang="en-US" sz="2000" dirty="0" smtClean="0"/>
              <a:t> </a:t>
            </a:r>
            <a:r>
              <a:rPr lang="en-US" sz="2000" dirty="0" err="1" smtClean="0"/>
              <a:t>varijanse</a:t>
            </a:r>
            <a:r>
              <a:rPr lang="en-US" sz="2000" dirty="0" smtClean="0"/>
              <a:t> u </a:t>
            </a:r>
            <a:r>
              <a:rPr lang="en-US" sz="2000" dirty="0" err="1" smtClean="0"/>
              <a:t>podacima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finalnog</a:t>
            </a:r>
            <a:r>
              <a:rPr lang="en-US" dirty="0"/>
              <a:t> SVM </a:t>
            </a:r>
            <a:r>
              <a:rPr lang="en-US" dirty="0" err="1" smtClean="0"/>
              <a:t>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Nakon</a:t>
            </a:r>
            <a:r>
              <a:rPr lang="en-US" sz="2000" dirty="0"/>
              <a:t> </a:t>
            </a:r>
            <a:r>
              <a:rPr lang="en-US" sz="2000" dirty="0" err="1"/>
              <a:t>identifikacije</a:t>
            </a:r>
            <a:r>
              <a:rPr lang="en-US" sz="2000" dirty="0"/>
              <a:t> </a:t>
            </a:r>
            <a:r>
              <a:rPr lang="en-US" sz="2000" dirty="0" err="1"/>
              <a:t>najboljih</a:t>
            </a:r>
            <a:r>
              <a:rPr lang="en-US" sz="2000" dirty="0"/>
              <a:t> </a:t>
            </a:r>
            <a:r>
              <a:rPr lang="en-US" sz="2000" dirty="0" err="1"/>
              <a:t>hiperparametara</a:t>
            </a:r>
            <a:r>
              <a:rPr lang="en-US" sz="2000" dirty="0"/>
              <a:t>, </a:t>
            </a:r>
            <a:r>
              <a:rPr lang="en-US" sz="2000" dirty="0" err="1" smtClean="0"/>
              <a:t>trenira</a:t>
            </a:r>
            <a:r>
              <a:rPr lang="sr-Latn-RS" sz="2000" dirty="0" smtClean="0"/>
              <a:t> se</a:t>
            </a:r>
            <a:r>
              <a:rPr lang="en-US" sz="2000" dirty="0" smtClean="0"/>
              <a:t> </a:t>
            </a:r>
            <a:r>
              <a:rPr lang="en-US" sz="2000" dirty="0" err="1"/>
              <a:t>finalni</a:t>
            </a:r>
            <a:r>
              <a:rPr lang="en-US" sz="2000" dirty="0"/>
              <a:t> SVM model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b="1" dirty="0" smtClean="0"/>
              <a:t>celom </a:t>
            </a:r>
            <a:r>
              <a:rPr lang="en-US" sz="2000" b="1" dirty="0"/>
              <a:t>train </a:t>
            </a:r>
            <a:r>
              <a:rPr lang="en-US" sz="2000" b="1" dirty="0" err="1" smtClean="0"/>
              <a:t>skupu</a:t>
            </a:r>
            <a:r>
              <a:rPr lang="en-US" sz="2000" dirty="0" smtClean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optimalnim</a:t>
            </a:r>
            <a:r>
              <a:rPr lang="en-US" sz="2000" dirty="0"/>
              <a:t> </a:t>
            </a:r>
            <a:r>
              <a:rPr lang="en-US" sz="2000" dirty="0" err="1"/>
              <a:t>parametrima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Evaluacija</a:t>
            </a:r>
            <a:r>
              <a:rPr lang="en-US" dirty="0"/>
              <a:t> SVM </a:t>
            </a:r>
            <a:r>
              <a:rPr lang="en-US" dirty="0" err="1" smtClean="0"/>
              <a:t>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Procena</a:t>
            </a:r>
            <a:r>
              <a:rPr lang="en-US" sz="2000" dirty="0"/>
              <a:t> </a:t>
            </a:r>
            <a:r>
              <a:rPr lang="en-US" sz="2000" dirty="0" err="1"/>
              <a:t>performansi</a:t>
            </a:r>
            <a:r>
              <a:rPr lang="en-US" sz="2000" dirty="0"/>
              <a:t> SVM-a </a:t>
            </a:r>
            <a:r>
              <a:rPr lang="en-US" sz="2000" dirty="0" err="1"/>
              <a:t>na</a:t>
            </a:r>
            <a:r>
              <a:rPr lang="en-US" sz="2000" dirty="0"/>
              <a:t> test </a:t>
            </a:r>
            <a:r>
              <a:rPr lang="en-US" sz="2000" dirty="0" err="1"/>
              <a:t>skupu</a:t>
            </a:r>
            <a:r>
              <a:rPr lang="en-US" sz="2000" dirty="0"/>
              <a:t> </a:t>
            </a:r>
            <a:r>
              <a:rPr lang="en-US" sz="2000" dirty="0" err="1"/>
              <a:t>koristi</a:t>
            </a:r>
            <a:r>
              <a:rPr lang="en-US" sz="2000" dirty="0"/>
              <a:t> </a:t>
            </a:r>
            <a:r>
              <a:rPr lang="en-US" sz="2000" dirty="0" err="1"/>
              <a:t>iste</a:t>
            </a:r>
            <a:r>
              <a:rPr lang="en-US" sz="2000" dirty="0"/>
              <a:t> </a:t>
            </a:r>
            <a:r>
              <a:rPr lang="en-US" sz="2000" dirty="0" err="1"/>
              <a:t>metrike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smtClean="0"/>
              <a:t>CNN-a:</a:t>
            </a:r>
            <a:r>
              <a:rPr lang="sr-Latn-RS" sz="2000" dirty="0" smtClean="0"/>
              <a:t> </a:t>
            </a:r>
            <a:r>
              <a:rPr lang="en-US" sz="2000" b="1" dirty="0" smtClean="0"/>
              <a:t>Accuracy</a:t>
            </a:r>
            <a:r>
              <a:rPr lang="en-US" sz="2000" b="1" dirty="0"/>
              <a:t>, Precision, Recall, F1-score </a:t>
            </a:r>
            <a:r>
              <a:rPr lang="en-US" sz="2000" b="1" dirty="0" err="1"/>
              <a:t>i</a:t>
            </a:r>
            <a:r>
              <a:rPr lang="en-US" sz="2000" b="1" dirty="0"/>
              <a:t> Confusion Matrix</a:t>
            </a:r>
            <a:r>
              <a:rPr lang="en-US" sz="2000" b="1" dirty="0" smtClean="0"/>
              <a:t>.</a:t>
            </a:r>
            <a:endParaRPr lang="en-US" sz="2000" dirty="0"/>
          </a:p>
          <a:p>
            <a:r>
              <a:rPr lang="en-US" sz="2000" dirty="0"/>
              <a:t>Na </a:t>
            </a:r>
            <a:r>
              <a:rPr lang="en-US" sz="2000" dirty="0" err="1"/>
              <a:t>ovaj</a:t>
            </a:r>
            <a:r>
              <a:rPr lang="en-US" sz="2000" dirty="0"/>
              <a:t> </a:t>
            </a:r>
            <a:r>
              <a:rPr lang="en-US" sz="2000" dirty="0" err="1"/>
              <a:t>način</a:t>
            </a:r>
            <a:r>
              <a:rPr lang="en-US" sz="2000" dirty="0"/>
              <a:t> </a:t>
            </a:r>
            <a:r>
              <a:rPr lang="en-US" sz="2000" dirty="0" err="1"/>
              <a:t>direktno</a:t>
            </a:r>
            <a:r>
              <a:rPr lang="en-US" sz="2000" dirty="0"/>
              <a:t> </a:t>
            </a:r>
            <a:r>
              <a:rPr lang="en-US" sz="2000" dirty="0" err="1"/>
              <a:t>upoređujemo</a:t>
            </a:r>
            <a:r>
              <a:rPr lang="en-US" sz="2000" dirty="0"/>
              <a:t> </a:t>
            </a:r>
            <a:r>
              <a:rPr lang="en-US" sz="2000" dirty="0" err="1"/>
              <a:t>efikasnost</a:t>
            </a:r>
            <a:r>
              <a:rPr lang="en-US" sz="2000" dirty="0"/>
              <a:t> </a:t>
            </a:r>
            <a:r>
              <a:rPr lang="en-US" sz="2000" dirty="0" err="1"/>
              <a:t>oba</a:t>
            </a:r>
            <a:r>
              <a:rPr lang="en-US" sz="2000" dirty="0"/>
              <a:t> </a:t>
            </a:r>
            <a:r>
              <a:rPr lang="en-US" sz="2000" dirty="0" err="1"/>
              <a:t>modela</a:t>
            </a:r>
            <a:r>
              <a:rPr lang="en-US" sz="2000" dirty="0"/>
              <a:t> u </a:t>
            </a:r>
            <a:r>
              <a:rPr lang="en-US" sz="2000" dirty="0" err="1"/>
              <a:t>detekciji</a:t>
            </a:r>
            <a:r>
              <a:rPr lang="en-US" sz="2000" dirty="0"/>
              <a:t> </a:t>
            </a:r>
            <a:r>
              <a:rPr lang="en-US" sz="2000" dirty="0" err="1"/>
              <a:t>bolesti</a:t>
            </a:r>
            <a:r>
              <a:rPr lang="en-US" sz="2000" dirty="0"/>
              <a:t> </a:t>
            </a:r>
            <a:r>
              <a:rPr lang="en-US" sz="2000" dirty="0" err="1"/>
              <a:t>listova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vs SVM - </a:t>
            </a:r>
            <a:r>
              <a:rPr lang="en-US" dirty="0" err="1" smtClean="0"/>
              <a:t>PlantVillage</a:t>
            </a:r>
            <a:r>
              <a:rPr lang="en-US" dirty="0" smtClean="0"/>
              <a:t> Dataset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/>
              <a:t>Implementirana su </a:t>
            </a:r>
            <a:r>
              <a:rPr lang="en-US" sz="2000" dirty="0" err="1" smtClean="0"/>
              <a:t>dva</a:t>
            </a:r>
            <a:r>
              <a:rPr lang="en-US" sz="2000" dirty="0" smtClean="0"/>
              <a:t> </a:t>
            </a:r>
            <a:r>
              <a:rPr lang="en-US" sz="2000" dirty="0" err="1"/>
              <a:t>pristupa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binarnu</a:t>
            </a:r>
            <a:r>
              <a:rPr lang="en-US" sz="2000" dirty="0"/>
              <a:t> </a:t>
            </a:r>
            <a:r>
              <a:rPr lang="en-US" sz="2000" dirty="0" err="1"/>
              <a:t>klasifikaciju</a:t>
            </a:r>
            <a:r>
              <a:rPr lang="en-US" sz="2000" dirty="0"/>
              <a:t> </a:t>
            </a:r>
            <a:r>
              <a:rPr lang="en-US" sz="2000" dirty="0" err="1"/>
              <a:t>listova</a:t>
            </a:r>
            <a:r>
              <a:rPr lang="en-US" sz="2000" dirty="0"/>
              <a:t> </a:t>
            </a:r>
            <a:r>
              <a:rPr lang="en-US" sz="2000" dirty="0" err="1"/>
              <a:t>biljaka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b="1" dirty="0" smtClean="0"/>
              <a:t>CNN model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err="1"/>
              <a:t>direktna</a:t>
            </a:r>
            <a:r>
              <a:rPr lang="en-US" sz="2000" dirty="0"/>
              <a:t> </a:t>
            </a:r>
            <a:r>
              <a:rPr lang="en-US" sz="2000" dirty="0" err="1"/>
              <a:t>klasifikacija</a:t>
            </a:r>
            <a:r>
              <a:rPr lang="en-US" sz="2000" dirty="0"/>
              <a:t> </a:t>
            </a:r>
            <a:r>
              <a:rPr lang="en-US" sz="2000" dirty="0" err="1"/>
              <a:t>slika</a:t>
            </a:r>
            <a:r>
              <a:rPr lang="en-US" sz="2000" dirty="0"/>
              <a:t> </a:t>
            </a:r>
            <a:r>
              <a:rPr lang="en-US" sz="2000" dirty="0" err="1"/>
              <a:t>uz</a:t>
            </a:r>
            <a:r>
              <a:rPr lang="en-US" sz="2000" dirty="0"/>
              <a:t> </a:t>
            </a:r>
            <a:r>
              <a:rPr lang="en-US" sz="2000" dirty="0" err="1"/>
              <a:t>duboko</a:t>
            </a:r>
            <a:r>
              <a:rPr lang="en-US" sz="2000" dirty="0"/>
              <a:t> </a:t>
            </a:r>
            <a:r>
              <a:rPr lang="en-US" sz="2000" dirty="0" err="1"/>
              <a:t>učenje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b="1" dirty="0" smtClean="0"/>
              <a:t>SVM model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dirty="0" err="1"/>
              <a:t>klasifikacija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ekstraktovanih</a:t>
            </a:r>
            <a:r>
              <a:rPr lang="en-US" sz="2000" dirty="0"/>
              <a:t> CNN feature-a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Dataset se deli </a:t>
            </a:r>
            <a:r>
              <a:rPr lang="en-US" sz="2000" dirty="0" err="1"/>
              <a:t>na</a:t>
            </a:r>
            <a:r>
              <a:rPr lang="en-US" sz="2000" dirty="0"/>
              <a:t>: </a:t>
            </a:r>
            <a:r>
              <a:rPr lang="en-US" sz="2000" b="1" dirty="0" smtClean="0"/>
              <a:t>Train </a:t>
            </a:r>
            <a:r>
              <a:rPr lang="en-US" sz="2000" b="1" dirty="0"/>
              <a:t>70</a:t>
            </a:r>
            <a:r>
              <a:rPr lang="en-US" sz="2000" b="1" dirty="0" smtClean="0"/>
              <a:t>%</a:t>
            </a:r>
            <a:r>
              <a:rPr lang="en-US" sz="2000" dirty="0" smtClean="0"/>
              <a:t>, </a:t>
            </a:r>
            <a:r>
              <a:rPr lang="en-US" sz="2000" b="1" dirty="0" smtClean="0"/>
              <a:t>Validation </a:t>
            </a:r>
            <a:r>
              <a:rPr lang="en-US" sz="2000" b="1" dirty="0"/>
              <a:t>15</a:t>
            </a:r>
            <a:r>
              <a:rPr lang="en-US" sz="2000" b="1" dirty="0" smtClean="0"/>
              <a:t>%</a:t>
            </a:r>
            <a:r>
              <a:rPr lang="en-US" sz="2000" dirty="0" smtClean="0"/>
              <a:t>, </a:t>
            </a:r>
            <a:r>
              <a:rPr lang="en-US" sz="2000" b="1" dirty="0" smtClean="0"/>
              <a:t>Test </a:t>
            </a:r>
            <a:r>
              <a:rPr lang="en-US" sz="2000" b="1" dirty="0"/>
              <a:t>15</a:t>
            </a:r>
            <a:r>
              <a:rPr lang="en-US" sz="2000" b="1" dirty="0" smtClean="0"/>
              <a:t>%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Fokus</a:t>
            </a:r>
            <a:r>
              <a:rPr lang="en-US" sz="2000" dirty="0"/>
              <a:t> je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korektnoj</a:t>
            </a:r>
            <a:r>
              <a:rPr lang="en-US" sz="2000" dirty="0"/>
              <a:t> </a:t>
            </a:r>
            <a:r>
              <a:rPr lang="en-US" sz="2000" dirty="0" err="1"/>
              <a:t>pripremi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, </a:t>
            </a:r>
            <a:r>
              <a:rPr lang="en-US" sz="2000" dirty="0" err="1"/>
              <a:t>augmentaciji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stabilnom</a:t>
            </a:r>
            <a:r>
              <a:rPr lang="en-US" sz="2000" dirty="0"/>
              <a:t> </a:t>
            </a:r>
            <a:r>
              <a:rPr lang="en-US" sz="2000" dirty="0" err="1"/>
              <a:t>treningu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ranim</a:t>
            </a:r>
            <a:r>
              <a:rPr lang="en-US" sz="2000" dirty="0"/>
              <a:t> </a:t>
            </a:r>
            <a:r>
              <a:rPr lang="en-US" sz="2000" dirty="0" err="1"/>
              <a:t>zaustavljanjem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79033" y="650384"/>
            <a:ext cx="4570880" cy="1320800"/>
          </a:xfrm>
        </p:spPr>
        <p:txBody>
          <a:bodyPr/>
          <a:lstStyle/>
          <a:p>
            <a:r>
              <a:rPr lang="sr-Latn-RS" dirty="0" smtClean="0"/>
              <a:t>Matrica konfuzija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77" y="1512606"/>
            <a:ext cx="6061193" cy="48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Poređenje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CNN vs </a:t>
            </a:r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71001" cy="3880773"/>
          </a:xfrm>
        </p:spPr>
        <p:txBody>
          <a:bodyPr>
            <a:normAutofit/>
          </a:bodyPr>
          <a:lstStyle/>
          <a:p>
            <a:r>
              <a:rPr lang="en-US" sz="2000" dirty="0" err="1"/>
              <a:t>Uporedna</a:t>
            </a:r>
            <a:r>
              <a:rPr lang="en-US" sz="2000" dirty="0"/>
              <a:t>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performansi</a:t>
            </a:r>
            <a:r>
              <a:rPr lang="en-US" sz="2000" dirty="0"/>
              <a:t> </a:t>
            </a:r>
            <a:r>
              <a:rPr lang="en-US" sz="2000" dirty="0" err="1"/>
              <a:t>oba</a:t>
            </a:r>
            <a:r>
              <a:rPr lang="en-US" sz="2000" dirty="0"/>
              <a:t> </a:t>
            </a:r>
            <a:r>
              <a:rPr lang="en-US" sz="2000" dirty="0" err="1"/>
              <a:t>modela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istom</a:t>
            </a:r>
            <a:r>
              <a:rPr lang="en-US" sz="2000" dirty="0"/>
              <a:t> test </a:t>
            </a:r>
            <a:r>
              <a:rPr lang="en-US" sz="2000" dirty="0" err="1"/>
              <a:t>skupu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Ovo</a:t>
            </a:r>
            <a:r>
              <a:rPr lang="en-US" sz="2000" dirty="0"/>
              <a:t> </a:t>
            </a:r>
            <a:r>
              <a:rPr lang="en-US" sz="2000" dirty="0" err="1"/>
              <a:t>omogućava</a:t>
            </a:r>
            <a:r>
              <a:rPr lang="en-US" sz="2000" dirty="0"/>
              <a:t> </a:t>
            </a:r>
            <a:r>
              <a:rPr lang="en-US" sz="2000" dirty="0" err="1"/>
              <a:t>objektivan</a:t>
            </a:r>
            <a:r>
              <a:rPr lang="en-US" sz="2000" dirty="0"/>
              <a:t> </a:t>
            </a:r>
            <a:r>
              <a:rPr lang="en-US" sz="2000" dirty="0" err="1"/>
              <a:t>zaključak</a:t>
            </a:r>
            <a:r>
              <a:rPr lang="en-US" sz="2000" dirty="0"/>
              <a:t> o tome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pristup</a:t>
            </a:r>
            <a:r>
              <a:rPr lang="en-US" sz="2000" dirty="0"/>
              <a:t> je </a:t>
            </a:r>
            <a:r>
              <a:rPr lang="en-US" sz="2000" dirty="0" err="1"/>
              <a:t>bolji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ovaj</a:t>
            </a:r>
            <a:r>
              <a:rPr lang="en-US" sz="2000" dirty="0"/>
              <a:t> problem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07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3" y="1076402"/>
            <a:ext cx="7949283" cy="47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90" y="878148"/>
            <a:ext cx="5636741" cy="5126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8" y="878149"/>
            <a:ext cx="5476104" cy="51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Finalni</a:t>
            </a:r>
            <a:r>
              <a:rPr lang="en-US" dirty="0"/>
              <a:t> </a:t>
            </a:r>
            <a:r>
              <a:rPr lang="en-US" dirty="0" err="1"/>
              <a:t>zaključak</a:t>
            </a:r>
            <a:r>
              <a:rPr lang="en-US" dirty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35077" cy="3880773"/>
          </a:xfrm>
        </p:spPr>
        <p:txBody>
          <a:bodyPr>
            <a:normAutofit fontScale="92500"/>
          </a:bodyPr>
          <a:lstStyle/>
          <a:p>
            <a:r>
              <a:rPr lang="en-US" sz="2000" dirty="0" err="1"/>
              <a:t>Sumarni</a:t>
            </a:r>
            <a:r>
              <a:rPr lang="en-US" sz="2000" dirty="0"/>
              <a:t> </a:t>
            </a:r>
            <a:r>
              <a:rPr lang="en-US" sz="2000" dirty="0" err="1"/>
              <a:t>pregled</a:t>
            </a:r>
            <a:r>
              <a:rPr lang="en-US" sz="2000" dirty="0"/>
              <a:t> </a:t>
            </a:r>
            <a:r>
              <a:rPr lang="en-US" sz="2000" dirty="0" err="1"/>
              <a:t>projekta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ključnim</a:t>
            </a:r>
            <a:r>
              <a:rPr lang="en-US" sz="2000" dirty="0"/>
              <a:t> </a:t>
            </a:r>
            <a:r>
              <a:rPr lang="en-US" sz="2000" dirty="0" err="1"/>
              <a:t>nalazima</a:t>
            </a:r>
            <a:r>
              <a:rPr lang="en-US" sz="2000" dirty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/>
              <a:t>performansama</a:t>
            </a:r>
            <a:r>
              <a:rPr lang="en-US" sz="2000" dirty="0"/>
              <a:t> </a:t>
            </a:r>
            <a:r>
              <a:rPr lang="en-US" sz="2000" dirty="0" err="1"/>
              <a:t>oba</a:t>
            </a:r>
            <a:r>
              <a:rPr lang="en-US" sz="2000" dirty="0"/>
              <a:t> </a:t>
            </a:r>
            <a:r>
              <a:rPr lang="en-US" sz="2000" dirty="0" err="1"/>
              <a:t>modela</a:t>
            </a:r>
            <a:r>
              <a:rPr lang="en-US" sz="2000" dirty="0" smtClean="0"/>
              <a:t>.</a:t>
            </a:r>
            <a:endParaRPr lang="sr-Latn-RS" sz="2000" dirty="0" smtClean="0"/>
          </a:p>
          <a:p>
            <a:endParaRPr lang="sr-Latn-RS" sz="2000" dirty="0"/>
          </a:p>
          <a:p>
            <a:pPr marL="0" indent="0">
              <a:buNone/>
            </a:pPr>
            <a:r>
              <a:rPr lang="en-US" sz="2000" b="1" dirty="0" smtClean="0"/>
              <a:t>CNN</a:t>
            </a:r>
            <a:r>
              <a:rPr lang="en-US" sz="2000" dirty="0" smtClean="0"/>
              <a:t> </a:t>
            </a:r>
            <a:r>
              <a:rPr lang="en-US" sz="2000" dirty="0"/>
              <a:t>je </a:t>
            </a:r>
            <a:r>
              <a:rPr lang="en-US" sz="2000" dirty="0" err="1"/>
              <a:t>pokazao</a:t>
            </a:r>
            <a:r>
              <a:rPr lang="en-US" sz="2000" dirty="0"/>
              <a:t> </a:t>
            </a:r>
            <a:r>
              <a:rPr lang="en-US" sz="2000" b="1" dirty="0" err="1" smtClean="0"/>
              <a:t>značajno</a:t>
            </a:r>
            <a:r>
              <a:rPr lang="en-US" sz="2000" b="1" dirty="0" smtClean="0"/>
              <a:t> </a:t>
            </a:r>
            <a:r>
              <a:rPr lang="en-US" sz="2000" b="1" dirty="0" err="1"/>
              <a:t>bolje</a:t>
            </a:r>
            <a:r>
              <a:rPr lang="en-US" sz="2000" b="1" dirty="0"/>
              <a:t> </a:t>
            </a:r>
            <a:r>
              <a:rPr lang="en-US" sz="2000" b="1" dirty="0" err="1" smtClean="0"/>
              <a:t>performanse</a:t>
            </a:r>
            <a:r>
              <a:rPr lang="en-US" sz="2000" dirty="0" smtClean="0"/>
              <a:t> </a:t>
            </a:r>
            <a:r>
              <a:rPr lang="en-US" sz="2000" dirty="0"/>
              <a:t>u </a:t>
            </a:r>
            <a:r>
              <a:rPr lang="en-US" sz="2000" dirty="0" err="1"/>
              <a:t>svim</a:t>
            </a:r>
            <a:r>
              <a:rPr lang="en-US" sz="2000" dirty="0"/>
              <a:t> </a:t>
            </a:r>
            <a:r>
              <a:rPr lang="en-US" sz="2000" dirty="0" err="1"/>
              <a:t>metrikama</a:t>
            </a:r>
            <a:r>
              <a:rPr lang="en-US" sz="2000" dirty="0"/>
              <a:t> </a:t>
            </a:r>
            <a:r>
              <a:rPr lang="en-US" sz="2000" dirty="0" err="1"/>
              <a:t>zahvaljujući</a:t>
            </a:r>
            <a:r>
              <a:rPr lang="en-US" sz="2000" dirty="0"/>
              <a:t>:</a:t>
            </a:r>
          </a:p>
          <a:p>
            <a:r>
              <a:rPr lang="en-US" sz="2000" dirty="0" err="1" smtClean="0"/>
              <a:t>automatskom</a:t>
            </a:r>
            <a:r>
              <a:rPr lang="en-US" sz="2000" dirty="0" smtClean="0"/>
              <a:t> </a:t>
            </a:r>
            <a:r>
              <a:rPr lang="en-US" sz="2000" dirty="0" err="1"/>
              <a:t>učenju</a:t>
            </a:r>
            <a:r>
              <a:rPr lang="en-US" sz="2000" dirty="0"/>
              <a:t> </a:t>
            </a:r>
            <a:r>
              <a:rPr lang="en-US" sz="2000" dirty="0" err="1"/>
              <a:t>reprezentacija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sirovih</a:t>
            </a:r>
            <a:r>
              <a:rPr lang="en-US" sz="2000" dirty="0"/>
              <a:t> </a:t>
            </a:r>
            <a:r>
              <a:rPr lang="en-US" sz="2000" dirty="0" err="1"/>
              <a:t>slika</a:t>
            </a:r>
            <a:r>
              <a:rPr lang="en-US" sz="2000" dirty="0"/>
              <a:t>,  </a:t>
            </a:r>
            <a:endParaRPr lang="sr-Latn-RS" sz="2000" dirty="0" smtClean="0"/>
          </a:p>
          <a:p>
            <a:r>
              <a:rPr lang="en-US" sz="2000" dirty="0" err="1" smtClean="0"/>
              <a:t>augmentaciji</a:t>
            </a:r>
            <a:r>
              <a:rPr lang="en-US" sz="2000" dirty="0" smtClean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dropout </a:t>
            </a:r>
            <a:r>
              <a:rPr lang="en-US" sz="2000" dirty="0" err="1"/>
              <a:t>regularizaciji</a:t>
            </a:r>
            <a:r>
              <a:rPr lang="en-US" sz="2000" dirty="0"/>
              <a:t>,  </a:t>
            </a:r>
          </a:p>
          <a:p>
            <a:r>
              <a:rPr lang="en-US" sz="2000" dirty="0" smtClean="0"/>
              <a:t>batch </a:t>
            </a:r>
            <a:r>
              <a:rPr lang="en-US" sz="2000" dirty="0" err="1"/>
              <a:t>normalizaciji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adaptivnom</a:t>
            </a:r>
            <a:r>
              <a:rPr lang="en-US" sz="2000" dirty="0"/>
              <a:t> </a:t>
            </a:r>
            <a:r>
              <a:rPr lang="en-US" sz="2000" dirty="0" err="1"/>
              <a:t>učenju</a:t>
            </a:r>
            <a:r>
              <a:rPr lang="en-US" sz="2000" dirty="0"/>
              <a:t> </a:t>
            </a:r>
            <a:r>
              <a:rPr lang="en-US" sz="2000" dirty="0" err="1"/>
              <a:t>kroz</a:t>
            </a:r>
            <a:r>
              <a:rPr lang="en-US" sz="2000" dirty="0"/>
              <a:t> Adam optimizer.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smtClean="0"/>
              <a:t>SVM</a:t>
            </a:r>
            <a:r>
              <a:rPr lang="en-US" sz="2000" dirty="0" smtClean="0"/>
              <a:t>, </a:t>
            </a:r>
            <a:r>
              <a:rPr lang="en-US" sz="2000" dirty="0" err="1"/>
              <a:t>iako</a:t>
            </a:r>
            <a:r>
              <a:rPr lang="en-US" sz="2000" dirty="0"/>
              <a:t> </a:t>
            </a:r>
            <a:r>
              <a:rPr lang="en-US" sz="2000" dirty="0" err="1"/>
              <a:t>solidan</a:t>
            </a:r>
            <a:r>
              <a:rPr lang="en-US" sz="2000" dirty="0"/>
              <a:t> </a:t>
            </a:r>
            <a:r>
              <a:rPr lang="en-US" sz="2000" dirty="0" err="1"/>
              <a:t>nakon</a:t>
            </a:r>
            <a:r>
              <a:rPr lang="en-US" sz="2000" dirty="0"/>
              <a:t> PCA </a:t>
            </a:r>
            <a:r>
              <a:rPr lang="en-US" sz="2000" dirty="0" err="1"/>
              <a:t>redukcije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GridSearch</a:t>
            </a:r>
            <a:r>
              <a:rPr lang="en-US" sz="2000" dirty="0"/>
              <a:t> </a:t>
            </a:r>
            <a:r>
              <a:rPr lang="en-US" sz="2000" dirty="0" err="1"/>
              <a:t>optimizacije</a:t>
            </a:r>
            <a:r>
              <a:rPr lang="en-US" sz="2000" dirty="0"/>
              <a:t>,  </a:t>
            </a:r>
          </a:p>
          <a:p>
            <a:pPr marL="0" indent="0">
              <a:buNone/>
            </a:pP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ograničenu</a:t>
            </a:r>
            <a:r>
              <a:rPr lang="en-US" sz="2000" dirty="0"/>
              <a:t> </a:t>
            </a:r>
            <a:r>
              <a:rPr lang="en-US" sz="2000" dirty="0" err="1"/>
              <a:t>sposobnost</a:t>
            </a:r>
            <a:r>
              <a:rPr lang="en-US" sz="2000" dirty="0"/>
              <a:t> </a:t>
            </a:r>
            <a:r>
              <a:rPr lang="en-US" sz="2000" dirty="0" err="1"/>
              <a:t>generalizacije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kompleksne</a:t>
            </a:r>
            <a:r>
              <a:rPr lang="en-US" sz="2000" dirty="0"/>
              <a:t> </a:t>
            </a:r>
            <a:r>
              <a:rPr lang="en-US" sz="2000" dirty="0" err="1"/>
              <a:t>vizuelne</a:t>
            </a:r>
            <a:r>
              <a:rPr lang="en-US" sz="2000" dirty="0"/>
              <a:t> </a:t>
            </a:r>
            <a:r>
              <a:rPr lang="en-US" sz="2000" dirty="0" err="1"/>
              <a:t>obrasce</a:t>
            </a:r>
            <a:r>
              <a:rPr lang="en-US" sz="20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0240"/>
            <a:ext cx="3944093" cy="780319"/>
          </a:xfrm>
        </p:spPr>
        <p:txBody>
          <a:bodyPr/>
          <a:lstStyle/>
          <a:p>
            <a:r>
              <a:rPr lang="sr-Latn-RS" dirty="0" smtClean="0"/>
              <a:t>Anđela Pinjić RA 91/2022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binarnog dataseta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07637" cy="3880773"/>
          </a:xfrm>
        </p:spPr>
        <p:txBody>
          <a:bodyPr/>
          <a:lstStyle/>
          <a:p>
            <a:r>
              <a:rPr lang="en-US" sz="2000" dirty="0" err="1" smtClean="0"/>
              <a:t>PlantVillage</a:t>
            </a:r>
            <a:r>
              <a:rPr lang="en-US" sz="2000" dirty="0" smtClean="0"/>
              <a:t> dataset se </a:t>
            </a:r>
            <a:r>
              <a:rPr lang="en-US" sz="2000" dirty="0" err="1" smtClean="0"/>
              <a:t>preuzima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</a:t>
            </a:r>
            <a:r>
              <a:rPr lang="en-US" sz="2000" dirty="0" err="1" smtClean="0"/>
              <a:t>platforme</a:t>
            </a:r>
            <a:r>
              <a:rPr lang="en-US" sz="2000" dirty="0" smtClean="0"/>
              <a:t>. </a:t>
            </a:r>
            <a:endParaRPr lang="sr-Latn-RS" sz="2000" dirty="0" smtClean="0"/>
          </a:p>
          <a:p>
            <a:r>
              <a:rPr lang="en-US" sz="2000" dirty="0" err="1" smtClean="0"/>
              <a:t>Potrebno</a:t>
            </a:r>
            <a:r>
              <a:rPr lang="en-US" sz="2000" dirty="0" smtClean="0"/>
              <a:t> je </a:t>
            </a:r>
            <a:r>
              <a:rPr lang="en-US" sz="2000" dirty="0" err="1" smtClean="0"/>
              <a:t>uploadovati</a:t>
            </a:r>
            <a:r>
              <a:rPr lang="en-US" sz="2000" dirty="0" smtClean="0"/>
              <a:t> `</a:t>
            </a:r>
            <a:r>
              <a:rPr lang="en-US" sz="2000" dirty="0" err="1" smtClean="0"/>
              <a:t>kaggle.json</a:t>
            </a:r>
            <a:r>
              <a:rPr lang="en-US" sz="2000" dirty="0" smtClean="0"/>
              <a:t>` </a:t>
            </a:r>
            <a:r>
              <a:rPr lang="en-US" sz="2000" dirty="0" err="1" smtClean="0"/>
              <a:t>fajl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API </a:t>
            </a:r>
            <a:r>
              <a:rPr lang="en-US" sz="2000" dirty="0" err="1" smtClean="0"/>
              <a:t>kredencijalima</a:t>
            </a:r>
            <a:r>
              <a:rPr lang="en-US" sz="2000" dirty="0" smtClean="0"/>
              <a:t>.</a:t>
            </a:r>
          </a:p>
          <a:p>
            <a:endParaRPr lang="sr-Latn-RS" sz="2000" dirty="0" smtClean="0"/>
          </a:p>
          <a:p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/>
              <a:t>originalnog</a:t>
            </a:r>
            <a:r>
              <a:rPr lang="en-US" sz="2000" dirty="0"/>
              <a:t> multi-class </a:t>
            </a:r>
            <a:r>
              <a:rPr lang="en-US" sz="2000" dirty="0" err="1"/>
              <a:t>dataseta</a:t>
            </a:r>
            <a:r>
              <a:rPr lang="en-US" sz="2000" dirty="0"/>
              <a:t> </a:t>
            </a:r>
            <a:r>
              <a:rPr lang="en-US" sz="2000" dirty="0" err="1"/>
              <a:t>kreiramo</a:t>
            </a:r>
            <a:r>
              <a:rPr lang="en-US" sz="2000" dirty="0"/>
              <a:t> </a:t>
            </a:r>
            <a:r>
              <a:rPr lang="en-US" sz="2000" dirty="0" err="1"/>
              <a:t>binarni</a:t>
            </a:r>
            <a:r>
              <a:rPr lang="en-US" sz="2000" dirty="0"/>
              <a:t> </a:t>
            </a:r>
            <a:r>
              <a:rPr lang="en-US" sz="2000" dirty="0" smtClean="0"/>
              <a:t>dataset</a:t>
            </a:r>
            <a:r>
              <a:rPr lang="sr-Latn-RS" sz="2000" dirty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/>
              <a:t>dve</a:t>
            </a:r>
            <a:r>
              <a:rPr lang="en-US" sz="2000" dirty="0"/>
              <a:t> </a:t>
            </a:r>
            <a:r>
              <a:rPr lang="en-US" sz="2000" dirty="0" err="1"/>
              <a:t>klase</a:t>
            </a:r>
            <a:r>
              <a:rPr lang="en-US" sz="2000" dirty="0"/>
              <a:t>: </a:t>
            </a:r>
            <a:r>
              <a:rPr lang="en-US" sz="2000" b="1" dirty="0" smtClean="0"/>
              <a:t>Healthy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 smtClean="0"/>
              <a:t>Diseased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err="1" smtClean="0"/>
              <a:t>Bira</a:t>
            </a:r>
            <a:r>
              <a:rPr lang="sr-Latn-RS" sz="2000" dirty="0" smtClean="0"/>
              <a:t> se</a:t>
            </a:r>
            <a:r>
              <a:rPr lang="en-US" sz="2000" dirty="0" smtClean="0"/>
              <a:t> </a:t>
            </a:r>
            <a:r>
              <a:rPr lang="en-US" sz="2000" dirty="0"/>
              <a:t>3069 </a:t>
            </a:r>
            <a:r>
              <a:rPr lang="en-US" sz="2000" dirty="0" err="1"/>
              <a:t>zdravih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2997 </a:t>
            </a:r>
            <a:r>
              <a:rPr lang="en-US" sz="2000" dirty="0" err="1"/>
              <a:t>bolesnih</a:t>
            </a:r>
            <a:r>
              <a:rPr lang="en-US" sz="2000" dirty="0"/>
              <a:t> </a:t>
            </a:r>
            <a:r>
              <a:rPr lang="en-US" sz="2000" dirty="0" err="1"/>
              <a:t>slika</a:t>
            </a:r>
            <a:r>
              <a:rPr lang="en-US" sz="2000" dirty="0"/>
              <a:t>, </a:t>
            </a:r>
            <a:r>
              <a:rPr lang="en-US" sz="2000" dirty="0" err="1"/>
              <a:t>što</a:t>
            </a:r>
            <a:r>
              <a:rPr lang="en-US" sz="2000" dirty="0"/>
              <a:t> </a:t>
            </a:r>
            <a:r>
              <a:rPr lang="en-US" sz="2000" dirty="0" err="1"/>
              <a:t>daje</a:t>
            </a:r>
            <a:r>
              <a:rPr lang="en-US" sz="2000" dirty="0"/>
              <a:t> </a:t>
            </a:r>
            <a:r>
              <a:rPr lang="en-US" sz="2000" dirty="0" err="1"/>
              <a:t>uravnotežen</a:t>
            </a:r>
            <a:r>
              <a:rPr lang="en-US" sz="2000" dirty="0"/>
              <a:t> dataset od </a:t>
            </a:r>
            <a:r>
              <a:rPr lang="en-US" sz="2000" dirty="0" err="1"/>
              <a:t>ukupno</a:t>
            </a:r>
            <a:r>
              <a:rPr lang="en-US" sz="2000" dirty="0"/>
              <a:t> 6066 </a:t>
            </a:r>
            <a:r>
              <a:rPr lang="en-US" sz="2000" dirty="0" err="1"/>
              <a:t>instanci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Podaci</a:t>
            </a:r>
            <a:r>
              <a:rPr lang="en-US" sz="2000" dirty="0"/>
              <a:t> se </a:t>
            </a:r>
            <a:r>
              <a:rPr lang="en-US" sz="2000" dirty="0" err="1"/>
              <a:t>automatski</a:t>
            </a:r>
            <a:r>
              <a:rPr lang="en-US" sz="2000" dirty="0"/>
              <a:t> dele </a:t>
            </a:r>
            <a:r>
              <a:rPr lang="en-US" sz="2000" dirty="0" err="1"/>
              <a:t>na</a:t>
            </a:r>
            <a:r>
              <a:rPr lang="en-US" sz="2000" dirty="0"/>
              <a:t> train (70%), validation (15%) </a:t>
            </a:r>
            <a:r>
              <a:rPr lang="en-US" sz="2000" dirty="0" err="1"/>
              <a:t>i</a:t>
            </a:r>
            <a:r>
              <a:rPr lang="en-US" sz="2000" dirty="0"/>
              <a:t> test (15%) </a:t>
            </a:r>
            <a:r>
              <a:rPr lang="en-US" sz="2000" dirty="0" err="1"/>
              <a:t>skupove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Prikaz primera zdravog i nezdravog lista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286" y="1930400"/>
            <a:ext cx="7258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Parametri i data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Definiš</a:t>
            </a:r>
            <a:r>
              <a:rPr lang="sr-Latn-RS" sz="2000" dirty="0" smtClean="0"/>
              <a:t>u se</a:t>
            </a:r>
            <a:r>
              <a:rPr lang="en-US" sz="2000" dirty="0" smtClean="0"/>
              <a:t> </a:t>
            </a:r>
            <a:r>
              <a:rPr lang="en-US" sz="2000" dirty="0" err="1" smtClean="0"/>
              <a:t>ključn</a:t>
            </a:r>
            <a:r>
              <a:rPr lang="sr-Latn-RS" sz="2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hiperparametr</a:t>
            </a:r>
            <a:r>
              <a:rPr lang="sr-Latn-RS" sz="2000" dirty="0" smtClean="0"/>
              <a:t>i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b="1" dirty="0" smtClean="0"/>
              <a:t>IMG_SIZE</a:t>
            </a:r>
            <a:r>
              <a:rPr lang="en-US" sz="2000" dirty="0" smtClean="0"/>
              <a:t>: </a:t>
            </a:r>
            <a:r>
              <a:rPr lang="en-US" sz="2000" dirty="0"/>
              <a:t>128x128 </a:t>
            </a:r>
            <a:r>
              <a:rPr lang="en-US" sz="2000" dirty="0" err="1"/>
              <a:t>piksela</a:t>
            </a:r>
            <a:r>
              <a:rPr lang="en-US" sz="2000" dirty="0"/>
              <a:t> (</a:t>
            </a:r>
            <a:r>
              <a:rPr lang="en-US" sz="2000" dirty="0" err="1"/>
              <a:t>kompromis</a:t>
            </a:r>
            <a:r>
              <a:rPr lang="en-US" sz="2000" dirty="0"/>
              <a:t> </a:t>
            </a:r>
            <a:r>
              <a:rPr lang="en-US" sz="2000" dirty="0" err="1"/>
              <a:t>između</a:t>
            </a:r>
            <a:r>
              <a:rPr lang="en-US" sz="2000" dirty="0"/>
              <a:t> </a:t>
            </a:r>
            <a:r>
              <a:rPr lang="en-US" sz="2000" dirty="0" err="1"/>
              <a:t>brzine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kvaliteta</a:t>
            </a:r>
            <a:r>
              <a:rPr lang="en-US" sz="2000" dirty="0"/>
              <a:t>)</a:t>
            </a:r>
          </a:p>
          <a:p>
            <a:r>
              <a:rPr lang="en-US" sz="2000" b="1" dirty="0" smtClean="0"/>
              <a:t>BATCH_SIZE</a:t>
            </a:r>
            <a:r>
              <a:rPr lang="en-US" sz="2000" dirty="0" smtClean="0"/>
              <a:t>: </a:t>
            </a:r>
            <a:r>
              <a:rPr lang="en-US" sz="2000" dirty="0"/>
              <a:t>32 </a:t>
            </a:r>
            <a:r>
              <a:rPr lang="en-US" sz="2000" dirty="0" err="1"/>
              <a:t>slike</a:t>
            </a:r>
            <a:r>
              <a:rPr lang="en-US" sz="2000" dirty="0"/>
              <a:t> </a:t>
            </a:r>
            <a:r>
              <a:rPr lang="en-US" sz="2000" dirty="0" err="1"/>
              <a:t>po</a:t>
            </a:r>
            <a:r>
              <a:rPr lang="en-US" sz="2000" dirty="0"/>
              <a:t> batch-u</a:t>
            </a:r>
          </a:p>
          <a:p>
            <a:r>
              <a:rPr lang="en-US" sz="2000" b="1" dirty="0" smtClean="0"/>
              <a:t>EPOCHS</a:t>
            </a:r>
            <a:r>
              <a:rPr lang="en-US" sz="2000" dirty="0" smtClean="0"/>
              <a:t>: </a:t>
            </a:r>
            <a:r>
              <a:rPr lang="en-US" sz="2000" dirty="0" err="1"/>
              <a:t>maksimalno</a:t>
            </a:r>
            <a:r>
              <a:rPr lang="en-US" sz="2000" dirty="0"/>
              <a:t> 30 </a:t>
            </a:r>
            <a:r>
              <a:rPr lang="en-US" sz="2000" dirty="0" err="1"/>
              <a:t>epoha</a:t>
            </a:r>
            <a:r>
              <a:rPr lang="en-US" sz="2000" dirty="0"/>
              <a:t> (</a:t>
            </a:r>
            <a:r>
              <a:rPr lang="en-US" sz="2000" dirty="0" err="1"/>
              <a:t>sa</a:t>
            </a:r>
            <a:r>
              <a:rPr lang="en-US" sz="2000" dirty="0"/>
              <a:t> early stopping)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 </a:t>
            </a:r>
            <a:r>
              <a:rPr lang="en-US" sz="2000" dirty="0" err="1"/>
              <a:t>augmentacija</a:t>
            </a:r>
            <a:r>
              <a:rPr lang="en-US" sz="2000" dirty="0"/>
              <a:t> (</a:t>
            </a:r>
            <a:r>
              <a:rPr lang="en-US" sz="2000" dirty="0" err="1"/>
              <a:t>rotacija</a:t>
            </a:r>
            <a:r>
              <a:rPr lang="en-US" sz="2000" dirty="0"/>
              <a:t>, </a:t>
            </a:r>
            <a:r>
              <a:rPr lang="en-US" sz="2000" dirty="0" err="1"/>
              <a:t>pomeranje</a:t>
            </a:r>
            <a:r>
              <a:rPr lang="en-US" sz="2000" dirty="0"/>
              <a:t>, zoom) se </a:t>
            </a:r>
            <a:r>
              <a:rPr lang="en-US" sz="2000" dirty="0" err="1"/>
              <a:t>koristi</a:t>
            </a:r>
            <a:r>
              <a:rPr lang="en-US" sz="2000" dirty="0"/>
              <a:t> </a:t>
            </a:r>
            <a:r>
              <a:rPr lang="en-US" sz="2000" dirty="0" err="1"/>
              <a:t>samo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train </a:t>
            </a:r>
            <a:r>
              <a:rPr lang="en-US" sz="2000" dirty="0" err="1"/>
              <a:t>skupu</a:t>
            </a:r>
            <a:r>
              <a:rPr lang="en-US" sz="2000" dirty="0"/>
              <a:t> </a:t>
            </a:r>
            <a:r>
              <a:rPr lang="en-US" sz="2000" dirty="0" err="1"/>
              <a:t>kako</a:t>
            </a:r>
            <a:r>
              <a:rPr lang="en-US" sz="2000" dirty="0"/>
              <a:t> bi se </a:t>
            </a:r>
            <a:r>
              <a:rPr lang="en-US" sz="2000" dirty="0" err="1"/>
              <a:t>povećala</a:t>
            </a:r>
            <a:r>
              <a:rPr lang="en-US" sz="2000" dirty="0"/>
              <a:t> </a:t>
            </a:r>
            <a:r>
              <a:rPr lang="en-US" sz="2000" dirty="0" err="1"/>
              <a:t>robustnost</a:t>
            </a:r>
            <a:r>
              <a:rPr lang="en-US" sz="2000" dirty="0"/>
              <a:t> </a:t>
            </a:r>
            <a:r>
              <a:rPr lang="en-US" sz="2000" dirty="0" err="1"/>
              <a:t>modela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pomaže</a:t>
            </a:r>
            <a:r>
              <a:rPr lang="en-US" sz="2000" dirty="0"/>
              <a:t> </a:t>
            </a:r>
            <a:r>
              <a:rPr lang="en-US" sz="2000" dirty="0" err="1"/>
              <a:t>generalizaciji</a:t>
            </a:r>
            <a:r>
              <a:rPr lang="en-US" sz="2000" dirty="0"/>
              <a:t> </a:t>
            </a:r>
            <a:r>
              <a:rPr lang="en-US" sz="2000" dirty="0" err="1"/>
              <a:t>smanjenjem</a:t>
            </a:r>
            <a:r>
              <a:rPr lang="en-US" sz="2000" dirty="0"/>
              <a:t> overfitting-a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CNN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54" y="1627917"/>
            <a:ext cx="10406449" cy="4686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3 </a:t>
            </a:r>
            <a:r>
              <a:rPr lang="en-US" sz="2200" b="1" dirty="0" err="1"/>
              <a:t>konvoluciona</a:t>
            </a:r>
            <a:r>
              <a:rPr lang="en-US" sz="2200" b="1" dirty="0"/>
              <a:t> </a:t>
            </a:r>
            <a:r>
              <a:rPr lang="en-US" sz="2200" b="1" dirty="0" err="1" smtClean="0"/>
              <a:t>bloka</a:t>
            </a:r>
            <a:r>
              <a:rPr lang="en-US" sz="2200" dirty="0" smtClean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b="1" dirty="0" smtClean="0"/>
              <a:t>2 </a:t>
            </a:r>
            <a:r>
              <a:rPr lang="en-US" sz="2200" b="1" dirty="0"/>
              <a:t>Dense </a:t>
            </a:r>
            <a:r>
              <a:rPr lang="en-US" sz="2200" b="1" dirty="0" err="1" smtClean="0"/>
              <a:t>sloja</a:t>
            </a:r>
            <a:r>
              <a:rPr lang="sr-Latn-RS" sz="2200" b="1" dirty="0"/>
              <a:t> </a:t>
            </a:r>
            <a:r>
              <a:rPr lang="en-US" sz="2200" dirty="0" err="1" smtClean="0"/>
              <a:t>za</a:t>
            </a:r>
            <a:r>
              <a:rPr lang="en-US" sz="2200" dirty="0" smtClean="0"/>
              <a:t> </a:t>
            </a:r>
            <a:r>
              <a:rPr lang="en-US" sz="2200" dirty="0" err="1"/>
              <a:t>završnu</a:t>
            </a:r>
            <a:r>
              <a:rPr lang="en-US" sz="2200" dirty="0"/>
              <a:t> </a:t>
            </a:r>
            <a:r>
              <a:rPr lang="en-US" sz="2200" dirty="0" err="1"/>
              <a:t>klasifikaciju</a:t>
            </a:r>
            <a:r>
              <a:rPr lang="en-US" sz="2200" dirty="0" smtClean="0"/>
              <a:t>.</a:t>
            </a:r>
            <a:endParaRPr lang="sr-Latn-R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 smtClean="0"/>
              <a:t>Conv2D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i="1" dirty="0" err="1" smtClean="0"/>
              <a:t>ReLU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en-US" sz="2200" dirty="0" err="1"/>
              <a:t>uči</a:t>
            </a:r>
            <a:r>
              <a:rPr lang="en-US" sz="2200" dirty="0"/>
              <a:t> </a:t>
            </a:r>
            <a:r>
              <a:rPr lang="en-US" sz="2200" dirty="0" err="1"/>
              <a:t>lokalne</a:t>
            </a:r>
            <a:r>
              <a:rPr lang="en-US" sz="2200" dirty="0"/>
              <a:t> </a:t>
            </a:r>
            <a:r>
              <a:rPr lang="en-US" sz="2200" dirty="0" err="1"/>
              <a:t>šare</a:t>
            </a:r>
            <a:r>
              <a:rPr lang="en-US" sz="2200" dirty="0"/>
              <a:t>.</a:t>
            </a:r>
          </a:p>
          <a:p>
            <a:r>
              <a:rPr lang="en-US" sz="2200" b="1" dirty="0" err="1" smtClean="0"/>
              <a:t>BatchNormalization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en-US" sz="2200" dirty="0" err="1"/>
              <a:t>stabilizuje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ubrzava</a:t>
            </a:r>
            <a:r>
              <a:rPr lang="en-US" sz="2200" dirty="0"/>
              <a:t> </a:t>
            </a:r>
            <a:r>
              <a:rPr lang="en-US" sz="2200" dirty="0" err="1"/>
              <a:t>učenje</a:t>
            </a:r>
            <a:r>
              <a:rPr lang="en-US" sz="2200" dirty="0"/>
              <a:t>.</a:t>
            </a:r>
          </a:p>
          <a:p>
            <a:r>
              <a:rPr lang="en-US" sz="2200" b="1" dirty="0" smtClean="0"/>
              <a:t>MaxPooling2D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en-US" sz="2200" dirty="0" err="1"/>
              <a:t>smanjuje</a:t>
            </a:r>
            <a:r>
              <a:rPr lang="en-US" sz="2200" dirty="0"/>
              <a:t> </a:t>
            </a:r>
            <a:r>
              <a:rPr lang="en-US" sz="2200" dirty="0" err="1"/>
              <a:t>dimenzije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trošak</a:t>
            </a:r>
            <a:r>
              <a:rPr lang="en-US" sz="2200" dirty="0"/>
              <a:t> </a:t>
            </a:r>
            <a:r>
              <a:rPr lang="en-US" sz="2200" dirty="0" err="1" smtClean="0"/>
              <a:t>računanja</a:t>
            </a:r>
            <a:r>
              <a:rPr lang="en-US" sz="2200" dirty="0" smtClean="0"/>
              <a:t>.</a:t>
            </a:r>
            <a:endParaRPr lang="sr-Latn-RS" sz="2200" dirty="0" smtClean="0"/>
          </a:p>
          <a:p>
            <a:r>
              <a:rPr lang="en-US" sz="2200" b="1" dirty="0" smtClean="0"/>
              <a:t>Dropout</a:t>
            </a:r>
            <a:r>
              <a:rPr lang="sr-Latn-RS" sz="2200" b="1" dirty="0" smtClean="0"/>
              <a:t> </a:t>
            </a:r>
            <a:r>
              <a:rPr lang="en-US" sz="2200" dirty="0" smtClean="0"/>
              <a:t>– </a:t>
            </a:r>
            <a:r>
              <a:rPr lang="en-US" sz="2200" dirty="0" err="1"/>
              <a:t>sprečava</a:t>
            </a:r>
            <a:r>
              <a:rPr lang="en-US" sz="2200" dirty="0"/>
              <a:t> overfitting.</a:t>
            </a:r>
          </a:p>
          <a:p>
            <a:r>
              <a:rPr lang="en-US" sz="2200" b="1" dirty="0" smtClean="0"/>
              <a:t>Flatten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en-US" sz="2200" dirty="0" err="1"/>
              <a:t>pretvara</a:t>
            </a:r>
            <a:r>
              <a:rPr lang="en-US" sz="2200" dirty="0"/>
              <a:t> 3D </a:t>
            </a:r>
            <a:r>
              <a:rPr lang="en-US" sz="2200" dirty="0" err="1"/>
              <a:t>tenzore</a:t>
            </a:r>
            <a:r>
              <a:rPr lang="en-US" sz="2200" dirty="0"/>
              <a:t> u 1D </a:t>
            </a:r>
            <a:r>
              <a:rPr lang="en-US" sz="2200" dirty="0" err="1"/>
              <a:t>vektor</a:t>
            </a:r>
            <a:r>
              <a:rPr lang="en-US" sz="2200" dirty="0"/>
              <a:t>.</a:t>
            </a:r>
          </a:p>
          <a:p>
            <a:r>
              <a:rPr lang="en-US" sz="2200" b="1" dirty="0" smtClean="0"/>
              <a:t>Dense</a:t>
            </a:r>
            <a:r>
              <a:rPr lang="sr-Latn-RS" sz="2200" b="1" dirty="0" smtClean="0"/>
              <a:t> </a:t>
            </a:r>
            <a:r>
              <a:rPr lang="en-US" sz="2200" dirty="0" smtClean="0"/>
              <a:t>(256</a:t>
            </a:r>
            <a:r>
              <a:rPr lang="en-US" sz="2200" dirty="0"/>
              <a:t>→128) – </a:t>
            </a:r>
            <a:r>
              <a:rPr lang="en-US" sz="2200" dirty="0" err="1"/>
              <a:t>uči</a:t>
            </a:r>
            <a:r>
              <a:rPr lang="en-US" sz="2200" dirty="0"/>
              <a:t> </a:t>
            </a:r>
            <a:r>
              <a:rPr lang="en-US" sz="2200" dirty="0" err="1"/>
              <a:t>kombinacije</a:t>
            </a:r>
            <a:r>
              <a:rPr lang="en-US" sz="2200" dirty="0"/>
              <a:t> </a:t>
            </a:r>
            <a:r>
              <a:rPr lang="en-US" sz="2200" dirty="0" err="1"/>
              <a:t>karakteristika</a:t>
            </a:r>
            <a:r>
              <a:rPr lang="en-US" sz="2200" dirty="0" smtClean="0"/>
              <a:t>.</a:t>
            </a:r>
          </a:p>
          <a:p>
            <a:r>
              <a:rPr lang="en-US" sz="2200" b="1" dirty="0" smtClean="0"/>
              <a:t>Dense</a:t>
            </a:r>
            <a:r>
              <a:rPr lang="sr-Latn-RS" sz="2200" b="1" dirty="0" smtClean="0"/>
              <a:t> </a:t>
            </a:r>
            <a:r>
              <a:rPr lang="en-US" sz="2200" dirty="0" smtClean="0"/>
              <a:t>(1, sigmoid) – </a:t>
            </a:r>
            <a:r>
              <a:rPr lang="en-US" sz="2200" dirty="0" err="1" smtClean="0"/>
              <a:t>daje</a:t>
            </a:r>
            <a:r>
              <a:rPr lang="en-US" sz="2200" dirty="0" smtClean="0"/>
              <a:t> </a:t>
            </a:r>
            <a:r>
              <a:rPr lang="en-US" sz="2200" dirty="0" err="1" smtClean="0"/>
              <a:t>verovatnoću</a:t>
            </a:r>
            <a:r>
              <a:rPr lang="en-US" sz="2200" dirty="0" smtClean="0"/>
              <a:t> </a:t>
            </a:r>
            <a:r>
              <a:rPr lang="en-US" sz="2200" dirty="0" err="1" smtClean="0"/>
              <a:t>za</a:t>
            </a:r>
            <a:r>
              <a:rPr lang="en-US" sz="2200" dirty="0" smtClean="0"/>
              <a:t> </a:t>
            </a:r>
            <a:r>
              <a:rPr lang="en-US" sz="2200" dirty="0" err="1" smtClean="0"/>
              <a:t>binarnu</a:t>
            </a:r>
            <a:r>
              <a:rPr lang="en-US" sz="2200" dirty="0" smtClean="0"/>
              <a:t> </a:t>
            </a:r>
            <a:r>
              <a:rPr lang="en-US" sz="2200" dirty="0" err="1" smtClean="0"/>
              <a:t>klasu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Model </a:t>
            </a:r>
            <a:r>
              <a:rPr lang="en-US" sz="2200" dirty="0" err="1" smtClean="0"/>
              <a:t>koristi</a:t>
            </a:r>
            <a:r>
              <a:rPr lang="en-US" sz="2200" dirty="0" smtClean="0"/>
              <a:t> </a:t>
            </a:r>
            <a:r>
              <a:rPr lang="en-US" sz="2200" b="1" dirty="0" smtClean="0"/>
              <a:t>Adam</a:t>
            </a:r>
            <a:r>
              <a:rPr lang="sr-Latn-RS" sz="2200" b="1" dirty="0" smtClean="0"/>
              <a:t> </a:t>
            </a:r>
            <a:r>
              <a:rPr lang="en-US" sz="2200" b="1" dirty="0" smtClean="0"/>
              <a:t>optimizer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b="1" dirty="0" smtClean="0"/>
              <a:t>binary</a:t>
            </a:r>
            <a:r>
              <a:rPr lang="sr-Latn-RS" sz="2200" b="1" dirty="0" smtClean="0"/>
              <a:t> </a:t>
            </a:r>
            <a:r>
              <a:rPr lang="en-US" sz="2200" b="1" dirty="0" err="1" smtClean="0"/>
              <a:t>crossentropy</a:t>
            </a:r>
            <a:r>
              <a:rPr lang="en-US" sz="2200" dirty="0" smtClean="0"/>
              <a:t> </a:t>
            </a:r>
            <a:r>
              <a:rPr lang="en-US" sz="2200" b="1" dirty="0" smtClean="0"/>
              <a:t>loss</a:t>
            </a:r>
            <a:r>
              <a:rPr lang="en-US" sz="2200" dirty="0" smtClean="0"/>
              <a:t> </a:t>
            </a:r>
            <a:r>
              <a:rPr lang="en-US" sz="2200" dirty="0" err="1" smtClean="0"/>
              <a:t>funkciju</a:t>
            </a:r>
            <a:r>
              <a:rPr lang="en-US" sz="22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Treniranje CNN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8450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Treniranje</a:t>
            </a:r>
            <a:r>
              <a:rPr lang="en-US" sz="2000" dirty="0"/>
              <a:t> se </a:t>
            </a:r>
            <a:r>
              <a:rPr lang="en-US" sz="2000" dirty="0" err="1"/>
              <a:t>vrši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callback </a:t>
            </a:r>
            <a:r>
              <a:rPr lang="en-US" sz="2000" dirty="0" err="1"/>
              <a:t>funkcijama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b="1" dirty="0" err="1" smtClean="0"/>
              <a:t>EarlyStopping</a:t>
            </a:r>
            <a:r>
              <a:rPr lang="en-US" sz="2000" dirty="0" smtClean="0"/>
              <a:t>: </a:t>
            </a:r>
            <a:r>
              <a:rPr lang="en-US" sz="2000" dirty="0" err="1"/>
              <a:t>zaustavlja</a:t>
            </a:r>
            <a:r>
              <a:rPr lang="en-US" sz="2000" dirty="0"/>
              <a:t> </a:t>
            </a:r>
            <a:r>
              <a:rPr lang="en-US" sz="2000" dirty="0" err="1"/>
              <a:t>treniranje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nema</a:t>
            </a:r>
            <a:r>
              <a:rPr lang="en-US" sz="2000" dirty="0"/>
              <a:t> </a:t>
            </a:r>
            <a:r>
              <a:rPr lang="en-US" sz="2000" dirty="0" err="1"/>
              <a:t>poboljšanja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validation loss-u </a:t>
            </a:r>
            <a:r>
              <a:rPr lang="en-US" sz="2000" dirty="0" err="1"/>
              <a:t>nakon</a:t>
            </a:r>
            <a:r>
              <a:rPr lang="en-US" sz="2000" dirty="0"/>
              <a:t> 5 </a:t>
            </a:r>
            <a:r>
              <a:rPr lang="en-US" sz="2000" dirty="0" err="1"/>
              <a:t>epoha</a:t>
            </a:r>
            <a:endParaRPr lang="en-US" sz="2000" dirty="0"/>
          </a:p>
          <a:p>
            <a:r>
              <a:rPr lang="en-US" sz="2000" b="1" dirty="0" err="1" smtClean="0"/>
              <a:t>ReduceLROnPlateau</a:t>
            </a:r>
            <a:r>
              <a:rPr lang="en-US" sz="2000" dirty="0" smtClean="0"/>
              <a:t>: </a:t>
            </a:r>
            <a:r>
              <a:rPr lang="en-US" sz="2000" dirty="0" err="1"/>
              <a:t>smanjuje</a:t>
            </a:r>
            <a:r>
              <a:rPr lang="en-US" sz="2000" dirty="0"/>
              <a:t> learning rate </a:t>
            </a:r>
            <a:r>
              <a:rPr lang="en-US" sz="2000" dirty="0" err="1"/>
              <a:t>kada</a:t>
            </a:r>
            <a:r>
              <a:rPr lang="en-US" sz="2000" dirty="0"/>
              <a:t> se loss </a:t>
            </a:r>
            <a:r>
              <a:rPr lang="en-US" sz="2000" dirty="0" err="1" smtClean="0"/>
              <a:t>stabilizuje</a:t>
            </a:r>
            <a:endParaRPr lang="sr-Latn-RS" sz="2000" dirty="0" smtClean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Ovo</a:t>
            </a:r>
            <a:r>
              <a:rPr lang="en-US" sz="2000" dirty="0"/>
              <a:t> </a:t>
            </a:r>
            <a:r>
              <a:rPr lang="en-US" sz="2000" dirty="0" err="1"/>
              <a:t>omogućava</a:t>
            </a:r>
            <a:r>
              <a:rPr lang="en-US" sz="2000" dirty="0"/>
              <a:t> da model </a:t>
            </a:r>
            <a:r>
              <a:rPr lang="en-US" sz="2000" dirty="0" err="1"/>
              <a:t>konvergira</a:t>
            </a:r>
            <a:r>
              <a:rPr lang="en-US" sz="2000" dirty="0"/>
              <a:t> </a:t>
            </a:r>
            <a:r>
              <a:rPr lang="en-US" sz="2000" dirty="0" err="1"/>
              <a:t>efikasno</a:t>
            </a:r>
            <a:r>
              <a:rPr lang="en-US" sz="2000" dirty="0"/>
              <a:t> bez </a:t>
            </a:r>
            <a:r>
              <a:rPr lang="en-US" sz="2000" dirty="0" err="1"/>
              <a:t>prekomerne</a:t>
            </a:r>
            <a:r>
              <a:rPr lang="en-US" sz="2000" dirty="0"/>
              <a:t> </a:t>
            </a:r>
            <a:r>
              <a:rPr lang="en-US" sz="2000" dirty="0" err="1"/>
              <a:t>optimizacije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Snima</a:t>
            </a:r>
            <a:r>
              <a:rPr lang="sr-Latn-RS" sz="2000" dirty="0" smtClean="0"/>
              <a:t> se</a:t>
            </a:r>
            <a:r>
              <a:rPr lang="en-US" sz="2000" dirty="0" smtClean="0"/>
              <a:t> </a:t>
            </a:r>
            <a:r>
              <a:rPr lang="en-US" sz="2000" dirty="0"/>
              <a:t>model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/>
              <a:t>po</a:t>
            </a:r>
            <a:r>
              <a:rPr lang="en-US" sz="2000" dirty="0"/>
              <a:t> </a:t>
            </a:r>
            <a:r>
              <a:rPr lang="en-US" sz="2000" dirty="0" err="1"/>
              <a:t>potrebi</a:t>
            </a:r>
            <a:r>
              <a:rPr lang="en-US" sz="2000" dirty="0"/>
              <a:t> </a:t>
            </a:r>
            <a:r>
              <a:rPr lang="sr-Latn-RS" sz="2000" dirty="0" smtClean="0"/>
              <a:t>se ponovo </a:t>
            </a:r>
            <a:r>
              <a:rPr lang="en-US" sz="2000" dirty="0" err="1" smtClean="0"/>
              <a:t>učitava</a:t>
            </a:r>
            <a:r>
              <a:rPr lang="en-US" sz="2000" dirty="0" smtClean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evaluaciju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5997" y="588887"/>
            <a:ext cx="9374189" cy="17094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CNN model je </a:t>
            </a:r>
            <a:r>
              <a:rPr lang="en-US" sz="3600" dirty="0" err="1"/>
              <a:t>treniran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sačuvan</a:t>
            </a:r>
            <a:r>
              <a:rPr lang="en-US" sz="3600" dirty="0" smtClean="0"/>
              <a:t>.</a:t>
            </a:r>
            <a:r>
              <a:rPr lang="sr-Latn-RS" sz="3600" dirty="0" smtClean="0"/>
              <a:t/>
            </a:r>
            <a:br>
              <a:rPr lang="sr-Latn-RS" sz="3600" dirty="0" smtClean="0"/>
            </a:br>
            <a:r>
              <a:rPr lang="en-US" sz="3600" dirty="0" smtClean="0"/>
              <a:t>Early </a:t>
            </a:r>
            <a:r>
              <a:rPr lang="en-US" sz="3600" dirty="0"/>
              <a:t>stopping je </a:t>
            </a:r>
            <a:r>
              <a:rPr lang="en-US" sz="3600" dirty="0" err="1"/>
              <a:t>zaustavio</a:t>
            </a:r>
            <a:r>
              <a:rPr lang="en-US" sz="3600" dirty="0"/>
              <a:t> </a:t>
            </a:r>
            <a:r>
              <a:rPr lang="en-US" sz="3600" dirty="0" err="1" smtClean="0"/>
              <a:t>treniranje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97" y="1680518"/>
            <a:ext cx="8602865" cy="49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Vizualizacija CNN treniranja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Grafički</a:t>
            </a:r>
            <a:r>
              <a:rPr lang="en-US" sz="2000" dirty="0"/>
              <a:t> </a:t>
            </a:r>
            <a:r>
              <a:rPr lang="sr-Latn-RS" sz="2000" dirty="0" smtClean="0"/>
              <a:t>se </a:t>
            </a:r>
            <a:r>
              <a:rPr lang="en-US" sz="2000" dirty="0" err="1" smtClean="0"/>
              <a:t>prikazuje</a:t>
            </a:r>
            <a:r>
              <a:rPr lang="en-US" sz="2000" dirty="0" smtClean="0"/>
              <a:t> </a:t>
            </a:r>
            <a:r>
              <a:rPr lang="en-US" sz="2000" dirty="0" err="1"/>
              <a:t>kako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se </a:t>
            </a:r>
            <a:r>
              <a:rPr lang="en-US" sz="2000" dirty="0" err="1"/>
              <a:t>metrike</a:t>
            </a:r>
            <a:r>
              <a:rPr lang="en-US" sz="2000" dirty="0"/>
              <a:t> </a:t>
            </a:r>
            <a:r>
              <a:rPr lang="en-US" sz="2000" dirty="0" err="1"/>
              <a:t>menjale</a:t>
            </a:r>
            <a:r>
              <a:rPr lang="en-US" sz="2000" dirty="0"/>
              <a:t> </a:t>
            </a:r>
            <a:r>
              <a:rPr lang="en-US" sz="2000" dirty="0" err="1"/>
              <a:t>tokom</a:t>
            </a:r>
            <a:r>
              <a:rPr lang="en-US" sz="2000" dirty="0"/>
              <a:t> </a:t>
            </a:r>
            <a:r>
              <a:rPr lang="en-US" sz="2000" dirty="0" err="1"/>
              <a:t>treniranja</a:t>
            </a:r>
            <a:r>
              <a:rPr lang="en-US" sz="2000" dirty="0"/>
              <a:t>. </a:t>
            </a:r>
            <a:r>
              <a:rPr lang="en-US" sz="2000" dirty="0" err="1"/>
              <a:t>Ako</a:t>
            </a:r>
            <a:r>
              <a:rPr lang="en-US" sz="2000" dirty="0"/>
              <a:t> se train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krive</a:t>
            </a:r>
            <a:r>
              <a:rPr lang="en-US" sz="2000" dirty="0"/>
              <a:t> </a:t>
            </a:r>
            <a:r>
              <a:rPr lang="en-US" sz="2000" dirty="0" err="1"/>
              <a:t>razlikuju</a:t>
            </a:r>
            <a:r>
              <a:rPr lang="en-US" sz="2000" dirty="0"/>
              <a:t> </a:t>
            </a:r>
            <a:r>
              <a:rPr lang="en-US" sz="2000" dirty="0" err="1"/>
              <a:t>značajno</a:t>
            </a:r>
            <a:r>
              <a:rPr lang="en-US" sz="2000" dirty="0"/>
              <a:t>, to </a:t>
            </a:r>
            <a:r>
              <a:rPr lang="en-US" sz="2000" dirty="0" err="1"/>
              <a:t>ukazuje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overfitting.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9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631</Words>
  <Application>Microsoft Office PowerPoint</Application>
  <PresentationFormat>Widescreen</PresentationFormat>
  <Paragraphs>92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Trebuchet MS</vt:lpstr>
      <vt:lpstr>Wingdings 3</vt:lpstr>
      <vt:lpstr>Facet</vt:lpstr>
      <vt:lpstr>Prepoznavanje  zdravih i bolesnih listova biljaka korišćenjem konvolucionih neuronskih mreža  i metode potpornih vektora </vt:lpstr>
      <vt:lpstr>CNN vs SVM - PlantVillage Dataset </vt:lpstr>
      <vt:lpstr>Kreiranje binarnog dataseta</vt:lpstr>
      <vt:lpstr>Prikaz primera zdravog i nezdravog lista</vt:lpstr>
      <vt:lpstr>Parametri i data generators</vt:lpstr>
      <vt:lpstr>CNN model</vt:lpstr>
      <vt:lpstr>Treniranje CNN modela</vt:lpstr>
      <vt:lpstr>CNN model je treniran i sačuvan. Early stopping je zaustavio treniranje </vt:lpstr>
      <vt:lpstr>Vizualizacija CNN treniranja</vt:lpstr>
      <vt:lpstr>PowerPoint Presentation</vt:lpstr>
      <vt:lpstr>PowerPoint Presentation</vt:lpstr>
      <vt:lpstr>Evaluacija CNN modela na test skupu </vt:lpstr>
      <vt:lpstr>Matrica konfuzija</vt:lpstr>
      <vt:lpstr>Primer predikcije na osnovu slike</vt:lpstr>
      <vt:lpstr>Ekstrakcija feature-a iz CNN za SVM</vt:lpstr>
      <vt:lpstr>Čišćenje i standardizacija podataka</vt:lpstr>
      <vt:lpstr> PCA i GridSearch za SVM</vt:lpstr>
      <vt:lpstr>Treniranje finalnog SVM modela</vt:lpstr>
      <vt:lpstr>Evaluacija SVM modela</vt:lpstr>
      <vt:lpstr>Matrica konfuzija</vt:lpstr>
      <vt:lpstr>Poređenje modela CNN vs SVM</vt:lpstr>
      <vt:lpstr>PowerPoint Presentation</vt:lpstr>
      <vt:lpstr>PowerPoint Presentation</vt:lpstr>
      <vt:lpstr>Finalni zaključak projekta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zdravih i bolesnih listova biljaka korišćenjem konvolucionih neuronskih mreža  i metode potpornih vektora </dc:title>
  <dc:creator>Andjela</dc:creator>
  <cp:lastModifiedBy>Andjela</cp:lastModifiedBy>
  <cp:revision>11</cp:revision>
  <dcterms:created xsi:type="dcterms:W3CDTF">2025-10-18T01:10:24Z</dcterms:created>
  <dcterms:modified xsi:type="dcterms:W3CDTF">2025-10-18T02:39:46Z</dcterms:modified>
</cp:coreProperties>
</file>