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57" r:id="rId4"/>
    <p:sldId id="258" r:id="rId5"/>
    <p:sldId id="296" r:id="rId6"/>
    <p:sldId id="291" r:id="rId7"/>
    <p:sldId id="297" r:id="rId8"/>
    <p:sldId id="298" r:id="rId9"/>
    <p:sldId id="299" r:id="rId10"/>
    <p:sldId id="301" r:id="rId11"/>
    <p:sldId id="290" r:id="rId12"/>
    <p:sldId id="302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12" y="-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4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#pp_var_pc_description"/><Relationship Id="rId13" Type="http://schemas.openxmlformats.org/officeDocument/2006/relationships/hyperlink" Target="https://data.gov.in/government-open-data-license-india" TargetMode="External"/><Relationship Id="rId3" Type="http://schemas.openxmlformats.org/officeDocument/2006/relationships/hyperlink" Target="file:///C:\Users\USER\Downloads\IndiaExp_before_preprocessing.html#pp_var_pc_code" TargetMode="External"/><Relationship Id="rId7" Type="http://schemas.openxmlformats.org/officeDocument/2006/relationships/hyperlink" Target="#pp_var_country_name"/><Relationship Id="rId12" Type="http://schemas.openxmlformats.org/officeDocument/2006/relationships/hyperlink" Target="https://data.gov.in/catalog/principal-commodity-wise-import" TargetMode="External"/><Relationship Id="rId2" Type="http://schemas.openxmlformats.org/officeDocument/2006/relationships/hyperlink" Target="file:///C:\Users\USER\Downloads\IndiaExp_before_preprocessing.html#pp_var_country_nam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file:///C:\Users\USER\Downloads\IndiaExp_before_preprocessing.html#pp_var_value" TargetMode="External"/><Relationship Id="rId11" Type="http://schemas.openxmlformats.org/officeDocument/2006/relationships/hyperlink" Target="https://data.gov.in/catalog/principal-commodity-wise-export" TargetMode="External"/><Relationship Id="rId5" Type="http://schemas.openxmlformats.org/officeDocument/2006/relationships/hyperlink" Target="file:///C:\Users\USER\Downloads\IndiaExp_before_preprocessing.html#pp_var_quantity" TargetMode="External"/><Relationship Id="rId10" Type="http://schemas.openxmlformats.org/officeDocument/2006/relationships/hyperlink" Target="http://commerce.gov.in/" TargetMode="External"/><Relationship Id="rId4" Type="http://schemas.openxmlformats.org/officeDocument/2006/relationships/hyperlink" Target="file:///C:\Users\USER\Downloads\IndiaExp_before_preprocessing.html#pp_var_pc_description" TargetMode="External"/><Relationship Id="rId9" Type="http://schemas.openxmlformats.org/officeDocument/2006/relationships/hyperlink" Target="#pp_var_value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/>
              <a:t>“Make In India” - Initiative Impact on Indian Exports/Imports and the future outlook on the same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Prakash Injnani(CXO – Bharti(</a:t>
            </a:r>
            <a:r>
              <a:rPr lang="en-US" b="1" dirty="0" err="1" smtClean="0"/>
              <a:t>ya</a:t>
            </a:r>
            <a:r>
              <a:rPr lang="en-US" dirty="0" smtClean="0"/>
              <a:t>))</a:t>
            </a:r>
            <a:endParaRPr dirty="0"/>
          </a:p>
        </p:txBody>
      </p:sp>
      <p:sp>
        <p:nvSpPr>
          <p:cNvPr id="2" name="AutoShape 2" descr="make in india साठी इमेज परिणा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make in india साठी इमेज परिणाम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6" y="285843"/>
            <a:ext cx="12377084" cy="614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</a:t>
            </a:r>
            <a:r>
              <a:rPr lang="en-US" dirty="0" smtClean="0"/>
              <a:t>Graphs – </a:t>
            </a:r>
            <a:br>
              <a:rPr lang="en-US" dirty="0" smtClean="0"/>
            </a:br>
            <a:r>
              <a:rPr lang="en-US" sz="2800" dirty="0" smtClean="0"/>
              <a:t>Insight5(</a:t>
            </a:r>
            <a:r>
              <a:rPr lang="en-IN" sz="2400" b="1" dirty="0" smtClean="0"/>
              <a:t>Overall What to avoid in Imports</a:t>
            </a:r>
            <a:r>
              <a:rPr lang="en-US" sz="2800" dirty="0" smtClean="0"/>
              <a:t>)</a:t>
            </a:r>
            <a:endParaRPr sz="2800" dirty="0"/>
          </a:p>
        </p:txBody>
      </p:sp>
      <p:sp>
        <p:nvSpPr>
          <p:cNvPr id="2" name="AutoShape 2" descr="data:image/png;base64,iVBORw0KGgoAAAANSUhEUgAAAY0AAAEZCAYAAABrUHmEAAAABHNCSVQICAgIfAhkiAAAAAlwSFlzAAALEgAACxIB0t1+/AAAADl0RVh0U29mdHdhcmUAbWF0cGxvdGxpYiB2ZXJzaW9uIDMuMC4yLCBodHRwOi8vbWF0cGxvdGxpYi5vcmcvOIA7rQAAFK9JREFUeJzt3X+QXWV9x/H3l/wwVBQwBEyzkcUxRYgogS0ytVN/oBAUDe0ADeOUFFGmDigoU4m1jqLVgXamqFNxykgKtNaQbmtDFUXEoGNFIUFUkpQh4g9WCFmTEAkOmMC3f9xnmetyd/fZsMm5y75fM3f2nO95znmenZPkk/PzRmYiSVKN/ZoegCRp8jA0JEnVDA1JUjVDQ5JUzdCQJFUzNCRJ1QwNSVI1Q0OSVM3QkCRVm970ACbaIYcckr29vU0PQ5ImlXXr1v0qM+eM1e45Fxq9vb2sXbu26WFI0qQSET+vaefpKUlSNUNDklTN0JAkVXvOXdOQpLHs2rWLgYEBHn/88aaHss/NmjWLnp4eZsyYsUfrGxqSppyBgQFe8IIX0NvbS0Q0PZx9JjPZunUrAwMDHHHEEXu0DU9PSZpyHn/8cWbPnj2lAgMgIpg9e/azOsIyNCRNSVMtMIY829/b0JAkVfOaxrPUu/wrTQ9hr/rZ5W9pegjSXjfRf4/3xt+bAw44gJ07d074dsfLIw1JUjVDQ5IacOmll3LVVVc9Pf/Rj36Uyy67jJNOOonjjjuOY445htWrVz9jvdtuu43TTjvt6fkLL7yQa6+9FoB169bx2te+luOPP55TTjmFhx56aMLHbWhIUgOWLl3KDTfc8PT8qlWrOPfcc/nSl77EXXfdxZo1a7jkkkvIzKrt7dq1i/e85z309/ezbt063vGOd/ChD31owsftNQ1JasCiRYvYsmULDz74IIODgxx88MHMnTuX973vfXz7299mv/3245e//CUPP/wwL37xi8fc3r333ss999zDm970JgCefPJJ5s6dO+HjNjQkqSFnnHEG/f39bN68maVLl/KFL3yBwcFB1q1bx4wZM+jt7X3GMxXTp0/nqaeeenp+aHlmsnDhQm6//fa9OmZPT0lSQ5YuXcrKlSvp7+/njDPOYMeOHRx66KHMmDGDNWvW8POfP/Nt5YcffjgbNmzgiSeeYMeOHdx6660AHHnkkQwODj4dGrt27WL9+vUTPmaPNCRNeU3dWr5w4UIeffRR5s2bx9y5c3n729/OW9/6Vvr6+jj22GN5+ctf/ox15s+fz1lnncUrX/lKFixYwKJFiwCYOXMm/f39vPe972XHjh3s3r2biy++mIULF07omKP2Istk0dfXl/vyS5h8TkOafDZu3MhRRx3V9DAa0+n3j4h1mdk31rqenpIkVTM0JEnVDA1JU9Jz7dR8rWf7exsakqacWbNmsXXr1ikXHEPfpzFr1qw93oZ3T0macnp6ehgYGGBwcLDpoexzQ9/ct6cMDUlTzowZM/b4m+umOk9PSZKqGRqSpGqGhiSpmqEhSapWHRoRMS0ifhARXy7zR0TE9yPivoi4ISJmlvrzyvymsry3bRsfLPV7I+KUtvriUtsUEcvb6h37kCQ1YzxHGhcBG9vmrwCuzMwFwHbgvFI/D9iemS8DriztiIijgaXAQmAxcFUJomnAZ4FTgaOBs0vb0fqQJDWgKjQiogd4C/D5Mh/AG4D+0uQ64PQyvaTMU5afVNovAVZm5hOZ+VNgE3BC+WzKzPsz87fASmDJGH1IkhpQe6TxKeADwNA3f8wGHsnM3WV+AJhXpucBDwCU5TtK+6frw9YZqT5aH5KkBowZGhFxGrAlM9e1lzs0zTGWTVS90xjPj4i1EbF2Kj7hKUn7Ss2RxmuAt0XEz2idOnoDrSOPgyJi6InyHuDBMj0AzAcoyw8EtrXXh60zUv1Xo/TxOzLz6szsy8y+OXPmVPxKkqQ9MWZoZOYHM7MnM3tpXcj+Zma+HVgDnFGaLQNWl+kbyzxl+Tez9VawG4Gl5e6qI4AFwB3AncCCcqfUzNLHjWWdkfqQJDXg2TyncSnw/ojYROv6wzWlfg0wu9TfDywHyMz1wCpgA/A14ILMfLJcs7gQuJnW3VmrStvR+pAkNWBcLyzMzNuA28r0/bTufBre5nHgzBHW/wTwiQ71m4CbOtQ79iFJaoZPhEuSqhkakqRqhoYkqZpfwqQpq3f5V5oewl71s8vf0vQQ9ir3XzM80pAkVTM0JEnVDA1JUjVDQ5JUzdCQJFUzNCRJ1QwNSVI1Q0OSVM3QkCRVMzQkSdUMDUlSNUNDklTN0JAkVTM0JEnVDA1JUjVDQ5JUzdCQJFUzNCRJ1QwNSVI1Q0OSVM3QkCRVMzQkSdUMDUlSNUNDklTN0JAkVTM0JEnVDA1JUjVDQ5JUzdCQJFUzNCRJ1QwNSVI1Q0OSVM3QkCRVGzM0ImJWRNwRET+MiPURcVmpHxER34+I+yLihoiYWerPK/ObyvLetm19sNTvjYhT2uqLS21TRCxvq3fsQ5LUjJojjSeAN2Tmq4BjgcURcSJwBXBlZi4AtgPnlfbnAdsz82XAlaUdEXE0sBRYCCwGroqIaRExDfgscCpwNHB2acsofUiSGjBmaGTLzjI7o3wSeAPQX+rXAaeX6SVlnrL8pIiIUl+ZmU9k5k+BTcAJ5bMpM+/PzN8CK4ElZZ2R+pAkNaDqmkY5Irgb2ALcAvwEeCQzd5cmA8C8Mj0PeACgLN8BzG6vD1tnpPrsUfqQJDWgKjQy88nMPBbooXVkcFSnZuVnjLBsourPEBHnR8TaiFg7ODjYqYkkaQKM6+6pzHwEuA04ETgoIqaXRT3Ag2V6AJgPUJYfCGxrrw9bZ6T6r0bpY/i4rs7MvszsmzNnznh+JUnSONTcPTUnIg4q0/sDbwQ2AmuAM0qzZcDqMn1jmacs/2ZmZqkvLXdXHQEsAO4A7gQWlDulZtK6WH5jWWekPiRJDZg+dhPmAteVu5z2A1Zl5pcjYgOwMiL+DvgBcE1pfw3wrxGxidYRxlKAzFwfEauADcBu4ILMfBIgIi4EbgamASsyc33Z1qUj9CFJasCYoZGZPwIWdajfT+v6xvD648CZI2zrE8AnOtRvAm6q7UOS1AyfCJckVTM0JEnVDA1JUjVDQ5JUzdCQJFUzNCRJ1QwNSVI1Q0OSVM3QkCRVMzQkSdUMDUlSNUNDklTN0JAkVTM0JEnVDA1JUjVDQ5JUzdCQJFUzNCRJ1QwNSVI1Q0OSVM3QkCRVMzQkSdUMDUlSNUNDklTN0JAkVTM0JEnVDA1JUjVDQ5JUzdCQJFUzNCRJ1QwNSVI1Q0OSVM3QkCRVMzQkSdUMDUlSNUNDklTN0JAkVTM0JEnVxgyNiJgfEWsiYmNErI+Ii0r9RRFxS0TcV34eXOoREZ+JiE0R8aOIOK5tW8tK+/siYllb/fiI+HFZ5zMREaP1IUlqRs2Rxm7gksw8CjgRuCAijgaWA7dm5gLg1jIPcCqwoHzOBz4HrQAAPgK8GjgB+EhbCHyutB1ab3Gpj9SHJKkBY4ZGZj6UmXeV6UeBjcA8YAlwXWl2HXB6mV4CXJ8t3wMOioi5wCnALZm5LTO3A7cAi8uyF2bm7ZmZwPXDttWpD0lSA8Z1TSMieoFFwPeBwzLzIWgFC3BoaTYPeKBttYFSG60+0KHOKH0MH9f5EbE2ItYODg6O51eSJI1DdWhExAHAfwIXZ+avR2vaoZZ7UK+WmVdnZl9m9s2ZM2c8q0qSxqEqNCJiBq3A+EJm/lcpP1xOLVF+bin1AWB+2+o9wINj1Hs61EfrQ5LUgJq7pwK4BtiYmf/YtuhGYOgOqGXA6rb6OeUuqhOBHeXU0s3AyRFxcLkAfjJwc1n2aEScWPo6Z9i2OvUhSWrA9Io2rwH+AvhxRNxdan8DXA6siojzgF8AZ5ZlNwFvBjYBvwHOBcjMbRHxceDO0u5jmbmtTL8buBbYH/hq+TBKH5KkBowZGpn5HTpfdwA4qUP7BC4YYVsrgBUd6muBV3Sob+3UhySpGT4RLkmqZmhIkqoZGpKkaoaGJKmaoSFJqmZoSJKqGRqSpGqGhiSpmqEhSapmaEiSqhkakqRqhoYkqZqhIUmqZmhIkqoZGpKkaoaGJKmaoSFJqmZoSJKqGRqSpGqGhiSpmqEhSapmaEiSqhkakqRqhoYkqZqhIUmqZmhIkqoZGpKkaoaGJKmaoSFJqmZoSJKqGRqSpGqGhiSpmqEhSapmaEiSqhkakqRqhoYkqZqhIUmqNmZoRMSKiNgSEfe01V4UEbdExH3l58GlHhHxmYjYFBE/iojj2tZZVtrfFxHL2urHR8SPyzqfiYgYrQ9JUnNqjjSuBRYPqy0Hbs3MBcCtZR7gVGBB+ZwPfA5aAQB8BHg1cALwkbYQ+FxpO7Te4jH6kCQ1ZMzQyMxvA9uGlZcA15Xp64DT2+rXZ8v3gIMiYi5wCnBLZm7LzO3ALcDisuyFmXl7ZiZw/bBtdepDktSQPb2mcVhmPgRQfh5a6vOAB9raDZTaaPWBDvXR+niGiDg/ItZGxNrBwcE9/JUkSWOZ6Avh0aGWe1Afl8y8OjP7MrNvzpw5411dklRpT0Pj4XJqifJzS6kPAPPb2vUAD45R7+lQH60PSVJD9jQ0bgSG7oBaBqxuq59T7qI6EdhRTi3dDJwcEQeXC+AnAzeXZY9GxInlrqlzhm2rUx+SpIZMH6tBRHwReB1wSEQM0LoL6nJgVUScB/wCOLM0vwl4M7AJ+A1wLkBmbouIjwN3lnYfy8yhi+vvpnWH1v7AV8uHUfqQJDVkzNDIzLNHWHRSh7YJXDDCdlYAKzrU1wKv6FDf2qkPSVJzfCJcklTN0JAkVTM0JEnVDA1JUjVDQ5JUzdCQJFUzNCRJ1QwNSVI1Q0OSVM3QkCRVMzQkSdUMDUlSNUNDklTN0JAkVTM0JEnVDA1JUjVDQ5JUzdCQJFUzNCRJ1QwNSVI1Q0OSVM3QkCRVMzQkSdUMDUlSNUNDklTN0JAkVTM0JEnVDA1JUjVDQ5JUzdCQJFUzNCRJ1QwNSVI1Q0OSVM3QkCRVMzQkSdUMDUlSNUNDklSt60MjIhZHxL0RsSkiljc9Hkmayro6NCJiGvBZ4FTgaODsiDi62VFJ0tTV1aEBnABsysz7M/O3wEpgScNjkqQpa3rTAxjDPOCBtvkB4NXDG0XE+cD5ZXZnRNy7D8bWlEOAX+2rzuKKfdXTlOC+m9ye6/vv8JpG3R4a0aGWzyhkXg1cvfeH07yIWJuZfU2PQ+Pnvpvc3H8t3X56agCY3zbfAzzY0Fgkacrr9tC4E1gQEUdExExgKXBjw2OSpCmrq09PZebuiLgQuBmYBqzIzPUND6tpU+I03HOU+25yc/8BkfmMSwSSJHXU7aenJEldxNCQJFUzNCRJ1QwNSVI1Q2MSiYjrmx6DpKmtq2+5ncoiYvjzKAG8PiIOAsjMt+37UWlPRcQf03qX2j2Z+fWmx6PRRcSrgY2Z+euI2B9YDhwHbAA+mZk7Gh1gg7zltktFxF20/oB+ntarUwL4Iq0HHMnMbzU3Oo0lIu7IzBPK9LuAC4AvAScD/5OZlzc5Po0uItYDryrPil0N/AboB04q9T9rdIANMjS6VETsB1wEvBn468y8OyLuz8yXNjw0VYiIH2TmojJ9J/DmzByMiOcD38vMY5odoUYTERsz86gyfVdmHte27O7MPLa50TXLaxpdKjOfyswrgXOBD0XEP+HpxMlkv4g4OCJm0/rP2SBAZj4G7G52aKpwT0ScW6Z/GBF9ABHxB8Cu5obVPP8R6nKZOQCcGRFvAX7d9HhU7UBgHa3TihkRL87MzRFxAJ3f3qzu8k7g0xHxt7Reh357RDxA66sa3tnoyBrm6alJKCIOyMydTY9D4xcRvwcclpk/bXosGltEvAB4Ka3/YA9k5sMND6lxhsYkFBG/yMyXND0O7RlDf3Kb6vvP01NdKiLeP9Ii4IB9ORZNuA2AoT95Ten9Z2h0r08C/0Dni6bewNDlDP3Jzf03MkOje90F/Hdmrhu+ICKm9IW4ScLQn9zcfyPwmkaXiogjgW1Dt2oOW3aYF+S6W0R8F3jPCKH/QGbO77CauoT7b2SGhrQXGPqTm/tvZIZGl4qIA4EPAqcDc0p5C7AauDwzH2lqbJKmril9bq7LrQK2A6/LzNmZORt4fan9R6Mj05gi4sCIuDwi/i8itpbPxlI7qOnxaXTuv5EZGt2rNzOvyMzNQ4XM3JyZVzCFb/ebRAz9yc39NwJPT3WpiPg68A3guqHzpxFxGPCXwJsy840NDk9jiIh7M/PI8S5Td3D/jcwjje7158Bs4FsRsT0itgG3AS8CzmpyYKry84j4QAl6oBX6EXEprfcXqbu5/0ZgaHSpzNwO/AtwITA/M1+UmUdl5qW0vsxH3c3Qn9zcfyPw9FSXioj30vrino3AscBFmbm6LPud9/urO0XEy4EeWt+fsbOtvjgzv9bcyFTD/deZRxrd613A8Zl5OvA64MMRcVFZ5qu1u1wJ/dW0jhTviYglbYs/2cyoVMv9NzJfI9K9pg397yYzfxYRrwP6I+JwDI3JYCj0d0ZEL61915uZn8b9Nxm4/0ZgaHSvzRFxbGbeDVD+8J4GrAD8qtDuZ+hPbu6/EXh6qnudA2xuL2Tm7sw8B/iTZoakcdgcEU9/j3T5B+g04BAM/cnA/TcCL4RLe0FE9AC72x/ObFv2msz83waGpUruv5EZGpKkap6ekiRVMzQkSdUMDelZiJbvRMSpbbWzImLKPvyl5zavaUjPUkS8gtabTxcB04C7gcWZ+ZNnsc3pmdnpq0alRhka0gSIiL8HHgOeDzyamR+PiGW0XgUzE/gucGFmPhURVwPHAfsDN2Tmx8o2BoB/BhYDn8rMKf0KbnUnH+6TJsZlwF3Ab4G+cvTxp8AfZebuEhRLgX8HlmfmtoiYDqyJiP7M3FC281hmvqaJX0CqYWhIEyAzH4uIG4CdmflERLwR+ENgbURA66hi6JXaZ0fEebT+/v0+cDQwFBo37NuRS+NjaEgT56nygdarJlZk5ofbG0TEAuAi4ITMfCQi/g2Y1dbksX0yUmkPefeUtHd8AzgrIg4BiIjZEfES4IXAo8CvI2IucEqDY5TGzSMNaS/IzB9HxGXANyJiP2AX8FfAWlqnou4B7gem7OsoNDl595QkqZqnpyRJ1QwNSVI1Q0OSVM3QkCRVMzQkSdUMDUlSNUNDklTt/wEkPNS1SGbD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2" name="Picture 2" descr="C:\Users\USER\AppData\Local\Temp\newplot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286000"/>
            <a:ext cx="11147426" cy="716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0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IN" sz="5000" b="1" dirty="0"/>
              <a:t>Final Observations and Conclusions based on the imports and exports data 2014 -2016 </a:t>
            </a:r>
          </a:p>
          <a:p>
            <a:r>
              <a:rPr lang="en-IN" sz="4200" dirty="0"/>
              <a:t>Highest imported product is ' </a:t>
            </a:r>
            <a:r>
              <a:rPr lang="en-IN" sz="4200" b="1" dirty="0"/>
              <a:t>Petroleum-Crude' - 253 B USD</a:t>
            </a:r>
            <a:r>
              <a:rPr lang="en-IN" sz="4200" dirty="0"/>
              <a:t> </a:t>
            </a:r>
            <a:endParaRPr lang="en-IN" sz="4200" dirty="0" smtClean="0"/>
          </a:p>
          <a:p>
            <a:r>
              <a:rPr lang="en-IN" sz="4200" dirty="0" smtClean="0"/>
              <a:t>Highest </a:t>
            </a:r>
            <a:r>
              <a:rPr lang="en-IN" sz="4200" dirty="0"/>
              <a:t>exported product is 'Petroleum-Products' - 118 B USD </a:t>
            </a:r>
            <a:endParaRPr lang="en-IN" sz="4200" dirty="0" smtClean="0"/>
          </a:p>
          <a:p>
            <a:r>
              <a:rPr lang="en-IN" sz="4200" dirty="0" smtClean="0"/>
              <a:t>Second </a:t>
            </a:r>
            <a:r>
              <a:rPr lang="en-IN" sz="4200" dirty="0"/>
              <a:t>Highest imported product is</a:t>
            </a:r>
            <a:r>
              <a:rPr lang="en-IN" sz="4200" b="1" dirty="0"/>
              <a:t> 'Gold' - Total Imports - 93 B USD</a:t>
            </a:r>
            <a:endParaRPr lang="en-IN" sz="4200" dirty="0"/>
          </a:p>
          <a:p>
            <a:r>
              <a:rPr lang="en-IN" sz="4200" dirty="0"/>
              <a:t>Three year Cumulative Trade Deficit is - 362 B USD</a:t>
            </a:r>
          </a:p>
          <a:p>
            <a:r>
              <a:rPr lang="en-IN" sz="4200" dirty="0"/>
              <a:t>With China India has the highest Trade deficit - 152 B USD</a:t>
            </a:r>
          </a:p>
          <a:p>
            <a:r>
              <a:rPr lang="en-IN" sz="4200" dirty="0"/>
              <a:t>With USA India has the highest Trade surplus - 59 B USD</a:t>
            </a:r>
          </a:p>
          <a:p>
            <a:r>
              <a:rPr lang="en-IN" sz="4200" dirty="0"/>
              <a:t>USA is the second </a:t>
            </a:r>
            <a:r>
              <a:rPr lang="en-IN" sz="4200" dirty="0" smtClean="0"/>
              <a:t>highest </a:t>
            </a:r>
            <a:r>
              <a:rPr lang="en-IN" sz="4200" dirty="0"/>
              <a:t>trading country after China Trade Value - 190 B USD</a:t>
            </a:r>
          </a:p>
          <a:p>
            <a:r>
              <a:rPr lang="en-IN" sz="4200" dirty="0" smtClean="0"/>
              <a:t>Gold is the second highest commodity India imports from USA - 6 B USD</a:t>
            </a:r>
          </a:p>
          <a:p>
            <a:r>
              <a:rPr lang="en-IN" sz="4200" dirty="0" smtClean="0"/>
              <a:t>Second </a:t>
            </a:r>
            <a:r>
              <a:rPr lang="en-IN" sz="4200" dirty="0"/>
              <a:t>highest commodity exported to Saudi is </a:t>
            </a:r>
            <a:r>
              <a:rPr lang="en-IN" sz="4200" b="1" dirty="0"/>
              <a:t>'Basmati Rice</a:t>
            </a:r>
            <a:r>
              <a:rPr lang="en-IN" sz="4200" dirty="0"/>
              <a:t>' - 2.7 B USD</a:t>
            </a:r>
          </a:p>
          <a:p>
            <a:r>
              <a:rPr lang="en-IN" sz="4200" dirty="0"/>
              <a:t>Highest commodity exported to china is </a:t>
            </a:r>
            <a:r>
              <a:rPr lang="en-IN" sz="4200" dirty="0" smtClean="0"/>
              <a:t>'cotton yarn</a:t>
            </a:r>
            <a:r>
              <a:rPr lang="en-IN" sz="4200" dirty="0"/>
              <a:t>' - 30 B USD</a:t>
            </a:r>
          </a:p>
          <a:p>
            <a:r>
              <a:rPr lang="en-IN" sz="4200" b="1" dirty="0"/>
              <a:t>Singapore</a:t>
            </a:r>
            <a:r>
              <a:rPr lang="en-IN" sz="4200" dirty="0"/>
              <a:t> is the second highest importing country of </a:t>
            </a:r>
            <a:r>
              <a:rPr lang="en-IN" sz="4200" b="1" dirty="0"/>
              <a:t>Petroleum products</a:t>
            </a:r>
            <a:r>
              <a:rPr lang="en-IN" sz="4200" dirty="0"/>
              <a:t> from India 13 B USD</a:t>
            </a:r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The Next Steps</a:t>
            </a:r>
            <a:endParaRPr sz="2800" dirty="0"/>
          </a:p>
        </p:txBody>
      </p:sp>
      <p:sp>
        <p:nvSpPr>
          <p:cNvPr id="2" name="AutoShape 2" descr="data:image/png;base64,iVBORw0KGgoAAAANSUhEUgAAAY0AAAEZCAYAAABrUHmEAAAABHNCSVQICAgIfAhkiAAAAAlwSFlzAAALEgAACxIB0t1+/AAAADl0RVh0U29mdHdhcmUAbWF0cGxvdGxpYiB2ZXJzaW9uIDMuMC4yLCBodHRwOi8vbWF0cGxvdGxpYi5vcmcvOIA7rQAAFK9JREFUeJzt3X+QXWV9x/H3l/wwVBQwBEyzkcUxRYgogS0ytVN/oBAUDe0ADeOUFFGmDigoU4m1jqLVgXamqFNxykgKtNaQbmtDFUXEoGNFIUFUkpQh4g9WCFmTEAkOmMC3f9xnmetyd/fZsMm5y75fM3f2nO95znmenZPkk/PzRmYiSVKN/ZoegCRp8jA0JEnVDA1JUjVDQ5JUzdCQJFUzNCRJ1QwNSVI1Q0OSVM3QkCRVm970ACbaIYcckr29vU0PQ5ImlXXr1v0qM+eM1e45Fxq9vb2sXbu26WFI0qQSET+vaefpKUlSNUNDklTN0JAkVXvOXdOQpLHs2rWLgYEBHn/88aaHss/NmjWLnp4eZsyYsUfrGxqSppyBgQFe8IIX0NvbS0Q0PZx9JjPZunUrAwMDHHHEEXu0DU9PSZpyHn/8cWbPnj2lAgMgIpg9e/azOsIyNCRNSVMtMIY829/b0JAkVfOaxrPUu/wrTQ9hr/rZ5W9pegjSXjfRf4/3xt+bAw44gJ07d074dsfLIw1JUjVDQ5IacOmll3LVVVc9Pf/Rj36Uyy67jJNOOonjjjuOY445htWrVz9jvdtuu43TTjvt6fkLL7yQa6+9FoB169bx2te+luOPP55TTjmFhx56aMLHbWhIUgOWLl3KDTfc8PT8qlWrOPfcc/nSl77EXXfdxZo1a7jkkkvIzKrt7dq1i/e85z309/ezbt063vGOd/ChD31owsftNQ1JasCiRYvYsmULDz74IIODgxx88MHMnTuX973vfXz7299mv/3245e//CUPP/wwL37xi8fc3r333ss999zDm970JgCefPJJ5s6dO+HjNjQkqSFnnHEG/f39bN68maVLl/KFL3yBwcFB1q1bx4wZM+jt7X3GMxXTp0/nqaeeenp+aHlmsnDhQm6//fa9OmZPT0lSQ5YuXcrKlSvp7+/njDPOYMeOHRx66KHMmDGDNWvW8POfP/Nt5YcffjgbNmzgiSeeYMeOHdx6660AHHnkkQwODj4dGrt27WL9+vUTPmaPNCRNeU3dWr5w4UIeffRR5s2bx9y5c3n729/OW9/6Vvr6+jj22GN5+ctf/ox15s+fz1lnncUrX/lKFixYwKJFiwCYOXMm/f39vPe972XHjh3s3r2biy++mIULF07omKP2Istk0dfXl/vyS5h8TkOafDZu3MhRRx3V9DAa0+n3j4h1mdk31rqenpIkVTM0JEnVDA1JU9Jz7dR8rWf7exsakqacWbNmsXXr1ikXHEPfpzFr1qw93oZ3T0macnp6ehgYGGBwcLDpoexzQ9/ct6cMDUlTzowZM/b4m+umOk9PSZKqGRqSpGqGhiSpmqEhSapWHRoRMS0ifhARXy7zR0TE9yPivoi4ISJmlvrzyvymsry3bRsfLPV7I+KUtvriUtsUEcvb6h37kCQ1YzxHGhcBG9vmrwCuzMwFwHbgvFI/D9iemS8DriztiIijgaXAQmAxcFUJomnAZ4FTgaOBs0vb0fqQJDWgKjQiogd4C/D5Mh/AG4D+0uQ64PQyvaTMU5afVNovAVZm5hOZ+VNgE3BC+WzKzPsz87fASmDJGH1IkhpQe6TxKeADwNA3f8wGHsnM3WV+AJhXpucBDwCU5TtK+6frw9YZqT5aH5KkBowZGhFxGrAlM9e1lzs0zTGWTVS90xjPj4i1EbF2Kj7hKUn7Ss2RxmuAt0XEz2idOnoDrSOPgyJi6InyHuDBMj0AzAcoyw8EtrXXh60zUv1Xo/TxOzLz6szsy8y+OXPmVPxKkqQ9MWZoZOYHM7MnM3tpXcj+Zma+HVgDnFGaLQNWl+kbyzxl+Tez9VawG4Gl5e6qI4AFwB3AncCCcqfUzNLHjWWdkfqQJDXg2TyncSnw/ojYROv6wzWlfg0wu9TfDywHyMz1wCpgA/A14ILMfLJcs7gQuJnW3VmrStvR+pAkNWBcLyzMzNuA28r0/bTufBre5nHgzBHW/wTwiQ71m4CbOtQ79iFJaoZPhEuSqhkakqRqhoYkqZpfwqQpq3f5V5oewl71s8vf0vQQ9ir3XzM80pAkVTM0JEnVDA1JUjVDQ5JUzdCQJFUzNCRJ1QwNSVI1Q0OSVM3QkCRVMzQkSdUMDUlSNUNDklTN0JAkVTM0JEnVDA1JUjVDQ5JUzdCQJFUzNCRJ1QwNSVI1Q0OSVM3QkCRVMzQkSdUMDUlSNUNDklTN0JAkVTM0JEnVDA1JUjVDQ5JUzdCQJFUzNCRJ1QwNSVI1Q0OSVM3QkCRVGzM0ImJWRNwRET+MiPURcVmpHxER34+I+yLihoiYWerPK/ObyvLetm19sNTvjYhT2uqLS21TRCxvq3fsQ5LUjJojjSeAN2Tmq4BjgcURcSJwBXBlZi4AtgPnlfbnAdsz82XAlaUdEXE0sBRYCCwGroqIaRExDfgscCpwNHB2acsofUiSGjBmaGTLzjI7o3wSeAPQX+rXAaeX6SVlnrL8pIiIUl+ZmU9k5k+BTcAJ5bMpM+/PzN8CK4ElZZ2R+pAkNaDqmkY5Irgb2ALcAvwEeCQzd5cmA8C8Mj0PeACgLN8BzG6vD1tnpPrsUfqQJDWgKjQy88nMPBbooXVkcFSnZuVnjLBsourPEBHnR8TaiFg7ODjYqYkkaQKM6+6pzHwEuA04ETgoIqaXRT3Ag2V6AJgPUJYfCGxrrw9bZ6T6r0bpY/i4rs7MvszsmzNnznh+JUnSONTcPTUnIg4q0/sDbwQ2AmuAM0qzZcDqMn1jmacs/2ZmZqkvLXdXHQEsAO4A7gQWlDulZtK6WH5jWWekPiRJDZg+dhPmAteVu5z2A1Zl5pcjYgOwMiL+DvgBcE1pfw3wrxGxidYRxlKAzFwfEauADcBu4ILMfBIgIi4EbgamASsyc33Z1qUj9CFJasCYoZGZPwIWdajfT+v6xvD648CZI2zrE8AnOtRvAm6q7UOS1AyfCJckVTM0JEnVDA1JUjVDQ5JUzdCQJFUzNCRJ1QwNSVI1Q0OSVM3QkCRVMzQkSdUMDUlSNUNDklTN0JAkVTM0JEnVDA1JUjVDQ5JUzdCQJFUzNCRJ1QwNSVI1Q0OSVM3QkCRVMzQkSdUMDUlSNUNDklTN0JAkVTM0JEnVDA1JUjVDQ5JUzdCQJFUzNCRJ1QwNSVI1Q0OSVM3QkCRVMzQkSdUMDUlSNUNDklTN0JAkVTM0JEnVxgyNiJgfEWsiYmNErI+Ii0r9RRFxS0TcV34eXOoREZ+JiE0R8aOIOK5tW8tK+/siYllb/fiI+HFZ5zMREaP1IUlqRs2Rxm7gksw8CjgRuCAijgaWA7dm5gLg1jIPcCqwoHzOBz4HrQAAPgK8GjgB+EhbCHyutB1ab3Gpj9SHJKkBY4ZGZj6UmXeV6UeBjcA8YAlwXWl2HXB6mV4CXJ8t3wMOioi5wCnALZm5LTO3A7cAi8uyF2bm7ZmZwPXDttWpD0lSA8Z1TSMieoFFwPeBwzLzIWgFC3BoaTYPeKBttYFSG60+0KHOKH0MH9f5EbE2ItYODg6O51eSJI1DdWhExAHAfwIXZ+avR2vaoZZ7UK+WmVdnZl9m9s2ZM2c8q0qSxqEqNCJiBq3A+EJm/lcpP1xOLVF+bin1AWB+2+o9wINj1Hs61EfrQ5LUgJq7pwK4BtiYmf/YtuhGYOgOqGXA6rb6OeUuqhOBHeXU0s3AyRFxcLkAfjJwc1n2aEScWPo6Z9i2OvUhSWrA9Io2rwH+AvhxRNxdan8DXA6siojzgF8AZ5ZlNwFvBjYBvwHOBcjMbRHxceDO0u5jmbmtTL8buBbYH/hq+TBKH5KkBowZGpn5HTpfdwA4qUP7BC4YYVsrgBUd6muBV3Sob+3UhySpGT4RLkmqZmhIkqoZGpKkaoaGJKmaoSFJqmZoSJKqGRqSpGqGhiSpmqEhSapmaEiSqhkakqRqhoYkqZqhIUmqZmhIkqoZGpKkaoaGJKmaoSFJqmZoSJKqGRqSpGqGhiSpmqEhSapmaEiSqhkakqRqhoYkqZqhIUmqZmhIkqoZGpKkaoaGJKmaoSFJqmZoSJKqGRqSpGqGhiSpmqEhSapmaEiSqhkakqRqhoYkqZqhIUmqNmZoRMSKiNgSEfe01V4UEbdExH3l58GlHhHxmYjYFBE/iojj2tZZVtrfFxHL2urHR8SPyzqfiYgYrQ9JUnNqjjSuBRYPqy0Hbs3MBcCtZR7gVGBB+ZwPfA5aAQB8BHg1cALwkbYQ+FxpO7Te4jH6kCQ1ZMzQyMxvA9uGlZcA15Xp64DT2+rXZ8v3gIMiYi5wCnBLZm7LzO3ALcDisuyFmXl7ZiZw/bBtdepDktSQPb2mcVhmPgRQfh5a6vOAB9raDZTaaPWBDvXR+niGiDg/ItZGxNrBwcE9/JUkSWOZ6Avh0aGWe1Afl8y8OjP7MrNvzpw5411dklRpT0Pj4XJqifJzS6kPAPPb2vUAD45R7+lQH60PSVJD9jQ0bgSG7oBaBqxuq59T7qI6EdhRTi3dDJwcEQeXC+AnAzeXZY9GxInlrqlzhm2rUx+SpIZMH6tBRHwReB1wSEQM0LoL6nJgVUScB/wCOLM0vwl4M7AJ+A1wLkBmbouIjwN3lnYfy8yhi+vvpnWH1v7AV8uHUfqQJDVkzNDIzLNHWHRSh7YJXDDCdlYAKzrU1wKv6FDf2qkPSVJzfCJcklTN0JAkVTM0JEnVDA1JUjVDQ5JUzdCQJFUzNCRJ1QwNSVI1Q0OSVM3QkCRVMzQkSdUMDUlSNUNDklTN0JAkVTM0JEnVDA1JUjVDQ5JUzdCQJFUzNCRJ1QwNSVI1Q0OSVM3QkCRVMzQkSdUMDUlSNUNDklTN0JAkVTM0JEnVDA1JUjVDQ5JUzdCQJFUzNCRJ1QwNSVI1Q0OSVM3QkCRVMzQkSdUMDUlSNUNDklSt60MjIhZHxL0RsSkiljc9Hkmayro6NCJiGvBZ4FTgaODsiDi62VFJ0tTV1aEBnABsysz7M/O3wEpgScNjkqQpa3rTAxjDPOCBtvkB4NXDG0XE+cD5ZXZnRNy7D8bWlEOAX+2rzuKKfdXTlOC+m9ye6/vv8JpG3R4a0aGWzyhkXg1cvfeH07yIWJuZfU2PQ+Pnvpvc3H8t3X56agCY3zbfAzzY0Fgkacrr9tC4E1gQEUdExExgKXBjw2OSpCmrq09PZebuiLgQuBmYBqzIzPUND6tpU+I03HOU+25yc/8BkfmMSwSSJHXU7aenJEldxNCQJFUzNCRJ1QwNSVI1Q2MSiYjrmx6DpKmtq2+5ncoiYvjzKAG8PiIOAsjMt+37UWlPRcQf03qX2j2Z+fWmx6PRRcSrgY2Z+euI2B9YDhwHbAA+mZk7Gh1gg7zltktFxF20/oB+ntarUwL4Iq0HHMnMbzU3Oo0lIu7IzBPK9LuAC4AvAScD/5OZlzc5Po0uItYDryrPil0N/AboB04q9T9rdIANMjS6VETsB1wEvBn468y8OyLuz8yXNjw0VYiIH2TmojJ9J/DmzByMiOcD38vMY5odoUYTERsz86gyfVdmHte27O7MPLa50TXLaxpdKjOfyswrgXOBD0XEP+HpxMlkv4g4OCJm0/rP2SBAZj4G7G52aKpwT0ScW6Z/GBF9ABHxB8Cu5obVPP8R6nKZOQCcGRFvAX7d9HhU7UBgHa3TihkRL87MzRFxAJ3f3qzu8k7g0xHxt7Reh357RDxA66sa3tnoyBrm6alJKCIOyMydTY9D4xcRvwcclpk/bXosGltEvAB4Ka3/YA9k5sMND6lxhsYkFBG/yMyXND0O7RlDf3Kb6vvP01NdKiLeP9Ii4IB9ORZNuA2AoT95Ten9Z2h0r08C/0Dni6bewNDlDP3Jzf03MkOje90F/Hdmrhu+ICKm9IW4ScLQn9zcfyPwmkaXiogjgW1Dt2oOW3aYF+S6W0R8F3jPCKH/QGbO77CauoT7b2SGhrQXGPqTm/tvZIZGl4qIA4EPAqcDc0p5C7AauDwzH2lqbJKmril9bq7LrQK2A6/LzNmZORt4fan9R6Mj05gi4sCIuDwi/i8itpbPxlI7qOnxaXTuv5EZGt2rNzOvyMzNQ4XM3JyZVzCFb/ebRAz9yc39NwJPT3WpiPg68A3guqHzpxFxGPCXwJsy840NDk9jiIh7M/PI8S5Td3D/jcwjje7158Bs4FsRsT0itgG3AS8CzmpyYKry84j4QAl6oBX6EXEprfcXqbu5/0ZgaHSpzNwO/AtwITA/M1+UmUdl5qW0vsxH3c3Qn9zcfyPw9FSXioj30vrino3AscBFmbm6LPud9/urO0XEy4EeWt+fsbOtvjgzv9bcyFTD/deZRxrd613A8Zl5OvA64MMRcVFZ5qu1u1wJ/dW0jhTviYglbYs/2cyoVMv9NzJfI9K9pg397yYzfxYRrwP6I+JwDI3JYCj0d0ZEL61915uZn8b9Nxm4/0ZgaHSvzRFxbGbeDVD+8J4GrAD8qtDuZ+hPbu6/EXh6qnudA2xuL2Tm7sw8B/iTZoakcdgcEU9/j3T5B+g04BAM/cnA/TcCL4RLe0FE9AC72x/ObFv2msz83waGpUruv5EZGpKkap6ekiRVMzQkSdUMDelZiJbvRMSpbbWzImLKPvyl5zavaUjPUkS8gtabTxcB04C7gcWZ+ZNnsc3pmdnpq0alRhka0gSIiL8HHgOeDzyamR+PiGW0XgUzE/gucGFmPhURVwPHAfsDN2Tmx8o2BoB/BhYDn8rMKf0KbnUnH+6TJsZlwF3Ab4G+cvTxp8AfZebuEhRLgX8HlmfmtoiYDqyJiP7M3FC281hmvqaJX0CqYWhIEyAzH4uIG4CdmflERLwR+ENgbURA66hi6JXaZ0fEebT+/v0+cDQwFBo37NuRS+NjaEgT56nygdarJlZk5ofbG0TEAuAi4ITMfCQi/g2Y1dbksX0yUmkPefeUtHd8AzgrIg4BiIjZEfES4IXAo8CvI2IucEqDY5TGzSMNaS/IzB9HxGXANyJiP2AX8FfAWlqnou4B7gem7OsoNDl595QkqZqnpyRJ1QwNSVI1Q0OSVM3QkCRVMzQkSdUMDUlSNUNDklTt/wEkPNS1SGbD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787400" y="3238311"/>
            <a:ext cx="1447800" cy="533777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rPr>
              <a:t>Start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3400" y="3176904"/>
            <a:ext cx="2726765" cy="65659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Descriptive Analysis on Sample Data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9541" y="3176904"/>
            <a:ext cx="2726765" cy="65659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 Creation on Sample Data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02800" y="3144444"/>
            <a:ext cx="1905000" cy="65659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Evaluation of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cxnSp>
        <p:nvCxnSpPr>
          <p:cNvPr id="6" name="Straight Arrow Connector 5"/>
          <p:cNvCxnSpPr>
            <a:stCxn id="3" idx="6"/>
            <a:endCxn id="4" idx="1"/>
          </p:cNvCxnSpPr>
          <p:nvPr/>
        </p:nvCxnSpPr>
        <p:spPr>
          <a:xfrm flipV="1">
            <a:off x="2235200" y="3505199"/>
            <a:ext cx="838200" cy="1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5800165" y="3505199"/>
            <a:ext cx="539376" cy="0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/>
          <p:nvPr/>
        </p:nvCxnSpPr>
        <p:spPr>
          <a:xfrm>
            <a:off x="9066306" y="3497581"/>
            <a:ext cx="636494" cy="7619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960011" y="2544367"/>
            <a:ext cx="25503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Phase 1 - Sample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55575" y="4114800"/>
            <a:ext cx="12442825" cy="76200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Oval 20"/>
          <p:cNvSpPr/>
          <p:nvPr/>
        </p:nvSpPr>
        <p:spPr>
          <a:xfrm>
            <a:off x="809625" y="5223993"/>
            <a:ext cx="1447800" cy="533777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rPr>
              <a:t>Start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95625" y="5162586"/>
            <a:ext cx="2726765" cy="65659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Inferential Analysis on Population Data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61766" y="5162586"/>
            <a:ext cx="2726765" cy="65659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 Tuning on Population Data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25025" y="5130126"/>
            <a:ext cx="1905000" cy="65659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Evaluation of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cxnSp>
        <p:nvCxnSpPr>
          <p:cNvPr id="25" name="Straight Arrow Connector 24"/>
          <p:cNvCxnSpPr>
            <a:stCxn id="21" idx="6"/>
            <a:endCxn id="22" idx="1"/>
          </p:cNvCxnSpPr>
          <p:nvPr/>
        </p:nvCxnSpPr>
        <p:spPr>
          <a:xfrm flipV="1">
            <a:off x="2257425" y="5490881"/>
            <a:ext cx="838200" cy="1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22" idx="3"/>
          </p:cNvCxnSpPr>
          <p:nvPr/>
        </p:nvCxnSpPr>
        <p:spPr>
          <a:xfrm>
            <a:off x="5822390" y="5490881"/>
            <a:ext cx="539376" cy="0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9088531" y="5483263"/>
            <a:ext cx="636494" cy="7619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962025" y="4495800"/>
            <a:ext cx="31162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Phase 2 – Population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77800" y="6100482"/>
            <a:ext cx="12442825" cy="76200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962025" y="7332867"/>
            <a:ext cx="1447800" cy="533777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rPr>
              <a:t>Start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48025" y="7409959"/>
            <a:ext cx="2726765" cy="379591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Building Data Pipelines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14166" y="7409959"/>
            <a:ext cx="2726765" cy="379591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Data Lake Creation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77425" y="7239000"/>
            <a:ext cx="1905000" cy="65659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Machine Learning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sym typeface="Palatino"/>
            </a:endParaRPr>
          </a:p>
        </p:txBody>
      </p:sp>
      <p:cxnSp>
        <p:nvCxnSpPr>
          <p:cNvPr id="34" name="Straight Arrow Connector 33"/>
          <p:cNvCxnSpPr>
            <a:stCxn id="30" idx="6"/>
            <a:endCxn id="31" idx="1"/>
          </p:cNvCxnSpPr>
          <p:nvPr/>
        </p:nvCxnSpPr>
        <p:spPr>
          <a:xfrm flipV="1">
            <a:off x="2409825" y="7599755"/>
            <a:ext cx="838200" cy="1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>
            <a:off x="5974790" y="7599755"/>
            <a:ext cx="539376" cy="0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/>
          <p:nvPr/>
        </p:nvCxnSpPr>
        <p:spPr>
          <a:xfrm>
            <a:off x="9240931" y="7592137"/>
            <a:ext cx="636494" cy="7619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/>
          <p:nvPr/>
        </p:nvCxnSpPr>
        <p:spPr>
          <a:xfrm flipV="1">
            <a:off x="330200" y="8209356"/>
            <a:ext cx="12442825" cy="76200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/>
          <p:cNvSpPr txBox="1"/>
          <p:nvPr/>
        </p:nvSpPr>
        <p:spPr>
          <a:xfrm>
            <a:off x="826490" y="6580094"/>
            <a:ext cx="47769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Phase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3 – Production Deployment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200" y="8639097"/>
            <a:ext cx="100283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This is very simplistic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view of each phase to make it easier to understand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66710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pPr lvl="1"/>
            <a:r>
              <a:rPr lang="en-IN" dirty="0" smtClean="0"/>
              <a:t>Introduction</a:t>
            </a:r>
          </a:p>
          <a:p>
            <a:pPr lvl="1"/>
            <a:r>
              <a:rPr lang="en-IN" dirty="0" smtClean="0"/>
              <a:t>Data Source </a:t>
            </a:r>
            <a:r>
              <a:rPr lang="en-IN" dirty="0"/>
              <a:t>and </a:t>
            </a:r>
            <a:r>
              <a:rPr lang="en-IN" dirty="0" smtClean="0"/>
              <a:t>Data-Set</a:t>
            </a:r>
          </a:p>
          <a:p>
            <a:pPr marL="469900" lvl="1"/>
            <a:r>
              <a:rPr lang="en-IN" dirty="0"/>
              <a:t>Data </a:t>
            </a:r>
            <a:r>
              <a:rPr lang="en-IN" dirty="0" smtClean="0"/>
              <a:t>profiling</a:t>
            </a:r>
          </a:p>
          <a:p>
            <a:pPr marL="939800" lvl="2"/>
            <a:r>
              <a:rPr lang="en-IN" dirty="0" smtClean="0"/>
              <a:t>Initial Observations</a:t>
            </a:r>
            <a:endParaRPr lang="en-IN" dirty="0"/>
          </a:p>
          <a:p>
            <a:pPr marL="469900" lvl="1"/>
            <a:r>
              <a:rPr lang="en-IN" dirty="0"/>
              <a:t>Data N</a:t>
            </a:r>
            <a:r>
              <a:rPr lang="en-IN" dirty="0" smtClean="0"/>
              <a:t>ormalization</a:t>
            </a:r>
          </a:p>
          <a:p>
            <a:pPr marL="469900" lvl="1"/>
            <a:r>
              <a:rPr lang="en-IN" dirty="0" smtClean="0"/>
              <a:t>Feature Engineering</a:t>
            </a:r>
            <a:endParaRPr lang="en-IN" dirty="0"/>
          </a:p>
          <a:p>
            <a:pPr marL="469900" lvl="1"/>
            <a:r>
              <a:rPr lang="en-IN" dirty="0"/>
              <a:t>Analysis </a:t>
            </a:r>
            <a:r>
              <a:rPr lang="en-IN" dirty="0" smtClean="0"/>
              <a:t>&amp; Inferences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414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/>
              <a:t>Problem Statement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To understand the impact of “Make in India” Initiative on the Exports &amp; Imports of India using the </a:t>
            </a:r>
            <a:r>
              <a:rPr lang="en-IN" dirty="0"/>
              <a:t>Import and </a:t>
            </a:r>
            <a:r>
              <a:rPr lang="en-IN" dirty="0" smtClean="0"/>
              <a:t>Export </a:t>
            </a:r>
            <a:r>
              <a:rPr lang="en-IN" dirty="0"/>
              <a:t>data available by principle commodity and country wise for 3 years from Apr'2014 to Mar'2017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 smtClean="0"/>
              <a:t>**Current Scope – Doing Exploratory Data Analysis(EDA) on sample data, which will drive machine learning model creation on population of data.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1" indent="0"/>
            <a:r>
              <a:rPr lang="en-IN" dirty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 profiling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93957"/>
              </p:ext>
            </p:extLst>
          </p:nvPr>
        </p:nvGraphicFramePr>
        <p:xfrm>
          <a:off x="406400" y="2514600"/>
          <a:ext cx="4419600" cy="1828800"/>
        </p:xfrm>
        <a:graphic>
          <a:graphicData uri="http://schemas.openxmlformats.org/drawingml/2006/table">
            <a:tbl>
              <a:tblPr/>
              <a:tblGrid>
                <a:gridCol w="3352800"/>
                <a:gridCol w="1066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Number of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Number of observations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62445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Total Missing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6.5%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Total size in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3.8 MiB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Average record size in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64.0 B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2200" y="2362200"/>
            <a:ext cx="768511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2"/>
              </a:rPr>
              <a:t>country_name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a high cardinality: 243 distinct values Warning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pc_code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a high cardinality: 168 distinct values Warning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4"/>
              </a:rPr>
              <a:t>pc_description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a high cardinality: 168 distinct values Warning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5"/>
              </a:rPr>
              <a:t>quantity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1323 / 2.1% zeros Zeros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5"/>
              </a:rPr>
              <a:t>quantity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32464 / 52.0% missing values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5"/>
              </a:rPr>
              <a:t>quantity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highly skewed (γ1 = 54.037) Skewed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value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highly skewed (γ1 = 36.909) Skewed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7800" y="5029200"/>
            <a:ext cx="12496800" cy="76200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79806"/>
              </p:ext>
            </p:extLst>
          </p:nvPr>
        </p:nvGraphicFramePr>
        <p:xfrm>
          <a:off x="177800" y="5279336"/>
          <a:ext cx="4699000" cy="1828800"/>
        </p:xfrm>
        <a:graphic>
          <a:graphicData uri="http://schemas.openxmlformats.org/drawingml/2006/table">
            <a:tbl>
              <a:tblPr/>
              <a:tblGrid>
                <a:gridCol w="3403600"/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Number of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8</a:t>
                      </a:r>
                      <a:endParaRPr lang="en-IN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Palatino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Number of observations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28995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Total Missing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0.0%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Total size in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906.2 KiB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Average record size in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Palatino"/>
                        </a:rPr>
                        <a:t>32.0 B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54600" y="5514083"/>
            <a:ext cx="7620000" cy="1359306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7"/>
              </a:rPr>
              <a:t>country_name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has a high cardinality: 236 distinct values Warning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pc_description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has a high cardinality: 166 distinct values Warning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value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is highly skewed (γ1 = 26.979) Skewed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Char char="•"/>
            </a:pP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7800" y="7543800"/>
            <a:ext cx="12496800" cy="76200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77800" y="76200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IN" sz="1500" b="1" dirty="0"/>
              <a:t>Column Descriptions</a:t>
            </a:r>
          </a:p>
          <a:p>
            <a:pPr algn="l" fontAlgn="base"/>
            <a:r>
              <a:rPr lang="en-IN" sz="1500" dirty="0"/>
              <a:t>pc_code: Integer, Principal Commodity Code</a:t>
            </a:r>
          </a:p>
          <a:p>
            <a:pPr algn="l" fontAlgn="base"/>
            <a:r>
              <a:rPr lang="en-IN" sz="1500" dirty="0"/>
              <a:t>pc: String, Principal Commodity Name</a:t>
            </a:r>
          </a:p>
          <a:p>
            <a:pPr algn="l" fontAlgn="base"/>
            <a:r>
              <a:rPr lang="en-IN" sz="1500" dirty="0"/>
              <a:t>unit: String, measurement of quantity</a:t>
            </a:r>
          </a:p>
          <a:p>
            <a:pPr algn="l" fontAlgn="base"/>
            <a:r>
              <a:rPr lang="en-IN" sz="1500" dirty="0" smtClean="0"/>
              <a:t>country code: </a:t>
            </a:r>
            <a:r>
              <a:rPr lang="en-IN" sz="1500" dirty="0"/>
              <a:t>Integer, country code</a:t>
            </a:r>
          </a:p>
          <a:p>
            <a:pPr algn="l" fontAlgn="base"/>
            <a:r>
              <a:rPr lang="en-IN" sz="1500" dirty="0"/>
              <a:t>country_name: String, country name</a:t>
            </a:r>
          </a:p>
          <a:p>
            <a:pPr algn="l" fontAlgn="base"/>
            <a:r>
              <a:rPr lang="en-IN" sz="1500" dirty="0"/>
              <a:t>quantity: Integer, quantify of export or import</a:t>
            </a:r>
          </a:p>
          <a:p>
            <a:pPr algn="l" fontAlgn="base"/>
            <a:r>
              <a:rPr lang="en-IN" sz="1500" dirty="0"/>
              <a:t>value: Integer, monetary </a:t>
            </a:r>
            <a:r>
              <a:rPr lang="en-IN" sz="1500" dirty="0" smtClean="0"/>
              <a:t>value </a:t>
            </a:r>
            <a:r>
              <a:rPr lang="en-IN" sz="1500" dirty="0"/>
              <a:t>of the quantity (in million USD)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5200" y="7804666"/>
            <a:ext cx="6502400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>
                <a:hlinkClick r:id="rId10"/>
              </a:rPr>
              <a:t>Ministry of Commerce and Industry</a:t>
            </a:r>
            <a:r>
              <a:rPr lang="en-IN" dirty="0"/>
              <a:t>, </a:t>
            </a:r>
            <a:r>
              <a:rPr lang="en-IN" dirty="0" err="1"/>
              <a:t>Govt</a:t>
            </a:r>
            <a:r>
              <a:rPr lang="en-IN" dirty="0"/>
              <a:t> of India has published </a:t>
            </a:r>
            <a:r>
              <a:rPr lang="en-IN" dirty="0">
                <a:hlinkClick r:id="rId11"/>
              </a:rPr>
              <a:t>these</a:t>
            </a:r>
            <a:r>
              <a:rPr lang="en-IN" dirty="0"/>
              <a:t> </a:t>
            </a:r>
            <a:r>
              <a:rPr lang="en-IN" dirty="0">
                <a:hlinkClick r:id="rId12"/>
              </a:rPr>
              <a:t>datasets</a:t>
            </a:r>
            <a:r>
              <a:rPr lang="en-IN" dirty="0"/>
              <a:t> in Open </a:t>
            </a:r>
            <a:r>
              <a:rPr lang="en-IN" dirty="0" err="1"/>
              <a:t>Govt</a:t>
            </a:r>
            <a:r>
              <a:rPr lang="en-IN" dirty="0"/>
              <a:t> Data Platform India portal under </a:t>
            </a:r>
            <a:r>
              <a:rPr lang="en-IN" dirty="0">
                <a:hlinkClick r:id="rId13"/>
              </a:rPr>
              <a:t>Govt. Open Data License - India</a:t>
            </a:r>
            <a:r>
              <a:rPr lang="en-IN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" y="4557276"/>
            <a:ext cx="13673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EXPORT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200" y="7150643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IMPORT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1" indent="0"/>
            <a:r>
              <a:rPr lang="en-IN" dirty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IN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Normalizing</a:t>
            </a:r>
            <a:endParaRPr lang="en-IN" dirty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Standardize </a:t>
            </a:r>
            <a:r>
              <a:rPr lang="en-IN" dirty="0"/>
              <a:t>column headers to lower case</a:t>
            </a:r>
          </a:p>
          <a:p>
            <a:r>
              <a:rPr lang="en-IN" dirty="0" smtClean="0"/>
              <a:t>Convert </a:t>
            </a:r>
            <a:r>
              <a:rPr lang="en-IN" dirty="0"/>
              <a:t>timestamp to date-time</a:t>
            </a:r>
          </a:p>
          <a:p>
            <a:r>
              <a:rPr lang="en-IN" dirty="0" smtClean="0"/>
              <a:t>Missing </a:t>
            </a:r>
            <a:r>
              <a:rPr lang="en-IN" dirty="0"/>
              <a:t>data and its imputation</a:t>
            </a:r>
          </a:p>
          <a:p>
            <a:r>
              <a:rPr lang="en-IN" dirty="0" smtClean="0"/>
              <a:t>Outlier </a:t>
            </a:r>
            <a:r>
              <a:rPr lang="en-IN" dirty="0"/>
              <a:t>Treatment</a:t>
            </a:r>
          </a:p>
          <a:p>
            <a:r>
              <a:rPr lang="en-IN" dirty="0" smtClean="0"/>
              <a:t>Handling </a:t>
            </a:r>
            <a:r>
              <a:rPr lang="en-IN" dirty="0"/>
              <a:t>NaN data in categorical </a:t>
            </a:r>
            <a:r>
              <a:rPr lang="en-IN" dirty="0" smtClean="0"/>
              <a:t>variables </a:t>
            </a:r>
            <a:endParaRPr lang="en-IN" dirty="0"/>
          </a:p>
          <a:p>
            <a:r>
              <a:rPr lang="en-IN" dirty="0" smtClean="0"/>
              <a:t>Grouping</a:t>
            </a:r>
          </a:p>
          <a:p>
            <a:r>
              <a:rPr lang="en-IN" dirty="0" smtClean="0"/>
              <a:t>Skewness Handling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67" y="2863663"/>
            <a:ext cx="5572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804957"/>
            <a:ext cx="5572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5505450"/>
            <a:ext cx="5572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0" y="6334449"/>
            <a:ext cx="5540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7162800"/>
            <a:ext cx="5540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59" y="4589089"/>
            <a:ext cx="539564" cy="53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8071036"/>
            <a:ext cx="539564" cy="53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14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</a:t>
            </a:r>
            <a:r>
              <a:rPr lang="en-US" dirty="0" smtClean="0"/>
              <a:t>Graphs – </a:t>
            </a:r>
            <a:br>
              <a:rPr lang="en-US" dirty="0" smtClean="0"/>
            </a:br>
            <a:r>
              <a:rPr lang="en-US" sz="2800" dirty="0" smtClean="0"/>
              <a:t>Insight1(Impac</a:t>
            </a:r>
            <a:r>
              <a:rPr lang="en-US" sz="2800" dirty="0" smtClean="0"/>
              <a:t>t on overall Exports/Imports by value in USD)</a:t>
            </a:r>
            <a:endParaRPr sz="2800" dirty="0"/>
          </a:p>
        </p:txBody>
      </p:sp>
      <p:sp>
        <p:nvSpPr>
          <p:cNvPr id="2" name="AutoShape 2" descr="data:image/png;base64,iVBORw0KGgoAAAANSUhEUgAAAY0AAAEZCAYAAABrUHmEAAAABHNCSVQICAgIfAhkiAAAAAlwSFlzAAALEgAACxIB0t1+/AAAADl0RVh0U29mdHdhcmUAbWF0cGxvdGxpYiB2ZXJzaW9uIDMuMC4yLCBodHRwOi8vbWF0cGxvdGxpYi5vcmcvOIA7rQAAFK9JREFUeJzt3X+QXWV9x/H3l/wwVBQwBEyzkcUxRYgogS0ytVN/oBAUDe0ADeOUFFGmDigoU4m1jqLVgXamqFNxykgKtNaQbmtDFUXEoGNFIUFUkpQh4g9WCFmTEAkOmMC3f9xnmetyd/fZsMm5y75fM3f2nO95znmenZPkk/PzRmYiSVKN/ZoegCRp8jA0JEnVDA1JUjVDQ5JUzdCQJFUzNCRJ1QwNSVI1Q0OSVM3QkCRVm970ACbaIYcckr29vU0PQ5ImlXXr1v0qM+eM1e45Fxq9vb2sXbu26WFI0qQSET+vaefpKUlSNUNDklTN0JAkVXvOXdOQpLHs2rWLgYEBHn/88aaHss/NmjWLnp4eZsyYsUfrGxqSppyBgQFe8IIX0NvbS0Q0PZx9JjPZunUrAwMDHHHEEXu0DU9PSZpyHn/8cWbPnj2lAgMgIpg9e/azOsIyNCRNSVMtMIY829/b0JAkVfOaxrPUu/wrTQ9hr/rZ5W9pegjSXjfRf4/3xt+bAw44gJ07d074dsfLIw1JUjVDQ5IacOmll3LVVVc9Pf/Rj36Uyy67jJNOOonjjjuOY445htWrVz9jvdtuu43TTjvt6fkLL7yQa6+9FoB169bx2te+luOPP55TTjmFhx56aMLHbWhIUgOWLl3KDTfc8PT8qlWrOPfcc/nSl77EXXfdxZo1a7jkkkvIzKrt7dq1i/e85z309/ezbt063vGOd/ChD31owsftNQ1JasCiRYvYsmULDz74IIODgxx88MHMnTuX973vfXz7299mv/3245e//CUPP/wwL37xi8fc3r333ss999zDm970JgCefPJJ5s6dO+HjNjQkqSFnnHEG/f39bN68maVLl/KFL3yBwcFB1q1bx4wZM+jt7X3GMxXTp0/nqaeeenp+aHlmsnDhQm6//fa9OmZPT0lSQ5YuXcrKlSvp7+/njDPOYMeOHRx66KHMmDGDNWvW8POfP/Nt5YcffjgbNmzgiSeeYMeOHdx6660AHHnkkQwODj4dGrt27WL9+vUTPmaPNCRNeU3dWr5w4UIeffRR5s2bx9y5c3n729/OW9/6Vvr6+jj22GN5+ctf/ox15s+fz1lnncUrX/lKFixYwKJFiwCYOXMm/f39vPe972XHjh3s3r2biy++mIULF07omKP2Istk0dfXl/vyS5h8TkOafDZu3MhRRx3V9DAa0+n3j4h1mdk31rqenpIkVTM0JEnVDA1JU9Jz7dR8rWf7exsakqacWbNmsXXr1ikXHEPfpzFr1qw93oZ3T0macnp6ehgYGGBwcLDpoexzQ9/ct6cMDUlTzowZM/b4m+umOk9PSZKqGRqSpGqGhiSpmqEhSapWHRoRMS0ifhARXy7zR0TE9yPivoi4ISJmlvrzyvymsry3bRsfLPV7I+KUtvriUtsUEcvb6h37kCQ1YzxHGhcBG9vmrwCuzMwFwHbgvFI/D9iemS8DriztiIijgaXAQmAxcFUJomnAZ4FTgaOBs0vb0fqQJDWgKjQiogd4C/D5Mh/AG4D+0uQ64PQyvaTMU5afVNovAVZm5hOZ+VNgE3BC+WzKzPsz87fASmDJGH1IkhpQe6TxKeADwNA3f8wGHsnM3WV+AJhXpucBDwCU5TtK+6frw9YZqT5aH5KkBowZGhFxGrAlM9e1lzs0zTGWTVS90xjPj4i1EbF2Kj7hKUn7Ss2RxmuAt0XEz2idOnoDrSOPgyJi6InyHuDBMj0AzAcoyw8EtrXXh60zUv1Xo/TxOzLz6szsy8y+OXPmVPxKkqQ9MWZoZOYHM7MnM3tpXcj+Zma+HVgDnFGaLQNWl+kbyzxl+Tez9VawG4Gl5e6qI4AFwB3AncCCcqfUzNLHjWWdkfqQJDXg2TyncSnw/ojYROv6wzWlfg0wu9TfDywHyMz1wCpgA/A14ILMfLJcs7gQuJnW3VmrStvR+pAkNWBcLyzMzNuA28r0/bTufBre5nHgzBHW/wTwiQ71m4CbOtQ79iFJaoZPhEuSqhkakqRqhoYkqZpfwqQpq3f5V5oewl71s8vf0vQQ9ir3XzM80pAkVTM0JEnVDA1JUjVDQ5JUzdCQJFUzNCRJ1QwNSVI1Q0OSVM3QkCRVMzQkSdUMDUlSNUNDklTN0JAkVTM0JEnVDA1JUjVDQ5JUzdCQJFUzNCRJ1QwNSVI1Q0OSVM3QkCRVMzQkSdUMDUlSNUNDklTN0JAkVTM0JEnVDA1JUjVDQ5JUzdCQJFUzNCRJ1QwNSVI1Q0OSVM3QkCRVGzM0ImJWRNwRET+MiPURcVmpHxER34+I+yLihoiYWerPK/ObyvLetm19sNTvjYhT2uqLS21TRCxvq3fsQ5LUjJojjSeAN2Tmq4BjgcURcSJwBXBlZi4AtgPnlfbnAdsz82XAlaUdEXE0sBRYCCwGroqIaRExDfgscCpwNHB2acsofUiSGjBmaGTLzjI7o3wSeAPQX+rXAaeX6SVlnrL8pIiIUl+ZmU9k5k+BTcAJ5bMpM+/PzN8CK4ElZZ2R+pAkNaDqmkY5Irgb2ALcAvwEeCQzd5cmA8C8Mj0PeACgLN8BzG6vD1tnpPrsUfqQJDWgKjQy88nMPBbooXVkcFSnZuVnjLBsourPEBHnR8TaiFg7ODjYqYkkaQKM6+6pzHwEuA04ETgoIqaXRT3Ag2V6AJgPUJYfCGxrrw9bZ6T6r0bpY/i4rs7MvszsmzNnznh+JUnSONTcPTUnIg4q0/sDbwQ2AmuAM0qzZcDqMn1jmacs/2ZmZqkvLXdXHQEsAO4A7gQWlDulZtK6WH5jWWekPiRJDZg+dhPmAteVu5z2A1Zl5pcjYgOwMiL+DvgBcE1pfw3wrxGxidYRxlKAzFwfEauADcBu4ILMfBIgIi4EbgamASsyc33Z1qUj9CFJasCYoZGZPwIWdajfT+v6xvD648CZI2zrE8AnOtRvAm6q7UOS1AyfCJckVTM0JEnVDA1JUjVDQ5JUzdCQJFUzNCRJ1QwNSVI1Q0OSVM3QkCRVMzQkSdUMDUlSNUNDklTN0JAkVTM0JEnVDA1JUjVDQ5JUzdCQJFUzNCRJ1QwNSVI1Q0OSVM3QkCRVMzQkSdUMDUlSNUNDklTN0JAkVTM0JEnVDA1JUjVDQ5JUzdCQJFUzNCRJ1QwNSVI1Q0OSVM3QkCRVMzQkSdUMDUlSNUNDklTN0JAkVTM0JEnVxgyNiJgfEWsiYmNErI+Ii0r9RRFxS0TcV34eXOoREZ+JiE0R8aOIOK5tW8tK+/siYllb/fiI+HFZ5zMREaP1IUlqRs2Rxm7gksw8CjgRuCAijgaWA7dm5gLg1jIPcCqwoHzOBz4HrQAAPgK8GjgB+EhbCHyutB1ab3Gpj9SHJKkBY4ZGZj6UmXeV6UeBjcA8YAlwXWl2HXB6mV4CXJ8t3wMOioi5wCnALZm5LTO3A7cAi8uyF2bm7ZmZwPXDttWpD0lSA8Z1TSMieoFFwPeBwzLzIWgFC3BoaTYPeKBttYFSG60+0KHOKH0MH9f5EbE2ItYODg6O51eSJI1DdWhExAHAfwIXZ+avR2vaoZZ7UK+WmVdnZl9m9s2ZM2c8q0qSxqEqNCJiBq3A+EJm/lcpP1xOLVF+bin1AWB+2+o9wINj1Hs61EfrQ5LUgJq7pwK4BtiYmf/YtuhGYOgOqGXA6rb6OeUuqhOBHeXU0s3AyRFxcLkAfjJwc1n2aEScWPo6Z9i2OvUhSWrA9Io2rwH+AvhxRNxdan8DXA6siojzgF8AZ5ZlNwFvBjYBvwHOBcjMbRHxceDO0u5jmbmtTL8buBbYH/hq+TBKH5KkBowZGpn5HTpfdwA4qUP7BC4YYVsrgBUd6muBV3Sob+3UhySpGT4RLkmqZmhIkqoZGpKkaoaGJKmaoSFJqmZoSJKqGRqSpGqGhiSpmqEhSapmaEiSqhkakqRqhoYkqZqhIUmqZmhIkqoZGpKkaoaGJKmaoSFJqmZoSJKqGRqSpGqGhiSpmqEhSapmaEiSqhkakqRqhoYkqZqhIUmqZmhIkqoZGpKkaoaGJKmaoSFJqmZoSJKqGRqSpGqGhiSpmqEhSapmaEiSqhkakqRqhoYkqZqhIUmqNmZoRMSKiNgSEfe01V4UEbdExH3l58GlHhHxmYjYFBE/iojj2tZZVtrfFxHL2urHR8SPyzqfiYgYrQ9JUnNqjjSuBRYPqy0Hbs3MBcCtZR7gVGBB+ZwPfA5aAQB8BHg1cALwkbYQ+FxpO7Te4jH6kCQ1ZMzQyMxvA9uGlZcA15Xp64DT2+rXZ8v3gIMiYi5wCnBLZm7LzO3ALcDisuyFmXl7ZiZw/bBtdepDktSQPb2mcVhmPgRQfh5a6vOAB9raDZTaaPWBDvXR+niGiDg/ItZGxNrBwcE9/JUkSWOZ6Avh0aGWe1Afl8y8OjP7MrNvzpw5411dklRpT0Pj4XJqifJzS6kPAPPb2vUAD45R7+lQH60PSVJD9jQ0bgSG7oBaBqxuq59T7qI6EdhRTi3dDJwcEQeXC+AnAzeXZY9GxInlrqlzhm2rUx+SpIZMH6tBRHwReB1wSEQM0LoL6nJgVUScB/wCOLM0vwl4M7AJ+A1wLkBmbouIjwN3lnYfy8yhi+vvpnWH1v7AV8uHUfqQJDVkzNDIzLNHWHRSh7YJXDDCdlYAKzrU1wKv6FDf2qkPSVJzfCJcklTN0JAkVTM0JEnVDA1JUjVDQ5JUzdCQJFUzNCRJ1QwNSVI1Q0OSVM3QkCRVMzQkSdUMDUlSNUNDklTN0JAkVTM0JEnVDA1JUjVDQ5JUzdCQJFUzNCRJ1QwNSVI1Q0OSVM3QkCRVMzQkSdUMDUlSNUNDklTN0JAkVTM0JEnVDA1JUjVDQ5JUzdCQJFUzNCRJ1QwNSVI1Q0OSVM3QkCRVMzQkSdUMDUlSNUNDklSt60MjIhZHxL0RsSkiljc9Hkmayro6NCJiGvBZ4FTgaODsiDi62VFJ0tTV1aEBnABsysz7M/O3wEpgScNjkqQpa3rTAxjDPOCBtvkB4NXDG0XE+cD5ZXZnRNy7D8bWlEOAX+2rzuKKfdXTlOC+m9ye6/vv8JpG3R4a0aGWzyhkXg1cvfeH07yIWJuZfU2PQ+Pnvpvc3H8t3X56agCY3zbfAzzY0Fgkacrr9tC4E1gQEUdExExgKXBjw2OSpCmrq09PZebuiLgQuBmYBqzIzPUND6tpU+I03HOU+25yc/8BkfmMSwSSJHXU7aenJEldxNCQJFUzNCRJ1QwNSVI1Q2MSiYjrmx6DpKmtq2+5ncoiYvjzKAG8PiIOAsjMt+37UWlPRcQf03qX2j2Z+fWmx6PRRcSrgY2Z+euI2B9YDhwHbAA+mZk7Gh1gg7zltktFxF20/oB+ntarUwL4Iq0HHMnMbzU3Oo0lIu7IzBPK9LuAC4AvAScD/5OZlzc5Po0uItYDryrPil0N/AboB04q9T9rdIANMjS6VETsB1wEvBn468y8OyLuz8yXNjw0VYiIH2TmojJ9J/DmzByMiOcD38vMY5odoUYTERsz86gyfVdmHte27O7MPLa50TXLaxpdKjOfyswrgXOBD0XEP+HpxMlkv4g4OCJm0/rP2SBAZj4G7G52aKpwT0ScW6Z/GBF9ABHxB8Cu5obVPP8R6nKZOQCcGRFvAX7d9HhU7UBgHa3TihkRL87MzRFxAJ3f3qzu8k7g0xHxt7Reh357RDxA66sa3tnoyBrm6alJKCIOyMydTY9D4xcRvwcclpk/bXosGltEvAB4Ka3/YA9k5sMND6lxhsYkFBG/yMyXND0O7RlDf3Kb6vvP01NdKiLeP9Ii4IB9ORZNuA2AoT95Ten9Z2h0r08C/0Dni6bewNDlDP3Jzf03MkOje90F/Hdmrhu+ICKm9IW4ScLQn9zcfyPwmkaXiogjgW1Dt2oOW3aYF+S6W0R8F3jPCKH/QGbO77CauoT7b2SGhrQXGPqTm/tvZIZGl4qIA4EPAqcDc0p5C7AauDwzH2lqbJKmril9bq7LrQK2A6/LzNmZORt4fan9R6Mj05gi4sCIuDwi/i8itpbPxlI7qOnxaXTuv5EZGt2rNzOvyMzNQ4XM3JyZVzCFb/ebRAz9yc39NwJPT3WpiPg68A3guqHzpxFxGPCXwJsy840NDk9jiIh7M/PI8S5Td3D/jcwjje7158Bs4FsRsT0itgG3AS8CzmpyYKry84j4QAl6oBX6EXEprfcXqbu5/0ZgaHSpzNwO/AtwITA/M1+UmUdl5qW0vsxH3c3Qn9zcfyPw9FSXioj30vrino3AscBFmbm6LPud9/urO0XEy4EeWt+fsbOtvjgzv9bcyFTD/deZRxrd613A8Zl5OvA64MMRcVFZ5qu1u1wJ/dW0jhTviYglbYs/2cyoVMv9NzJfI9K9pg397yYzfxYRrwP6I+JwDI3JYCj0d0ZEL61915uZn8b9Nxm4/0ZgaHSvzRFxbGbeDVD+8J4GrAD8qtDuZ+hPbu6/EXh6qnudA2xuL2Tm7sw8B/iTZoakcdgcEU9/j3T5B+g04BAM/cnA/TcCL4RLe0FE9AC72x/ObFv2msz83waGpUruv5EZGpKkap6ekiRVMzQkSdUMDelZiJbvRMSpbbWzImLKPvyl5zavaUjPUkS8gtabTxcB04C7gcWZ+ZNnsc3pmdnpq0alRhka0gSIiL8HHgOeDzyamR+PiGW0XgUzE/gucGFmPhURVwPHAfsDN2Tmx8o2BoB/BhYDn8rMKf0KbnUnH+6TJsZlwF3Ab4G+cvTxp8AfZebuEhRLgX8HlmfmtoiYDqyJiP7M3FC281hmvqaJX0CqYWhIEyAzH4uIG4CdmflERLwR+ENgbURA66hi6JXaZ0fEebT+/v0+cDQwFBo37NuRS+NjaEgT56nygdarJlZk5ofbG0TEAuAi4ITMfCQi/g2Y1dbksX0yUmkPefeUtHd8AzgrIg4BiIjZEfES4IXAo8CvI2IucEqDY5TGzSMNaS/IzB9HxGXANyJiP2AX8FfAWlqnou4B7gem7OsoNDl595QkqZqnpyRJ1QwNSVI1Q0OSVM3QkCRVMzQkSdUMDUlSNUNDklTt/wEkPNS1SGbD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90800"/>
            <a:ext cx="4095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9800" y="2590800"/>
            <a:ext cx="76158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N" dirty="0"/>
              <a:t>There is a decline of 11% in Exports from 2014 to 2016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" y="5943600"/>
            <a:ext cx="3933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0375" y="5562600"/>
            <a:ext cx="11757025" cy="76200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4758615" y="5943600"/>
            <a:ext cx="759823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N" dirty="0"/>
              <a:t>There is a decline of </a:t>
            </a:r>
            <a:r>
              <a:rPr lang="en-IN" dirty="0" smtClean="0"/>
              <a:t>15% </a:t>
            </a:r>
            <a:r>
              <a:rPr lang="en-IN" dirty="0"/>
              <a:t>in </a:t>
            </a:r>
            <a:r>
              <a:rPr lang="en-IN" dirty="0" smtClean="0"/>
              <a:t>Imports </a:t>
            </a:r>
            <a:r>
              <a:rPr lang="en-IN" dirty="0"/>
              <a:t>from 2014 to 2016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</a:t>
            </a:r>
            <a:r>
              <a:rPr lang="en-US" dirty="0" smtClean="0"/>
              <a:t>Graphs – </a:t>
            </a:r>
            <a:br>
              <a:rPr lang="en-US" dirty="0" smtClean="0"/>
            </a:br>
            <a:r>
              <a:rPr lang="en-US" sz="2800" dirty="0" smtClean="0"/>
              <a:t>Insight2(</a:t>
            </a:r>
            <a:r>
              <a:rPr lang="en-IN" sz="2800" dirty="0"/>
              <a:t>3 Year All Imports Top 25 Countries share</a:t>
            </a:r>
            <a:r>
              <a:rPr lang="en-US" sz="2800" dirty="0" smtClean="0"/>
              <a:t>)</a:t>
            </a:r>
            <a:endParaRPr sz="2800" dirty="0"/>
          </a:p>
        </p:txBody>
      </p:sp>
      <p:sp>
        <p:nvSpPr>
          <p:cNvPr id="2" name="AutoShape 2" descr="data:image/png;base64,iVBORw0KGgoAAAANSUhEUgAAAY0AAAEZCAYAAABrUHmEAAAABHNCSVQICAgIfAhkiAAAAAlwSFlzAAALEgAACxIB0t1+/AAAADl0RVh0U29mdHdhcmUAbWF0cGxvdGxpYiB2ZXJzaW9uIDMuMC4yLCBodHRwOi8vbWF0cGxvdGxpYi5vcmcvOIA7rQAAFK9JREFUeJzt3X+QXWV9x/H3l/wwVBQwBEyzkcUxRYgogS0ytVN/oBAUDe0ADeOUFFGmDigoU4m1jqLVgXamqFNxykgKtNaQbmtDFUXEoGNFIUFUkpQh4g9WCFmTEAkOmMC3f9xnmetyd/fZsMm5y75fM3f2nO95znmenZPkk/PzRmYiSVKN/ZoegCRp8jA0JEnVDA1JUjVDQ5JUzdCQJFUzNCRJ1QwNSVI1Q0OSVM3QkCRVm970ACbaIYcckr29vU0PQ5ImlXXr1v0qM+eM1e45Fxq9vb2sXbu26WFI0qQSET+vaefpKUlSNUNDklTN0JAkVXvOXdOQpLHs2rWLgYEBHn/88aaHss/NmjWLnp4eZsyYsUfrGxqSppyBgQFe8IIX0NvbS0Q0PZx9JjPZunUrAwMDHHHEEXu0DU9PSZpyHn/8cWbPnj2lAgMgIpg9e/azOsIyNCRNSVMtMIY829/b0JAkVfOaxrPUu/wrTQ9hr/rZ5W9pegjSXjfRf4/3xt+bAw44gJ07d074dsfLIw1JUjVDQ5IacOmll3LVVVc9Pf/Rj36Uyy67jJNOOonjjjuOY445htWrVz9jvdtuu43TTjvt6fkLL7yQa6+9FoB169bx2te+luOPP55TTjmFhx56aMLHbWhIUgOWLl3KDTfc8PT8qlWrOPfcc/nSl77EXXfdxZo1a7jkkkvIzKrt7dq1i/e85z309/ezbt063vGOd/ChD31owsftNQ1JasCiRYvYsmULDz74IIODgxx88MHMnTuX973vfXz7299mv/3245e//CUPP/wwL37xi8fc3r333ss999zDm970JgCefPJJ5s6dO+HjNjQkqSFnnHEG/f39bN68maVLl/KFL3yBwcFB1q1bx4wZM+jt7X3GMxXTp0/nqaeeenp+aHlmsnDhQm6//fa9OmZPT0lSQ5YuXcrKlSvp7+/njDPOYMeOHRx66KHMmDGDNWvW8POfP/Nt5YcffjgbNmzgiSeeYMeOHdx6660AHHnkkQwODj4dGrt27WL9+vUTPmaPNCRNeU3dWr5w4UIeffRR5s2bx9y5c3n729/OW9/6Vvr6+jj22GN5+ctf/ox15s+fz1lnncUrX/lKFixYwKJFiwCYOXMm/f39vPe972XHjh3s3r2biy++mIULF07omKP2Istk0dfXl/vyS5h8TkOafDZu3MhRRx3V9DAa0+n3j4h1mdk31rqenpIkVTM0JEnVDA1JU9Jz7dR8rWf7exsakqacWbNmsXXr1ikXHEPfpzFr1qw93oZ3T0macnp6ehgYGGBwcLDpoexzQ9/ct6cMDUlTzowZM/b4m+umOk9PSZKqGRqSpGqGhiSpmqEhSapWHRoRMS0ifhARXy7zR0TE9yPivoi4ISJmlvrzyvymsry3bRsfLPV7I+KUtvriUtsUEcvb6h37kCQ1YzxHGhcBG9vmrwCuzMwFwHbgvFI/D9iemS8DriztiIijgaXAQmAxcFUJomnAZ4FTgaOBs0vb0fqQJDWgKjQiogd4C/D5Mh/AG4D+0uQ64PQyvaTMU5afVNovAVZm5hOZ+VNgE3BC+WzKzPsz87fASmDJGH1IkhpQe6TxKeADwNA3f8wGHsnM3WV+AJhXpucBDwCU5TtK+6frw9YZqT5aH5KkBowZGhFxGrAlM9e1lzs0zTGWTVS90xjPj4i1EbF2Kj7hKUn7Ss2RxmuAt0XEz2idOnoDrSOPgyJi6InyHuDBMj0AzAcoyw8EtrXXh60zUv1Xo/TxOzLz6szsy8y+OXPmVPxKkqQ9MWZoZOYHM7MnM3tpXcj+Zma+HVgDnFGaLQNWl+kbyzxl+Tez9VawG4Gl5e6qI4AFwB3AncCCcqfUzNLHjWWdkfqQJDXg2TyncSnw/ojYROv6wzWlfg0wu9TfDywHyMz1wCpgA/A14ILMfLJcs7gQuJnW3VmrStvR+pAkNWBcLyzMzNuA28r0/bTufBre5nHgzBHW/wTwiQ71m4CbOtQ79iFJaoZPhEuSqhkakqRqhoYkqZpfwqQpq3f5V5oewl71s8vf0vQQ9ir3XzM80pAkVTM0JEnVDA1JUjVDQ5JUzdCQJFUzNCRJ1QwNSVI1Q0OSVM3QkCRVMzQkSdUMDUlSNUNDklTN0JAkVTM0JEnVDA1JUjVDQ5JUzdCQJFUzNCRJ1QwNSVI1Q0OSVM3QkCRVMzQkSdUMDUlSNUNDklTN0JAkVTM0JEnVDA1JUjVDQ5JUzdCQJFUzNCRJ1QwNSVI1Q0OSVM3QkCRVGzM0ImJWRNwRET+MiPURcVmpHxER34+I+yLihoiYWerPK/ObyvLetm19sNTvjYhT2uqLS21TRCxvq3fsQ5LUjJojjSeAN2Tmq4BjgcURcSJwBXBlZi4AtgPnlfbnAdsz82XAlaUdEXE0sBRYCCwGroqIaRExDfgscCpwNHB2acsofUiSGjBmaGTLzjI7o3wSeAPQX+rXAaeX6SVlnrL8pIiIUl+ZmU9k5k+BTcAJ5bMpM+/PzN8CK4ElZZ2R+pAkNaDqmkY5Irgb2ALcAvwEeCQzd5cmA8C8Mj0PeACgLN8BzG6vD1tnpPrsUfqQJDWgKjQy88nMPBbooXVkcFSnZuVnjLBsourPEBHnR8TaiFg7ODjYqYkkaQKM6+6pzHwEuA04ETgoIqaXRT3Ag2V6AJgPUJYfCGxrrw9bZ6T6r0bpY/i4rs7MvszsmzNnznh+JUnSONTcPTUnIg4q0/sDbwQ2AmuAM0qzZcDqMn1jmacs/2ZmZqkvLXdXHQEsAO4A7gQWlDulZtK6WH5jWWekPiRJDZg+dhPmAteVu5z2A1Zl5pcjYgOwMiL+DvgBcE1pfw3wrxGxidYRxlKAzFwfEauADcBu4ILMfBIgIi4EbgamASsyc33Z1qUj9CFJasCYoZGZPwIWdajfT+v6xvD648CZI2zrE8AnOtRvAm6q7UOS1AyfCJckVTM0JEnVDA1JUjVDQ5JUzdCQJFUzNCRJ1QwNSVI1Q0OSVM3QkCRVMzQkSdUMDUlSNUNDklTN0JAkVTM0JEnVDA1JUjVDQ5JUzdCQJFUzNCRJ1QwNSVI1Q0OSVM3QkCRVMzQkSdUMDUlSNUNDklTN0JAkVTM0JEnVDA1JUjVDQ5JUzdCQJFUzNCRJ1QwNSVI1Q0OSVM3QkCRVMzQkSdUMDUlSNUNDklTN0JAkVTM0JEnVxgyNiJgfEWsiYmNErI+Ii0r9RRFxS0TcV34eXOoREZ+JiE0R8aOIOK5tW8tK+/siYllb/fiI+HFZ5zMREaP1IUlqRs2Rxm7gksw8CjgRuCAijgaWA7dm5gLg1jIPcCqwoHzOBz4HrQAAPgK8GjgB+EhbCHyutB1ab3Gpj9SHJKkBY4ZGZj6UmXeV6UeBjcA8YAlwXWl2HXB6mV4CXJ8t3wMOioi5wCnALZm5LTO3A7cAi8uyF2bm7ZmZwPXDttWpD0lSA8Z1TSMieoFFwPeBwzLzIWgFC3BoaTYPeKBttYFSG60+0KHOKH0MH9f5EbE2ItYODg6O51eSJI1DdWhExAHAfwIXZ+avR2vaoZZ7UK+WmVdnZl9m9s2ZM2c8q0qSxqEqNCJiBq3A+EJm/lcpP1xOLVF+bin1AWB+2+o9wINj1Hs61EfrQ5LUgJq7pwK4BtiYmf/YtuhGYOgOqGXA6rb6OeUuqhOBHeXU0s3AyRFxcLkAfjJwc1n2aEScWPo6Z9i2OvUhSWrA9Io2rwH+AvhxRNxdan8DXA6siojzgF8AZ5ZlNwFvBjYBvwHOBcjMbRHxceDO0u5jmbmtTL8buBbYH/hq+TBKH5KkBowZGpn5HTpfdwA4qUP7BC4YYVsrgBUd6muBV3Sob+3UhySpGT4RLkmqZmhIkqoZGpKkaoaGJKmaoSFJqmZoSJKqGRqSpGqGhiSpmqEhSapmaEiSqhkakqRqhoYkqZqhIUmqZmhIkqoZGpKkaoaGJKmaoSFJqmZoSJKqGRqSpGqGhiSpmqEhSapmaEiSqhkakqRqhoYkqZqhIUmqZmhIkqoZGpKkaoaGJKmaoSFJqmZoSJKqGRqSpGqGhiSpmqEhSapmaEiSqhkakqRqhoYkqZqhIUmqNmZoRMSKiNgSEfe01V4UEbdExH3l58GlHhHxmYjYFBE/iojj2tZZVtrfFxHL2urHR8SPyzqfiYgYrQ9JUnNqjjSuBRYPqy0Hbs3MBcCtZR7gVGBB+ZwPfA5aAQB8BHg1cALwkbYQ+FxpO7Te4jH6kCQ1ZMzQyMxvA9uGlZcA15Xp64DT2+rXZ8v3gIMiYi5wCnBLZm7LzO3ALcDisuyFmXl7ZiZw/bBtdepDktSQPb2mcVhmPgRQfh5a6vOAB9raDZTaaPWBDvXR+niGiDg/ItZGxNrBwcE9/JUkSWOZ6Avh0aGWe1Afl8y8OjP7MrNvzpw5411dklRpT0Pj4XJqifJzS6kPAPPb2vUAD45R7+lQH60PSVJD9jQ0bgSG7oBaBqxuq59T7qI6EdhRTi3dDJwcEQeXC+AnAzeXZY9GxInlrqlzhm2rUx+SpIZMH6tBRHwReB1wSEQM0LoL6nJgVUScB/wCOLM0vwl4M7AJ+A1wLkBmbouIjwN3lnYfy8yhi+vvpnWH1v7AV8uHUfqQJDVkzNDIzLNHWHRSh7YJXDDCdlYAKzrU1wKv6FDf2qkPSVJzfCJcklTN0JAkVTM0JEnVDA1JUjVDQ5JUzdCQJFUzNCRJ1QwNSVI1Q0OSVM3QkCRVMzQkSdUMDUlSNUNDklTN0JAkVTM0JEnVDA1JUjVDQ5JUzdCQJFUzNCRJ1QwNSVI1Q0OSVM3QkCRVMzQkSdUMDUlSNUNDklTN0JAkVTM0JEnVDA1JUjVDQ5JUzdCQJFUzNCRJ1QwNSVI1Q0OSVM3QkCRVMzQkSdUMDUlSNUNDklSt60MjIhZHxL0RsSkiljc9Hkmayro6NCJiGvBZ4FTgaODsiDi62VFJ0tTV1aEBnABsysz7M/O3wEpgScNjkqQpa3rTAxjDPOCBtvkB4NXDG0XE+cD5ZXZnRNy7D8bWlEOAX+2rzuKKfdXTlOC+m9ye6/vv8JpG3R4a0aGWzyhkXg1cvfeH07yIWJuZfU2PQ+Pnvpvc3H8t3X56agCY3zbfAzzY0Fgkacrr9tC4E1gQEUdExExgKXBjw2OSpCmrq09PZebuiLgQuBmYBqzIzPUND6tpU+I03HOU+25yc/8BkfmMSwSSJHXU7aenJEldxNCQJFUzNCRJ1QwNSVI1Q2MSiYjrmx6DpKmtq2+5ncoiYvjzKAG8PiIOAsjMt+37UWlPRcQf03qX2j2Z+fWmx6PRRcSrgY2Z+euI2B9YDhwHbAA+mZk7Gh1gg7zltktFxF20/oB+ntarUwL4Iq0HHMnMbzU3Oo0lIu7IzBPK9LuAC4AvAScD/5OZlzc5Po0uItYDryrPil0N/AboB04q9T9rdIANMjS6VETsB1wEvBn468y8OyLuz8yXNjw0VYiIH2TmojJ9J/DmzByMiOcD38vMY5odoUYTERsz86gyfVdmHte27O7MPLa50TXLaxpdKjOfyswrgXOBD0XEP+HpxMlkv4g4OCJm0/rP2SBAZj4G7G52aKpwT0ScW6Z/GBF9ABHxB8Cu5obVPP8R6nKZOQCcGRFvAX7d9HhU7UBgHa3TihkRL87MzRFxAJ3f3qzu8k7g0xHxt7Reh357RDxA66sa3tnoyBrm6alJKCIOyMydTY9D4xcRvwcclpk/bXosGltEvAB4Ka3/YA9k5sMND6lxhsYkFBG/yMyXND0O7RlDf3Kb6vvP01NdKiLeP9Ii4IB9ORZNuA2AoT95Ten9Z2h0r08C/0Dni6bewNDlDP3Jzf03MkOje90F/Hdmrhu+ICKm9IW4ScLQn9zcfyPwmkaXiogjgW1Dt2oOW3aYF+S6W0R8F3jPCKH/QGbO77CauoT7b2SGhrQXGPqTm/tvZIZGl4qIA4EPAqcDc0p5C7AauDwzH2lqbJKmril9bq7LrQK2A6/LzNmZORt4fan9R6Mj05gi4sCIuDwi/i8itpbPxlI7qOnxaXTuv5EZGt2rNzOvyMzNQ4XM3JyZVzCFb/ebRAz9yc39NwJPT3WpiPg68A3guqHzpxFxGPCXwJsy840NDk9jiIh7M/PI8S5Td3D/jcwjje7158Bs4FsRsT0itgG3AS8CzmpyYKry84j4QAl6oBX6EXEprfcXqbu5/0ZgaHSpzNwO/AtwITA/M1+UmUdl5qW0vsxH3c3Qn9zcfyPw9FSXioj30vrino3AscBFmbm6LPud9/urO0XEy4EeWt+fsbOtvjgzv9bcyFTD/deZRxrd613A8Zl5OvA64MMRcVFZ5qu1u1wJ/dW0jhTviYglbYs/2cyoVMv9NzJfI9K9pg397yYzfxYRrwP6I+JwDI3JYCj0d0ZEL61915uZn8b9Nxm4/0ZgaHSvzRFxbGbeDVD+8J4GrAD8qtDuZ+hPbu6/EXh6qnudA2xuL2Tm7sw8B/iTZoakcdgcEU9/j3T5B+g04BAM/cnA/TcCL4RLe0FE9AC72x/ObFv2msz83waGpUruv5EZGpKkap6ekiRVMzQkSdUMDelZiJbvRMSpbbWzImLKPvyl5zavaUjPUkS8gtabTxcB04C7gcWZ+ZNnsc3pmdnpq0alRhka0gSIiL8HHgOeDzyamR+PiGW0XgUzE/gucGFmPhURVwPHAfsDN2Tmx8o2BoB/BhYDn8rMKf0KbnUnH+6TJsZlwF3Ab4G+cvTxp8AfZebuEhRLgX8HlmfmtoiYDqyJiP7M3FC281hmvqaJX0CqYWhIEyAzH4uIG4CdmflERLwR+ENgbURA66hi6JXaZ0fEebT+/v0+cDQwFBo37NuRS+NjaEgT56nygdarJlZk5ofbG0TEAuAi4ITMfCQi/g2Y1dbksX0yUmkPefeUtHd8AzgrIg4BiIjZEfES4IXAo8CvI2IucEqDY5TGzSMNaS/IzB9HxGXANyJiP2AX8FfAWlqnou4B7gem7OsoNDl595QkqZqnpyRJ1QwNSVI1Q0OSVM3QkCRVMzQkSdUMDUlSNUNDklTt/wEkPNS1SGbD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60413"/>
            <a:ext cx="9394465" cy="567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54840" y="6705600"/>
            <a:ext cx="2895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Top 10 Countries we are importing from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36544" y="2660413"/>
            <a:ext cx="325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dirty="0"/>
              <a:t>0   </a:t>
            </a:r>
            <a:r>
              <a:rPr lang="en-IN" dirty="0" smtClean="0"/>
              <a:t>China </a:t>
            </a:r>
            <a:r>
              <a:rPr lang="en-IN" dirty="0"/>
              <a:t>P Rp</a:t>
            </a:r>
          </a:p>
          <a:p>
            <a:pPr algn="l"/>
            <a:r>
              <a:rPr lang="en-IN" dirty="0"/>
              <a:t>1   </a:t>
            </a:r>
            <a:r>
              <a:rPr lang="en-IN" dirty="0" smtClean="0"/>
              <a:t>Saudi </a:t>
            </a:r>
            <a:r>
              <a:rPr lang="en-IN" dirty="0"/>
              <a:t>Arab</a:t>
            </a:r>
          </a:p>
          <a:p>
            <a:pPr algn="l"/>
            <a:r>
              <a:rPr lang="en-IN" dirty="0"/>
              <a:t>2   </a:t>
            </a:r>
            <a:r>
              <a:rPr lang="en-IN" dirty="0" smtClean="0"/>
              <a:t>U </a:t>
            </a:r>
            <a:r>
              <a:rPr lang="en-IN" dirty="0"/>
              <a:t>Arab Emts</a:t>
            </a:r>
          </a:p>
          <a:p>
            <a:pPr algn="l"/>
            <a:r>
              <a:rPr lang="en-IN" dirty="0"/>
              <a:t>3   </a:t>
            </a:r>
            <a:r>
              <a:rPr lang="en-IN" dirty="0" smtClean="0"/>
              <a:t>USA</a:t>
            </a:r>
            <a:endParaRPr lang="en-IN" dirty="0"/>
          </a:p>
          <a:p>
            <a:pPr algn="l"/>
            <a:r>
              <a:rPr lang="en-IN" dirty="0"/>
              <a:t>4   </a:t>
            </a:r>
            <a:r>
              <a:rPr lang="en-IN" dirty="0" smtClean="0"/>
              <a:t>Switzerland</a:t>
            </a:r>
            <a:endParaRPr lang="en-IN" dirty="0"/>
          </a:p>
          <a:p>
            <a:pPr algn="l"/>
            <a:r>
              <a:rPr lang="en-IN" dirty="0"/>
              <a:t>5   </a:t>
            </a:r>
            <a:r>
              <a:rPr lang="en-IN" dirty="0" smtClean="0"/>
              <a:t>Indonesia</a:t>
            </a:r>
            <a:endParaRPr lang="en-IN" dirty="0"/>
          </a:p>
          <a:p>
            <a:pPr algn="l"/>
            <a:r>
              <a:rPr lang="en-IN" dirty="0"/>
              <a:t>6   </a:t>
            </a:r>
            <a:r>
              <a:rPr lang="en-IN" dirty="0" smtClean="0"/>
              <a:t>Korea </a:t>
            </a:r>
            <a:r>
              <a:rPr lang="en-IN" dirty="0"/>
              <a:t>Rp</a:t>
            </a:r>
          </a:p>
          <a:p>
            <a:pPr algn="l"/>
            <a:r>
              <a:rPr lang="en-IN" dirty="0"/>
              <a:t>7   </a:t>
            </a:r>
            <a:r>
              <a:rPr lang="en-IN" dirty="0" smtClean="0"/>
              <a:t>Iraq</a:t>
            </a:r>
            <a:endParaRPr lang="en-IN" dirty="0"/>
          </a:p>
          <a:p>
            <a:pPr algn="l"/>
            <a:r>
              <a:rPr lang="en-IN" dirty="0"/>
              <a:t>8   </a:t>
            </a:r>
            <a:r>
              <a:rPr lang="en-IN" dirty="0" smtClean="0"/>
              <a:t>Germany</a:t>
            </a:r>
            <a:endParaRPr lang="en-IN" dirty="0"/>
          </a:p>
          <a:p>
            <a:pPr algn="l"/>
            <a:r>
              <a:rPr lang="en-IN" dirty="0"/>
              <a:t>9   </a:t>
            </a:r>
            <a:r>
              <a:rPr lang="en-IN" dirty="0" smtClean="0"/>
              <a:t>Nigeria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016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</a:t>
            </a:r>
            <a:r>
              <a:rPr lang="en-US" dirty="0" smtClean="0"/>
              <a:t>Graphs – </a:t>
            </a:r>
            <a:br>
              <a:rPr lang="en-US" dirty="0" smtClean="0"/>
            </a:br>
            <a:r>
              <a:rPr lang="en-US" sz="2800" dirty="0" smtClean="0"/>
              <a:t>Insight3(</a:t>
            </a:r>
            <a:r>
              <a:rPr lang="en-IN" sz="2400" b="1" dirty="0"/>
              <a:t>What are we importing more ?? - Top 25 Products and </a:t>
            </a:r>
            <a:r>
              <a:rPr lang="en-IN" sz="2400" b="1" dirty="0" smtClean="0"/>
              <a:t>Share</a:t>
            </a:r>
            <a:r>
              <a:rPr lang="en-US" sz="2800" dirty="0" smtClean="0"/>
              <a:t>)</a:t>
            </a:r>
            <a:endParaRPr sz="2800" dirty="0"/>
          </a:p>
        </p:txBody>
      </p:sp>
      <p:sp>
        <p:nvSpPr>
          <p:cNvPr id="2" name="AutoShape 2" descr="data:image/png;base64,iVBORw0KGgoAAAANSUhEUgAAAY0AAAEZCAYAAABrUHmEAAAABHNCSVQICAgIfAhkiAAAAAlwSFlzAAALEgAACxIB0t1+/AAAADl0RVh0U29mdHdhcmUAbWF0cGxvdGxpYiB2ZXJzaW9uIDMuMC4yLCBodHRwOi8vbWF0cGxvdGxpYi5vcmcvOIA7rQAAFK9JREFUeJzt3X+QXWV9x/H3l/wwVBQwBEyzkcUxRYgogS0ytVN/oBAUDe0ADeOUFFGmDigoU4m1jqLVgXamqFNxykgKtNaQbmtDFUXEoGNFIUFUkpQh4g9WCFmTEAkOmMC3f9xnmetyd/fZsMm5y75fM3f2nO95znmenZPkk/PzRmYiSVKN/ZoegCRp8jA0JEnVDA1JUjVDQ5JUzdCQJFUzNCRJ1QwNSVI1Q0OSVM3QkCRVm970ACbaIYcckr29vU0PQ5ImlXXr1v0qM+eM1e45Fxq9vb2sXbu26WFI0qQSET+vaefpKUlSNUNDklTN0JAkVXvOXdOQpLHs2rWLgYEBHn/88aaHss/NmjWLnp4eZsyYsUfrGxqSppyBgQFe8IIX0NvbS0Q0PZx9JjPZunUrAwMDHHHEEXu0DU9PSZpyHn/8cWbPnj2lAgMgIpg9e/azOsIyNCRNSVMtMIY829/b0JAkVfOaxrPUu/wrTQ9hr/rZ5W9pegjSXjfRf4/3xt+bAw44gJ07d074dsfLIw1JUjVDQ5IacOmll3LVVVc9Pf/Rj36Uyy67jJNOOonjjjuOY445htWrVz9jvdtuu43TTjvt6fkLL7yQa6+9FoB169bx2te+luOPP55TTjmFhx56aMLHbWhIUgOWLl3KDTfc8PT8qlWrOPfcc/nSl77EXXfdxZo1a7jkkkvIzKrt7dq1i/e85z309/ezbt063vGOd/ChD31owsftNQ1JasCiRYvYsmULDz74IIODgxx88MHMnTuX973vfXz7299mv/3245e//CUPP/wwL37xi8fc3r333ss999zDm970JgCefPJJ5s6dO+HjNjQkqSFnnHEG/f39bN68maVLl/KFL3yBwcFB1q1bx4wZM+jt7X3GMxXTp0/nqaeeenp+aHlmsnDhQm6//fa9OmZPT0lSQ5YuXcrKlSvp7+/njDPOYMeOHRx66KHMmDGDNWvW8POfP/Nt5YcffjgbNmzgiSeeYMeOHdx6660AHHnkkQwODj4dGrt27WL9+vUTPmaPNCRNeU3dWr5w4UIeffRR5s2bx9y5c3n729/OW9/6Vvr6+jj22GN5+ctf/ox15s+fz1lnncUrX/lKFixYwKJFiwCYOXMm/f39vPe972XHjh3s3r2biy++mIULF07omKP2Istk0dfXl/vyS5h8TkOafDZu3MhRRx3V9DAa0+n3j4h1mdk31rqenpIkVTM0JEnVDA1JU9Jz7dR8rWf7exsakqacWbNmsXXr1ikXHEPfpzFr1qw93oZ3T0macnp6ehgYGGBwcLDpoexzQ9/ct6cMDUlTzowZM/b4m+umOk9PSZKqGRqSpGqGhiSpmqEhSapWHRoRMS0ifhARXy7zR0TE9yPivoi4ISJmlvrzyvymsry3bRsfLPV7I+KUtvriUtsUEcvb6h37kCQ1YzxHGhcBG9vmrwCuzMwFwHbgvFI/D9iemS8DriztiIijgaXAQmAxcFUJomnAZ4FTgaOBs0vb0fqQJDWgKjQiogd4C/D5Mh/AG4D+0uQ64PQyvaTMU5afVNovAVZm5hOZ+VNgE3BC+WzKzPsz87fASmDJGH1IkhpQe6TxKeADwNA3f8wGHsnM3WV+AJhXpucBDwCU5TtK+6frw9YZqT5aH5KkBowZGhFxGrAlM9e1lzs0zTGWTVS90xjPj4i1EbF2Kj7hKUn7Ss2RxmuAt0XEz2idOnoDrSOPgyJi6InyHuDBMj0AzAcoyw8EtrXXh60zUv1Xo/TxOzLz6szsy8y+OXPmVPxKkqQ9MWZoZOYHM7MnM3tpXcj+Zma+HVgDnFGaLQNWl+kbyzxl+Tez9VawG4Gl5e6qI4AFwB3AncCCcqfUzNLHjWWdkfqQJDXg2TyncSnw/ojYROv6wzWlfg0wu9TfDywHyMz1wCpgA/A14ILMfLJcs7gQuJnW3VmrStvR+pAkNWBcLyzMzNuA28r0/bTufBre5nHgzBHW/wTwiQ71m4CbOtQ79iFJaoZPhEuSqhkakqRqhoYkqZpfwqQpq3f5V5oewl71s8vf0vQQ9ir3XzM80pAkVTM0JEnVDA1JUjVDQ5JUzdCQJFUzNCRJ1QwNSVI1Q0OSVM3QkCRVMzQkSdUMDUlSNUNDklTN0JAkVTM0JEnVDA1JUjVDQ5JUzdCQJFUzNCRJ1QwNSVI1Q0OSVM3QkCRVMzQkSdUMDUlSNUNDklTN0JAkVTM0JEnVDA1JUjVDQ5JUzdCQJFUzNCRJ1QwNSVI1Q0OSVM3QkCRVGzM0ImJWRNwRET+MiPURcVmpHxER34+I+yLihoiYWerPK/ObyvLetm19sNTvjYhT2uqLS21TRCxvq3fsQ5LUjJojjSeAN2Tmq4BjgcURcSJwBXBlZi4AtgPnlfbnAdsz82XAlaUdEXE0sBRYCCwGroqIaRExDfgscCpwNHB2acsofUiSGjBmaGTLzjI7o3wSeAPQX+rXAaeX6SVlnrL8pIiIUl+ZmU9k5k+BTcAJ5bMpM+/PzN8CK4ElZZ2R+pAkNaDqmkY5Irgb2ALcAvwEeCQzd5cmA8C8Mj0PeACgLN8BzG6vD1tnpPrsUfqQJDWgKjQy88nMPBbooXVkcFSnZuVnjLBsourPEBHnR8TaiFg7ODjYqYkkaQKM6+6pzHwEuA04ETgoIqaXRT3Ag2V6AJgPUJYfCGxrrw9bZ6T6r0bpY/i4rs7MvszsmzNnznh+JUnSONTcPTUnIg4q0/sDbwQ2AmuAM0qzZcDqMn1jmacs/2ZmZqkvLXdXHQEsAO4A7gQWlDulZtK6WH5jWWekPiRJDZg+dhPmAteVu5z2A1Zl5pcjYgOwMiL+DvgBcE1pfw3wrxGxidYRxlKAzFwfEauADcBu4ILMfBIgIi4EbgamASsyc33Z1qUj9CFJasCYoZGZPwIWdajfT+v6xvD648CZI2zrE8AnOtRvAm6q7UOS1AyfCJckVTM0JEnVDA1JUjVDQ5JUzdCQJFUzNCRJ1QwNSVI1Q0OSVM3QkCRVMzQkSdUMDUlSNUNDklTN0JAkVTM0JEnVDA1JUjVDQ5JUzdCQJFUzNCRJ1QwNSVI1Q0OSVM3QkCRVMzQkSdUMDUlSNUNDklTN0JAkVTM0JEnVDA1JUjVDQ5JUzdCQJFUzNCRJ1QwNSVI1Q0OSVM3QkCRVMzQkSdUMDUlSNUNDklTN0JAkVTM0JEnVxgyNiJgfEWsiYmNErI+Ii0r9RRFxS0TcV34eXOoREZ+JiE0R8aOIOK5tW8tK+/siYllb/fiI+HFZ5zMREaP1IUlqRs2Rxm7gksw8CjgRuCAijgaWA7dm5gLg1jIPcCqwoHzOBz4HrQAAPgK8GjgB+EhbCHyutB1ab3Gpj9SHJKkBY4ZGZj6UmXeV6UeBjcA8YAlwXWl2HXB6mV4CXJ8t3wMOioi5wCnALZm5LTO3A7cAi8uyF2bm7ZmZwPXDttWpD0lSA8Z1TSMieoFFwPeBwzLzIWgFC3BoaTYPeKBttYFSG60+0KHOKH0MH9f5EbE2ItYODg6O51eSJI1DdWhExAHAfwIXZ+avR2vaoZZ7UK+WmVdnZl9m9s2ZM2c8q0qSxqEqNCJiBq3A+EJm/lcpP1xOLVF+bin1AWB+2+o9wINj1Hs61EfrQ5LUgJq7pwK4BtiYmf/YtuhGYOgOqGXA6rb6OeUuqhOBHeXU0s3AyRFxcLkAfjJwc1n2aEScWPo6Z9i2OvUhSWrA9Io2rwH+AvhxRNxdan8DXA6siojzgF8AZ5ZlNwFvBjYBvwHOBcjMbRHxceDO0u5jmbmtTL8buBbYH/hq+TBKH5KkBowZGpn5HTpfdwA4qUP7BC4YYVsrgBUd6muBV3Sob+3UhySpGT4RLkmqZmhIkqoZGpKkaoaGJKmaoSFJqmZoSJKqGRqSpGqGhiSpmqEhSapmaEiSqhkakqRqhoYkqZqhIUmqZmhIkqoZGpKkaoaGJKmaoSFJqmZoSJKqGRqSpGqGhiSpmqEhSapmaEiSqhkakqRqhoYkqZqhIUmqZmhIkqoZGpKkaoaGJKmaoSFJqmZoSJKqGRqSpGqGhiSpmqEhSapmaEiSqhkakqRqhoYkqZqhIUmqNmZoRMSKiNgSEfe01V4UEbdExH3l58GlHhHxmYjYFBE/iojj2tZZVtrfFxHL2urHR8SPyzqfiYgYrQ9JUnNqjjSuBRYPqy0Hbs3MBcCtZR7gVGBB+ZwPfA5aAQB8BHg1cALwkbYQ+FxpO7Te4jH6kCQ1ZMzQyMxvA9uGlZcA15Xp64DT2+rXZ8v3gIMiYi5wCnBLZm7LzO3ALcDisuyFmXl7ZiZw/bBtdepDktSQPb2mcVhmPgRQfh5a6vOAB9raDZTaaPWBDvXR+niGiDg/ItZGxNrBwcE9/JUkSWOZ6Avh0aGWe1Afl8y8OjP7MrNvzpw5411dklRpT0Pj4XJqifJzS6kPAPPb2vUAD45R7+lQH60PSVJD9jQ0bgSG7oBaBqxuq59T7qI6EdhRTi3dDJwcEQeXC+AnAzeXZY9GxInlrqlzhm2rUx+SpIZMH6tBRHwReB1wSEQM0LoL6nJgVUScB/wCOLM0vwl4M7AJ+A1wLkBmbouIjwN3lnYfy8yhi+vvpnWH1v7AV8uHUfqQJDVkzNDIzLNHWHRSh7YJXDDCdlYAKzrU1wKv6FDf2qkPSVJzfCJcklTN0JAkVTM0JEnVDA1JUjVDQ5JUzdCQJFUzNCRJ1QwNSVI1Q0OSVM3QkCRVMzQkSdUMDUlSNUNDklTN0JAkVTM0JEnVDA1JUjVDQ5JUzdCQJFUzNCRJ1QwNSVI1Q0OSVM3QkCRVMzQkSdUMDUlSNUNDklTN0JAkVTM0JEnVDA1JUjVDQ5JUzdCQJFUzNCRJ1QwNSVI1Q0OSVM3QkCRVMzQkSdUMDUlSNUNDklSt60MjIhZHxL0RsSkiljc9Hkmayro6NCJiGvBZ4FTgaODsiDi62VFJ0tTV1aEBnABsysz7M/O3wEpgScNjkqQpa3rTAxjDPOCBtvkB4NXDG0XE+cD5ZXZnRNy7D8bWlEOAX+2rzuKKfdXTlOC+m9ye6/vv8JpG3R4a0aGWzyhkXg1cvfeH07yIWJuZfU2PQ+Pnvpvc3H8t3X56agCY3zbfAzzY0Fgkacrr9tC4E1gQEUdExExgKXBjw2OSpCmrq09PZebuiLgQuBmYBqzIzPUND6tpU+I03HOU+25yc/8BkfmMSwSSJHXU7aenJEldxNCQJFUzNCRJ1QwNSVI1Q2MSiYjrmx6DpKmtq2+5ncoiYvjzKAG8PiIOAsjMt+37UWlPRcQf03qX2j2Z+fWmx6PRRcSrgY2Z+euI2B9YDhwHbAA+mZk7Gh1gg7zltktFxF20/oB+ntarUwL4Iq0HHMnMbzU3Oo0lIu7IzBPK9LuAC4AvAScD/5OZlzc5Po0uItYDryrPil0N/AboB04q9T9rdIANMjS6VETsB1wEvBn468y8OyLuz8yXNjw0VYiIH2TmojJ9J/DmzByMiOcD38vMY5odoUYTERsz86gyfVdmHte27O7MPLa50TXLaxpdKjOfyswrgXOBD0XEP+HpxMlkv4g4OCJm0/rP2SBAZj4G7G52aKpwT0ScW6Z/GBF9ABHxB8Cu5obVPP8R6nKZOQCcGRFvAX7d9HhU7UBgHa3TihkRL87MzRFxAJ3f3qzu8k7g0xHxt7Reh357RDxA66sa3tnoyBrm6alJKCIOyMydTY9D4xcRvwcclpk/bXosGltEvAB4Ka3/YA9k5sMND6lxhsYkFBG/yMyXND0O7RlDf3Kb6vvP01NdKiLeP9Ii4IB9ORZNuA2AoT95Ten9Z2h0r08C/0Dni6bewNDlDP3Jzf03MkOje90F/Hdmrhu+ICKm9IW4ScLQn9zcfyPwmkaXiogjgW1Dt2oOW3aYF+S6W0R8F3jPCKH/QGbO77CauoT7b2SGhrQXGPqTm/tvZIZGl4qIA4EPAqcDc0p5C7AauDwzH2lqbJKmril9bq7LrQK2A6/LzNmZORt4fan9R6Mj05gi4sCIuDwi/i8itpbPxlI7qOnxaXTuv5EZGt2rNzOvyMzNQ4XM3JyZVzCFb/ebRAz9yc39NwJPT3WpiPg68A3guqHzpxFxGPCXwJsy840NDk9jiIh7M/PI8S5Td3D/jcwjje7158Bs4FsRsT0itgG3AS8CzmpyYKry84j4QAl6oBX6EXEprfcXqbu5/0ZgaHSpzNwO/AtwITA/M1+UmUdl5qW0vsxH3c3Qn9zcfyPw9FSXioj30vrino3AscBFmbm6LPud9/urO0XEy4EeWt+fsbOtvjgzv9bcyFTD/deZRxrd613A8Zl5OvA64MMRcVFZ5qu1u1wJ/dW0jhTviYglbYs/2cyoVMv9NzJfI9K9pg397yYzfxYRrwP6I+JwDI3JYCj0d0ZEL61915uZn8b9Nxm4/0ZgaHSvzRFxbGbeDVD+8J4GrAD8qtDuZ+hPbu6/EXh6qnudA2xuL2Tm7sw8B/iTZoakcdgcEU9/j3T5B+g04BAM/cnA/TcCL4RLe0FE9AC72x/ObFv2msz83waGpUruv5EZGpKkap6ekiRVMzQkSdUMDelZiJbvRMSpbbWzImLKPvyl5zavaUjPUkS8gtabTxcB04C7gcWZ+ZNnsc3pmdnpq0alRhka0gSIiL8HHgOeDzyamR+PiGW0XgUzE/gucGFmPhURVwPHAfsDN2Tmx8o2BoB/BhYDn8rMKf0KbnUnH+6TJsZlwF3Ab4G+cvTxp8AfZebuEhRLgX8HlmfmtoiYDqyJiP7M3FC281hmvqaJX0CqYWhIEyAzH4uIG4CdmflERLwR+ENgbURA66hi6JXaZ0fEebT+/v0+cDQwFBo37NuRS+NjaEgT56nygdarJlZk5ofbG0TEAuAi4ITMfCQi/g2Y1dbksX0yUmkPefeUtHd8AzgrIg4BiIjZEfES4IXAo8CvI2IucEqDY5TGzSMNaS/IzB9HxGXANyJiP2AX8FfAWlqnou4B7gem7OsoNDl595QkqZqnpyRJ1QwNSVI1Q0OSVM3QkCRVMzQkSdUMDUlSNUNDklTt/wEkPNS1SGbD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 descr="C:\Users\USER\AppData\Local\Temp\new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362200"/>
            <a:ext cx="10744200" cy="69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2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</a:t>
            </a:r>
            <a:r>
              <a:rPr lang="en-US" dirty="0" smtClean="0"/>
              <a:t>Graphs – </a:t>
            </a:r>
            <a:br>
              <a:rPr lang="en-US" dirty="0" smtClean="0"/>
            </a:br>
            <a:r>
              <a:rPr lang="en-US" sz="2800" dirty="0" smtClean="0"/>
              <a:t>Insight4(</a:t>
            </a:r>
            <a:r>
              <a:rPr lang="en-IN" sz="2400" b="1" dirty="0" smtClean="0"/>
              <a:t>Whom to reduce Import with, to positively drive trade balance</a:t>
            </a:r>
            <a:r>
              <a:rPr lang="en-US" sz="2800" dirty="0" smtClean="0"/>
              <a:t>)</a:t>
            </a:r>
            <a:endParaRPr sz="2800" dirty="0"/>
          </a:p>
        </p:txBody>
      </p:sp>
      <p:sp>
        <p:nvSpPr>
          <p:cNvPr id="2" name="AutoShape 2" descr="data:image/png;base64,iVBORw0KGgoAAAANSUhEUgAAAY0AAAEZCAYAAABrUHmEAAAABHNCSVQICAgIfAhkiAAAAAlwSFlzAAALEgAACxIB0t1+/AAAADl0RVh0U29mdHdhcmUAbWF0cGxvdGxpYiB2ZXJzaW9uIDMuMC4yLCBodHRwOi8vbWF0cGxvdGxpYi5vcmcvOIA7rQAAFK9JREFUeJzt3X+QXWV9x/H3l/wwVBQwBEyzkcUxRYgogS0ytVN/oBAUDe0ADeOUFFGmDigoU4m1jqLVgXamqFNxykgKtNaQbmtDFUXEoGNFIUFUkpQh4g9WCFmTEAkOmMC3f9xnmetyd/fZsMm5y75fM3f2nO95znmenZPkk/PzRmYiSVKN/ZoegCRp8jA0JEnVDA1JUjVDQ5JUzdCQJFUzNCRJ1QwNSVI1Q0OSVM3QkCRVm970ACbaIYcckr29vU0PQ5ImlXXr1v0qM+eM1e45Fxq9vb2sXbu26WFI0qQSET+vaefpKUlSNUNDklTN0JAkVXvOXdOQpLHs2rWLgYEBHn/88aaHss/NmjWLnp4eZsyYsUfrGxqSppyBgQFe8IIX0NvbS0Q0PZx9JjPZunUrAwMDHHHEEXu0DU9PSZpyHn/8cWbPnj2lAgMgIpg9e/azOsIyNCRNSVMtMIY829/b0JAkVfOaxrPUu/wrTQ9hr/rZ5W9pegjSXjfRf4/3xt+bAw44gJ07d074dsfLIw1JUjVDQ5IacOmll3LVVVc9Pf/Rj36Uyy67jJNOOonjjjuOY445htWrVz9jvdtuu43TTjvt6fkLL7yQa6+9FoB169bx2te+luOPP55TTjmFhx56aMLHbWhIUgOWLl3KDTfc8PT8qlWrOPfcc/nSl77EXXfdxZo1a7jkkkvIzKrt7dq1i/e85z309/ezbt063vGOd/ChD31owsftNQ1JasCiRYvYsmULDz74IIODgxx88MHMnTuX973vfXz7299mv/3245e//CUPP/wwL37xi8fc3r333ss999zDm970JgCefPJJ5s6dO+HjNjQkqSFnnHEG/f39bN68maVLl/KFL3yBwcFB1q1bx4wZM+jt7X3GMxXTp0/nqaeeenp+aHlmsnDhQm6//fa9OmZPT0lSQ5YuXcrKlSvp7+/njDPOYMeOHRx66KHMmDGDNWvW8POfP/Nt5YcffjgbNmzgiSeeYMeOHdx6660AHHnkkQwODj4dGrt27WL9+vUTPmaPNCRNeU3dWr5w4UIeffRR5s2bx9y5c3n729/OW9/6Vvr6+jj22GN5+ctf/ox15s+fz1lnncUrX/lKFixYwKJFiwCYOXMm/f39vPe972XHjh3s3r2biy++mIULF07omKP2Istk0dfXl/vyS5h8TkOafDZu3MhRRx3V9DAa0+n3j4h1mdk31rqenpIkVTM0JEnVDA1JU9Jz7dR8rWf7exsakqacWbNmsXXr1ikXHEPfpzFr1qw93oZ3T0macnp6ehgYGGBwcLDpoexzQ9/ct6cMDUlTzowZM/b4m+umOk9PSZKqGRqSpGqGhiSpmqEhSapWHRoRMS0ifhARXy7zR0TE9yPivoi4ISJmlvrzyvymsry3bRsfLPV7I+KUtvriUtsUEcvb6h37kCQ1YzxHGhcBG9vmrwCuzMwFwHbgvFI/D9iemS8DriztiIijgaXAQmAxcFUJomnAZ4FTgaOBs0vb0fqQJDWgKjQiogd4C/D5Mh/AG4D+0uQ64PQyvaTMU5afVNovAVZm5hOZ+VNgE3BC+WzKzPsz87fASmDJGH1IkhpQe6TxKeADwNA3f8wGHsnM3WV+AJhXpucBDwCU5TtK+6frw9YZqT5aH5KkBowZGhFxGrAlM9e1lzs0zTGWTVS90xjPj4i1EbF2Kj7hKUn7Ss2RxmuAt0XEz2idOnoDrSOPgyJi6InyHuDBMj0AzAcoyw8EtrXXh60zUv1Xo/TxOzLz6szsy8y+OXPmVPxKkqQ9MWZoZOYHM7MnM3tpXcj+Zma+HVgDnFGaLQNWl+kbyzxl+Tez9VawG4Gl5e6qI4AFwB3AncCCcqfUzNLHjWWdkfqQJDXg2TyncSnw/ojYROv6wzWlfg0wu9TfDywHyMz1wCpgA/A14ILMfLJcs7gQuJnW3VmrStvR+pAkNWBcLyzMzNuA28r0/bTufBre5nHgzBHW/wTwiQ71m4CbOtQ79iFJaoZPhEuSqhkakqRqhoYkqZpfwqQpq3f5V5oewl71s8vf0vQQ9ir3XzM80pAkVTM0JEnVDA1JUjVDQ5JUzdCQJFUzNCRJ1QwNSVI1Q0OSVM3QkCRVMzQkSdUMDUlSNUNDklTN0JAkVTM0JEnVDA1JUjVDQ5JUzdCQJFUzNCRJ1QwNSVI1Q0OSVM3QkCRVMzQkSdUMDUlSNUNDklTN0JAkVTM0JEnVDA1JUjVDQ5JUzdCQJFUzNCRJ1QwNSVI1Q0OSVM3QkCRVGzM0ImJWRNwRET+MiPURcVmpHxER34+I+yLihoiYWerPK/ObyvLetm19sNTvjYhT2uqLS21TRCxvq3fsQ5LUjJojjSeAN2Tmq4BjgcURcSJwBXBlZi4AtgPnlfbnAdsz82XAlaUdEXE0sBRYCCwGroqIaRExDfgscCpwNHB2acsofUiSGjBmaGTLzjI7o3wSeAPQX+rXAaeX6SVlnrL8pIiIUl+ZmU9k5k+BTcAJ5bMpM+/PzN8CK4ElZZ2R+pAkNaDqmkY5Irgb2ALcAvwEeCQzd5cmA8C8Mj0PeACgLN8BzG6vD1tnpPrsUfqQJDWgKjQy88nMPBbooXVkcFSnZuVnjLBsourPEBHnR8TaiFg7ODjYqYkkaQKM6+6pzHwEuA04ETgoIqaXRT3Ag2V6AJgPUJYfCGxrrw9bZ6T6r0bpY/i4rs7MvszsmzNnznh+JUnSONTcPTUnIg4q0/sDbwQ2AmuAM0qzZcDqMn1jmacs/2ZmZqkvLXdXHQEsAO4A7gQWlDulZtK6WH5jWWekPiRJDZg+dhPmAteVu5z2A1Zl5pcjYgOwMiL+DvgBcE1pfw3wrxGxidYRxlKAzFwfEauADcBu4ILMfBIgIi4EbgamASsyc33Z1qUj9CFJasCYoZGZPwIWdajfT+v6xvD648CZI2zrE8AnOtRvAm6q7UOS1AyfCJckVTM0JEnVDA1JUjVDQ5JUzdCQJFUzNCRJ1QwNSVI1Q0OSVM3QkCRVMzQkSdUMDUlSNUNDklTN0JAkVTM0JEnVDA1JUjVDQ5JUzdCQJFUzNCRJ1QwNSVI1Q0OSVM3QkCRVMzQkSdUMDUlSNUNDklTN0JAkVTM0JEnVDA1JUjVDQ5JUzdCQJFUzNCRJ1QwNSVI1Q0OSVM3QkCRVMzQkSdUMDUlSNUNDklTN0JAkVTM0JEnVxgyNiJgfEWsiYmNErI+Ii0r9RRFxS0TcV34eXOoREZ+JiE0R8aOIOK5tW8tK+/siYllb/fiI+HFZ5zMREaP1IUlqRs2Rxm7gksw8CjgRuCAijgaWA7dm5gLg1jIPcCqwoHzOBz4HrQAAPgK8GjgB+EhbCHyutB1ab3Gpj9SHJKkBY4ZGZj6UmXeV6UeBjcA8YAlwXWl2HXB6mV4CXJ8t3wMOioi5wCnALZm5LTO3A7cAi8uyF2bm7ZmZwPXDttWpD0lSA8Z1TSMieoFFwPeBwzLzIWgFC3BoaTYPeKBttYFSG60+0KHOKH0MH9f5EbE2ItYODg6O51eSJI1DdWhExAHAfwIXZ+avR2vaoZZ7UK+WmVdnZl9m9s2ZM2c8q0qSxqEqNCJiBq3A+EJm/lcpP1xOLVF+bin1AWB+2+o9wINj1Hs61EfrQ5LUgJq7pwK4BtiYmf/YtuhGYOgOqGXA6rb6OeUuqhOBHeXU0s3AyRFxcLkAfjJwc1n2aEScWPo6Z9i2OvUhSWrA9Io2rwH+AvhxRNxdan8DXA6siojzgF8AZ5ZlNwFvBjYBvwHOBcjMbRHxceDO0u5jmbmtTL8buBbYH/hq+TBKH5KkBowZGpn5HTpfdwA4qUP7BC4YYVsrgBUd6muBV3Sob+3UhySpGT4RLkmqZmhIkqoZGpKkaoaGJKmaoSFJqmZoSJKqGRqSpGqGhiSpmqEhSapmaEiSqhkakqRqhoYkqZqhIUmqZmhIkqoZGpKkaoaGJKmaoSFJqmZoSJKqGRqSpGqGhiSpmqEhSapmaEiSqhkakqRqhoYkqZqhIUmqZmhIkqoZGpKkaoaGJKmaoSFJqmZoSJKqGRqSpGqGhiSpmqEhSapmaEiSqhkakqRqhoYkqZqhIUmqNmZoRMSKiNgSEfe01V4UEbdExH3l58GlHhHxmYjYFBE/iojj2tZZVtrfFxHL2urHR8SPyzqfiYgYrQ9JUnNqjjSuBRYPqy0Hbs3MBcCtZR7gVGBB+ZwPfA5aAQB8BHg1cALwkbYQ+FxpO7Te4jH6kCQ1ZMzQyMxvA9uGlZcA15Xp64DT2+rXZ8v3gIMiYi5wCnBLZm7LzO3ALcDisuyFmXl7ZiZw/bBtdepDktSQPb2mcVhmPgRQfh5a6vOAB9raDZTaaPWBDvXR+niGiDg/ItZGxNrBwcE9/JUkSWOZ6Avh0aGWe1Afl8y8OjP7MrNvzpw5411dklRpT0Pj4XJqifJzS6kPAPPb2vUAD45R7+lQH60PSVJD9jQ0bgSG7oBaBqxuq59T7qI6EdhRTi3dDJwcEQeXC+AnAzeXZY9GxInlrqlzhm2rUx+SpIZMH6tBRHwReB1wSEQM0LoL6nJgVUScB/wCOLM0vwl4M7AJ+A1wLkBmbouIjwN3lnYfy8yhi+vvpnWH1v7AV8uHUfqQJDVkzNDIzLNHWHRSh7YJXDDCdlYAKzrU1wKv6FDf2qkPSVJzfCJcklTN0JAkVTM0JEnVDA1JUjVDQ5JUzdCQJFUzNCRJ1QwNSVI1Q0OSVM3QkCRVMzQkSdUMDUlSNUNDklTN0JAkVTM0JEnVDA1JUjVDQ5JUzdCQJFUzNCRJ1QwNSVI1Q0OSVM3QkCRVMzQkSdUMDUlSNUNDklTN0JAkVTM0JEnVDA1JUjVDQ5JUzdCQJFUzNCRJ1QwNSVI1Q0OSVM3QkCRVMzQkSdUMDUlSNUNDklSt60MjIhZHxL0RsSkiljc9Hkmayro6NCJiGvBZ4FTgaODsiDi62VFJ0tTV1aEBnABsysz7M/O3wEpgScNjkqQpa3rTAxjDPOCBtvkB4NXDG0XE+cD5ZXZnRNy7D8bWlEOAX+2rzuKKfdXTlOC+m9ye6/vv8JpG3R4a0aGWzyhkXg1cvfeH07yIWJuZfU2PQ+Pnvpvc3H8t3X56agCY3zbfAzzY0Fgkacrr9tC4E1gQEUdExExgKXBjw2OSpCmrq09PZebuiLgQuBmYBqzIzPUND6tpU+I03HOU+25yc/8BkfmMSwSSJHXU7aenJEldxNCQJFUzNCRJ1QwNSVI1Q2MSiYjrmx6DpKmtq2+5ncoiYvjzKAG8PiIOAsjMt+37UWlPRcQf03qX2j2Z+fWmx6PRRcSrgY2Z+euI2B9YDhwHbAA+mZk7Gh1gg7zltktFxF20/oB+ntarUwL4Iq0HHMnMbzU3Oo0lIu7IzBPK9LuAC4AvAScD/5OZlzc5Po0uItYDryrPil0N/AboB04q9T9rdIANMjS6VETsB1wEvBn468y8OyLuz8yXNjw0VYiIH2TmojJ9J/DmzByMiOcD38vMY5odoUYTERsz86gyfVdmHte27O7MPLa50TXLaxpdKjOfyswrgXOBD0XEP+HpxMlkv4g4OCJm0/rP2SBAZj4G7G52aKpwT0ScW6Z/GBF9ABHxB8Cu5obVPP8R6nKZOQCcGRFvAX7d9HhU7UBgHa3TihkRL87MzRFxAJ3f3qzu8k7g0xHxt7Reh357RDxA66sa3tnoyBrm6alJKCIOyMydTY9D4xcRvwcclpk/bXosGltEvAB4Ka3/YA9k5sMND6lxhsYkFBG/yMyXND0O7RlDf3Kb6vvP01NdKiLeP9Ii4IB9ORZNuA2AoT95Ten9Z2h0r08C/0Dni6bewNDlDP3Jzf03MkOje90F/Hdmrhu+ICKm9IW4ScLQn9zcfyPwmkaXiogjgW1Dt2oOW3aYF+S6W0R8F3jPCKH/QGbO77CauoT7b2SGhrQXGPqTm/tvZIZGl4qIA4EPAqcDc0p5C7AauDwzH2lqbJKmril9bq7LrQK2A6/LzNmZORt4fan9R6Mj05gi4sCIuDwi/i8itpbPxlI7qOnxaXTuv5EZGt2rNzOvyMzNQ4XM3JyZVzCFb/ebRAz9yc39NwJPT3WpiPg68A3guqHzpxFxGPCXwJsy840NDk9jiIh7M/PI8S5Td3D/jcwjje7158Bs4FsRsT0itgG3AS8CzmpyYKry84j4QAl6oBX6EXEprfcXqbu5/0ZgaHSpzNwO/AtwITA/M1+UmUdl5qW0vsxH3c3Qn9zcfyPw9FSXioj30vrino3AscBFmbm6LPud9/urO0XEy4EeWt+fsbOtvjgzv9bcyFTD/deZRxrd613A8Zl5OvA64MMRcVFZ5qu1u1wJ/dW0jhTviYglbYs/2cyoVMv9NzJfI9K9pg397yYzfxYRrwP6I+JwDI3JYCj0d0ZEL61915uZn8b9Nxm4/0ZgaHSvzRFxbGbeDVD+8J4GrAD8qtDuZ+hPbu6/EXh6qnudA2xuL2Tm7sw8B/iTZoakcdgcEU9/j3T5B+g04BAM/cnA/TcCL4RLe0FE9AC72x/ObFv2msz83waGpUruv5EZGpKkap6ekiRVMzQkSdUMDelZiJbvRMSpbbWzImLKPvyl5zavaUjPUkS8gtabTxcB04C7gcWZ+ZNnsc3pmdnpq0alRhka0gSIiL8HHgOeDzyamR+PiGW0XgUzE/gucGFmPhURVwPHAfsDN2Tmx8o2BoB/BhYDn8rMKf0KbnUnH+6TJsZlwF3Ab4G+cvTxp8AfZebuEhRLgX8HlmfmtoiYDqyJiP7M3FC281hmvqaJX0CqYWhIEyAzH4uIG4CdmflERLwR+ENgbURA66hi6JXaZ0fEebT+/v0+cDQwFBo37NuRS+NjaEgT56nygdarJlZk5ofbG0TEAuAi4ITMfCQi/g2Y1dbksX0yUmkPefeUtHd8AzgrIg4BiIjZEfES4IXAo8CvI2IucEqDY5TGzSMNaS/IzB9HxGXANyJiP2AX8FfAWlqnou4B7gem7OsoNDl595QkqZqnpyRJ1QwNSVI1Q0OSVM3QkCRVMzQkSdUMDUlSNUNDklTt/wEkPNS1SGbD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 descr="C:\Users\USER\AppData\Local\Temp\newplo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41" y="2312894"/>
            <a:ext cx="10995025" cy="70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8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637</Words>
  <Application>Microsoft Office PowerPoint</Application>
  <PresentationFormat>Custom</PresentationFormat>
  <Paragraphs>115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New_Template4</vt:lpstr>
      <vt:lpstr>PowerPoint Presentation</vt:lpstr>
      <vt:lpstr>PowerPoint Presentation</vt:lpstr>
      <vt:lpstr>Problem Statement</vt:lpstr>
      <vt:lpstr>Data profiling</vt:lpstr>
      <vt:lpstr>Data Normalizing</vt:lpstr>
      <vt:lpstr>Objectives &amp; Graphs –  Insight1(Impact on overall Exports/Imports by value in USD)</vt:lpstr>
      <vt:lpstr>Objectives &amp; Graphs –  Insight2(3 Year All Imports Top 25 Countries share)</vt:lpstr>
      <vt:lpstr>Objectives &amp; Graphs –  Insight3(What are we importing more ?? - Top 25 Products and Share)</vt:lpstr>
      <vt:lpstr>Objectives &amp; Graphs –  Insight4(Whom to reduce Import with, to positively drive trade balance)</vt:lpstr>
      <vt:lpstr>Objectives &amp; Graphs –  Insight5(Overall What to avoid in Imports)</vt:lpstr>
      <vt:lpstr>Conclusion</vt:lpstr>
      <vt:lpstr>The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43</cp:revision>
  <dcterms:modified xsi:type="dcterms:W3CDTF">2019-03-11T17:23:50Z</dcterms:modified>
</cp:coreProperties>
</file>