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60"/>
  </p:normalViewPr>
  <p:slideViewPr>
    <p:cSldViewPr snapToGrid="0">
      <p:cViewPr varScale="1">
        <p:scale>
          <a:sx n="204" d="100"/>
          <a:sy n="204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7B9DC-8062-7314-579E-19164781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D8946-4468-4284-BD10-BFFF8A73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E5C7F-55EA-C015-0E0D-68569C4E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3FD8-21F0-E5C2-D312-01EFC38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FD1B4-B13A-B358-8CC9-D14E032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8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B8AC-0E77-001A-AD5F-67341D5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660D4-9051-AD58-4A96-27F3B6E7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83AF-C69C-B763-962A-14BAD809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61483-6A37-9AA1-0D65-CFCFB817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14CDE-255C-A699-EA34-F512542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7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BC4BA-EEF6-81EF-AACB-36EF37E51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FBB22-59B5-C01C-1603-A526DBFD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48A8-A994-9469-6ADB-F3D7F0A2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13008-9EFE-2118-1A21-43A64CE9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1FC0D-CBFB-F110-23F8-0FF289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5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F2C2-7A42-C356-74D6-ED6EEE76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9F8C4-9FAE-4E99-AC03-D765A441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59D1C-5EF0-7828-C469-193C1669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3EE20-D83A-80E7-0025-5E9BC623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4F37A-8635-E5E7-3868-E6FA106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136A-3FE3-9209-CD0B-6821820A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52658-4078-6D22-46E9-4DB30AE7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EA812-A149-A61F-6B24-3851365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0EA7-7383-C46B-7BBA-9856178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38BD1-0D45-DBC5-A6C9-F98B2A33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4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C170-0F64-8AB7-D324-4CD843DD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0F6-269C-FCF8-BB13-C6623727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644C2-CA0E-F1F8-56F8-0075C1F7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72D24-95F8-4453-18B9-1138022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CE20A-9AEC-1413-BBCB-E3DA8ACB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308FA-A3E1-8627-0ABC-D8AD6E9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2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D6FC-3C88-5A5F-FBEB-80D127A0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5E0FD-4CFA-CDC1-1F79-63CB73DF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B2C-B152-6617-527A-9072EB8D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C0539-1984-E5B5-4BC4-35D8BA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C9FE2-382D-645C-CF4F-5B9EB383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687265-CA60-6C30-AE7B-69FC7725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9EFA68-49B1-41EC-8810-AE1FEF93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3D6-BE4C-225D-D3B3-BA7AF30B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09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C170-0493-D5A6-26DE-60DBFB7F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A5F49-08E3-0586-3FA3-224D012F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0FCB64-1709-E5AA-26C4-7B3B6B04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CA6B1-BCC3-94BB-10A7-EA8CF3E6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0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B461A-A5D9-6292-D4EA-FCA18F32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EA5E25-184E-B359-E610-3667B5E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09AF6-D099-BA30-FBF7-735C094B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0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F0B4-A041-11A5-B362-4724FA7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A65B6-14C1-6756-BE5C-7AC21994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68860-1293-CD6B-DD9D-AED5CC45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4AC0B-4E8E-9823-94F3-961B3CA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05BBC-8F0D-A3D6-7552-CD13473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009E9-E781-CD13-97D4-A563ACCE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45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35BB-0B5F-DE0C-9764-8FD3518D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9699C-7AA8-649D-EE07-7FA244448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F46F5-391E-1A0C-6C44-A99B9856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543A2-E5A9-E2A2-67BB-6FB969CE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F4394-A314-F161-9810-E16959E9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11928-2D60-944E-9CF9-8F57D80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4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9AA9A-F827-189F-A700-1F2E6B10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3B8A4-2F4B-B297-3344-D878089B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2E117-786F-425F-5A4D-05BC36C8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9435F-5179-CB4C-B8E4-62E7C9BB32EC}" type="datetimeFigureOut">
              <a:rPr kumimoji="1" lang="ko-KR" altLang="en-US" smtClean="0"/>
              <a:t>2025. 1. 17.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230-2920-CFC2-52AA-4C797E783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15B2B-58FF-C5E0-E708-C789F609C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7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99D9E-12A2-019E-FC9B-DF38A96C6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effectLst/>
                <a:latin typeface="Menlo" panose="020B0609030804020204" pitchFamily="49" charset="0"/>
              </a:rPr>
              <a:t>주식 포트폴리오를 위한 알파 </a:t>
            </a:r>
            <a:r>
              <a:rPr lang="ko-KR" altLang="en-US" sz="4000" b="1" dirty="0" err="1">
                <a:effectLst/>
                <a:latin typeface="Menlo" panose="020B0609030804020204" pitchFamily="49" charset="0"/>
              </a:rPr>
              <a:t>팩터</a:t>
            </a:r>
            <a:r>
              <a:rPr lang="ko-KR" altLang="en-US" sz="4000" b="1" dirty="0">
                <a:effectLst/>
                <a:latin typeface="Menlo" panose="020B0609030804020204" pitchFamily="49" charset="0"/>
              </a:rPr>
              <a:t> 구축</a:t>
            </a:r>
            <a:br>
              <a:rPr lang="en-US" altLang="ko-KR" sz="4000" b="1" dirty="0">
                <a:effectLst/>
                <a:latin typeface="Menlo" panose="020B0609030804020204" pitchFamily="49" charset="0"/>
              </a:rPr>
            </a:br>
            <a:r>
              <a:rPr lang="en-US" altLang="ko-KR" sz="4000" b="1" dirty="0">
                <a:effectLst/>
                <a:latin typeface="Menlo" panose="020B0609030804020204" pitchFamily="49" charset="0"/>
              </a:rPr>
              <a:t>~</a:t>
            </a:r>
            <a:r>
              <a:rPr lang="ko-KR" altLang="en-US" sz="2800" b="1" dirty="0">
                <a:effectLst/>
                <a:latin typeface="Menlo" panose="020B0609030804020204" pitchFamily="49" charset="0"/>
              </a:rPr>
              <a:t>시장 비효율성을 활용한 체계적 접근</a:t>
            </a:r>
            <a:r>
              <a:rPr lang="en-US" altLang="ko-KR" sz="2800" b="1" dirty="0">
                <a:effectLst/>
                <a:latin typeface="Menlo" panose="020B0609030804020204" pitchFamily="49" charset="0"/>
              </a:rPr>
              <a:t>~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4C2E6-673E-5A07-9EF1-6AA798892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2025-01-18</a:t>
            </a:r>
          </a:p>
        </p:txBody>
      </p:sp>
    </p:spTree>
    <p:extLst>
      <p:ext uri="{BB962C8B-B14F-4D97-AF65-F5344CB8AC3E}">
        <p14:creationId xmlns:p14="http://schemas.microsoft.com/office/powerpoint/2010/main" val="354895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DC3D-C8F9-CA56-1720-03956300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베타 </a:t>
            </a:r>
            <a:r>
              <a:rPr kumimoji="1" lang="ko-KR" altLang="en-US" dirty="0" err="1"/>
              <a:t>헷징</a:t>
            </a:r>
            <a:r>
              <a:rPr kumimoji="1" lang="en-US" altLang="ko-KR" dirty="0"/>
              <a:t>(Beta Hedging)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857D6-D122-8A4A-FF1A-B92C0125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sz="1400" dirty="0">
                <a:latin typeface="+mj-lt"/>
              </a:rPr>
              <a:t>베타 </a:t>
            </a:r>
            <a:r>
              <a:rPr kumimoji="1" lang="ko-KR" altLang="en-US" sz="1400" dirty="0" err="1">
                <a:latin typeface="+mj-lt"/>
              </a:rPr>
              <a:t>헷징이란</a:t>
            </a:r>
            <a:r>
              <a:rPr kumimoji="1" lang="en-US" altLang="ko-KR" sz="1400" dirty="0">
                <a:latin typeface="+mj-lt"/>
              </a:rPr>
              <a:t>?</a:t>
            </a:r>
          </a:p>
          <a:p>
            <a:pPr lvl="1"/>
            <a:r>
              <a:rPr kumimoji="1" lang="ko-KR" altLang="en-US" sz="1200" dirty="0">
                <a:latin typeface="+mj-lt"/>
              </a:rPr>
              <a:t>베타 </a:t>
            </a:r>
            <a:r>
              <a:rPr kumimoji="1" lang="ko-KR" altLang="en-US" sz="1200" dirty="0" err="1">
                <a:latin typeface="+mj-lt"/>
              </a:rPr>
              <a:t>헷징은</a:t>
            </a:r>
            <a:r>
              <a:rPr kumimoji="1" lang="ko-KR" altLang="en-US" sz="1200" dirty="0">
                <a:latin typeface="+mj-lt"/>
              </a:rPr>
              <a:t> 특정 시장 위험에 대한 노출을 제거</a:t>
            </a:r>
            <a:r>
              <a:rPr kumimoji="1" lang="en-US" altLang="ko-KR" sz="1200" dirty="0">
                <a:latin typeface="+mj-lt"/>
              </a:rPr>
              <a:t>(</a:t>
            </a:r>
            <a:r>
              <a:rPr kumimoji="1" lang="ko-KR" altLang="en-US" sz="1200" dirty="0" err="1">
                <a:latin typeface="+mj-lt"/>
              </a:rPr>
              <a:t>헷지</a:t>
            </a:r>
            <a:r>
              <a:rPr kumimoji="1" lang="en-US" altLang="ko-KR" sz="1200" dirty="0">
                <a:latin typeface="+mj-lt"/>
              </a:rPr>
              <a:t>)</a:t>
            </a:r>
            <a:r>
              <a:rPr kumimoji="1" lang="ko-KR" altLang="en-US" sz="1200" dirty="0">
                <a:latin typeface="+mj-lt"/>
              </a:rPr>
              <a:t>하여</a:t>
            </a:r>
            <a:r>
              <a:rPr kumimoji="1" lang="en-US" altLang="ko-KR" sz="1200" dirty="0">
                <a:latin typeface="+mj-lt"/>
              </a:rPr>
              <a:t>, </a:t>
            </a:r>
            <a:r>
              <a:rPr kumimoji="1" lang="ko-KR" altLang="en-US" sz="1200" dirty="0">
                <a:latin typeface="+mj-lt"/>
              </a:rPr>
              <a:t>포트폴리오의 성과가 시장 전반의 변동성과 무관하도록 만드는 방법</a:t>
            </a:r>
            <a:endParaRPr kumimoji="1" lang="en-US" altLang="ko-KR" sz="1200" dirty="0">
              <a:latin typeface="+mj-lt"/>
            </a:endParaRPr>
          </a:p>
          <a:p>
            <a:pPr lvl="1"/>
            <a:r>
              <a:rPr kumimoji="1" lang="ko-KR" altLang="en-US" sz="1200" dirty="0">
                <a:latin typeface="+mj-lt"/>
              </a:rPr>
              <a:t>목표는 원하지 않는 위험</a:t>
            </a:r>
            <a:r>
              <a:rPr kumimoji="1" lang="en-US" altLang="ko-KR" sz="1200" dirty="0">
                <a:latin typeface="+mj-lt"/>
              </a:rPr>
              <a:t>(</a:t>
            </a:r>
            <a:r>
              <a:rPr kumimoji="1" lang="ko-KR" altLang="en-US" sz="1200" dirty="0">
                <a:latin typeface="+mj-lt"/>
              </a:rPr>
              <a:t>시장 위험</a:t>
            </a:r>
            <a:r>
              <a:rPr kumimoji="1" lang="en-US" altLang="ko-KR" sz="1200" dirty="0">
                <a:latin typeface="+mj-lt"/>
              </a:rPr>
              <a:t>)</a:t>
            </a:r>
            <a:r>
              <a:rPr kumimoji="1" lang="ko-KR" altLang="en-US" sz="1200" dirty="0">
                <a:latin typeface="+mj-lt"/>
              </a:rPr>
              <a:t>을 제거하고</a:t>
            </a:r>
            <a:r>
              <a:rPr kumimoji="1" lang="en-US" altLang="ko-KR" sz="1200" dirty="0">
                <a:latin typeface="+mj-lt"/>
              </a:rPr>
              <a:t>, </a:t>
            </a:r>
            <a:r>
              <a:rPr kumimoji="1" lang="ko-KR" altLang="en-US" sz="1200" b="1" dirty="0">
                <a:latin typeface="+mj-lt"/>
              </a:rPr>
              <a:t>알파</a:t>
            </a:r>
            <a:r>
              <a:rPr kumimoji="1" lang="en-US" altLang="ko-KR" sz="1200" b="1" dirty="0">
                <a:latin typeface="+mj-lt"/>
              </a:rPr>
              <a:t>(</a:t>
            </a:r>
            <a:r>
              <a:rPr kumimoji="1" lang="el-GR" altLang="ko-KR" sz="1200" b="1" dirty="0">
                <a:latin typeface="+mj-lt"/>
              </a:rPr>
              <a:t>α)</a:t>
            </a:r>
            <a:r>
              <a:rPr kumimoji="1" lang="ko-KR" altLang="en-US" sz="1200" dirty="0" err="1">
                <a:latin typeface="+mj-lt"/>
              </a:rPr>
              <a:t>를</a:t>
            </a:r>
            <a:r>
              <a:rPr kumimoji="1" lang="ko-KR" altLang="en-US" sz="1200" dirty="0">
                <a:latin typeface="+mj-lt"/>
              </a:rPr>
              <a:t> 기반으로 한 초과 수익을 유지하는 것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400" dirty="0">
                <a:latin typeface="+mj-lt"/>
              </a:rPr>
              <a:t>작동 방식</a:t>
            </a:r>
          </a:p>
          <a:p>
            <a:pPr lvl="1"/>
            <a:r>
              <a:rPr kumimoji="1" lang="en-US" altLang="ko-KR" sz="1200" dirty="0">
                <a:latin typeface="+mj-lt"/>
              </a:rPr>
              <a:t>1. </a:t>
            </a:r>
            <a:r>
              <a:rPr kumimoji="1" lang="ko-KR" altLang="en-US" sz="1200" dirty="0">
                <a:latin typeface="+mj-lt"/>
              </a:rPr>
              <a:t>포트폴리오와 벤치마크 데이터 준비</a:t>
            </a:r>
          </a:p>
          <a:p>
            <a:pPr lvl="2"/>
            <a:r>
              <a:rPr kumimoji="1" lang="ko-KR" altLang="en-US" sz="1100" dirty="0">
                <a:latin typeface="+mj-lt"/>
              </a:rPr>
              <a:t>포트폴리오</a:t>
            </a:r>
            <a:r>
              <a:rPr kumimoji="1" lang="en-US" altLang="ko-KR" sz="1100" dirty="0">
                <a:latin typeface="+mj-lt"/>
              </a:rPr>
              <a:t>: 8</a:t>
            </a:r>
            <a:r>
              <a:rPr kumimoji="1" lang="ko-KR" altLang="en-US" sz="1100" dirty="0">
                <a:latin typeface="+mj-lt"/>
              </a:rPr>
              <a:t>개의 주식으로 구성된 포트폴리오의 일일 수익률을 합산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>
                <a:latin typeface="+mj-lt"/>
              </a:rPr>
              <a:t>벤치마크</a:t>
            </a:r>
            <a:r>
              <a:rPr kumimoji="1" lang="en-US" altLang="ko-KR" sz="1100" dirty="0">
                <a:latin typeface="+mj-lt"/>
              </a:rPr>
              <a:t>: S&amp;P 500</a:t>
            </a:r>
            <a:r>
              <a:rPr kumimoji="1" lang="ko-KR" altLang="en-US" sz="1100" dirty="0">
                <a:latin typeface="+mj-lt"/>
              </a:rPr>
              <a:t>을 추적하는 </a:t>
            </a:r>
            <a:r>
              <a:rPr kumimoji="1" lang="en-US" altLang="ko-KR" sz="1100" dirty="0">
                <a:latin typeface="+mj-lt"/>
              </a:rPr>
              <a:t>ETF(SPY)</a:t>
            </a:r>
            <a:r>
              <a:rPr kumimoji="1" lang="ko-KR" altLang="en-US" sz="1100" dirty="0">
                <a:latin typeface="+mj-lt"/>
              </a:rPr>
              <a:t>의 일일 수익률을 대리로 사용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>
                <a:latin typeface="+mj-lt"/>
              </a:rPr>
              <a:t>포트폴리오와 </a:t>
            </a:r>
            <a:r>
              <a:rPr kumimoji="1" lang="en-US" altLang="ko-KR" sz="1100" dirty="0">
                <a:latin typeface="+mj-lt"/>
              </a:rPr>
              <a:t>SPY</a:t>
            </a:r>
            <a:r>
              <a:rPr kumimoji="1" lang="ko-KR" altLang="en-US" sz="1100" dirty="0">
                <a:latin typeface="+mj-lt"/>
              </a:rPr>
              <a:t>의 일일 수익률 계산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1"/>
            <a:r>
              <a:rPr kumimoji="1" lang="en-US" altLang="ko-KR" sz="1400" dirty="0">
                <a:latin typeface="+mj-lt"/>
              </a:rPr>
              <a:t>2. </a:t>
            </a:r>
            <a:r>
              <a:rPr kumimoji="1" lang="ko-KR" altLang="en-US" sz="1400" dirty="0">
                <a:latin typeface="+mj-lt"/>
              </a:rPr>
              <a:t>선형 회귀를 통한 베타 계산</a:t>
            </a:r>
            <a:endParaRPr kumimoji="1" lang="en-US" altLang="ko-KR" sz="1400" dirty="0">
              <a:latin typeface="+mj-lt"/>
            </a:endParaRPr>
          </a:p>
          <a:p>
            <a:pPr lvl="2"/>
            <a:r>
              <a:rPr lang="en-US" altLang="ko-KR" sz="1100" dirty="0">
                <a:latin typeface="+mj-lt"/>
              </a:rPr>
              <a:t>Y = </a:t>
            </a:r>
            <a:r>
              <a:rPr lang="el-GR" altLang="ko-KR" sz="1100" dirty="0">
                <a:latin typeface="+mj-lt"/>
              </a:rPr>
              <a:t>α + β</a:t>
            </a:r>
            <a:r>
              <a:rPr lang="en-US" altLang="ko-KR" sz="1100" baseline="-25000" dirty="0">
                <a:latin typeface="+mj-lt"/>
              </a:rPr>
              <a:t>SPY​</a:t>
            </a:r>
            <a:r>
              <a:rPr lang="en-US" altLang="ko-KR" sz="1100" dirty="0">
                <a:latin typeface="+mj-lt"/>
              </a:rPr>
              <a:t>X</a:t>
            </a:r>
          </a:p>
          <a:p>
            <a:pPr lvl="2"/>
            <a:r>
              <a:rPr lang="el-GR" altLang="ko-KR" sz="900" dirty="0">
                <a:latin typeface="+mj-lt"/>
              </a:rPr>
              <a:t>α: </a:t>
            </a:r>
            <a:r>
              <a:rPr lang="ko-KR" altLang="en-US" sz="900" dirty="0">
                <a:latin typeface="+mj-lt"/>
              </a:rPr>
              <a:t>포트폴리오의 알파</a:t>
            </a:r>
            <a:r>
              <a:rPr lang="en-US" altLang="ko-KR" sz="900" dirty="0">
                <a:latin typeface="+mj-lt"/>
              </a:rPr>
              <a:t>(</a:t>
            </a:r>
            <a:r>
              <a:rPr lang="ko-KR" altLang="en-US" sz="900" dirty="0">
                <a:latin typeface="+mj-lt"/>
              </a:rPr>
              <a:t>초과 수익</a:t>
            </a:r>
            <a:r>
              <a:rPr lang="en-US" altLang="ko-KR" sz="900" dirty="0">
                <a:latin typeface="+mj-lt"/>
              </a:rPr>
              <a:t>)</a:t>
            </a:r>
          </a:p>
          <a:p>
            <a:pPr lvl="2"/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l-GR" altLang="ko-KR" sz="900" dirty="0">
                <a:latin typeface="+mj-lt"/>
              </a:rPr>
              <a:t> </a:t>
            </a:r>
            <a:r>
              <a:rPr lang="en-US" altLang="ko-KR" sz="900" dirty="0">
                <a:latin typeface="+mj-lt"/>
              </a:rPr>
              <a:t>:</a:t>
            </a:r>
            <a:r>
              <a:rPr lang="ko-KR" altLang="en-US" sz="900" dirty="0">
                <a:latin typeface="+mj-lt"/>
              </a:rPr>
              <a:t>포트폴리오의 시장 위험 민감도</a:t>
            </a:r>
            <a:endParaRPr lang="en-US" altLang="ko-KR" sz="900" dirty="0">
              <a:latin typeface="+mj-lt"/>
            </a:endParaRPr>
          </a:p>
          <a:p>
            <a:pPr lvl="1"/>
            <a:r>
              <a:rPr kumimoji="1" lang="en-US" altLang="ko-KR" sz="1400" dirty="0">
                <a:latin typeface="+mj-lt"/>
              </a:rPr>
              <a:t>3. </a:t>
            </a:r>
            <a:r>
              <a:rPr kumimoji="1" lang="ko-KR" altLang="en-US" sz="1400" dirty="0" err="1">
                <a:latin typeface="+mj-lt"/>
              </a:rPr>
              <a:t>헷지된</a:t>
            </a:r>
            <a:r>
              <a:rPr kumimoji="1" lang="ko-KR" altLang="en-US" sz="1400" dirty="0">
                <a:latin typeface="+mj-lt"/>
              </a:rPr>
              <a:t> 포트폴리오 생성</a:t>
            </a:r>
            <a:endParaRPr kumimoji="1" lang="en-US" altLang="ko-KR" sz="1400" dirty="0">
              <a:latin typeface="+mj-lt"/>
            </a:endParaRPr>
          </a:p>
          <a:p>
            <a:pPr lvl="2"/>
            <a:r>
              <a:rPr kumimoji="1" lang="ko-KR" altLang="en-US" sz="1100" dirty="0">
                <a:latin typeface="+mj-lt"/>
              </a:rPr>
              <a:t>시장 위험 제거</a:t>
            </a:r>
            <a:r>
              <a:rPr kumimoji="1" lang="en-US" altLang="ko-KR" sz="1100" dirty="0">
                <a:latin typeface="+mj-lt"/>
              </a:rPr>
              <a:t>: SPY</a:t>
            </a:r>
            <a:r>
              <a:rPr kumimoji="1" lang="ko-KR" altLang="en-US" sz="1100" dirty="0" err="1">
                <a:latin typeface="+mj-lt"/>
              </a:rPr>
              <a:t>에</a:t>
            </a:r>
            <a:r>
              <a:rPr kumimoji="1" lang="ko-KR" altLang="en-US" sz="1100" dirty="0">
                <a:latin typeface="+mj-lt"/>
              </a:rPr>
              <a:t> 대한 숏 포지션 설정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 err="1">
                <a:latin typeface="+mj-lt"/>
              </a:rPr>
              <a:t>헷지된</a:t>
            </a:r>
            <a:r>
              <a:rPr kumimoji="1" lang="ko-KR" altLang="en-US" sz="1100" dirty="0">
                <a:latin typeface="+mj-lt"/>
              </a:rPr>
              <a:t> 포트폴리오 수익률 계산</a:t>
            </a:r>
            <a:r>
              <a:rPr kumimoji="1" lang="en-US" altLang="ko-KR" sz="1100" dirty="0">
                <a:latin typeface="+mj-lt"/>
              </a:rPr>
              <a:t>:</a:t>
            </a:r>
            <a:r>
              <a:rPr lang="en-US" altLang="ko-KR" sz="900" dirty="0">
                <a:latin typeface="+mj-lt"/>
              </a:rPr>
              <a:t> </a:t>
            </a:r>
            <a:r>
              <a:rPr lang="en-US" altLang="ko-KR" sz="900" dirty="0" err="1">
                <a:latin typeface="+mj-lt"/>
              </a:rPr>
              <a:t>hedged_portfolio_returns</a:t>
            </a:r>
            <a:r>
              <a:rPr lang="en-US" altLang="ko-KR" sz="900" dirty="0">
                <a:latin typeface="+mj-lt"/>
              </a:rPr>
              <a:t>= </a:t>
            </a:r>
            <a:r>
              <a:rPr lang="en-US" altLang="ko-KR" sz="900" dirty="0" err="1">
                <a:latin typeface="+mj-lt"/>
              </a:rPr>
              <a:t>portfolio_returns</a:t>
            </a:r>
            <a:r>
              <a:rPr lang="en-US" altLang="ko-KR" sz="900" dirty="0">
                <a:latin typeface="+mj-lt"/>
              </a:rPr>
              <a:t> -</a:t>
            </a:r>
            <a:r>
              <a:rPr lang="ko-KR" altLang="en-US" sz="900" dirty="0">
                <a:latin typeface="+mj-lt"/>
              </a:rPr>
              <a:t> </a:t>
            </a:r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l-GR" altLang="ko-KR" sz="900" dirty="0">
                <a:latin typeface="+mj-lt"/>
              </a:rPr>
              <a:t>⋅</a:t>
            </a:r>
            <a:r>
              <a:rPr lang="en-US" altLang="ko-KR" sz="900" dirty="0" err="1">
                <a:latin typeface="+mj-lt"/>
              </a:rPr>
              <a:t>benchmark_returns</a:t>
            </a:r>
            <a:endParaRPr kumimoji="1" lang="en-US" altLang="ko-KR" sz="900" dirty="0">
              <a:latin typeface="+mj-lt"/>
            </a:endParaRPr>
          </a:p>
          <a:p>
            <a:pPr lvl="2"/>
            <a:r>
              <a:rPr kumimoji="1" lang="ko-KR" altLang="en-US" sz="1100" dirty="0" err="1">
                <a:latin typeface="+mj-lt"/>
              </a:rPr>
              <a:t>헷지</a:t>
            </a:r>
            <a:r>
              <a:rPr kumimoji="1" lang="ko-KR" altLang="en-US" sz="1100" dirty="0">
                <a:latin typeface="+mj-lt"/>
              </a:rPr>
              <a:t> 효과</a:t>
            </a:r>
            <a:r>
              <a:rPr kumimoji="1" lang="en-US" altLang="ko-KR" sz="900" dirty="0">
                <a:latin typeface="+mj-lt"/>
              </a:rPr>
              <a:t>:</a:t>
            </a:r>
            <a:r>
              <a:rPr kumimoji="1" lang="ko-KR" altLang="en-US" sz="900" dirty="0">
                <a:latin typeface="+mj-lt"/>
              </a:rPr>
              <a:t> </a:t>
            </a:r>
            <a:r>
              <a:rPr lang="el-GR" altLang="ko-KR" sz="900" dirty="0" err="1">
                <a:latin typeface="+mj-lt"/>
              </a:rPr>
              <a:t>α+β</a:t>
            </a:r>
            <a:r>
              <a:rPr lang="en-US" altLang="ko-KR" sz="900" baseline="-25000" dirty="0">
                <a:latin typeface="+mj-lt"/>
              </a:rPr>
              <a:t>SPY</a:t>
            </a:r>
            <a:r>
              <a:rPr lang="en-US" altLang="ko-KR" sz="900" dirty="0">
                <a:latin typeface="+mj-lt"/>
              </a:rPr>
              <a:t>​−</a:t>
            </a:r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n-US" altLang="ko-KR" sz="900" dirty="0">
                <a:latin typeface="+mj-lt"/>
              </a:rPr>
              <a:t>=</a:t>
            </a:r>
            <a:r>
              <a:rPr lang="el-GR" altLang="ko-KR" sz="900" dirty="0">
                <a:latin typeface="+mj-lt"/>
              </a:rPr>
              <a:t>α</a:t>
            </a:r>
            <a:endParaRPr lang="en-US" altLang="ko-KR" sz="900" dirty="0">
              <a:latin typeface="+mj-lt"/>
            </a:endParaRPr>
          </a:p>
          <a:p>
            <a:pPr lvl="3"/>
            <a:r>
              <a:rPr lang="ko-KR" altLang="en-US" sz="700" dirty="0">
                <a:latin typeface="+mj-lt"/>
              </a:rPr>
              <a:t>시장 위험</a:t>
            </a:r>
            <a:r>
              <a:rPr lang="en-US" altLang="ko-KR" sz="700" dirty="0">
                <a:latin typeface="+mj-lt"/>
              </a:rPr>
              <a:t>(</a:t>
            </a:r>
            <a:r>
              <a:rPr lang="el-GR" altLang="ko-KR" sz="700" dirty="0">
                <a:latin typeface="+mj-lt"/>
              </a:rPr>
              <a:t>β)</a:t>
            </a:r>
            <a:r>
              <a:rPr lang="ko-KR" altLang="en-US" sz="700" dirty="0">
                <a:latin typeface="+mj-lt"/>
              </a:rPr>
              <a:t>을 제거하고</a:t>
            </a:r>
            <a:r>
              <a:rPr lang="en-US" altLang="ko-KR" sz="700" dirty="0">
                <a:latin typeface="+mj-lt"/>
              </a:rPr>
              <a:t>, </a:t>
            </a:r>
            <a:r>
              <a:rPr lang="ko-KR" altLang="en-US" sz="700" dirty="0">
                <a:latin typeface="+mj-lt"/>
              </a:rPr>
              <a:t>포트폴리오 성과는 </a:t>
            </a:r>
            <a:r>
              <a:rPr lang="ko-KR" altLang="en-US" sz="700" b="1" dirty="0">
                <a:latin typeface="+mj-lt"/>
              </a:rPr>
              <a:t>알파</a:t>
            </a:r>
            <a:r>
              <a:rPr lang="en-US" altLang="ko-KR" sz="700" b="1" dirty="0">
                <a:latin typeface="+mj-lt"/>
              </a:rPr>
              <a:t>(</a:t>
            </a:r>
            <a:r>
              <a:rPr lang="el-GR" altLang="ko-KR" sz="700" b="1" dirty="0">
                <a:latin typeface="+mj-lt"/>
              </a:rPr>
              <a:t>α)</a:t>
            </a:r>
            <a:r>
              <a:rPr lang="ko-KR" altLang="en-US" sz="700" dirty="0">
                <a:latin typeface="+mj-lt"/>
              </a:rPr>
              <a:t>로 제한</a:t>
            </a:r>
            <a:r>
              <a:rPr lang="en-US" altLang="ko-KR" sz="700" dirty="0">
                <a:latin typeface="+mj-lt"/>
              </a:rPr>
              <a:t>.</a:t>
            </a:r>
          </a:p>
          <a:p>
            <a:pPr lvl="1"/>
            <a:r>
              <a:rPr kumimoji="1" lang="en-US" altLang="ko-KR" sz="1400" dirty="0">
                <a:latin typeface="+mj-lt"/>
              </a:rPr>
              <a:t>4. </a:t>
            </a:r>
            <a:r>
              <a:rPr kumimoji="1" lang="ko-KR" altLang="en-US" sz="1400" dirty="0" err="1">
                <a:latin typeface="+mj-lt"/>
              </a:rPr>
              <a:t>헷지</a:t>
            </a:r>
            <a:r>
              <a:rPr kumimoji="1" lang="ko-KR" altLang="en-US" sz="1400" dirty="0">
                <a:latin typeface="+mj-lt"/>
              </a:rPr>
              <a:t> 검증</a:t>
            </a:r>
          </a:p>
          <a:p>
            <a:pPr lvl="2"/>
            <a:r>
              <a:rPr kumimoji="1" lang="ko-KR" altLang="en-US" sz="1000" dirty="0" err="1">
                <a:latin typeface="+mj-lt"/>
              </a:rPr>
              <a:t>헷지된</a:t>
            </a:r>
            <a:r>
              <a:rPr kumimoji="1" lang="ko-KR" altLang="en-US" sz="1000" dirty="0">
                <a:latin typeface="+mj-lt"/>
              </a:rPr>
              <a:t> 포트폴리오의 베타가 </a:t>
            </a:r>
            <a:r>
              <a:rPr kumimoji="1" lang="en-US" altLang="ko-KR" sz="1000" dirty="0">
                <a:latin typeface="+mj-lt"/>
              </a:rPr>
              <a:t>0</a:t>
            </a:r>
            <a:r>
              <a:rPr kumimoji="1" lang="ko-KR" altLang="en-US" sz="1000" dirty="0" err="1">
                <a:latin typeface="+mj-lt"/>
              </a:rPr>
              <a:t>에</a:t>
            </a:r>
            <a:r>
              <a:rPr kumimoji="1" lang="ko-KR" altLang="en-US" sz="1000" dirty="0">
                <a:latin typeface="+mj-lt"/>
              </a:rPr>
              <a:t> 가까운지 확인하기 위해 회귀를 다시 실행</a:t>
            </a:r>
            <a:r>
              <a:rPr kumimoji="1" lang="en-US" altLang="ko-KR" sz="1000" dirty="0">
                <a:latin typeface="+mj-lt"/>
              </a:rPr>
              <a:t>.</a:t>
            </a:r>
          </a:p>
          <a:p>
            <a:pPr lvl="2"/>
            <a:r>
              <a:rPr kumimoji="1" lang="ko-KR" altLang="en-US" sz="1000" dirty="0">
                <a:latin typeface="+mj-lt"/>
              </a:rPr>
              <a:t>성공적인 </a:t>
            </a:r>
            <a:r>
              <a:rPr kumimoji="1" lang="ko-KR" altLang="en-US" sz="1000" dirty="0" err="1">
                <a:latin typeface="+mj-lt"/>
              </a:rPr>
              <a:t>헷지</a:t>
            </a:r>
            <a:r>
              <a:rPr kumimoji="1" lang="en-US" altLang="ko-KR" sz="1000" dirty="0">
                <a:latin typeface="+mj-lt"/>
              </a:rPr>
              <a:t>: </a:t>
            </a:r>
            <a:r>
              <a:rPr kumimoji="1" lang="ko-KR" altLang="en-US" sz="1000" dirty="0">
                <a:latin typeface="+mj-lt"/>
              </a:rPr>
              <a:t>시장 위험 민감도 제거</a:t>
            </a:r>
            <a:r>
              <a:rPr kumimoji="1" lang="en-US" altLang="ko-KR" sz="1000" dirty="0">
                <a:latin typeface="+mj-lt"/>
              </a:rPr>
              <a:t>(</a:t>
            </a:r>
            <a:r>
              <a:rPr kumimoji="1" lang="ko-KR" altLang="en-US" sz="1000" dirty="0">
                <a:latin typeface="+mj-lt"/>
              </a:rPr>
              <a:t>베타 ≈ </a:t>
            </a:r>
            <a:r>
              <a:rPr kumimoji="1" lang="en-US" altLang="ko-KR" sz="1000" dirty="0">
                <a:latin typeface="+mj-lt"/>
              </a:rPr>
              <a:t>0).</a:t>
            </a:r>
            <a:endParaRPr kumimoji="1"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59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3FCDC-9110-83EC-16A8-B9B6E81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Fama-French </a:t>
            </a:r>
            <a:r>
              <a:rPr kumimoji="1" lang="ko-KR" altLang="en-US" sz="3600" dirty="0"/>
              <a:t>요인에 대한 포트폴리오 민감도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FF04C-4A7A-CE27-878B-61AE64F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j-lt"/>
              </a:rPr>
              <a:t>Fama-French </a:t>
            </a:r>
            <a:r>
              <a:rPr lang="ko-KR" altLang="en-US" dirty="0">
                <a:latin typeface="+mj-lt"/>
              </a:rPr>
              <a:t>요인이란</a:t>
            </a:r>
            <a:r>
              <a:rPr lang="en-US" altLang="ko-KR" dirty="0">
                <a:latin typeface="+mj-lt"/>
              </a:rPr>
              <a:t>?</a:t>
            </a:r>
          </a:p>
          <a:p>
            <a:pPr lvl="1"/>
            <a:r>
              <a:rPr lang="ko-KR" altLang="en-US" dirty="0">
                <a:latin typeface="+mj-lt"/>
              </a:rPr>
              <a:t>정의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주식 수익률 변화를 설명하는 주요 요인으로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경제학자 </a:t>
            </a:r>
            <a:r>
              <a:rPr lang="en-US" altLang="ko-KR" dirty="0">
                <a:latin typeface="+mj-lt"/>
              </a:rPr>
              <a:t>Eugene F. Fama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>
                <a:latin typeface="+mj-lt"/>
              </a:rPr>
              <a:t>Kenneth R. French</a:t>
            </a:r>
            <a:r>
              <a:rPr lang="ko-KR" altLang="en-US" dirty="0">
                <a:latin typeface="+mj-lt"/>
              </a:rPr>
              <a:t>가 개발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r>
              <a:rPr lang="en-US" altLang="ko-KR" dirty="0">
                <a:latin typeface="+mj-lt"/>
              </a:rPr>
              <a:t>Fama-French 3</a:t>
            </a:r>
            <a:r>
              <a:rPr lang="ko-KR" altLang="en-US" dirty="0">
                <a:latin typeface="+mj-lt"/>
              </a:rPr>
              <a:t>요인 모델</a:t>
            </a:r>
            <a:r>
              <a:rPr lang="en-US" altLang="ko-KR" dirty="0">
                <a:latin typeface="+mj-lt"/>
              </a:rPr>
              <a:t>:</a:t>
            </a:r>
          </a:p>
          <a:p>
            <a:pPr lvl="2"/>
            <a:r>
              <a:rPr lang="ko-KR" altLang="en-US" dirty="0">
                <a:latin typeface="+mj-lt"/>
              </a:rPr>
              <a:t>시장 요인 </a:t>
            </a:r>
            <a:r>
              <a:rPr lang="en-US" altLang="ko-KR" dirty="0">
                <a:latin typeface="+mj-lt"/>
              </a:rPr>
              <a:t>(Market Factor): </a:t>
            </a:r>
            <a:r>
              <a:rPr lang="ko-KR" altLang="en-US" dirty="0">
                <a:latin typeface="+mj-lt"/>
              </a:rPr>
              <a:t>시장 전체 수익률과의 상관성</a:t>
            </a:r>
            <a:r>
              <a:rPr lang="en-US" altLang="ko-KR" dirty="0">
                <a:latin typeface="+mj-lt"/>
              </a:rPr>
              <a:t>.</a:t>
            </a:r>
          </a:p>
          <a:p>
            <a:pPr lvl="2"/>
            <a:r>
              <a:rPr lang="ko-KR" altLang="en-US" dirty="0">
                <a:latin typeface="+mj-lt"/>
              </a:rPr>
              <a:t>크기 요인 </a:t>
            </a:r>
            <a:r>
              <a:rPr lang="en-US" altLang="ko-KR" dirty="0">
                <a:latin typeface="+mj-lt"/>
              </a:rPr>
              <a:t>(Size Factor): </a:t>
            </a:r>
            <a:r>
              <a:rPr lang="ko-KR" altLang="en-US" dirty="0">
                <a:latin typeface="+mj-lt"/>
              </a:rPr>
              <a:t>소형주</a:t>
            </a:r>
            <a:r>
              <a:rPr lang="en-US" altLang="ko-KR" dirty="0">
                <a:latin typeface="+mj-lt"/>
              </a:rPr>
              <a:t>(Small Cap) vs </a:t>
            </a:r>
            <a:r>
              <a:rPr lang="ko-KR" altLang="en-US" dirty="0">
                <a:latin typeface="+mj-lt"/>
              </a:rPr>
              <a:t>대형주</a:t>
            </a:r>
            <a:r>
              <a:rPr lang="en-US" altLang="ko-KR" dirty="0">
                <a:latin typeface="+mj-lt"/>
              </a:rPr>
              <a:t>(Large Cap).</a:t>
            </a:r>
          </a:p>
          <a:p>
            <a:pPr lvl="2"/>
            <a:r>
              <a:rPr lang="ko-KR" altLang="en-US" dirty="0">
                <a:latin typeface="+mj-lt"/>
              </a:rPr>
              <a:t>가치 요인 </a:t>
            </a:r>
            <a:r>
              <a:rPr lang="en-US" altLang="ko-KR" dirty="0">
                <a:latin typeface="+mj-lt"/>
              </a:rPr>
              <a:t>(Value Factor): </a:t>
            </a:r>
            <a:r>
              <a:rPr lang="ko-KR" altLang="en-US" dirty="0">
                <a:latin typeface="+mj-lt"/>
              </a:rPr>
              <a:t>고시장가치</a:t>
            </a:r>
            <a:r>
              <a:rPr lang="en-US" altLang="ko-KR" dirty="0">
                <a:latin typeface="+mj-lt"/>
              </a:rPr>
              <a:t>(P/B </a:t>
            </a:r>
            <a:r>
              <a:rPr lang="ko-KR" altLang="en-US" dirty="0">
                <a:latin typeface="+mj-lt"/>
              </a:rPr>
              <a:t>비율 높은 주식</a:t>
            </a:r>
            <a:r>
              <a:rPr lang="en-US" altLang="ko-KR" dirty="0">
                <a:latin typeface="+mj-lt"/>
              </a:rPr>
              <a:t>) vs </a:t>
            </a:r>
            <a:r>
              <a:rPr lang="ko-KR" altLang="en-US" dirty="0" err="1">
                <a:latin typeface="+mj-lt"/>
              </a:rPr>
              <a:t>저시장가치</a:t>
            </a:r>
            <a:r>
              <a:rPr lang="en-US" altLang="ko-KR" dirty="0">
                <a:latin typeface="+mj-lt"/>
              </a:rPr>
              <a:t>(P/B </a:t>
            </a:r>
            <a:r>
              <a:rPr lang="ko-KR" altLang="en-US" dirty="0">
                <a:latin typeface="+mj-lt"/>
              </a:rPr>
              <a:t>비율 낮은 주식</a:t>
            </a:r>
            <a:r>
              <a:rPr lang="en-US" altLang="ko-KR" dirty="0">
                <a:latin typeface="+mj-lt"/>
              </a:rPr>
              <a:t>).</a:t>
            </a:r>
          </a:p>
          <a:p>
            <a:r>
              <a:rPr lang="ko-KR" altLang="en-US" dirty="0">
                <a:latin typeface="+mj-lt"/>
              </a:rPr>
              <a:t>포트폴리오 민감도 계산</a:t>
            </a:r>
            <a:r>
              <a:rPr lang="en-US" altLang="ko-KR" dirty="0">
                <a:latin typeface="+mj-lt"/>
              </a:rPr>
              <a:t>:</a:t>
            </a:r>
          </a:p>
          <a:p>
            <a:pPr lvl="1"/>
            <a:r>
              <a:rPr lang="ko-KR" altLang="en-US" dirty="0">
                <a:latin typeface="+mj-lt"/>
              </a:rPr>
              <a:t>크기</a:t>
            </a:r>
            <a:r>
              <a:rPr lang="en-US" altLang="ko-KR" dirty="0">
                <a:latin typeface="+mj-lt"/>
              </a:rPr>
              <a:t>(size)</a:t>
            </a:r>
            <a:r>
              <a:rPr lang="ko-KR" altLang="en-US" dirty="0">
                <a:latin typeface="+mj-lt"/>
              </a:rPr>
              <a:t>와 가치</a:t>
            </a:r>
            <a:r>
              <a:rPr lang="en-US" altLang="ko-KR" dirty="0">
                <a:latin typeface="+mj-lt"/>
              </a:rPr>
              <a:t>(value) </a:t>
            </a:r>
            <a:r>
              <a:rPr lang="ko-KR" altLang="en-US" dirty="0">
                <a:latin typeface="+mj-lt"/>
              </a:rPr>
              <a:t>요인에 대한 포트폴리오의 노출 정도를 측정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r>
              <a:rPr lang="ko-KR" altLang="en-US" dirty="0">
                <a:latin typeface="+mj-lt"/>
              </a:rPr>
              <a:t>시장 움직임과 개별 요인에 따른 성과를 분리</a:t>
            </a:r>
            <a:r>
              <a:rPr lang="en-US" altLang="ko-K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74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영수증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903576A-B662-1D4C-9DB0-38BA81E9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36" y="3435126"/>
            <a:ext cx="3971999" cy="10802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4EE04D-EF96-D671-0AB7-4580A24A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활성 위험에 대한 한계 기여도 </a:t>
            </a:r>
            <a:r>
              <a:rPr kumimoji="1" lang="en-US" altLang="ko-KR" sz="3600" dirty="0"/>
              <a:t>(MCAR)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6A0C-7675-FA8E-0A40-3932855D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sz="1800" dirty="0"/>
              <a:t>MCAR</a:t>
            </a:r>
            <a:r>
              <a:rPr kumimoji="1" lang="ko-KR" altLang="en-US" sz="1800" dirty="0"/>
              <a:t>이란</a:t>
            </a:r>
            <a:r>
              <a:rPr kumimoji="1" lang="en-US" altLang="ko-KR" sz="1800" dirty="0"/>
              <a:t>?</a:t>
            </a:r>
          </a:p>
          <a:p>
            <a:pPr lvl="1"/>
            <a:r>
              <a:rPr kumimoji="1" lang="ko-KR" altLang="en-US" sz="1600" dirty="0"/>
              <a:t>정의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각 요인이 포트폴리오의 활성 위험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벤치마크 대비 초과 변동성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기여하는 정도를 </a:t>
            </a:r>
            <a:r>
              <a:rPr kumimoji="1" lang="ko-KR" altLang="en-US" sz="1600" dirty="0" err="1"/>
              <a:t>정량화한</a:t>
            </a:r>
            <a:r>
              <a:rPr kumimoji="1" lang="ko-KR" altLang="en-US" sz="1600" dirty="0"/>
              <a:t> 지표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목적</a:t>
            </a:r>
            <a:r>
              <a:rPr kumimoji="1" lang="en-US" altLang="ko-KR" sz="1600" dirty="0"/>
              <a:t>:</a:t>
            </a:r>
          </a:p>
          <a:p>
            <a:pPr lvl="2"/>
            <a:r>
              <a:rPr kumimoji="1" lang="ko-KR" altLang="en-US" sz="1400" dirty="0"/>
              <a:t>포트폴리오 내 </a:t>
            </a:r>
            <a:r>
              <a:rPr kumimoji="1" lang="ko-KR" altLang="en-US" sz="1400" dirty="0" err="1"/>
              <a:t>요인별</a:t>
            </a:r>
            <a:r>
              <a:rPr kumimoji="1" lang="ko-KR" altLang="en-US" sz="1400" dirty="0"/>
              <a:t> 위험 기여도 파악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다른 요인과의 상호작용을 고려해 리스크 관리를 최적화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800" dirty="0"/>
              <a:t>MCAR</a:t>
            </a:r>
            <a:r>
              <a:rPr kumimoji="1" lang="ko-KR" altLang="en-US" sz="1800" dirty="0"/>
              <a:t> 계산 방법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MCAR</a:t>
            </a:r>
            <a:r>
              <a:rPr kumimoji="1" lang="ko-KR" altLang="en-US" sz="1800" dirty="0"/>
              <a:t>의 의미</a:t>
            </a:r>
          </a:p>
          <a:p>
            <a:pPr lvl="1"/>
            <a:r>
              <a:rPr kumimoji="1" lang="ko-KR" altLang="en-US" sz="1400" dirty="0" err="1"/>
              <a:t>요인별</a:t>
            </a:r>
            <a:r>
              <a:rPr kumimoji="1" lang="ko-KR" altLang="en-US" sz="1400" dirty="0"/>
              <a:t> 위험 기여도 분석</a:t>
            </a:r>
            <a:r>
              <a:rPr kumimoji="1" lang="en-US" altLang="ko-KR" sz="1400" dirty="0"/>
              <a:t>:</a:t>
            </a:r>
          </a:p>
          <a:p>
            <a:pPr lvl="2"/>
            <a:r>
              <a:rPr kumimoji="1" lang="ko-KR" altLang="en-US" sz="1000" dirty="0"/>
              <a:t>포트폴리오 내 각 요인이 얼마나 많은 위험을 추가하는지 계산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ko-KR" altLang="en-US" sz="1000" dirty="0"/>
              <a:t>다른 요인과의 공분산 효과 반영</a:t>
            </a:r>
            <a:r>
              <a:rPr kumimoji="1" lang="en-US" altLang="ko-KR" sz="1000" dirty="0"/>
              <a:t>.</a:t>
            </a:r>
          </a:p>
          <a:p>
            <a:pPr lvl="1"/>
            <a:r>
              <a:rPr kumimoji="1" lang="ko-KR" altLang="en-US" sz="1400" dirty="0"/>
              <a:t>설명되지 않은 위험 기여도</a:t>
            </a:r>
            <a:r>
              <a:rPr kumimoji="1" lang="en-US" altLang="ko-KR" sz="1400" dirty="0"/>
              <a:t>:</a:t>
            </a:r>
          </a:p>
          <a:p>
            <a:pPr lvl="2"/>
            <a:r>
              <a:rPr kumimoji="1" lang="ko-KR" altLang="en-US" sz="1000" dirty="0"/>
              <a:t>분석 중인 요인 외의 기타 요인에 대한 노출로 발생하는 리스크</a:t>
            </a:r>
            <a:r>
              <a:rPr kumimoji="1" lang="en-US" altLang="ko-KR" sz="1000" dirty="0"/>
              <a:t>.</a:t>
            </a:r>
          </a:p>
        </p:txBody>
      </p:sp>
      <p:pic>
        <p:nvPicPr>
          <p:cNvPr id="5" name="그림 4" descr="폰트, 텍스트, 친필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2E6B74-8802-CB63-AE13-B567D475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77" y="3485168"/>
            <a:ext cx="2871184" cy="980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D9E61C-130F-52A3-FFA5-7D1A7C217A1C}"/>
              </a:ext>
            </a:extLst>
          </p:cNvPr>
          <p:cNvGrpSpPr/>
          <p:nvPr/>
        </p:nvGrpSpPr>
        <p:grpSpPr>
          <a:xfrm>
            <a:off x="8334234" y="3700109"/>
            <a:ext cx="2724178" cy="2285105"/>
            <a:chOff x="8557623" y="4143332"/>
            <a:chExt cx="2724178" cy="2285105"/>
          </a:xfrm>
        </p:grpSpPr>
        <p:pic>
          <p:nvPicPr>
            <p:cNvPr id="9" name="그림 8" descr="텍스트, 도표, 그래프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089B0AE-05CB-B40D-E504-5305F3B50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7623" y="4143332"/>
              <a:ext cx="2724178" cy="20275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DD3EEC-FE9D-96BC-5BEC-8460C9EE07F1}"/>
                </a:ext>
              </a:extLst>
            </p:cNvPr>
            <p:cNvSpPr txBox="1"/>
            <p:nvPr/>
          </p:nvSpPr>
          <p:spPr>
            <a:xfrm>
              <a:off x="8965869" y="6170931"/>
              <a:ext cx="2153129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lang="ko-KR" altLang="en-US" sz="1000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요인 별 한계 위험 기여도 추이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95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1573-DEB1-A8BB-E0BC-756066C5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변동성을 기반으로 시장 비효율성 평가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3FCFA-B130-B234-7E79-C64EAB93F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변동성 요인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변동성이 큰 주식의 가격 책정은 시장 비효율성을 반영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낮은 변동성 주식이 높은 수익을 낼 가능성이 더 크다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전통 금융 이론에 대한 모순</a:t>
            </a:r>
            <a:r>
              <a:rPr lang="en-US" altLang="ko-KR" sz="1800" dirty="0"/>
              <a:t>: </a:t>
            </a:r>
            <a:r>
              <a:rPr lang="ko-KR" altLang="en-US" sz="1800" dirty="0"/>
              <a:t>위험이 높을수록 보상이 커야 한다는 가설과 상충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활용 방안</a:t>
            </a:r>
          </a:p>
          <a:p>
            <a:pPr lvl="1"/>
            <a:r>
              <a:rPr lang="ko-KR" altLang="en-US" sz="1800" dirty="0"/>
              <a:t>요인 기반 투자 전략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600" dirty="0"/>
              <a:t>변동성 요인을 활용해 </a:t>
            </a:r>
            <a:r>
              <a:rPr lang="ko-KR" altLang="en-US" sz="1600" dirty="0" err="1"/>
              <a:t>저변동성</a:t>
            </a:r>
            <a:r>
              <a:rPr lang="ko-KR" altLang="en-US" sz="1600" dirty="0"/>
              <a:t> 주식 중심의 포트폴리오 구성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/>
              <a:t>시장 비효율성 탐색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600" dirty="0"/>
              <a:t>변동성과 수익률 간 관계를 분석해 예측 가능한 이상 현상 활용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9198C0-CE8E-F97E-7065-A855F8679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분석 과정</a:t>
            </a:r>
          </a:p>
          <a:p>
            <a:pPr lvl="1"/>
            <a:r>
              <a:rPr lang="ko-KR" altLang="en-US" sz="1600" dirty="0"/>
              <a:t>미래 수익률 계산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특정 시점 이후의 증권 수익률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미래 수익률을 통해 요인의 예측력을 평가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 err="1"/>
              <a:t>스피어만</a:t>
            </a:r>
            <a:r>
              <a:rPr lang="ko-KR" altLang="en-US" sz="1600" dirty="0"/>
              <a:t> 순위 상관계수 활용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요인과 미래 수익률 간의 단조 관계를 평가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높은 상관계수</a:t>
            </a:r>
            <a:r>
              <a:rPr lang="en-US" altLang="ko-KR" sz="1400" dirty="0"/>
              <a:t>:</a:t>
            </a:r>
            <a:r>
              <a:rPr lang="ko-KR" altLang="en-US" sz="1400" dirty="0"/>
              <a:t> 요인이 미래 수익률을 잘 예측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낮은 상관계수</a:t>
            </a:r>
            <a:r>
              <a:rPr lang="en-US" altLang="ko-KR" sz="1400" dirty="0"/>
              <a:t>:</a:t>
            </a:r>
            <a:r>
              <a:rPr lang="ko-KR" altLang="en-US" sz="1400" dirty="0"/>
              <a:t> 요인의 예측력이 부족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 err="1"/>
              <a:t>파킨슨</a:t>
            </a:r>
            <a:r>
              <a:rPr lang="ko-KR" altLang="en-US" sz="1600" dirty="0"/>
              <a:t> 변동성 사용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고가와 저가를 기반으로 변동성을 더 정확하게 측정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고가와 저가는 종가보다 더 많은 가격 정보를 포함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305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친필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94B079-04D2-53B0-BD3F-8C7EA0AE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80" y="5607485"/>
            <a:ext cx="2238989" cy="476286"/>
          </a:xfrm>
          <a:prstGeom prst="rect">
            <a:avLst/>
          </a:prstGeom>
        </p:spPr>
      </p:pic>
      <p:pic>
        <p:nvPicPr>
          <p:cNvPr id="8" name="그림 7" descr="폰트, 텍스트, 화이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7AAD00-7673-D24E-5890-FE179053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62" y="4323472"/>
            <a:ext cx="1842827" cy="502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5E73D-F5AA-C977-080C-73374F6B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Parkinson </a:t>
            </a:r>
            <a:r>
              <a:rPr kumimoji="1" lang="ko-KR" altLang="en-US" dirty="0"/>
              <a:t>변동성 추정치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FF4BD-F904-1D20-FE44-97F5457C1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400" dirty="0">
                <a:latin typeface="+mj-lt"/>
              </a:rPr>
              <a:t>정의</a:t>
            </a:r>
            <a:endParaRPr kumimoji="1" lang="en-US" altLang="ko-KR" sz="1400" dirty="0">
              <a:latin typeface="+mj-lt"/>
            </a:endParaRPr>
          </a:p>
          <a:p>
            <a:pPr lvl="1"/>
            <a:r>
              <a:rPr kumimoji="1" lang="en-US" altLang="ko-KR" sz="1100" dirty="0">
                <a:latin typeface="+mj-lt"/>
              </a:rPr>
              <a:t>Parkinson </a:t>
            </a:r>
            <a:r>
              <a:rPr kumimoji="1" lang="ko-KR" altLang="en-US" sz="1100" dirty="0">
                <a:latin typeface="+mj-lt"/>
              </a:rPr>
              <a:t>변동성 추정치는 주식의 일중 고가와 저가를 기반으로 보다 정밀하게 변동성을 측정하기 위한 방법입니다</a:t>
            </a:r>
            <a:r>
              <a:rPr kumimoji="1" lang="en-US" altLang="ko-KR" sz="1100" dirty="0">
                <a:latin typeface="+mj-lt"/>
              </a:rPr>
              <a:t>. </a:t>
            </a:r>
          </a:p>
          <a:p>
            <a:pPr lvl="1"/>
            <a:r>
              <a:rPr kumimoji="1" lang="ko-KR" altLang="en-US" sz="1100" dirty="0">
                <a:latin typeface="+mj-lt"/>
              </a:rPr>
              <a:t>기존의 종가 기반 변동성 측정 방식보다 가격 변동의 실제 범위를 더 잘 반영하는 것이 특징입니다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r>
              <a:rPr kumimoji="1" lang="en-US" altLang="ko-KR" sz="1400" dirty="0">
                <a:latin typeface="+mj-lt"/>
              </a:rPr>
              <a:t>Parkinson </a:t>
            </a:r>
            <a:r>
              <a:rPr kumimoji="1" lang="ko-KR" altLang="en-US" sz="1400" dirty="0">
                <a:latin typeface="+mj-lt"/>
              </a:rPr>
              <a:t>변동성의 특징</a:t>
            </a:r>
          </a:p>
          <a:p>
            <a:pPr lvl="1"/>
            <a:r>
              <a:rPr kumimoji="1" lang="ko-KR" altLang="en-US" sz="1200" dirty="0">
                <a:latin typeface="+mj-lt"/>
              </a:rPr>
              <a:t>고가와 저가 사용</a:t>
            </a:r>
            <a:r>
              <a:rPr kumimoji="1" lang="en-US" altLang="ko-KR" sz="1200" dirty="0">
                <a:latin typeface="+mj-lt"/>
              </a:rPr>
              <a:t>:</a:t>
            </a:r>
          </a:p>
          <a:p>
            <a:pPr lvl="2"/>
            <a:r>
              <a:rPr kumimoji="1" lang="ko-KR" altLang="en-US" sz="1050" dirty="0">
                <a:latin typeface="+mj-lt"/>
              </a:rPr>
              <a:t>종가만을 사용하지 않고</a:t>
            </a:r>
            <a:r>
              <a:rPr kumimoji="1" lang="en-US" altLang="ko-KR" sz="1050" dirty="0">
                <a:latin typeface="+mj-lt"/>
              </a:rPr>
              <a:t>, </a:t>
            </a:r>
            <a:r>
              <a:rPr kumimoji="1" lang="ko-KR" altLang="en-US" sz="1050" dirty="0">
                <a:latin typeface="+mj-lt"/>
              </a:rPr>
              <a:t>일중 고가와 저가의 비율을 활용하여 가격 변동의 전체 범위를 계산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r>
              <a:rPr kumimoji="1" lang="ko-KR" altLang="en-US" sz="1050" dirty="0">
                <a:latin typeface="+mj-lt"/>
              </a:rPr>
              <a:t>종가만 사용할 때 놓칠 수 있는 가격의 극단적 움직임을 반영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1"/>
            <a:r>
              <a:rPr kumimoji="1" lang="ko-KR" altLang="en-US" sz="1200" dirty="0">
                <a:latin typeface="+mj-lt"/>
              </a:rPr>
              <a:t>변동성 추정 공식</a:t>
            </a:r>
            <a:r>
              <a:rPr kumimoji="1" lang="en-US" altLang="ko-KR" sz="1200" dirty="0">
                <a:latin typeface="+mj-lt"/>
              </a:rPr>
              <a:t>:</a:t>
            </a:r>
          </a:p>
          <a:p>
            <a:pPr lvl="2"/>
            <a:r>
              <a:rPr kumimoji="1" lang="ko-KR" altLang="en-US" sz="1050" dirty="0">
                <a:latin typeface="+mj-lt"/>
              </a:rPr>
              <a:t>일중 고가와 저가의 로그 비율을 제곱하여 변동성을 계산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endParaRPr kumimoji="1" lang="en-US" altLang="ko-KR" sz="1050" dirty="0">
              <a:latin typeface="+mj-lt"/>
            </a:endParaRPr>
          </a:p>
          <a:p>
            <a:pPr lvl="2"/>
            <a:endParaRPr kumimoji="1" lang="en-US" altLang="ko-KR" sz="1050" dirty="0">
              <a:latin typeface="+mj-lt"/>
            </a:endParaRPr>
          </a:p>
          <a:p>
            <a:pPr lvl="2"/>
            <a:r>
              <a:rPr kumimoji="1" lang="en-US" altLang="ko-KR" sz="1050" dirty="0" err="1">
                <a:latin typeface="+mj-lt"/>
              </a:rPr>
              <a:t>trading_days</a:t>
            </a:r>
            <a:r>
              <a:rPr kumimoji="1" lang="en-US" altLang="ko-KR" sz="1050" dirty="0">
                <a:latin typeface="+mj-lt"/>
              </a:rPr>
              <a:t>(</a:t>
            </a:r>
            <a:r>
              <a:rPr kumimoji="1" lang="ko-KR" altLang="en-US" sz="1050" dirty="0">
                <a:latin typeface="+mj-lt"/>
              </a:rPr>
              <a:t>연간 거래일 수</a:t>
            </a:r>
            <a:r>
              <a:rPr kumimoji="1" lang="en-US" altLang="ko-KR" sz="1050" dirty="0">
                <a:latin typeface="+mj-lt"/>
              </a:rPr>
              <a:t>)</a:t>
            </a:r>
            <a:r>
              <a:rPr kumimoji="1" lang="ko-KR" altLang="en-US" sz="1050" dirty="0" err="1">
                <a:latin typeface="+mj-lt"/>
              </a:rPr>
              <a:t>를</a:t>
            </a:r>
            <a:r>
              <a:rPr kumimoji="1" lang="ko-KR" altLang="en-US" sz="1050" dirty="0">
                <a:latin typeface="+mj-lt"/>
              </a:rPr>
              <a:t> 반영하여 </a:t>
            </a:r>
            <a:r>
              <a:rPr kumimoji="1" lang="ko-KR" altLang="en-US" sz="1050" dirty="0" err="1">
                <a:latin typeface="+mj-lt"/>
              </a:rPr>
              <a:t>연간화된</a:t>
            </a:r>
            <a:r>
              <a:rPr kumimoji="1" lang="ko-KR" altLang="en-US" sz="1050" dirty="0">
                <a:latin typeface="+mj-lt"/>
              </a:rPr>
              <a:t> 변동성으로 변환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1"/>
            <a:r>
              <a:rPr kumimoji="1" lang="ko-KR" altLang="en-US" sz="1200" dirty="0">
                <a:latin typeface="+mj-lt"/>
              </a:rPr>
              <a:t>표준화</a:t>
            </a:r>
            <a:r>
              <a:rPr kumimoji="1" lang="en-US" altLang="ko-KR" sz="1200" dirty="0">
                <a:latin typeface="+mj-lt"/>
              </a:rPr>
              <a:t>:</a:t>
            </a:r>
            <a:endParaRPr kumimoji="1" lang="en-US" altLang="ko-KR" sz="1050" dirty="0">
              <a:latin typeface="+mj-lt"/>
            </a:endParaRPr>
          </a:p>
          <a:p>
            <a:pPr lvl="2"/>
            <a:r>
              <a:rPr kumimoji="1" lang="ko-KR" altLang="en-US" sz="1050" dirty="0">
                <a:latin typeface="+mj-lt"/>
              </a:rPr>
              <a:t>계산된 변동성 값을 평균 </a:t>
            </a:r>
            <a:r>
              <a:rPr kumimoji="1" lang="en-US" altLang="ko-KR" sz="1050" dirty="0">
                <a:latin typeface="+mj-lt"/>
              </a:rPr>
              <a:t>0, </a:t>
            </a:r>
            <a:r>
              <a:rPr kumimoji="1" lang="ko-KR" altLang="en-US" sz="1050" dirty="0">
                <a:latin typeface="+mj-lt"/>
              </a:rPr>
              <a:t>표준편차 </a:t>
            </a:r>
            <a:r>
              <a:rPr kumimoji="1" lang="en-US" altLang="ko-KR" sz="1050" dirty="0">
                <a:latin typeface="+mj-lt"/>
              </a:rPr>
              <a:t>1</a:t>
            </a:r>
            <a:r>
              <a:rPr kumimoji="1" lang="ko-KR" altLang="en-US" sz="1050" dirty="0">
                <a:latin typeface="+mj-lt"/>
              </a:rPr>
              <a:t>로 </a:t>
            </a:r>
            <a:r>
              <a:rPr kumimoji="1" lang="ko-KR" altLang="en-US" sz="1050" dirty="0" err="1">
                <a:latin typeface="+mj-lt"/>
              </a:rPr>
              <a:t>표준화하여</a:t>
            </a:r>
            <a:r>
              <a:rPr kumimoji="1" lang="ko-KR" altLang="en-US" sz="1050" dirty="0">
                <a:latin typeface="+mj-lt"/>
              </a:rPr>
              <a:t> 비교 가능하게 만듦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endParaRPr kumimoji="1" lang="ko-KR" altLang="en-US" sz="1050" dirty="0">
              <a:latin typeface="+mj-lt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BCC9A3B-3BFE-58F1-7BD6-25D2A6975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43869"/>
            <a:ext cx="5181600" cy="3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5D7323B-0779-4DC3-30ED-FD2E12CC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96" y="4054040"/>
            <a:ext cx="10515600" cy="1325563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D9B2-F258-260A-64EE-D04B753A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err="1"/>
              <a:t>팩터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투자란</a:t>
            </a:r>
            <a:r>
              <a:rPr kumimoji="1" lang="en-US" altLang="ko-KR" sz="4000" dirty="0"/>
              <a:t>?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A5E9E-2E82-EB1C-6555-3A00799B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정의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자산 가격에 영향을 미치는 시장 비효율성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 </a:t>
            </a:r>
            <a:r>
              <a:rPr kumimoji="1" lang="ko-KR" altLang="en-US" dirty="0"/>
              <a:t>가치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크기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모멘텀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목적</a:t>
            </a:r>
            <a:r>
              <a:rPr kumimoji="1" lang="en-US" altLang="ko-KR" dirty="0"/>
              <a:t>:</a:t>
            </a:r>
          </a:p>
          <a:p>
            <a:pPr lvl="1"/>
            <a:r>
              <a:rPr lang="ko-KR" altLang="en-US" b="1" dirty="0"/>
              <a:t>위험 조정 수익 극대화</a:t>
            </a:r>
            <a:r>
              <a:rPr lang="en-US" altLang="ko-KR" dirty="0"/>
              <a:t>: </a:t>
            </a:r>
            <a:r>
              <a:rPr lang="ko-KR" altLang="en-US" dirty="0"/>
              <a:t>더 적은 위험으로 높은 수익을 추구하는 투자 전략</a:t>
            </a:r>
            <a:endParaRPr lang="en-US" altLang="ko-KR" dirty="0"/>
          </a:p>
          <a:p>
            <a:pPr lvl="1"/>
            <a:r>
              <a:rPr lang="ko-KR" altLang="en-US" b="1" dirty="0"/>
              <a:t>원하지 않는 위험 최소화</a:t>
            </a:r>
            <a:r>
              <a:rPr lang="en-US" altLang="ko-KR" dirty="0"/>
              <a:t>: </a:t>
            </a:r>
            <a:r>
              <a:rPr lang="ko-KR" altLang="en-US" dirty="0"/>
              <a:t>의도하지 않은 손실 가능성을 줄이는 방법</a:t>
            </a:r>
            <a:endParaRPr lang="en-US" altLang="ko-KR" dirty="0"/>
          </a:p>
          <a:p>
            <a:pPr lvl="1"/>
            <a:r>
              <a:rPr lang="ko-KR" altLang="en-US" b="1" dirty="0"/>
              <a:t>트레이딩 </a:t>
            </a:r>
            <a:r>
              <a:rPr lang="ko-KR" altLang="en-US" b="1" dirty="0" err="1"/>
              <a:t>엣지</a:t>
            </a:r>
            <a:r>
              <a:rPr lang="ko-KR" altLang="en-US" b="1" dirty="0"/>
              <a:t> 확보 </a:t>
            </a:r>
            <a:r>
              <a:rPr lang="en-US" altLang="ko-KR" b="1" dirty="0"/>
              <a:t>(</a:t>
            </a:r>
            <a:r>
              <a:rPr lang="ko-KR" altLang="en-US" b="1" dirty="0" err="1"/>
              <a:t>비무작위적</a:t>
            </a:r>
            <a:r>
              <a:rPr lang="ko-KR" altLang="en-US" b="1" dirty="0"/>
              <a:t> 기회 활용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시장의 비효율성이나 패턴을 이용해 꾸준히 이익을 얻는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6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D3BB-65AC-125E-96D4-9EC3517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팩터의</a:t>
            </a:r>
            <a:r>
              <a:rPr kumimoji="1" lang="ko-KR" altLang="en-US" dirty="0"/>
              <a:t>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5CFB0-158D-7F44-2D5D-F5BE09F9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투자의 기본 구성 요소</a:t>
            </a:r>
          </a:p>
          <a:p>
            <a:pPr lvl="1"/>
            <a:r>
              <a:rPr kumimoji="1" lang="ko-KR" altLang="en-US" dirty="0"/>
              <a:t>자산 가격에 지속적으로 영향을 미침</a:t>
            </a:r>
          </a:p>
          <a:p>
            <a:pPr lvl="1"/>
            <a:r>
              <a:rPr kumimoji="1" lang="ko-KR" altLang="en-US" dirty="0"/>
              <a:t>다양한 자산 클래스에서 수익 동인으로 작용</a:t>
            </a:r>
          </a:p>
          <a:p>
            <a:r>
              <a:rPr kumimoji="1" lang="ko-KR" altLang="en-US" dirty="0"/>
              <a:t>시장 비효율성 활용</a:t>
            </a:r>
          </a:p>
          <a:p>
            <a:pPr lvl="1"/>
            <a:r>
              <a:rPr kumimoji="1" lang="ko-KR" altLang="en-US" dirty="0"/>
              <a:t>이상 현상을 기반으로 이익 창출</a:t>
            </a:r>
          </a:p>
          <a:p>
            <a:pPr lvl="1"/>
            <a:r>
              <a:rPr kumimoji="1" lang="ko-KR" altLang="en-US" dirty="0" err="1"/>
              <a:t>트레이더의</a:t>
            </a:r>
            <a:r>
              <a:rPr kumimoji="1" lang="ko-KR" altLang="en-US" dirty="0"/>
              <a:t> 수익 원천 제공</a:t>
            </a:r>
          </a:p>
        </p:txBody>
      </p:sp>
    </p:spTree>
    <p:extLst>
      <p:ext uri="{BB962C8B-B14F-4D97-AF65-F5344CB8AC3E}">
        <p14:creationId xmlns:p14="http://schemas.microsoft.com/office/powerpoint/2010/main" val="109358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A791-65BA-8D77-42F2-BBE8F464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ko-KR" altLang="en-US" dirty="0"/>
              <a:t> 분석의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4F614-40A7-68B3-75EF-66DE02D4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ko-KR" altLang="en-US" dirty="0"/>
              <a:t> 식별</a:t>
            </a:r>
          </a:p>
          <a:p>
            <a:pPr lvl="1"/>
            <a:r>
              <a:rPr kumimoji="1" lang="ko-KR" altLang="en-US" dirty="0"/>
              <a:t>데이터 분석으로 잠재적인 수익 동인 탐색</a:t>
            </a:r>
          </a:p>
          <a:p>
            <a:r>
              <a:rPr kumimoji="1" lang="ko-KR" altLang="en-US" dirty="0"/>
              <a:t>포트폴리오 민감도 파악</a:t>
            </a:r>
          </a:p>
          <a:p>
            <a:pPr lvl="1"/>
            <a:r>
              <a:rPr kumimoji="1" lang="ko-KR" altLang="en-US" dirty="0"/>
              <a:t>각 </a:t>
            </a:r>
            <a:r>
              <a:rPr kumimoji="1" lang="ko-KR" altLang="en-US" dirty="0" err="1"/>
              <a:t>팩터가</a:t>
            </a:r>
            <a:r>
              <a:rPr kumimoji="1" lang="ko-KR" altLang="en-US" dirty="0"/>
              <a:t> 포트폴리오에 미치는 영향을 평가</a:t>
            </a:r>
          </a:p>
          <a:p>
            <a:r>
              <a:rPr kumimoji="1" lang="ko-KR" altLang="en-US" dirty="0"/>
              <a:t>액션 실행</a:t>
            </a:r>
          </a:p>
          <a:p>
            <a:pPr lvl="1"/>
            <a:r>
              <a:rPr kumimoji="1" lang="ko-KR" altLang="en-US" dirty="0"/>
              <a:t>원하지 않는 위험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헷지</a:t>
            </a:r>
            <a:r>
              <a:rPr kumimoji="1" lang="en-US" altLang="ko-KR" dirty="0"/>
              <a:t>(hedge)</a:t>
            </a:r>
            <a:r>
              <a:rPr kumimoji="1" lang="ko-KR" altLang="en-US" dirty="0"/>
              <a:t>로 제거</a:t>
            </a:r>
          </a:p>
          <a:p>
            <a:pPr lvl="1"/>
            <a:r>
              <a:rPr kumimoji="1" lang="ko-KR" altLang="en-US" dirty="0"/>
              <a:t>원하는 </a:t>
            </a:r>
            <a:r>
              <a:rPr kumimoji="1" lang="ko-KR" altLang="en-US" dirty="0" err="1"/>
              <a:t>팩터</a:t>
            </a:r>
            <a:r>
              <a:rPr kumimoji="1" lang="ko-KR" altLang="en-US" dirty="0"/>
              <a:t> 노출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전략적으로 증가</a:t>
            </a:r>
          </a:p>
        </p:txBody>
      </p:sp>
    </p:spTree>
    <p:extLst>
      <p:ext uri="{BB962C8B-B14F-4D97-AF65-F5344CB8AC3E}">
        <p14:creationId xmlns:p14="http://schemas.microsoft.com/office/powerpoint/2010/main" val="12492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BBFA-148D-E266-3726-707865E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다루는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DD7DC-E8EE-BAEF-3036-EFDD8C26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주성분 분석을 사용하여 잠재적인 수익 동인을 식별하기  </a:t>
            </a:r>
          </a:p>
          <a:p>
            <a:r>
              <a:rPr kumimoji="1" lang="ko-KR" altLang="en-US" dirty="0"/>
              <a:t>선형 회귀를 사용한 포트폴리오 베타 계산 및 베타 </a:t>
            </a:r>
            <a:r>
              <a:rPr kumimoji="1" lang="ko-KR" altLang="en-US" dirty="0" err="1"/>
              <a:t>헷징</a:t>
            </a:r>
            <a:endParaRPr kumimoji="1" lang="ko-KR" altLang="en-US" dirty="0"/>
          </a:p>
          <a:p>
            <a:r>
              <a:rPr kumimoji="1" lang="en-US" altLang="ko-KR" dirty="0"/>
              <a:t>Fama-French </a:t>
            </a:r>
            <a:r>
              <a:rPr kumimoji="1" lang="ko-KR" altLang="en-US" dirty="0" err="1"/>
              <a:t>팩터에</a:t>
            </a:r>
            <a:r>
              <a:rPr kumimoji="1" lang="ko-KR" altLang="en-US" dirty="0"/>
              <a:t> 대한 포트폴리오 민감도 분석  </a:t>
            </a:r>
          </a:p>
          <a:p>
            <a:r>
              <a:rPr kumimoji="1" lang="ko-KR" altLang="en-US" dirty="0"/>
              <a:t>변동성을 기반으로 시장 비효율성 평가  </a:t>
            </a:r>
          </a:p>
          <a:p>
            <a:r>
              <a:rPr kumimoji="1" lang="en-US" altLang="ko-KR" strike="sngStrike" dirty="0"/>
              <a:t>Zipline Reloaded Pipeline API</a:t>
            </a:r>
            <a:r>
              <a:rPr kumimoji="1" lang="ko-KR" altLang="en-US" strike="sngStrike" dirty="0" err="1"/>
              <a:t>를</a:t>
            </a:r>
            <a:r>
              <a:rPr kumimoji="1" lang="ko-KR" altLang="en-US" strike="sngStrike" dirty="0"/>
              <a:t> 사용하여 </a:t>
            </a:r>
            <a:r>
              <a:rPr kumimoji="1" lang="ko-KR" altLang="en-US" strike="sngStrike" dirty="0" err="1"/>
              <a:t>팩터</a:t>
            </a:r>
            <a:r>
              <a:rPr kumimoji="1" lang="ko-KR" altLang="en-US" strike="sngStrike" dirty="0"/>
              <a:t> 순위 모델 준비 </a:t>
            </a:r>
          </a:p>
        </p:txBody>
      </p:sp>
    </p:spTree>
    <p:extLst>
      <p:ext uri="{BB962C8B-B14F-4D97-AF65-F5344CB8AC3E}">
        <p14:creationId xmlns:p14="http://schemas.microsoft.com/office/powerpoint/2010/main" val="66314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536D56-8FC3-3748-9494-6598328C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주성분 분석</a:t>
            </a:r>
            <a:r>
              <a:rPr lang="en-US" altLang="ko-KR" sz="3600" dirty="0"/>
              <a:t>(PCA)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사용한 잠재적 수익 동인 식별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CA6FEF2-BE8F-D7E7-CB96-B7158D873F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차원 축소 기법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데이터의 복잡성을 줄이면서 중요한 정보를 유지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주성분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데이터의 최대 분산을 설명하는 새로운 특징 집합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목적</a:t>
            </a:r>
            <a:r>
              <a:rPr lang="en-US" altLang="ko-KR" sz="1800" dirty="0"/>
              <a:t>: </a:t>
            </a:r>
            <a:r>
              <a:rPr lang="ko-KR" altLang="en-US" sz="1800" dirty="0"/>
              <a:t>큰 변수 집합을 더 작은 집합으로 변환해 분석 효율성 향상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E3489A9-5914-F0A0-245F-A0B7892E9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PCA</a:t>
            </a:r>
            <a:r>
              <a:rPr lang="ko-KR" altLang="en-US" sz="2200" dirty="0"/>
              <a:t>의 역할</a:t>
            </a:r>
          </a:p>
          <a:p>
            <a:pPr lvl="1"/>
            <a:r>
              <a:rPr lang="ko-KR" altLang="en-US" sz="1800" dirty="0"/>
              <a:t>수익률 분해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400" dirty="0"/>
              <a:t>포트폴리오의 수익률을 최대 분산을 설명하는 주성분으로 분해</a:t>
            </a:r>
          </a:p>
          <a:p>
            <a:pPr lvl="2"/>
            <a:r>
              <a:rPr lang="ko-KR" altLang="en-US" sz="1400" dirty="0"/>
              <a:t>각 주성분은 주요 위험 요인을 나타냄</a:t>
            </a:r>
          </a:p>
          <a:p>
            <a:pPr lvl="1"/>
            <a:r>
              <a:rPr lang="ko-KR" altLang="en-US" sz="1800" dirty="0"/>
              <a:t>주요 위험 요인 파악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400" dirty="0"/>
              <a:t>처음 몇 개의 주성분이 전체 분산의 대부분을 설명</a:t>
            </a:r>
          </a:p>
          <a:p>
            <a:pPr lvl="2"/>
            <a:r>
              <a:rPr lang="ko-KR" altLang="en-US" sz="1400" dirty="0"/>
              <a:t>이를 통해 포트폴리오의 핵심 위험을 정량화</a:t>
            </a:r>
            <a:endParaRPr lang="ko-KR" altLang="en-US" sz="800" dirty="0"/>
          </a:p>
        </p:txBody>
      </p:sp>
      <p:pic>
        <p:nvPicPr>
          <p:cNvPr id="1026" name="Picture 2" descr="주성분 분석">
            <a:extLst>
              <a:ext uri="{FF2B5EF4-FFF2-40B4-BE49-F238E27FC236}">
                <a16:creationId xmlns:a16="http://schemas.microsoft.com/office/drawing/2014/main" id="{26EBB28E-9545-792F-168C-919A056B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3" y="3918593"/>
            <a:ext cx="4037479" cy="21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F4F7D-A72B-188E-46CA-207781E294EC}"/>
              </a:ext>
            </a:extLst>
          </p:cNvPr>
          <p:cNvSpPr txBox="1"/>
          <p:nvPr/>
        </p:nvSpPr>
        <p:spPr>
          <a:xfrm>
            <a:off x="1089562" y="6039846"/>
            <a:ext cx="5471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그림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105</a:t>
            </a:r>
            <a:r>
              <a:rPr lang="ko-KR" altLang="en-US" sz="1000" dirty="0"/>
              <a:t>명의 </a:t>
            </a:r>
            <a:r>
              <a:rPr lang="en-US" altLang="ko-KR" sz="1000" dirty="0"/>
              <a:t>GPA </a:t>
            </a:r>
            <a:r>
              <a:rPr lang="ko-KR" altLang="en-US" sz="1000" dirty="0"/>
              <a:t>데이터 분포와 </a:t>
            </a:r>
            <a:r>
              <a:rPr lang="en-US" altLang="ko-KR" sz="1000" dirty="0"/>
              <a:t>PCA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통해 추출된 주요 주성분 방향을 시각화한 그래프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소스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http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matrix.skku.ac.kr</a:t>
            </a:r>
            <a:r>
              <a:rPr lang="ko-KR" altLang="en-US" sz="1000" dirty="0"/>
              <a:t>/math4ai-intro/W12/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20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C8CD0-17FA-1055-64EB-252CBF4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포트폴리오의 위험 요인 식별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92E0F-085C-8D27-5C23-B98541D1E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PCA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포트폴리오의 주요 위험 요인들을 찾아내고 있음</a:t>
            </a:r>
          </a:p>
          <a:p>
            <a:r>
              <a:rPr kumimoji="1" lang="ko-KR" altLang="en-US" sz="2000" dirty="0"/>
              <a:t>첫 번째 주성분이 전체 변동성의 약 </a:t>
            </a:r>
            <a:r>
              <a:rPr kumimoji="1" lang="en-US" altLang="ko-KR" sz="2000" dirty="0"/>
              <a:t>64%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  <a:p>
            <a:r>
              <a:rPr kumimoji="1" lang="ko-KR" altLang="en-US" sz="2000" dirty="0"/>
              <a:t>두 번째 주성분이 약 </a:t>
            </a:r>
            <a:r>
              <a:rPr kumimoji="1" lang="en-US" altLang="ko-KR" sz="2000" dirty="0"/>
              <a:t>13%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  <a:p>
            <a:r>
              <a:rPr kumimoji="1" lang="ko-KR" altLang="en-US" sz="2000" dirty="0"/>
              <a:t>세 번째 주성분이 약 </a:t>
            </a:r>
            <a:r>
              <a:rPr kumimoji="1" lang="en-US" altLang="ko-KR" sz="2000" dirty="0"/>
              <a:t>10%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</p:txBody>
      </p:sp>
      <p:pic>
        <p:nvPicPr>
          <p:cNvPr id="6" name="내용 개체 틀 5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1483F1-5A98-589A-3F93-67FC81239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56256"/>
            <a:ext cx="5181600" cy="4090076"/>
          </a:xfrm>
        </p:spPr>
      </p:pic>
    </p:spTree>
    <p:extLst>
      <p:ext uri="{BB962C8B-B14F-4D97-AF65-F5344CB8AC3E}">
        <p14:creationId xmlns:p14="http://schemas.microsoft.com/office/powerpoint/2010/main" val="37293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F0FB-7B2C-67FB-CDC5-CAA31444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PCA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포트폴리오 요인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F61B4-5D09-E689-8412-AA129BD77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그룹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광산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귀금속 관련 주식 </a:t>
            </a:r>
            <a:r>
              <a:rPr kumimoji="1" lang="en-US" altLang="ko-KR" sz="1600" dirty="0"/>
              <a:t>(NEM, RGLD, SSRM, CDE)</a:t>
            </a:r>
          </a:p>
          <a:p>
            <a:pPr lvl="1"/>
            <a:r>
              <a:rPr kumimoji="1" lang="ko-KR" altLang="en-US" sz="1600" dirty="0"/>
              <a:t>헬스케어 관련 주식 </a:t>
            </a:r>
            <a:r>
              <a:rPr kumimoji="1" lang="en-US" altLang="ko-KR" sz="1600" dirty="0"/>
              <a:t>(LLY, UNH, JNJ, MRK)</a:t>
            </a:r>
          </a:p>
          <a:p>
            <a:r>
              <a:rPr kumimoji="1" lang="ko-KR" altLang="en-US" sz="1800" dirty="0"/>
              <a:t>주요 관찰</a:t>
            </a:r>
          </a:p>
          <a:p>
            <a:pPr lvl="1"/>
            <a:r>
              <a:rPr kumimoji="1" lang="ko-KR" altLang="en-US" sz="1600" dirty="0"/>
              <a:t>금광 주식은 헬스케어 주식과 명확히 분리된 클러스터를 형성하고 있으며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이는 두 섹터가 서로 다른 요인에 의해 주도된다는 것을 시사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동일 섹터 내에서도 개별 주식들의 요인 노출도에는 차이가 있어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다양한 리스크 및 수익 패턴을 반영</a:t>
            </a:r>
          </a:p>
        </p:txBody>
      </p:sp>
      <p:pic>
        <p:nvPicPr>
          <p:cNvPr id="17" name="내용 개체 틀 1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BAA190-F665-7903-1A98-69FB96C7D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10911"/>
            <a:ext cx="5181600" cy="3980765"/>
          </a:xfrm>
        </p:spPr>
      </p:pic>
    </p:spTree>
    <p:extLst>
      <p:ext uri="{BB962C8B-B14F-4D97-AF65-F5344CB8AC3E}">
        <p14:creationId xmlns:p14="http://schemas.microsoft.com/office/powerpoint/2010/main" val="31108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8536-2408-4BE0-7065-6E8510D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선형 회귀를 사용하여 포트폴리오 베타 계산 및 베타 </a:t>
            </a:r>
            <a:r>
              <a:rPr kumimoji="1" lang="ko-KR" altLang="en-US" sz="2800" dirty="0" err="1"/>
              <a:t>헷징</a:t>
            </a:r>
            <a:endParaRPr kumimoji="1"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081944-5B1B-D9FE-5270-8B91D03D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>
                <a:latin typeface="+mj-lt"/>
              </a:rPr>
              <a:t>목표 </a:t>
            </a:r>
            <a:r>
              <a:rPr lang="en-US" altLang="ko-KR" sz="2400" dirty="0">
                <a:latin typeface="+mj-lt"/>
              </a:rPr>
              <a:t>:</a:t>
            </a:r>
            <a:r>
              <a:rPr lang="ko-KR" altLang="en-US" sz="2400" dirty="0">
                <a:latin typeface="+mj-lt"/>
              </a:rPr>
              <a:t> 선택적 노출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ko-KR" altLang="en-US" sz="2000" dirty="0">
                <a:latin typeface="+mj-lt"/>
              </a:rPr>
              <a:t>높은 수익 가능성이 있는 </a:t>
            </a:r>
            <a:r>
              <a:rPr lang="ko-KR" altLang="en-US" sz="2000" b="1" dirty="0">
                <a:latin typeface="+mj-lt"/>
              </a:rPr>
              <a:t>특정 위험에 노출</a:t>
            </a:r>
            <a:endParaRPr lang="en-US" altLang="ko-KR" sz="2000" b="1" dirty="0">
              <a:latin typeface="+mj-lt"/>
            </a:endParaRPr>
          </a:p>
          <a:p>
            <a:pPr lvl="1"/>
            <a:r>
              <a:rPr lang="ko-KR" altLang="en-US" sz="2000" dirty="0">
                <a:latin typeface="+mj-lt"/>
              </a:rPr>
              <a:t>불리하거나 불필요한 </a:t>
            </a:r>
            <a:r>
              <a:rPr lang="ko-KR" altLang="en-US" sz="2000" b="1" dirty="0">
                <a:latin typeface="+mj-lt"/>
              </a:rPr>
              <a:t>다른 위험은 </a:t>
            </a:r>
            <a:r>
              <a:rPr lang="ko-KR" altLang="en-US" sz="2000" b="1" dirty="0" err="1">
                <a:latin typeface="+mj-lt"/>
              </a:rPr>
              <a:t>헷지</a:t>
            </a:r>
            <a:endParaRPr lang="en-US" altLang="ko-KR" sz="2000" b="1" dirty="0">
              <a:latin typeface="+mj-lt"/>
            </a:endParaRPr>
          </a:p>
          <a:p>
            <a:pPr lvl="1"/>
            <a:r>
              <a:rPr lang="en-US" altLang="ko-KR" sz="2000" b="1" dirty="0">
                <a:latin typeface="+mj-lt"/>
              </a:rPr>
              <a:t>E.g. : </a:t>
            </a:r>
            <a:r>
              <a:rPr lang="ko-KR" altLang="en-US" sz="2000" dirty="0">
                <a:latin typeface="+mj-lt"/>
              </a:rPr>
              <a:t>시장 위험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전반적 수익률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을 </a:t>
            </a:r>
            <a:r>
              <a:rPr lang="ko-KR" altLang="en-US" sz="2000" dirty="0" err="1">
                <a:latin typeface="+mj-lt"/>
              </a:rPr>
              <a:t>헷지하면서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b="1" dirty="0">
                <a:latin typeface="+mj-lt"/>
              </a:rPr>
              <a:t>주가수익비율</a:t>
            </a:r>
            <a:r>
              <a:rPr lang="en-US" altLang="ko-KR" sz="2000" b="1" dirty="0">
                <a:latin typeface="+mj-lt"/>
              </a:rPr>
              <a:t>(P/E)</a:t>
            </a:r>
            <a:r>
              <a:rPr lang="ko-KR" altLang="en-US" sz="2000" b="1" dirty="0">
                <a:latin typeface="+mj-lt"/>
              </a:rPr>
              <a:t>이 낮은 주식</a:t>
            </a:r>
            <a:r>
              <a:rPr lang="ko-KR" altLang="en-US" sz="2000" dirty="0">
                <a:latin typeface="+mj-lt"/>
              </a:rPr>
              <a:t>에 집중 투자</a:t>
            </a:r>
            <a:endParaRPr lang="en-US" altLang="ko-KR" sz="2000" dirty="0">
              <a:latin typeface="+mj-lt"/>
            </a:endParaRPr>
          </a:p>
          <a:p>
            <a:r>
              <a:rPr lang="ko-KR" altLang="en-US" sz="2400" dirty="0" err="1">
                <a:latin typeface="+mj-lt"/>
              </a:rPr>
              <a:t>팩터</a:t>
            </a:r>
            <a:r>
              <a:rPr lang="ko-KR" altLang="en-US" sz="2400" dirty="0">
                <a:latin typeface="+mj-lt"/>
              </a:rPr>
              <a:t> 모델 기본 형태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en-US" altLang="ko-KR" sz="2000" dirty="0">
                <a:latin typeface="+mj-lt"/>
              </a:rPr>
              <a:t>Y = </a:t>
            </a:r>
            <a:r>
              <a:rPr lang="el-GR" altLang="ko-KR" sz="2000" dirty="0">
                <a:latin typeface="+mj-lt"/>
              </a:rPr>
              <a:t>α + β₁</a:t>
            </a:r>
            <a:r>
              <a:rPr lang="en-US" altLang="ko-KR" sz="2000" dirty="0">
                <a:latin typeface="+mj-lt"/>
              </a:rPr>
              <a:t>X₁ + </a:t>
            </a:r>
            <a:r>
              <a:rPr lang="el-GR" altLang="ko-KR" sz="2000" dirty="0">
                <a:latin typeface="+mj-lt"/>
              </a:rPr>
              <a:t>β₂</a:t>
            </a:r>
            <a:r>
              <a:rPr lang="en-US" altLang="ko-KR" sz="2000" dirty="0">
                <a:latin typeface="+mj-lt"/>
              </a:rPr>
              <a:t>X₂ + ... + </a:t>
            </a:r>
            <a:r>
              <a:rPr lang="el-GR" altLang="ko-KR" sz="2000" dirty="0">
                <a:latin typeface="+mj-lt"/>
              </a:rPr>
              <a:t>β</a:t>
            </a:r>
            <a:r>
              <a:rPr lang="en-US" altLang="ko-KR" sz="2000" dirty="0">
                <a:latin typeface="+mj-lt"/>
              </a:rPr>
              <a:t>ₙXₙ</a:t>
            </a:r>
          </a:p>
          <a:p>
            <a:pPr lvl="2"/>
            <a:r>
              <a:rPr lang="en-US" altLang="ko-KR" sz="1800" b="1" dirty="0">
                <a:latin typeface="+mj-lt"/>
              </a:rPr>
              <a:t>Y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포트폴리오</a:t>
            </a:r>
            <a:r>
              <a:rPr lang="en-US" altLang="ko-KR" sz="1800" dirty="0">
                <a:latin typeface="+mj-lt"/>
              </a:rPr>
              <a:t>/</a:t>
            </a:r>
            <a:r>
              <a:rPr lang="ko-KR" altLang="en-US" sz="1800" dirty="0">
                <a:latin typeface="+mj-lt"/>
              </a:rPr>
              <a:t>자산의 수익률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el-GR" altLang="ko-KR" sz="1800" b="1" dirty="0">
                <a:latin typeface="+mj-lt"/>
              </a:rPr>
              <a:t>α</a:t>
            </a:r>
            <a:r>
              <a:rPr lang="el-GR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기본 수익률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 err="1">
                <a:latin typeface="+mj-lt"/>
              </a:rPr>
              <a:t>팩터</a:t>
            </a:r>
            <a:r>
              <a:rPr lang="ko-KR" altLang="en-US" sz="1800" dirty="0">
                <a:latin typeface="+mj-lt"/>
              </a:rPr>
              <a:t> 영향 제외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lvl="2"/>
            <a:r>
              <a:rPr lang="el-GR" altLang="ko-KR" sz="1800" b="1" dirty="0">
                <a:latin typeface="+mj-lt"/>
              </a:rPr>
              <a:t>β</a:t>
            </a:r>
            <a:r>
              <a:rPr lang="el-GR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각 </a:t>
            </a:r>
            <a:r>
              <a:rPr lang="ko-KR" altLang="en-US" sz="1800" dirty="0" err="1">
                <a:latin typeface="+mj-lt"/>
              </a:rPr>
              <a:t>팩터에</a:t>
            </a:r>
            <a:r>
              <a:rPr lang="ko-KR" altLang="en-US" sz="1800" dirty="0">
                <a:latin typeface="+mj-lt"/>
              </a:rPr>
              <a:t> 대한 민감도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en-US" altLang="ko-KR" sz="1800" b="1" dirty="0">
                <a:latin typeface="+mj-lt"/>
              </a:rPr>
              <a:t>X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시장수익률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기업규모 등 위험 요인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포트폴리오 수익의 위험 요인에 대한 민감도는 베타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(</a:t>
            </a:r>
            <a:r>
              <a:rPr lang="el-GR" altLang="ko-KR" sz="2000" b="0" dirty="0">
                <a:solidFill>
                  <a:srgbClr val="3B3B3B"/>
                </a:solidFill>
                <a:effectLst/>
                <a:latin typeface="+mj-lt"/>
              </a:rPr>
              <a:t>β)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로 설명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. </a:t>
            </a:r>
          </a:p>
          <a:p>
            <a:pPr lvl="1"/>
            <a:r>
              <a:rPr lang="ko-KR" altLang="en-US" sz="2000" b="0" dirty="0" err="1">
                <a:solidFill>
                  <a:srgbClr val="3B3B3B"/>
                </a:solidFill>
                <a:effectLst/>
                <a:latin typeface="+mj-lt"/>
              </a:rPr>
              <a:t>헷지가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 필요한 것은 베타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, 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위험 요인에 대한 노출을 집중적으로 관리해야</a:t>
            </a:r>
          </a:p>
        </p:txBody>
      </p:sp>
    </p:spTree>
    <p:extLst>
      <p:ext uri="{BB962C8B-B14F-4D97-AF65-F5344CB8AC3E}">
        <p14:creationId xmlns:p14="http://schemas.microsoft.com/office/powerpoint/2010/main" val="30303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1225</Words>
  <Application>Microsoft Macintosh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Menlo</vt:lpstr>
      <vt:lpstr>Office 테마</vt:lpstr>
      <vt:lpstr>주식 포트폴리오를 위한 알파 팩터 구축 ~시장 비효율성을 활용한 체계적 접근~</vt:lpstr>
      <vt:lpstr>팩터 투자란?</vt:lpstr>
      <vt:lpstr>팩터의 역할</vt:lpstr>
      <vt:lpstr>팩터 분석의 핵심</vt:lpstr>
      <vt:lpstr>다루는 내용</vt:lpstr>
      <vt:lpstr>주성분 분석(PCA)를 사용한 잠재적 수익 동인 식별</vt:lpstr>
      <vt:lpstr>포트폴리오의 위험 요인 식별</vt:lpstr>
      <vt:lpstr>PCA를 활용한 포트폴리오 요인 분석</vt:lpstr>
      <vt:lpstr>선형 회귀를 사용하여 포트폴리오 베타 계산 및 베타 헷징</vt:lpstr>
      <vt:lpstr>베타 헷징(Beta Hedging)</vt:lpstr>
      <vt:lpstr>Fama-French 요인에 대한 포트폴리오 민감도 분석</vt:lpstr>
      <vt:lpstr>활성 위험에 대한 한계 기여도 (MCAR)</vt:lpstr>
      <vt:lpstr>변동성을 기반으로 시장 비효율성 평가</vt:lpstr>
      <vt:lpstr>Parkinson 변동성 추정치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58</cp:revision>
  <dcterms:created xsi:type="dcterms:W3CDTF">2025-01-17T07:23:37Z</dcterms:created>
  <dcterms:modified xsi:type="dcterms:W3CDTF">2025-01-17T13:35:25Z</dcterms:modified>
</cp:coreProperties>
</file>