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86" r:id="rId7"/>
    <p:sldId id="288" r:id="rId8"/>
    <p:sldId id="305" r:id="rId9"/>
    <p:sldId id="303" r:id="rId10"/>
    <p:sldId id="316" r:id="rId11"/>
    <p:sldId id="317" r:id="rId12"/>
    <p:sldId id="299" r:id="rId13"/>
    <p:sldId id="304" r:id="rId14"/>
    <p:sldId id="301" r:id="rId15"/>
    <p:sldId id="302" r:id="rId16"/>
    <p:sldId id="300" r:id="rId17"/>
    <p:sldId id="307" r:id="rId18"/>
    <p:sldId id="319" r:id="rId19"/>
    <p:sldId id="308" r:id="rId20"/>
    <p:sldId id="320" r:id="rId21"/>
    <p:sldId id="310" r:id="rId22"/>
    <p:sldId id="321" r:id="rId23"/>
    <p:sldId id="311" r:id="rId24"/>
    <p:sldId id="322" r:id="rId25"/>
    <p:sldId id="312" r:id="rId26"/>
    <p:sldId id="315" r:id="rId27"/>
    <p:sldId id="323" r:id="rId28"/>
    <p:sldId id="314" r:id="rId29"/>
    <p:sldId id="324" r:id="rId30"/>
    <p:sldId id="318" r:id="rId31"/>
    <p:sldId id="29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5646" autoAdjust="0"/>
  </p:normalViewPr>
  <p:slideViewPr>
    <p:cSldViewPr snapToGrid="0">
      <p:cViewPr varScale="1">
        <p:scale>
          <a:sx n="88" d="100"/>
          <a:sy n="88" d="100"/>
        </p:scale>
        <p:origin x="201" y="57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06-Apr-25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06-Apr-25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25BF3-D86B-0B08-2083-A3898C3CA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1CDB6-AC75-B952-CCB6-A55974F8D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00D0C0-3C47-95AE-A50E-B8FB1CB30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F456E-E5DA-11D9-8F21-85EB88916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74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6A303-3E8A-E0A5-BF3D-0B1D397BE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9F258A-DC31-455F-686A-DC9C0C96B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A63E30-A12A-A00B-66E9-180F6BC54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26C0F-9A6C-FE23-4678-71358C55A7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39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B9ADA-EF02-5607-F103-ECCF330C4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EF93A7-FE7C-AD69-1FF8-5C78EB449B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32F350-BD84-8387-8D78-1C8F1F297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31817-8053-3092-3250-D811302A7F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36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296DC-92BB-6C84-36E7-E4F84CF93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A5CB1D-1648-E413-780A-C5A7F3077A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50C346-8941-2F3F-C6E9-235B60059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D9045-824F-C2B8-52AF-B2C53F5B34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53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F0065-CCE1-4AA0-B4CE-98C5FE193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F86678-E729-5134-02F3-F4283637AD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AACE9-2189-412A-F67B-D6CC4F627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91B54-775A-C694-FF86-CBFB501E84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20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F4B9D-6C16-0C71-C679-9EB62F561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1619E7-7391-578A-889C-DD2B993E5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8DCBB5-CCC6-A48F-3938-9CF8ECA88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AFAAC-964F-C483-3019-624502DE7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19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E26FD-80AA-B484-4B03-514491BB9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AD26B1-3D70-1014-8C12-7FB4087F70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EF52E7-F882-866C-FA13-EE1882EFF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B7371-4942-0DAA-CFE1-7251F9B6B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52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81951-E931-747D-EE40-BBB090CB1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B9910B-04A6-95BB-2844-F830E3878F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CB49AD-D8CE-707D-2240-9F1BED0EB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72B46-4D1F-1C8B-6F55-2D8477B15B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41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90CE4-3C17-B929-C362-C22F22479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E4CF65-C5D5-3041-88BE-79F490050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739DD2-75B1-9E0E-CD24-A4FB54C6C8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6592-79EB-736D-48AA-3CC3A80919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39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83157-4A67-2096-A1B2-128DD2092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2C32A3-8338-41DA-7E41-9CDCD1D80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C9D00A-D38F-7D88-71FE-10783751D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17316-D3F4-BF8A-0803-ACBCBB898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6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106C7-4360-E4D2-8991-F6E316CA3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D30C88-14B8-429B-5165-AA00E7DB11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202F48-AB30-3D6B-3411-4C7780B3C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C52D7-0850-6D2B-209B-79174A09C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42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E8F4E-EA83-D51B-24BD-D18107887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0D03D4-19FB-C0C4-8F1E-BFEE0E6CE8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DEE231-5AD5-A225-01A2-34BD6448D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F25A6-9AF8-D819-9779-E5CDE377A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53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7E5CB-CA7D-CE62-53D1-6D8891859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E475F5-D2CD-19FB-F1CD-95D289667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7F596C-4374-B46A-C59A-376D2E9628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B1F11-36B4-0B74-E2B7-2E97D91D6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38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2B286-9AA9-708C-3857-76851A4CD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A3D0C8-D200-1E1F-2322-4C8D71E42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3DC677-F118-6230-7649-94F8C905D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D399F-0420-2C76-E139-BE260C0E1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07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3E100-60DA-0786-EC05-7D155D216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08CE83-A271-FFEC-8A8D-E671B1150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725AEE-7FF1-6688-9F46-D39BBA5D2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CC765-ECCA-91F5-D3A4-D68F2B443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75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73F3B-E137-9E21-B81B-D54B0AD0C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3C6A88-073E-B3C5-3C4C-0270E5F33C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959189-643D-BF52-2522-618304366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FC6A5-816D-86B5-EFDF-CAECB4F02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22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EC871-56AF-EFDE-3BA7-4ACFF16E0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BC329A-7716-0E14-4CE2-FDA51CA920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369103-E036-9919-4485-B9A3B11D6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783FF-F043-9415-6750-007D07110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5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965" y="2135618"/>
            <a:ext cx="7549874" cy="1169253"/>
          </a:xfrm>
        </p:spPr>
        <p:txBody>
          <a:bodyPr/>
          <a:lstStyle/>
          <a:p>
            <a:r>
              <a:rPr lang="en-ID" sz="4800" b="1" dirty="0">
                <a:effectLst/>
                <a:ea typeface="HYWenHei-85W" panose="00020600040101010101" pitchFamily="18" charset="-128"/>
                <a:cs typeface="HYWenHei-85W" panose="00020600040101010101" pitchFamily="18" charset="-128"/>
              </a:rPr>
              <a:t>Double Linked List</a:t>
            </a:r>
            <a:endParaRPr lang="en-US" sz="4800" dirty="0">
              <a:ea typeface="HYWenHei-85W" panose="00020600040101010101" pitchFamily="18" charset="-128"/>
              <a:cs typeface="HYWenHei-85W" panose="00020600040101010101" pitchFamily="18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9A07E-3BA2-B3EB-11FB-E870E76598BB}"/>
              </a:ext>
            </a:extLst>
          </p:cNvPr>
          <p:cNvSpPr txBox="1"/>
          <p:nvPr/>
        </p:nvSpPr>
        <p:spPr>
          <a:xfrm>
            <a:off x="1201965" y="3487051"/>
            <a:ext cx="2157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ysClr val="windowText" lastClr="000000"/>
                </a:solidFill>
                <a:ea typeface="HYWenHei-85W" panose="00020600040101010101" pitchFamily="18" charset="-128"/>
                <a:cs typeface="HYWenHei-85W" panose="00020600040101010101" pitchFamily="18" charset="-128"/>
              </a:rPr>
              <a:t>Kelompok</a:t>
            </a:r>
            <a:r>
              <a:rPr lang="en-US" sz="2400" dirty="0">
                <a:solidFill>
                  <a:sysClr val="windowText" lastClr="000000"/>
                </a:solidFill>
                <a:ea typeface="HYWenHei-85W" panose="00020600040101010101" pitchFamily="18" charset="-128"/>
                <a:cs typeface="HYWenHei-85W" panose="00020600040101010101" pitchFamily="18" charset="-128"/>
              </a:rPr>
              <a:t> 10 :</a:t>
            </a:r>
            <a:endParaRPr lang="en-ID" sz="2400" dirty="0">
              <a:solidFill>
                <a:sysClr val="windowText" lastClr="000000"/>
              </a:solidFill>
              <a:ea typeface="HYWenHei-85W" panose="00020600040101010101" pitchFamily="18" charset="-128"/>
              <a:cs typeface="HYWenHei-85W" panose="00020600040101010101" pitchFamily="18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7324E1-624D-4DA3-3D85-FAF4D17B70DC}"/>
              </a:ext>
            </a:extLst>
          </p:cNvPr>
          <p:cNvSpPr/>
          <p:nvPr/>
        </p:nvSpPr>
        <p:spPr>
          <a:xfrm>
            <a:off x="1292166" y="3332487"/>
            <a:ext cx="7499409" cy="115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02F43-C688-F7E2-D48D-FF1BE0F511F9}"/>
              </a:ext>
            </a:extLst>
          </p:cNvPr>
          <p:cNvSpPr txBox="1"/>
          <p:nvPr/>
        </p:nvSpPr>
        <p:spPr>
          <a:xfrm>
            <a:off x="2819717" y="3501569"/>
            <a:ext cx="21571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dirty="0" err="1">
                <a:solidFill>
                  <a:sysClr val="windowText" lastClr="000000"/>
                </a:solidFill>
                <a:ea typeface="HYWenHei-85W" panose="00020600040101010101" pitchFamily="18" charset="-128"/>
                <a:cs typeface="HYWenHei-85W" panose="00020600040101010101" pitchFamily="18" charset="-128"/>
              </a:rPr>
              <a:t>Shansha</a:t>
            </a:r>
            <a:endParaRPr lang="en-ID" sz="2400" dirty="0">
              <a:solidFill>
                <a:sysClr val="windowText" lastClr="000000"/>
              </a:solidFill>
              <a:ea typeface="HYWenHei-85W" panose="00020600040101010101" pitchFamily="18" charset="-128"/>
              <a:cs typeface="HYWenHei-85W" panose="00020600040101010101" pitchFamily="18" charset="-128"/>
            </a:endParaRPr>
          </a:p>
          <a:p>
            <a:pPr algn="ctr"/>
            <a:r>
              <a:rPr lang="en-ID" sz="2400" dirty="0">
                <a:solidFill>
                  <a:sysClr val="windowText" lastClr="000000"/>
                </a:solidFill>
                <a:ea typeface="HYWenHei-85W" panose="00020600040101010101" pitchFamily="18" charset="-128"/>
                <a:cs typeface="HYWenHei-85W" panose="00020600040101010101" pitchFamily="18" charset="-128"/>
              </a:rPr>
              <a:t>(2404130115)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0CB58-B97F-588B-0F19-3B216CA7AD00}"/>
              </a:ext>
            </a:extLst>
          </p:cNvPr>
          <p:cNvSpPr txBox="1"/>
          <p:nvPr/>
        </p:nvSpPr>
        <p:spPr>
          <a:xfrm>
            <a:off x="4737896" y="3516087"/>
            <a:ext cx="21571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dirty="0">
                <a:solidFill>
                  <a:sysClr val="windowText" lastClr="000000"/>
                </a:solidFill>
                <a:ea typeface="HYWenHei-85W" panose="00020600040101010101" pitchFamily="18" charset="-128"/>
                <a:cs typeface="HYWenHei-85W" panose="00020600040101010101" pitchFamily="18" charset="-128"/>
              </a:rPr>
              <a:t>Basith</a:t>
            </a:r>
          </a:p>
          <a:p>
            <a:pPr algn="ctr"/>
            <a:r>
              <a:rPr lang="en-ID" sz="2400" dirty="0">
                <a:solidFill>
                  <a:sysClr val="windowText" lastClr="000000"/>
                </a:solidFill>
                <a:ea typeface="HYWenHei-85W" panose="00020600040101010101" pitchFamily="18" charset="-128"/>
                <a:cs typeface="HYWenHei-85W" panose="00020600040101010101" pitchFamily="18" charset="-128"/>
              </a:rPr>
              <a:t>(2404130179)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A6A3F-DD74-C674-5936-838428EABC29}"/>
              </a:ext>
            </a:extLst>
          </p:cNvPr>
          <p:cNvSpPr txBox="1"/>
          <p:nvPr/>
        </p:nvSpPr>
        <p:spPr>
          <a:xfrm>
            <a:off x="6656075" y="3530605"/>
            <a:ext cx="21571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dirty="0">
                <a:solidFill>
                  <a:sysClr val="windowText" lastClr="000000"/>
                </a:solidFill>
                <a:ea typeface="HYWenHei-85W" panose="00020600040101010101" pitchFamily="18" charset="-128"/>
                <a:cs typeface="HYWenHei-85W" panose="00020600040101010101" pitchFamily="18" charset="-128"/>
              </a:rPr>
              <a:t>Pinkan</a:t>
            </a:r>
          </a:p>
          <a:p>
            <a:pPr algn="ctr"/>
            <a:r>
              <a:rPr lang="en-ID" sz="2400" dirty="0">
                <a:solidFill>
                  <a:sysClr val="windowText" lastClr="000000"/>
                </a:solidFill>
                <a:ea typeface="HYWenHei-85W" panose="00020600040101010101" pitchFamily="18" charset="-128"/>
                <a:cs typeface="HYWenHei-85W" panose="00020600040101010101" pitchFamily="18" charset="-128"/>
              </a:rPr>
              <a:t>(2404130037)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92A60-07FB-A9CD-C8BF-DA87622B3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465F-60E6-104D-CDC7-5B67BD03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723900"/>
            <a:ext cx="9232900" cy="901700"/>
          </a:xfrm>
        </p:spPr>
        <p:txBody>
          <a:bodyPr/>
          <a:lstStyle/>
          <a:p>
            <a:r>
              <a:rPr lang="en-US" sz="3600" i="1" dirty="0" err="1"/>
              <a:t>Perbedaan</a:t>
            </a:r>
            <a:r>
              <a:rPr lang="en-US" sz="3600" i="1" dirty="0"/>
              <a:t> Single Dan Double Linked List</a:t>
            </a:r>
          </a:p>
        </p:txBody>
      </p:sp>
      <p:pic>
        <p:nvPicPr>
          <p:cNvPr id="4" name="Picture 3" descr="A group of blue and grey rectangles&#10;&#10;AI-generated content may be incorrect.">
            <a:extLst>
              <a:ext uri="{FF2B5EF4-FFF2-40B4-BE49-F238E27FC236}">
                <a16:creationId xmlns:a16="http://schemas.microsoft.com/office/drawing/2014/main" id="{478F845E-A0A5-1E85-E45C-6E1BC4A2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430" b="22167"/>
          <a:stretch/>
        </p:blipFill>
        <p:spPr>
          <a:xfrm>
            <a:off x="568476" y="2326333"/>
            <a:ext cx="10759924" cy="3232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3DC389-2A54-8999-B705-B722101C9CDA}"/>
              </a:ext>
            </a:extLst>
          </p:cNvPr>
          <p:cNvSpPr txBox="1"/>
          <p:nvPr/>
        </p:nvSpPr>
        <p:spPr>
          <a:xfrm>
            <a:off x="4597853" y="2095500"/>
            <a:ext cx="2996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ea typeface="HYWenHei-85W" panose="00020600040101010101" pitchFamily="18" charset="-128"/>
                <a:cs typeface="HYWenHei-85W" panose="00020600040101010101" pitchFamily="18" charset="-128"/>
              </a:rPr>
              <a:t>Single Linked List</a:t>
            </a:r>
            <a:endParaRPr lang="en-ID" sz="2400" dirty="0">
              <a:solidFill>
                <a:sysClr val="windowText" lastClr="000000"/>
              </a:solidFill>
              <a:ea typeface="HYWenHei-85W" panose="00020600040101010101" pitchFamily="18" charset="-128"/>
              <a:cs typeface="HYWenHei-85W" panose="00020600040101010101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9C348-ED1B-2233-C19E-1A7D3F4D4CF2}"/>
              </a:ext>
            </a:extLst>
          </p:cNvPr>
          <p:cNvSpPr txBox="1"/>
          <p:nvPr/>
        </p:nvSpPr>
        <p:spPr>
          <a:xfrm>
            <a:off x="4597852" y="4070003"/>
            <a:ext cx="2996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ea typeface="HYWenHei-85W" panose="00020600040101010101" pitchFamily="18" charset="-128"/>
                <a:cs typeface="HYWenHei-85W" panose="00020600040101010101" pitchFamily="18" charset="-128"/>
              </a:rPr>
              <a:t>Double Linked List</a:t>
            </a:r>
            <a:endParaRPr lang="en-ID" sz="2400" dirty="0">
              <a:solidFill>
                <a:sysClr val="windowText" lastClr="000000"/>
              </a:solidFill>
              <a:ea typeface="HYWenHei-85W" panose="00020600040101010101" pitchFamily="18" charset="-128"/>
              <a:cs typeface="HYWenHei-85W" panose="00020600040101010101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E0DD2-24BB-A219-6B6E-61CE1DB1F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2C02-3582-249D-100A-D4E8C876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762" y="842963"/>
            <a:ext cx="7577137" cy="952500"/>
          </a:xfrm>
        </p:spPr>
        <p:txBody>
          <a:bodyPr/>
          <a:lstStyle/>
          <a:p>
            <a:r>
              <a:rPr lang="en-US" sz="4400" i="1" dirty="0" err="1"/>
              <a:t>Penggunan</a:t>
            </a:r>
            <a:r>
              <a:rPr lang="en-US" sz="4400" i="1" dirty="0"/>
              <a:t> </a:t>
            </a:r>
            <a:r>
              <a:rPr lang="en-US" sz="4400" i="1" dirty="0" err="1"/>
              <a:t>memori</a:t>
            </a:r>
            <a:endParaRPr lang="en-US" sz="44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364543-59D1-A205-E70A-28BAD9AA2D0A}"/>
              </a:ext>
            </a:extLst>
          </p:cNvPr>
          <p:cNvSpPr txBox="1">
            <a:spLocks/>
          </p:cNvSpPr>
          <p:nvPr/>
        </p:nvSpPr>
        <p:spPr>
          <a:xfrm>
            <a:off x="1782763" y="1795463"/>
            <a:ext cx="9780587" cy="34369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Jika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dibandingkan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penggunaan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single linked list, double linked list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alokasi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memori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lebih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besar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setiap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node yang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dimilikinya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Hal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ini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disebabkan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karena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isi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node yang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berbeda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antaranya</a:t>
            </a:r>
            <a:r>
              <a:rPr lang="en-ID" dirty="0"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ID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Single Linked List</a:t>
            </a:r>
            <a:r>
              <a:rPr lang="en-ID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1 pointer (next) per node</a:t>
            </a:r>
          </a:p>
          <a:p>
            <a:pPr>
              <a:lnSpc>
                <a:spcPct val="150000"/>
              </a:lnSpc>
            </a:pPr>
            <a:r>
              <a:rPr lang="en-ID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Double Linked List</a:t>
            </a:r>
            <a:r>
              <a:rPr lang="en-ID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2 pointer (</a:t>
            </a:r>
            <a:r>
              <a:rPr lang="en-ID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prev</a:t>
            </a:r>
            <a:r>
              <a:rPr lang="en-ID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dan next) per node</a:t>
            </a:r>
          </a:p>
        </p:txBody>
      </p:sp>
    </p:spTree>
    <p:extLst>
      <p:ext uri="{BB962C8B-B14F-4D97-AF65-F5344CB8AC3E}">
        <p14:creationId xmlns:p14="http://schemas.microsoft.com/office/powerpoint/2010/main" val="362451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1380C-D931-FD73-D91E-03D0AEC0C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74621-2B8F-7A4E-DD83-B14EAE39CCA3}"/>
              </a:ext>
            </a:extLst>
          </p:cNvPr>
          <p:cNvSpPr txBox="1">
            <a:spLocks/>
          </p:cNvSpPr>
          <p:nvPr/>
        </p:nvSpPr>
        <p:spPr>
          <a:xfrm>
            <a:off x="982663" y="1592263"/>
            <a:ext cx="9780587" cy="34369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Contoh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perhitungan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tipe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data integer (4 byte) pada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64-bit (pointer 8 byte):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ID" sz="2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Single Linked List</a:t>
            </a:r>
            <a:r>
              <a:rPr lang="en-ID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4 (data) + 8 (next) = 12 byte per node</a:t>
            </a:r>
          </a:p>
          <a:p>
            <a:pPr>
              <a:lnSpc>
                <a:spcPct val="150000"/>
              </a:lnSpc>
            </a:pPr>
            <a:r>
              <a:rPr lang="en-ID" sz="2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Double Linked List</a:t>
            </a:r>
            <a:r>
              <a:rPr lang="en-ID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4 (data) + 8 (</a:t>
            </a:r>
            <a:r>
              <a:rPr lang="en-ID" sz="2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prev</a:t>
            </a:r>
            <a:r>
              <a:rPr lang="en-ID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+ 8 (next) = 20 byte per node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Namun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perlu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diketahui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jika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perbedaan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terlihat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ketika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besar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data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diantara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kedua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jenis</a:t>
            </a:r>
            <a:r>
              <a:rPr lang="en-ID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linked list </a:t>
            </a:r>
            <a:r>
              <a:rPr lang="en-ID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sama</a:t>
            </a:r>
            <a:r>
              <a:rPr lang="en-ID" kern="100" dirty="0"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ID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01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8C206-AAC9-3D03-E5A7-24AB603D5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3F61-8D3F-C4DB-8C60-B45DC5A1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762" y="842963"/>
            <a:ext cx="9685337" cy="952500"/>
          </a:xfrm>
        </p:spPr>
        <p:txBody>
          <a:bodyPr/>
          <a:lstStyle/>
          <a:p>
            <a:r>
              <a:rPr lang="en-US" sz="3600" i="1" dirty="0" err="1"/>
              <a:t>Perbandingan</a:t>
            </a:r>
            <a:r>
              <a:rPr lang="en-US" sz="3600" i="1" dirty="0"/>
              <a:t> </a:t>
            </a:r>
            <a:r>
              <a:rPr lang="en-US" sz="3600" i="1" dirty="0" err="1"/>
              <a:t>dengan</a:t>
            </a:r>
            <a:r>
              <a:rPr lang="en-US" sz="3600" i="1" dirty="0"/>
              <a:t> </a:t>
            </a:r>
            <a:r>
              <a:rPr lang="en-US" sz="3600" i="1" dirty="0" err="1"/>
              <a:t>struktur</a:t>
            </a:r>
            <a:r>
              <a:rPr lang="en-US" sz="3600" i="1" dirty="0"/>
              <a:t> data lain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56E588-7664-F618-7EE2-F81636969CFF}"/>
              </a:ext>
            </a:extLst>
          </p:cNvPr>
          <p:cNvSpPr txBox="1">
            <a:spLocks/>
          </p:cNvSpPr>
          <p:nvPr/>
        </p:nvSpPr>
        <p:spPr>
          <a:xfrm>
            <a:off x="1782763" y="1795463"/>
            <a:ext cx="9780587" cy="34369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139322-333A-9F97-EA99-4DC48708D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61321"/>
              </p:ext>
            </p:extLst>
          </p:nvPr>
        </p:nvGraphicFramePr>
        <p:xfrm>
          <a:off x="1866900" y="1843616"/>
          <a:ext cx="8127999" cy="292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520463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713792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54137247"/>
                    </a:ext>
                  </a:extLst>
                </a:gridCol>
              </a:tblGrid>
              <a:tr h="505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Aspek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 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 linked list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45241"/>
                  </a:ext>
                </a:extLst>
              </a:tr>
              <a:tr h="48411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Ukuran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 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Dinamis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928598"/>
                  </a:ext>
                </a:extLst>
              </a:tr>
              <a:tr h="484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Insert/delete 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O(1) </a:t>
                      </a:r>
                      <a:r>
                        <a:rPr lang="en-ID" dirty="0" err="1"/>
                        <a:t>untuk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ujung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100165"/>
                  </a:ext>
                </a:extLst>
              </a:tr>
              <a:tr h="484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access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902956"/>
                  </a:ext>
                </a:extLst>
              </a:tr>
              <a:tr h="48411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Penggunaan</a:t>
                      </a:r>
                      <a:r>
                        <a:rPr lang="en-US" dirty="0"/>
                        <a:t> Memori 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efisien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Kurang </a:t>
                      </a:r>
                      <a:r>
                        <a:rPr lang="en-ID" dirty="0" err="1"/>
                        <a:t>efisien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777761"/>
                  </a:ext>
                </a:extLst>
              </a:tr>
              <a:tr h="48411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Lokalitas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Sangat </a:t>
                      </a:r>
                      <a:r>
                        <a:rPr lang="en-US" dirty="0" err="1"/>
                        <a:t>baik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Buruk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322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122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29616-E35E-E19E-04F5-D8D86C67C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F7D9-E851-AE9F-BF1D-2A847443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550" y="381000"/>
            <a:ext cx="9232900" cy="901700"/>
          </a:xfrm>
        </p:spPr>
        <p:txBody>
          <a:bodyPr/>
          <a:lstStyle/>
          <a:p>
            <a:r>
              <a:rPr lang="en-US" sz="4000" i="1" dirty="0" err="1"/>
              <a:t>Menambah</a:t>
            </a:r>
            <a:r>
              <a:rPr lang="en-US" sz="4000" i="1" dirty="0"/>
              <a:t> node di </a:t>
            </a:r>
            <a:r>
              <a:rPr lang="en-US" sz="4000" i="1" dirty="0" err="1"/>
              <a:t>awal</a:t>
            </a:r>
            <a:endParaRPr lang="en-US" sz="4000" i="1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1A6EF3-E071-A489-AAA2-0150389EA7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62" b="7870"/>
          <a:stretch/>
        </p:blipFill>
        <p:spPr>
          <a:xfrm>
            <a:off x="517573" y="1225549"/>
            <a:ext cx="9667827" cy="47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92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065D75-843E-1188-95F9-E681A7FF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58800"/>
            <a:ext cx="9232900" cy="901700"/>
          </a:xfrm>
        </p:spPr>
        <p:txBody>
          <a:bodyPr/>
          <a:lstStyle/>
          <a:p>
            <a:r>
              <a:rPr lang="en-US" sz="4000" i="1" dirty="0" err="1"/>
              <a:t>Menambah</a:t>
            </a:r>
            <a:r>
              <a:rPr lang="en-US" sz="4000" i="1" dirty="0"/>
              <a:t> node di </a:t>
            </a:r>
            <a:r>
              <a:rPr lang="en-US" sz="4000" i="1" dirty="0" err="1"/>
              <a:t>awal</a:t>
            </a:r>
            <a:endParaRPr lang="en-US" sz="40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78128-C235-C105-1147-A1C0006E0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73" y="1304717"/>
            <a:ext cx="7091727" cy="405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14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DCF03-2237-3513-2688-4B8D42E7F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4946-80EA-85B6-100C-C5A38032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462" y="465747"/>
            <a:ext cx="9685337" cy="952500"/>
          </a:xfrm>
        </p:spPr>
        <p:txBody>
          <a:bodyPr/>
          <a:lstStyle/>
          <a:p>
            <a:r>
              <a:rPr lang="en-US" sz="3600" i="1" dirty="0" err="1"/>
              <a:t>Menambah</a:t>
            </a:r>
            <a:r>
              <a:rPr lang="en-US" sz="3600" i="1" dirty="0"/>
              <a:t> node di </a:t>
            </a:r>
            <a:r>
              <a:rPr lang="en-US" sz="3600" i="1" dirty="0" err="1"/>
              <a:t>akhir</a:t>
            </a:r>
            <a:endParaRPr lang="en-US" sz="36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23A48A-AC72-A498-197C-E91DE99F831A}"/>
              </a:ext>
            </a:extLst>
          </p:cNvPr>
          <p:cNvSpPr txBox="1">
            <a:spLocks/>
          </p:cNvSpPr>
          <p:nvPr/>
        </p:nvSpPr>
        <p:spPr>
          <a:xfrm>
            <a:off x="1782763" y="1795463"/>
            <a:ext cx="9780587" cy="34369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F4AE0E97-3AB3-F923-13C4-BE46F681D1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990" t="3056" r="990" b="8426"/>
          <a:stretch/>
        </p:blipFill>
        <p:spPr>
          <a:xfrm>
            <a:off x="1566861" y="1041030"/>
            <a:ext cx="9932989" cy="494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01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0E4F9CC-A61D-7988-A7DC-9E4F9EFA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762" y="249847"/>
            <a:ext cx="9685337" cy="952500"/>
          </a:xfrm>
        </p:spPr>
        <p:txBody>
          <a:bodyPr/>
          <a:lstStyle/>
          <a:p>
            <a:r>
              <a:rPr lang="en-US" sz="3600" i="1" dirty="0" err="1"/>
              <a:t>Menambah</a:t>
            </a:r>
            <a:r>
              <a:rPr lang="en-US" sz="3600" i="1" dirty="0"/>
              <a:t> node di </a:t>
            </a:r>
            <a:r>
              <a:rPr lang="en-US" sz="3600" i="1" dirty="0" err="1"/>
              <a:t>akhir</a:t>
            </a:r>
            <a:endParaRPr lang="en-US" sz="36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3047C-CA4D-D976-8E79-CCB0AE45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943" y="1247434"/>
            <a:ext cx="7107783" cy="413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45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2F1D8-8700-C91F-560F-2B26142BF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DA4F-36AE-B4BB-6431-C7571E83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550" y="381000"/>
            <a:ext cx="9232900" cy="901700"/>
          </a:xfrm>
        </p:spPr>
        <p:txBody>
          <a:bodyPr/>
          <a:lstStyle/>
          <a:p>
            <a:r>
              <a:rPr lang="en-US" sz="3600" i="1" dirty="0" err="1"/>
              <a:t>Mengahapus</a:t>
            </a:r>
            <a:r>
              <a:rPr lang="en-US" sz="3600" i="1" dirty="0"/>
              <a:t> node di </a:t>
            </a:r>
            <a:r>
              <a:rPr lang="en-US" sz="3600" i="1" dirty="0" err="1"/>
              <a:t>awal</a:t>
            </a:r>
            <a:endParaRPr lang="en-US" sz="3600" i="1" dirty="0"/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4B62017-ACBE-0477-0759-8BBA4E6B43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556" b="7685"/>
          <a:stretch/>
        </p:blipFill>
        <p:spPr>
          <a:xfrm>
            <a:off x="590550" y="1282700"/>
            <a:ext cx="9029700" cy="440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22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A5E810-B51D-8E5D-C686-363E5AC2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020" y="438150"/>
            <a:ext cx="9232900" cy="901700"/>
          </a:xfrm>
        </p:spPr>
        <p:txBody>
          <a:bodyPr/>
          <a:lstStyle/>
          <a:p>
            <a:r>
              <a:rPr lang="en-US" sz="3600" i="1" dirty="0" err="1"/>
              <a:t>Mengahapus</a:t>
            </a:r>
            <a:r>
              <a:rPr lang="en-US" sz="3600" i="1" dirty="0"/>
              <a:t> node di </a:t>
            </a:r>
            <a:r>
              <a:rPr lang="en-US" sz="3600" i="1" dirty="0" err="1"/>
              <a:t>awal</a:t>
            </a:r>
            <a:endParaRPr lang="en-US" sz="3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7F6BB-6383-ADF7-16CB-95BE91361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20" y="1238250"/>
            <a:ext cx="7642580" cy="410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6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sz="5400" i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4" y="2227017"/>
            <a:ext cx="4486286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4400" dirty="0" err="1"/>
              <a:t>Definisi</a:t>
            </a:r>
            <a:endParaRPr lang="en-US" sz="44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4400" dirty="0"/>
              <a:t>Cara </a:t>
            </a:r>
            <a:r>
              <a:rPr lang="en-US" sz="4400" dirty="0" err="1"/>
              <a:t>Kerja</a:t>
            </a:r>
            <a:endParaRPr lang="en-US" sz="44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4400" dirty="0" err="1"/>
              <a:t>Ilustrasi</a:t>
            </a:r>
            <a:endParaRPr lang="en-US" sz="44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4400" dirty="0" err="1"/>
              <a:t>Implementasi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93D6F-06AB-BD14-B46B-2DDE6E137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8CC4-E30F-5C50-B30B-BE9C27C3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462" y="465747"/>
            <a:ext cx="9685337" cy="952500"/>
          </a:xfrm>
        </p:spPr>
        <p:txBody>
          <a:bodyPr/>
          <a:lstStyle/>
          <a:p>
            <a:r>
              <a:rPr lang="en-US" sz="3600" i="1" dirty="0" err="1"/>
              <a:t>Menghapus</a:t>
            </a:r>
            <a:r>
              <a:rPr lang="en-US" sz="3600" i="1" dirty="0"/>
              <a:t> node di </a:t>
            </a:r>
            <a:r>
              <a:rPr lang="en-US" sz="3600" i="1" dirty="0" err="1"/>
              <a:t>akhir</a:t>
            </a:r>
            <a:endParaRPr lang="en-US" sz="36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4C9690-20F3-B9BC-37C4-B807A415AE67}"/>
              </a:ext>
            </a:extLst>
          </p:cNvPr>
          <p:cNvSpPr txBox="1">
            <a:spLocks/>
          </p:cNvSpPr>
          <p:nvPr/>
        </p:nvSpPr>
        <p:spPr>
          <a:xfrm>
            <a:off x="1782763" y="1795463"/>
            <a:ext cx="9780587" cy="34369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091911-2419-7808-A369-4BA212E140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791"/>
          <a:stretch/>
        </p:blipFill>
        <p:spPr>
          <a:xfrm>
            <a:off x="1700213" y="891197"/>
            <a:ext cx="9144115" cy="47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6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E8BBD74-F3B4-3A5F-23E3-908A005F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2" y="338747"/>
            <a:ext cx="9685337" cy="952500"/>
          </a:xfrm>
        </p:spPr>
        <p:txBody>
          <a:bodyPr/>
          <a:lstStyle/>
          <a:p>
            <a:r>
              <a:rPr lang="en-US" sz="3600" i="1" dirty="0" err="1"/>
              <a:t>Menghapus</a:t>
            </a:r>
            <a:r>
              <a:rPr lang="en-US" sz="3600" i="1" dirty="0"/>
              <a:t> node di </a:t>
            </a:r>
            <a:r>
              <a:rPr lang="en-US" sz="3600" i="1" dirty="0" err="1"/>
              <a:t>akhir</a:t>
            </a:r>
            <a:endParaRPr lang="en-US" sz="36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F8A94-999E-23A4-AF78-65907EB23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67" y="1496816"/>
            <a:ext cx="6905983" cy="37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28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F8553-35FF-F16F-37D5-FC136BFBA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C7F6-DCB6-1E69-0463-5683F9A9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2" y="459913"/>
            <a:ext cx="9685337" cy="952500"/>
          </a:xfrm>
        </p:spPr>
        <p:txBody>
          <a:bodyPr/>
          <a:lstStyle/>
          <a:p>
            <a:r>
              <a:rPr lang="en-US" sz="3600" i="1" dirty="0" err="1"/>
              <a:t>Menambah</a:t>
            </a:r>
            <a:r>
              <a:rPr lang="en-US" sz="3600" i="1" dirty="0"/>
              <a:t> node di </a:t>
            </a:r>
            <a:r>
              <a:rPr lang="en-US" sz="3600" i="1" dirty="0" err="1"/>
              <a:t>posisi</a:t>
            </a:r>
            <a:r>
              <a:rPr lang="en-US" sz="3600" i="1" dirty="0"/>
              <a:t> </a:t>
            </a:r>
            <a:r>
              <a:rPr lang="en-US" sz="3600" i="1" dirty="0" err="1"/>
              <a:t>tertentu</a:t>
            </a:r>
            <a:endParaRPr lang="en-US" sz="36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A99E38-884B-4C1D-E361-095B0BF8EEAE}"/>
              </a:ext>
            </a:extLst>
          </p:cNvPr>
          <p:cNvSpPr txBox="1">
            <a:spLocks/>
          </p:cNvSpPr>
          <p:nvPr/>
        </p:nvSpPr>
        <p:spPr>
          <a:xfrm>
            <a:off x="1782763" y="1795463"/>
            <a:ext cx="9780587" cy="34369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87D164E-D9D8-CB74-FE02-72A14DF6B6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685"/>
          <a:stretch/>
        </p:blipFill>
        <p:spPr>
          <a:xfrm>
            <a:off x="1651000" y="1029362"/>
            <a:ext cx="9569450" cy="496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A9AB0-ADE8-D315-A566-A72544672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19ED-F57E-5927-AAAB-BE4ECB1F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2" y="459913"/>
            <a:ext cx="9685337" cy="952500"/>
          </a:xfrm>
        </p:spPr>
        <p:txBody>
          <a:bodyPr/>
          <a:lstStyle/>
          <a:p>
            <a:r>
              <a:rPr lang="en-US" sz="3600" i="1" dirty="0" err="1"/>
              <a:t>Menambah</a:t>
            </a:r>
            <a:r>
              <a:rPr lang="en-US" sz="3600" i="1" dirty="0"/>
              <a:t> node di </a:t>
            </a:r>
            <a:r>
              <a:rPr lang="en-US" sz="3600" i="1" dirty="0" err="1"/>
              <a:t>posisi</a:t>
            </a:r>
            <a:r>
              <a:rPr lang="en-US" sz="3600" i="1" dirty="0"/>
              <a:t> </a:t>
            </a:r>
            <a:r>
              <a:rPr lang="en-US" sz="3600" i="1" dirty="0" err="1"/>
              <a:t>tertentu</a:t>
            </a:r>
            <a:endParaRPr lang="en-US" sz="36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FE68CC-51F0-CA76-4C0E-6AFF1AFAAB01}"/>
              </a:ext>
            </a:extLst>
          </p:cNvPr>
          <p:cNvSpPr txBox="1">
            <a:spLocks/>
          </p:cNvSpPr>
          <p:nvPr/>
        </p:nvSpPr>
        <p:spPr>
          <a:xfrm>
            <a:off x="1782763" y="1795463"/>
            <a:ext cx="9780587" cy="34369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0B3C41-3350-BFC0-03AE-154930932B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8886"/>
          <a:stretch/>
        </p:blipFill>
        <p:spPr>
          <a:xfrm>
            <a:off x="1574800" y="1003300"/>
            <a:ext cx="9721850" cy="279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22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25A6D37-24ED-3D6A-2CB0-3A013BF9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2" y="104313"/>
            <a:ext cx="9685337" cy="952500"/>
          </a:xfrm>
        </p:spPr>
        <p:txBody>
          <a:bodyPr/>
          <a:lstStyle/>
          <a:p>
            <a:r>
              <a:rPr lang="en-US" sz="3600" i="1" dirty="0" err="1"/>
              <a:t>Menambah</a:t>
            </a:r>
            <a:r>
              <a:rPr lang="en-US" sz="3600" i="1" dirty="0"/>
              <a:t> node di </a:t>
            </a:r>
            <a:r>
              <a:rPr lang="en-US" sz="3600" i="1" dirty="0" err="1"/>
              <a:t>posisi</a:t>
            </a:r>
            <a:r>
              <a:rPr lang="en-US" sz="3600" i="1" dirty="0"/>
              <a:t> </a:t>
            </a:r>
            <a:r>
              <a:rPr lang="en-US" sz="3600" i="1" dirty="0" err="1"/>
              <a:t>tertentu</a:t>
            </a:r>
            <a:endParaRPr lang="en-US" sz="36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36C50-2DC4-3A3A-61CF-47682E012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19" y="1154465"/>
            <a:ext cx="4908881" cy="50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79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0E713-F0C0-89EC-0C1E-73E4B1DCC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4FE2-5AB0-99AD-EF2E-6BCB73D1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462" y="465747"/>
            <a:ext cx="9685337" cy="952500"/>
          </a:xfrm>
        </p:spPr>
        <p:txBody>
          <a:bodyPr/>
          <a:lstStyle/>
          <a:p>
            <a:r>
              <a:rPr lang="en-US" sz="3600" i="1" dirty="0" err="1"/>
              <a:t>Mengahapus</a:t>
            </a:r>
            <a:r>
              <a:rPr lang="en-US" sz="3600" i="1" dirty="0"/>
              <a:t> node di </a:t>
            </a:r>
            <a:r>
              <a:rPr lang="en-US" sz="3600" i="1" dirty="0" err="1"/>
              <a:t>posisi</a:t>
            </a:r>
            <a:r>
              <a:rPr lang="en-US" sz="3600" i="1" dirty="0"/>
              <a:t> </a:t>
            </a:r>
            <a:r>
              <a:rPr lang="en-US" sz="3600" i="1" dirty="0" err="1"/>
              <a:t>tertentu</a:t>
            </a:r>
            <a:endParaRPr lang="en-US" sz="36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36A460-273E-65B7-FAF2-B5CBCE4C8A6D}"/>
              </a:ext>
            </a:extLst>
          </p:cNvPr>
          <p:cNvSpPr txBox="1">
            <a:spLocks/>
          </p:cNvSpPr>
          <p:nvPr/>
        </p:nvSpPr>
        <p:spPr>
          <a:xfrm>
            <a:off x="1782763" y="1795463"/>
            <a:ext cx="9780587" cy="34369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87D2C65-7F1A-9C34-C161-55CFE61C18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60" t="1852" r="260" b="6759"/>
          <a:stretch/>
        </p:blipFill>
        <p:spPr>
          <a:xfrm>
            <a:off x="1581150" y="1198608"/>
            <a:ext cx="9761538" cy="50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5CCDC5D-C088-2932-334E-228C3FD1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612" y="326047"/>
            <a:ext cx="9685337" cy="952500"/>
          </a:xfrm>
        </p:spPr>
        <p:txBody>
          <a:bodyPr/>
          <a:lstStyle/>
          <a:p>
            <a:r>
              <a:rPr lang="en-US" sz="3600" i="1" dirty="0" err="1"/>
              <a:t>Mengahapus</a:t>
            </a:r>
            <a:r>
              <a:rPr lang="en-US" sz="3600" i="1" dirty="0"/>
              <a:t> node di </a:t>
            </a:r>
            <a:r>
              <a:rPr lang="en-US" sz="3600" i="1" dirty="0" err="1"/>
              <a:t>posisi</a:t>
            </a:r>
            <a:r>
              <a:rPr lang="en-US" sz="3600" i="1" dirty="0"/>
              <a:t> </a:t>
            </a:r>
            <a:r>
              <a:rPr lang="en-US" sz="3600" i="1" dirty="0" err="1"/>
              <a:t>tertentu</a:t>
            </a:r>
            <a:endParaRPr lang="en-US" sz="36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651BEF-9664-6B36-D0CA-243C3F5CE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59" y="1462697"/>
            <a:ext cx="6086841" cy="47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96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CCBD7-5C46-0E96-FF52-695AE33D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29B3-C576-058B-C7CB-54680638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762" y="842963"/>
            <a:ext cx="7577137" cy="952500"/>
          </a:xfrm>
        </p:spPr>
        <p:txBody>
          <a:bodyPr/>
          <a:lstStyle/>
          <a:p>
            <a:r>
              <a:rPr lang="en-US" sz="4400" i="1" dirty="0" err="1"/>
              <a:t>Contoh</a:t>
            </a:r>
            <a:r>
              <a:rPr lang="en-US" sz="4400" i="1" dirty="0"/>
              <a:t> </a:t>
            </a:r>
            <a:r>
              <a:rPr lang="en-US" sz="4400" i="1" dirty="0" err="1"/>
              <a:t>Implementasi</a:t>
            </a:r>
            <a:endParaRPr lang="en-US" sz="4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8F880-874B-6062-7D95-183B9BD7FB65}"/>
              </a:ext>
            </a:extLst>
          </p:cNvPr>
          <p:cNvSpPr txBox="1">
            <a:spLocks/>
          </p:cNvSpPr>
          <p:nvPr/>
        </p:nvSpPr>
        <p:spPr>
          <a:xfrm>
            <a:off x="1782763" y="1795463"/>
            <a:ext cx="9780587" cy="343693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Browser History (Back &amp; Forward Navigation)</a:t>
            </a:r>
          </a:p>
          <a:p>
            <a:pPr>
              <a:lnSpc>
                <a:spcPct val="150000"/>
              </a:lnSpc>
            </a:pPr>
            <a:r>
              <a:rPr lang="en-ID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Undo-Redo Functionality (</a:t>
            </a:r>
            <a:r>
              <a:rPr lang="en-ID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Aplikasi</a:t>
            </a:r>
            <a:r>
              <a:rPr lang="en-ID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Office &amp; </a:t>
            </a:r>
            <a:r>
              <a:rPr lang="en-ID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Grafis</a:t>
            </a:r>
            <a:r>
              <a:rPr lang="en-ID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Music/Video Playlist (Next &amp; Previous Track)</a:t>
            </a:r>
          </a:p>
          <a:p>
            <a:pPr>
              <a:lnSpc>
                <a:spcPct val="150000"/>
              </a:lnSpc>
            </a:pPr>
            <a:r>
              <a:rPr lang="en-ID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Cache Management (LRU Cache)</a:t>
            </a:r>
          </a:p>
          <a:p>
            <a:pPr>
              <a:lnSpc>
                <a:spcPct val="150000"/>
              </a:lnSpc>
            </a:pPr>
            <a:r>
              <a:rPr lang="en-ID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Task Scheduling (OS &amp; Multitasking)</a:t>
            </a:r>
          </a:p>
          <a:p>
            <a:pPr>
              <a:lnSpc>
                <a:spcPct val="150000"/>
              </a:lnSpc>
            </a:pP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Aplikasi Game (Navigasi Level &amp; Menu)</a:t>
            </a:r>
            <a:endParaRPr lang="en-ID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627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265" y="2960985"/>
            <a:ext cx="6245912" cy="936029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648" y="842963"/>
            <a:ext cx="2947308" cy="952500"/>
          </a:xfrm>
        </p:spPr>
        <p:txBody>
          <a:bodyPr/>
          <a:lstStyle/>
          <a:p>
            <a:r>
              <a:rPr lang="en-US" sz="5400" i="1" dirty="0" err="1"/>
              <a:t>Definisi</a:t>
            </a:r>
            <a:endParaRPr lang="en-US" sz="54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F46EBA-A0AD-4C1C-061C-7AC8EE48D366}"/>
              </a:ext>
            </a:extLst>
          </p:cNvPr>
          <p:cNvSpPr txBox="1">
            <a:spLocks/>
          </p:cNvSpPr>
          <p:nvPr/>
        </p:nvSpPr>
        <p:spPr>
          <a:xfrm>
            <a:off x="1782763" y="1795463"/>
            <a:ext cx="9780587" cy="34369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Sama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linked list, double linked list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node </a:t>
            </a:r>
            <a:r>
              <a:rPr lang="en-US" dirty="0" err="1"/>
              <a:t>berisi</a:t>
            </a:r>
            <a:r>
              <a:rPr lang="en-US" dirty="0"/>
              <a:t> data dan pointer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node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 err="1"/>
              <a:t>Namun</a:t>
            </a:r>
            <a:r>
              <a:rPr lang="en-US" dirty="0"/>
              <a:t>, pada double linked list, pointer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mereferensikan</a:t>
            </a:r>
            <a:r>
              <a:rPr lang="en-US" dirty="0"/>
              <a:t> node </a:t>
            </a:r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mereferensikan</a:t>
            </a:r>
            <a:r>
              <a:rPr lang="en-US" dirty="0"/>
              <a:t> node </a:t>
            </a:r>
            <a:r>
              <a:rPr lang="en-US" dirty="0" err="1"/>
              <a:t>sebelumnya</a:t>
            </a:r>
            <a:r>
              <a:rPr lang="en-US" dirty="0"/>
              <a:t>. </a:t>
            </a:r>
          </a:p>
          <a:p>
            <a:r>
              <a:rPr lang="en-US" dirty="0"/>
              <a:t>Dalam </a:t>
            </a:r>
            <a:r>
              <a:rPr lang="en-US" dirty="0" err="1"/>
              <a:t>pengertian</a:t>
            </a:r>
            <a:r>
              <a:rPr lang="en-US" dirty="0"/>
              <a:t> lain double linked list </a:t>
            </a:r>
            <a:r>
              <a:rPr lang="en-US" dirty="0" err="1"/>
              <a:t>memiliki</a:t>
            </a:r>
            <a:r>
              <a:rPr lang="en-US"/>
              <a:t> dua </a:t>
            </a:r>
            <a:r>
              <a:rPr lang="en-US" dirty="0"/>
              <a:t>variable pointer.</a:t>
            </a: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1054100"/>
            <a:ext cx="9232900" cy="901700"/>
          </a:xfrm>
        </p:spPr>
        <p:txBody>
          <a:bodyPr/>
          <a:lstStyle/>
          <a:p>
            <a:r>
              <a:rPr lang="en-US" sz="4800" i="1" dirty="0" err="1"/>
              <a:t>Kriteria</a:t>
            </a:r>
            <a:r>
              <a:rPr lang="en-US" sz="4800" i="1" dirty="0"/>
              <a:t> Double Linked List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32E2F-374F-240E-D8A7-1B42CBD34C00}"/>
              </a:ext>
            </a:extLst>
          </p:cNvPr>
          <p:cNvSpPr txBox="1">
            <a:spLocks/>
          </p:cNvSpPr>
          <p:nvPr/>
        </p:nvSpPr>
        <p:spPr>
          <a:xfrm>
            <a:off x="774700" y="2290763"/>
            <a:ext cx="9780587" cy="34369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Setiap</a:t>
            </a:r>
            <a:r>
              <a:rPr lang="en-US" dirty="0"/>
              <a:t> node </a:t>
            </a:r>
            <a:r>
              <a:rPr lang="en-US" dirty="0" err="1"/>
              <a:t>memiliki</a:t>
            </a:r>
            <a:r>
              <a:rPr lang="en-US" dirty="0"/>
              <a:t> Alamat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node </a:t>
            </a:r>
            <a:r>
              <a:rPr lang="en-US" dirty="0" err="1"/>
              <a:t>selanjutnya</a:t>
            </a:r>
            <a:r>
              <a:rPr lang="en-US" dirty="0"/>
              <a:t> dan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r>
              <a:rPr lang="en-US" dirty="0"/>
              <a:t>Pada node </a:t>
            </a:r>
            <a:r>
              <a:rPr lang="en-US" dirty="0" err="1"/>
              <a:t>awal</a:t>
            </a:r>
            <a:r>
              <a:rPr lang="en-US" dirty="0"/>
              <a:t> (head), pointer yang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node </a:t>
            </a:r>
            <a:r>
              <a:rPr lang="en-US" dirty="0" err="1"/>
              <a:t>sebelumnya</a:t>
            </a:r>
            <a:r>
              <a:rPr lang="en-US" dirty="0"/>
              <a:t> (</a:t>
            </a:r>
            <a:r>
              <a:rPr lang="en-US" dirty="0" err="1"/>
              <a:t>prev</a:t>
            </a:r>
            <a:r>
              <a:rPr lang="en-US" dirty="0"/>
              <a:t>) </a:t>
            </a:r>
            <a:r>
              <a:rPr lang="en-US" dirty="0" err="1"/>
              <a:t>menuju</a:t>
            </a:r>
            <a:r>
              <a:rPr lang="en-US" dirty="0"/>
              <a:t> NULL. </a:t>
            </a:r>
          </a:p>
          <a:p>
            <a:r>
              <a:rPr lang="en-US" dirty="0"/>
              <a:t>Pada node </a:t>
            </a:r>
            <a:r>
              <a:rPr lang="en-US" dirty="0" err="1"/>
              <a:t>akhir</a:t>
            </a:r>
            <a:r>
              <a:rPr lang="en-US" dirty="0"/>
              <a:t> (tail), pointer yang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node </a:t>
            </a:r>
            <a:r>
              <a:rPr lang="en-US" dirty="0" err="1"/>
              <a:t>selanjutnya</a:t>
            </a:r>
            <a:r>
              <a:rPr lang="en-US" dirty="0"/>
              <a:t> (next) </a:t>
            </a:r>
            <a:r>
              <a:rPr lang="en-US" dirty="0" err="1"/>
              <a:t>menuju</a:t>
            </a:r>
            <a:r>
              <a:rPr lang="en-US" dirty="0"/>
              <a:t> NULL.</a:t>
            </a:r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98898-DAEE-9394-7763-D10D1F7D1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blue and grey rectangles&#10;&#10;AI-generated content may be incorrect.">
            <a:extLst>
              <a:ext uri="{FF2B5EF4-FFF2-40B4-BE49-F238E27FC236}">
                <a16:creationId xmlns:a16="http://schemas.microsoft.com/office/drawing/2014/main" id="{BB966944-0C2B-9154-08F8-949FCD13F2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6708" b="22167"/>
          <a:stretch/>
        </p:blipFill>
        <p:spPr>
          <a:xfrm>
            <a:off x="981226" y="2692399"/>
            <a:ext cx="10759924" cy="1278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746B3A-67F1-3303-D0E2-9D0A1EFE1C29}"/>
              </a:ext>
            </a:extLst>
          </p:cNvPr>
          <p:cNvSpPr txBox="1"/>
          <p:nvPr/>
        </p:nvSpPr>
        <p:spPr>
          <a:xfrm>
            <a:off x="2294165" y="2582861"/>
            <a:ext cx="918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ea typeface="HYWenHei-85W" panose="00020600040101010101" pitchFamily="18" charset="-128"/>
                <a:cs typeface="HYWenHei-85W" panose="00020600040101010101" pitchFamily="18" charset="-128"/>
              </a:rPr>
              <a:t>Head</a:t>
            </a:r>
            <a:endParaRPr lang="en-ID" sz="2400" dirty="0">
              <a:solidFill>
                <a:sysClr val="windowText" lastClr="000000"/>
              </a:solidFill>
              <a:ea typeface="HYWenHei-85W" panose="00020600040101010101" pitchFamily="18" charset="-128"/>
              <a:cs typeface="HYWenHei-85W" panose="00020600040101010101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2D091-1B18-640C-D21C-AE2938FC5063}"/>
              </a:ext>
            </a:extLst>
          </p:cNvPr>
          <p:cNvSpPr txBox="1"/>
          <p:nvPr/>
        </p:nvSpPr>
        <p:spPr>
          <a:xfrm>
            <a:off x="9609817" y="2582861"/>
            <a:ext cx="918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ea typeface="HYWenHei-85W" panose="00020600040101010101" pitchFamily="18" charset="-128"/>
                <a:cs typeface="HYWenHei-85W" panose="00020600040101010101" pitchFamily="18" charset="-128"/>
              </a:rPr>
              <a:t>Tail</a:t>
            </a:r>
            <a:endParaRPr lang="en-ID" sz="2400" dirty="0">
              <a:solidFill>
                <a:sysClr val="windowText" lastClr="000000"/>
              </a:solidFill>
              <a:ea typeface="HYWenHei-85W" panose="00020600040101010101" pitchFamily="18" charset="-128"/>
              <a:cs typeface="HYWenHei-85W" panose="00020600040101010101" pitchFamily="18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6C447-B689-1384-3113-8C408B9DC04C}"/>
              </a:ext>
            </a:extLst>
          </p:cNvPr>
          <p:cNvSpPr txBox="1"/>
          <p:nvPr/>
        </p:nvSpPr>
        <p:spPr>
          <a:xfrm>
            <a:off x="1584553" y="3970982"/>
            <a:ext cx="918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ysClr val="windowText" lastClr="000000"/>
                </a:solidFill>
                <a:ea typeface="HYWenHei-85W" panose="00020600040101010101" pitchFamily="18" charset="-128"/>
                <a:cs typeface="HYWenHei-85W" panose="00020600040101010101" pitchFamily="18" charset="-128"/>
              </a:rPr>
              <a:t>prev</a:t>
            </a:r>
            <a:endParaRPr lang="en-ID" sz="2400" dirty="0">
              <a:solidFill>
                <a:sysClr val="windowText" lastClr="000000"/>
              </a:solidFill>
              <a:ea typeface="HYWenHei-85W" panose="00020600040101010101" pitchFamily="18" charset="-128"/>
              <a:cs typeface="HYWenHei-85W" panose="00020600040101010101" pitchFamily="18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50A12-6016-DA6A-9B72-C9A988707E3A}"/>
              </a:ext>
            </a:extLst>
          </p:cNvPr>
          <p:cNvSpPr txBox="1"/>
          <p:nvPr/>
        </p:nvSpPr>
        <p:spPr>
          <a:xfrm>
            <a:off x="3213100" y="3970982"/>
            <a:ext cx="918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ea typeface="HYWenHei-85W" panose="00020600040101010101" pitchFamily="18" charset="-128"/>
                <a:cs typeface="HYWenHei-85W" panose="00020600040101010101" pitchFamily="18" charset="-128"/>
              </a:rPr>
              <a:t>next</a:t>
            </a:r>
            <a:endParaRPr lang="en-ID" sz="2400" dirty="0">
              <a:solidFill>
                <a:sysClr val="windowText" lastClr="000000"/>
              </a:solidFill>
              <a:ea typeface="HYWenHei-85W" panose="00020600040101010101" pitchFamily="18" charset="-128"/>
              <a:cs typeface="HYWenHei-85W" panose="00020600040101010101" pitchFamily="18" charset="-128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692B85-A4B6-8BC6-CA08-FBD0901FDC3C}"/>
              </a:ext>
            </a:extLst>
          </p:cNvPr>
          <p:cNvCxnSpPr>
            <a:cxnSpLocks/>
          </p:cNvCxnSpPr>
          <p:nvPr/>
        </p:nvCxnSpPr>
        <p:spPr>
          <a:xfrm flipH="1" flipV="1">
            <a:off x="2008301" y="3652838"/>
            <a:ext cx="1" cy="31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8288AD-4592-63BD-CBCD-B93C78663E00}"/>
              </a:ext>
            </a:extLst>
          </p:cNvPr>
          <p:cNvCxnSpPr>
            <a:cxnSpLocks/>
          </p:cNvCxnSpPr>
          <p:nvPr/>
        </p:nvCxnSpPr>
        <p:spPr>
          <a:xfrm flipH="1" flipV="1">
            <a:off x="3530562" y="3652838"/>
            <a:ext cx="1" cy="31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B2AF00-528B-9B74-2ADE-3CF2B4B0AA4B}"/>
              </a:ext>
            </a:extLst>
          </p:cNvPr>
          <p:cNvCxnSpPr>
            <a:cxnSpLocks/>
          </p:cNvCxnSpPr>
          <p:nvPr/>
        </p:nvCxnSpPr>
        <p:spPr>
          <a:xfrm flipH="1" flipV="1">
            <a:off x="2751079" y="3652836"/>
            <a:ext cx="1" cy="31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8D97B5-1EF0-33BD-0587-1732C8BDDE2C}"/>
              </a:ext>
            </a:extLst>
          </p:cNvPr>
          <p:cNvSpPr txBox="1"/>
          <p:nvPr/>
        </p:nvSpPr>
        <p:spPr>
          <a:xfrm>
            <a:off x="2361482" y="3970981"/>
            <a:ext cx="918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ea typeface="HYWenHei-85W" panose="00020600040101010101" pitchFamily="18" charset="-128"/>
                <a:cs typeface="HYWenHei-85W" panose="00020600040101010101" pitchFamily="18" charset="-128"/>
              </a:rPr>
              <a:t>data</a:t>
            </a:r>
            <a:endParaRPr lang="en-ID" sz="2400" dirty="0">
              <a:solidFill>
                <a:sysClr val="windowText" lastClr="000000"/>
              </a:solidFill>
              <a:ea typeface="HYWenHei-85W" panose="00020600040101010101" pitchFamily="18" charset="-128"/>
              <a:cs typeface="HYWenHei-85W" panose="00020600040101010101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365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84129-7FBD-5DFD-0559-6A92BDFFB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D4EE-121D-F70E-49BE-F1451147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762" y="842963"/>
            <a:ext cx="9532937" cy="952500"/>
          </a:xfrm>
        </p:spPr>
        <p:txBody>
          <a:bodyPr/>
          <a:lstStyle/>
          <a:p>
            <a:r>
              <a:rPr lang="en-US" sz="3600" i="1" dirty="0" err="1"/>
              <a:t>Contoh</a:t>
            </a:r>
            <a:r>
              <a:rPr lang="en-US" sz="3600" i="1" dirty="0"/>
              <a:t> Double Linked List</a:t>
            </a:r>
          </a:p>
        </p:txBody>
      </p:sp>
      <p:pic>
        <p:nvPicPr>
          <p:cNvPr id="4" name="Picture 3" descr="A black background with pink and white text&#10;&#10;AI-generated content may be incorrect.">
            <a:extLst>
              <a:ext uri="{FF2B5EF4-FFF2-40B4-BE49-F238E27FC236}">
                <a16:creationId xmlns:a16="http://schemas.microsoft.com/office/drawing/2014/main" id="{7458B6D7-9F79-2555-D16D-7829BD62FB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62"/>
          <a:stretch/>
        </p:blipFill>
        <p:spPr>
          <a:xfrm>
            <a:off x="1972703" y="1857828"/>
            <a:ext cx="5915975" cy="28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0073E-30DB-CC2D-48E9-31E35C6C6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6485-D024-52F2-83D7-2A39BFC3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762" y="842963"/>
            <a:ext cx="9532937" cy="952500"/>
          </a:xfrm>
        </p:spPr>
        <p:txBody>
          <a:bodyPr/>
          <a:lstStyle/>
          <a:p>
            <a:r>
              <a:rPr lang="en-US" sz="3600" i="1" dirty="0" err="1"/>
              <a:t>Contoh</a:t>
            </a:r>
            <a:r>
              <a:rPr lang="en-US" sz="3600" i="1" dirty="0"/>
              <a:t> Double Linked List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C4A300F-B4D2-B4B9-707B-41A80120E5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4821"/>
          <a:stretch/>
        </p:blipFill>
        <p:spPr>
          <a:xfrm>
            <a:off x="1782762" y="1743529"/>
            <a:ext cx="9312154" cy="314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4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12B17-6A72-D664-C660-10759FD4C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282-F96E-777E-63F1-7B4B534C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762" y="842963"/>
            <a:ext cx="9532937" cy="952500"/>
          </a:xfrm>
        </p:spPr>
        <p:txBody>
          <a:bodyPr/>
          <a:lstStyle/>
          <a:p>
            <a:r>
              <a:rPr lang="en-US" sz="3600" i="1" dirty="0" err="1"/>
              <a:t>Contoh</a:t>
            </a:r>
            <a:r>
              <a:rPr lang="en-US" sz="3600" i="1" dirty="0"/>
              <a:t> Double Linked List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0796276-2EE0-234A-D074-E49E7E169B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58" t="44761" r="-1569" b="302"/>
          <a:stretch/>
        </p:blipFill>
        <p:spPr>
          <a:xfrm>
            <a:off x="1605860" y="1795463"/>
            <a:ext cx="8980280" cy="362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9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B9A0D-8A4D-0A53-7494-830A7DD7E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673F-9DF8-B9FB-B15D-72D86267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762" y="842963"/>
            <a:ext cx="9685337" cy="952500"/>
          </a:xfrm>
        </p:spPr>
        <p:txBody>
          <a:bodyPr/>
          <a:lstStyle/>
          <a:p>
            <a:r>
              <a:rPr lang="en-US" sz="3600" i="1" dirty="0" err="1"/>
              <a:t>Perbandingan</a:t>
            </a:r>
            <a:r>
              <a:rPr lang="en-US" sz="3600" i="1" dirty="0"/>
              <a:t> </a:t>
            </a:r>
            <a:r>
              <a:rPr lang="en-US" sz="3600" i="1" dirty="0" err="1"/>
              <a:t>dengan</a:t>
            </a:r>
            <a:r>
              <a:rPr lang="en-US" sz="3600" i="1" dirty="0"/>
              <a:t> </a:t>
            </a:r>
            <a:r>
              <a:rPr lang="en-US" sz="3600" i="1" dirty="0" err="1"/>
              <a:t>struktur</a:t>
            </a:r>
            <a:r>
              <a:rPr lang="en-US" sz="3600" i="1" dirty="0"/>
              <a:t> data lain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935B81-22BF-D9AB-DAD9-59D6A7FD758B}"/>
              </a:ext>
            </a:extLst>
          </p:cNvPr>
          <p:cNvSpPr txBox="1">
            <a:spLocks/>
          </p:cNvSpPr>
          <p:nvPr/>
        </p:nvSpPr>
        <p:spPr>
          <a:xfrm>
            <a:off x="1782763" y="1795463"/>
            <a:ext cx="9780587" cy="34369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AA9E47-FA01-4A3B-91FC-206963D1A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70040"/>
              </p:ext>
            </p:extLst>
          </p:nvPr>
        </p:nvGraphicFramePr>
        <p:xfrm>
          <a:off x="1866900" y="1843616"/>
          <a:ext cx="8127999" cy="292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520463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713792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54137247"/>
                    </a:ext>
                  </a:extLst>
                </a:gridCol>
              </a:tblGrid>
              <a:tr h="505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Aspek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linked list 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 linked list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45241"/>
                  </a:ext>
                </a:extLst>
              </a:tr>
              <a:tr h="484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Pointer per node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(next)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 (</a:t>
                      </a:r>
                      <a:r>
                        <a:rPr lang="en-ID" dirty="0" err="1"/>
                        <a:t>prev</a:t>
                      </a:r>
                      <a:r>
                        <a:rPr lang="en-ID" dirty="0"/>
                        <a:t> dan next)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928598"/>
                  </a:ext>
                </a:extLst>
              </a:tr>
              <a:tr h="484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Traversal 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Satu </a:t>
                      </a:r>
                      <a:r>
                        <a:rPr lang="en-US" dirty="0" err="1"/>
                        <a:t>arah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Dua </a:t>
                      </a:r>
                      <a:r>
                        <a:rPr lang="en-ID" dirty="0" err="1"/>
                        <a:t>arah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100165"/>
                  </a:ext>
                </a:extLst>
              </a:tr>
              <a:tr h="48411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Operasi</a:t>
                      </a:r>
                      <a:r>
                        <a:rPr lang="en-US" dirty="0"/>
                        <a:t> delete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Butuh</a:t>
                      </a:r>
                      <a:r>
                        <a:rPr lang="en-US" dirty="0"/>
                        <a:t> traversal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Lebih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efisien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902956"/>
                  </a:ext>
                </a:extLst>
              </a:tr>
              <a:tr h="484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Memori 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hemat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Lebih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besar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777761"/>
                  </a:ext>
                </a:extLst>
              </a:tr>
              <a:tr h="484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 </a:t>
                      </a:r>
                      <a:r>
                        <a:rPr lang="en-US" dirty="0" err="1"/>
                        <a:t>sebelum</a:t>
                      </a:r>
                      <a:r>
                        <a:rPr lang="en-US" dirty="0"/>
                        <a:t> node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Tidak </a:t>
                      </a:r>
                      <a:r>
                        <a:rPr lang="en-US" dirty="0" err="1"/>
                        <a:t>efisien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Efisien</a:t>
                      </a:r>
                      <a:r>
                        <a:rPr lang="en-ID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322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81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{A5920F68-ED55-4537-92AA-FD88CF28C0F8}tf45331398_win32</Template>
  <TotalTime>376</TotalTime>
  <Words>519</Words>
  <Application>Microsoft Office PowerPoint</Application>
  <PresentationFormat>Widescreen</PresentationFormat>
  <Paragraphs>121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HYWenHei-85W</vt:lpstr>
      <vt:lpstr>Aptos</vt:lpstr>
      <vt:lpstr>Arial</vt:lpstr>
      <vt:lpstr>Calibri</vt:lpstr>
      <vt:lpstr>Tenorite</vt:lpstr>
      <vt:lpstr>Wingdings</vt:lpstr>
      <vt:lpstr>Custom</vt:lpstr>
      <vt:lpstr>Double Linked List</vt:lpstr>
      <vt:lpstr>Outline</vt:lpstr>
      <vt:lpstr>Definisi</vt:lpstr>
      <vt:lpstr>Kriteria Double Linked List</vt:lpstr>
      <vt:lpstr>PowerPoint Presentation</vt:lpstr>
      <vt:lpstr>Contoh Double Linked List</vt:lpstr>
      <vt:lpstr>Contoh Double Linked List</vt:lpstr>
      <vt:lpstr>Contoh Double Linked List</vt:lpstr>
      <vt:lpstr>Perbandingan dengan struktur data lain</vt:lpstr>
      <vt:lpstr>Perbedaan Single Dan Double Linked List</vt:lpstr>
      <vt:lpstr>Penggunan memori</vt:lpstr>
      <vt:lpstr>PowerPoint Presentation</vt:lpstr>
      <vt:lpstr>Perbandingan dengan struktur data lain</vt:lpstr>
      <vt:lpstr>Menambah node di awal</vt:lpstr>
      <vt:lpstr>Menambah node di awal</vt:lpstr>
      <vt:lpstr>Menambah node di akhir</vt:lpstr>
      <vt:lpstr>Menambah node di akhir</vt:lpstr>
      <vt:lpstr>Mengahapus node di awal</vt:lpstr>
      <vt:lpstr>Mengahapus node di awal</vt:lpstr>
      <vt:lpstr>Menghapus node di akhir</vt:lpstr>
      <vt:lpstr>Menghapus node di akhir</vt:lpstr>
      <vt:lpstr>Menambah node di posisi tertentu</vt:lpstr>
      <vt:lpstr>Menambah node di posisi tertentu</vt:lpstr>
      <vt:lpstr>Menambah node di posisi tertentu</vt:lpstr>
      <vt:lpstr>Mengahapus node di posisi tertentu</vt:lpstr>
      <vt:lpstr>Mengahapus node di posisi tertentu</vt:lpstr>
      <vt:lpstr>Contoh Implementasi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Pinkan Zahra</dc:creator>
  <cp:lastModifiedBy>Pinkan Zahra</cp:lastModifiedBy>
  <cp:revision>6</cp:revision>
  <dcterms:created xsi:type="dcterms:W3CDTF">2025-03-29T07:54:21Z</dcterms:created>
  <dcterms:modified xsi:type="dcterms:W3CDTF">2025-04-06T05:27:06Z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