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60" r:id="rId2"/>
    <p:sldId id="261" r:id="rId3"/>
    <p:sldId id="262" r:id="rId4"/>
    <p:sldId id="259" r:id="rId5"/>
    <p:sldId id="263" r:id="rId6"/>
    <p:sldId id="277" r:id="rId7"/>
    <p:sldId id="278" r:id="rId8"/>
    <p:sldId id="279" r:id="rId9"/>
    <p:sldId id="268" r:id="rId10"/>
    <p:sldId id="269" r:id="rId11"/>
    <p:sldId id="280" r:id="rId12"/>
    <p:sldId id="272" r:id="rId13"/>
    <p:sldId id="274" r:id="rId14"/>
    <p:sldId id="264" r:id="rId15"/>
    <p:sldId id="275" r:id="rId16"/>
    <p:sldId id="282"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DA379F-263B-4027-BE18-44BA0A15E426}">
          <p14:sldIdLst>
            <p14:sldId id="260"/>
            <p14:sldId id="261"/>
            <p14:sldId id="262"/>
            <p14:sldId id="259"/>
            <p14:sldId id="263"/>
            <p14:sldId id="277"/>
            <p14:sldId id="278"/>
            <p14:sldId id="279"/>
            <p14:sldId id="268"/>
            <p14:sldId id="269"/>
            <p14:sldId id="280"/>
            <p14:sldId id="272"/>
            <p14:sldId id="274"/>
            <p14:sldId id="264"/>
            <p14:sldId id="275"/>
            <p14:sldId id="282"/>
            <p14:sldId id="284"/>
          </p14:sldIdLst>
        </p14:section>
        <p14:section name="Untitled Section" id="{C376D70A-145F-48E3-A261-791292825D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30E1D2-CD8E-437E-AA70-FF3145DBC4F0}"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1E2B3-7378-4798-801A-6BDE0F04983C}" type="slidenum">
              <a:rPr lang="en-IN" smtClean="0"/>
              <a:t>‹#›</a:t>
            </a:fld>
            <a:endParaRPr lang="en-IN"/>
          </a:p>
        </p:txBody>
      </p:sp>
    </p:spTree>
    <p:extLst>
      <p:ext uri="{BB962C8B-B14F-4D97-AF65-F5344CB8AC3E}">
        <p14:creationId xmlns:p14="http://schemas.microsoft.com/office/powerpoint/2010/main" val="644182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30E1D2-CD8E-437E-AA70-FF3145DBC4F0}" type="datetimeFigureOut">
              <a:rPr lang="en-IN" smtClean="0"/>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F1E2B3-7378-4798-801A-6BDE0F04983C}" type="slidenum">
              <a:rPr lang="en-IN" smtClean="0"/>
              <a:t>‹#›</a:t>
            </a:fld>
            <a:endParaRPr lang="en-IN"/>
          </a:p>
        </p:txBody>
      </p:sp>
    </p:spTree>
    <p:extLst>
      <p:ext uri="{BB962C8B-B14F-4D97-AF65-F5344CB8AC3E}">
        <p14:creationId xmlns:p14="http://schemas.microsoft.com/office/powerpoint/2010/main" val="2272460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30E1D2-CD8E-437E-AA70-FF3145DBC4F0}"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1E2B3-7378-4798-801A-6BDE0F04983C}" type="slidenum">
              <a:rPr lang="en-IN" smtClean="0"/>
              <a:t>‹#›</a:t>
            </a:fld>
            <a:endParaRPr lang="en-IN"/>
          </a:p>
        </p:txBody>
      </p:sp>
    </p:spTree>
    <p:extLst>
      <p:ext uri="{BB962C8B-B14F-4D97-AF65-F5344CB8AC3E}">
        <p14:creationId xmlns:p14="http://schemas.microsoft.com/office/powerpoint/2010/main" val="2757232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30E1D2-CD8E-437E-AA70-FF3145DBC4F0}"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1E2B3-7378-4798-801A-6BDE0F04983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8206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0E1D2-CD8E-437E-AA70-FF3145DBC4F0}"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1E2B3-7378-4798-801A-6BDE0F04983C}" type="slidenum">
              <a:rPr lang="en-IN" smtClean="0"/>
              <a:t>‹#›</a:t>
            </a:fld>
            <a:endParaRPr lang="en-IN"/>
          </a:p>
        </p:txBody>
      </p:sp>
    </p:spTree>
    <p:extLst>
      <p:ext uri="{BB962C8B-B14F-4D97-AF65-F5344CB8AC3E}">
        <p14:creationId xmlns:p14="http://schemas.microsoft.com/office/powerpoint/2010/main" val="4224328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30E1D2-CD8E-437E-AA70-FF3145DBC4F0}" type="datetimeFigureOut">
              <a:rPr lang="en-IN" smtClean="0"/>
              <a:t>03-06-2023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1E2B3-7378-4798-801A-6BDE0F04983C}" type="slidenum">
              <a:rPr lang="en-IN" smtClean="0"/>
              <a:t>‹#›</a:t>
            </a:fld>
            <a:endParaRPr lang="en-IN"/>
          </a:p>
        </p:txBody>
      </p:sp>
    </p:spTree>
    <p:extLst>
      <p:ext uri="{BB962C8B-B14F-4D97-AF65-F5344CB8AC3E}">
        <p14:creationId xmlns:p14="http://schemas.microsoft.com/office/powerpoint/2010/main" val="2407299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30E1D2-CD8E-437E-AA70-FF3145DBC4F0}" type="datetimeFigureOut">
              <a:rPr lang="en-IN" smtClean="0"/>
              <a:t>03-06-2023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1E2B3-7378-4798-801A-6BDE0F04983C}" type="slidenum">
              <a:rPr lang="en-IN" smtClean="0"/>
              <a:t>‹#›</a:t>
            </a:fld>
            <a:endParaRPr lang="en-IN"/>
          </a:p>
        </p:txBody>
      </p:sp>
    </p:spTree>
    <p:extLst>
      <p:ext uri="{BB962C8B-B14F-4D97-AF65-F5344CB8AC3E}">
        <p14:creationId xmlns:p14="http://schemas.microsoft.com/office/powerpoint/2010/main" val="2638115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0E1D2-CD8E-437E-AA70-FF3145DBC4F0}"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1E2B3-7378-4798-801A-6BDE0F04983C}" type="slidenum">
              <a:rPr lang="en-IN" smtClean="0"/>
              <a:t>‹#›</a:t>
            </a:fld>
            <a:endParaRPr lang="en-IN"/>
          </a:p>
        </p:txBody>
      </p:sp>
    </p:spTree>
    <p:extLst>
      <p:ext uri="{BB962C8B-B14F-4D97-AF65-F5344CB8AC3E}">
        <p14:creationId xmlns:p14="http://schemas.microsoft.com/office/powerpoint/2010/main" val="1935990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0E1D2-CD8E-437E-AA70-FF3145DBC4F0}"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1E2B3-7378-4798-801A-6BDE0F04983C}" type="slidenum">
              <a:rPr lang="en-IN" smtClean="0"/>
              <a:t>‹#›</a:t>
            </a:fld>
            <a:endParaRPr lang="en-IN"/>
          </a:p>
        </p:txBody>
      </p:sp>
    </p:spTree>
    <p:extLst>
      <p:ext uri="{BB962C8B-B14F-4D97-AF65-F5344CB8AC3E}">
        <p14:creationId xmlns:p14="http://schemas.microsoft.com/office/powerpoint/2010/main" val="198078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A30E1D2-CD8E-437E-AA70-FF3145DBC4F0}"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1E2B3-7378-4798-801A-6BDE0F04983C}" type="slidenum">
              <a:rPr lang="en-IN" smtClean="0"/>
              <a:t>‹#›</a:t>
            </a:fld>
            <a:endParaRPr lang="en-IN"/>
          </a:p>
        </p:txBody>
      </p:sp>
    </p:spTree>
    <p:extLst>
      <p:ext uri="{BB962C8B-B14F-4D97-AF65-F5344CB8AC3E}">
        <p14:creationId xmlns:p14="http://schemas.microsoft.com/office/powerpoint/2010/main" val="2952835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0E1D2-CD8E-437E-AA70-FF3145DBC4F0}"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1E2B3-7378-4798-801A-6BDE0F04983C}" type="slidenum">
              <a:rPr lang="en-IN" smtClean="0"/>
              <a:t>‹#›</a:t>
            </a:fld>
            <a:endParaRPr lang="en-IN"/>
          </a:p>
        </p:txBody>
      </p:sp>
    </p:spTree>
    <p:extLst>
      <p:ext uri="{BB962C8B-B14F-4D97-AF65-F5344CB8AC3E}">
        <p14:creationId xmlns:p14="http://schemas.microsoft.com/office/powerpoint/2010/main" val="87983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30E1D2-CD8E-437E-AA70-FF3145DBC4F0}" type="datetimeFigureOut">
              <a:rPr lang="en-IN" smtClean="0"/>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F1E2B3-7378-4798-801A-6BDE0F04983C}" type="slidenum">
              <a:rPr lang="en-IN" smtClean="0"/>
              <a:t>‹#›</a:t>
            </a:fld>
            <a:endParaRPr lang="en-IN"/>
          </a:p>
        </p:txBody>
      </p:sp>
    </p:spTree>
    <p:extLst>
      <p:ext uri="{BB962C8B-B14F-4D97-AF65-F5344CB8AC3E}">
        <p14:creationId xmlns:p14="http://schemas.microsoft.com/office/powerpoint/2010/main" val="377312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30E1D2-CD8E-437E-AA70-FF3145DBC4F0}" type="datetimeFigureOut">
              <a:rPr lang="en-IN" smtClean="0"/>
              <a:t>03-06-2023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F1E2B3-7378-4798-801A-6BDE0F04983C}" type="slidenum">
              <a:rPr lang="en-IN" smtClean="0"/>
              <a:t>‹#›</a:t>
            </a:fld>
            <a:endParaRPr lang="en-IN"/>
          </a:p>
        </p:txBody>
      </p:sp>
    </p:spTree>
    <p:extLst>
      <p:ext uri="{BB962C8B-B14F-4D97-AF65-F5344CB8AC3E}">
        <p14:creationId xmlns:p14="http://schemas.microsoft.com/office/powerpoint/2010/main" val="88117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A30E1D2-CD8E-437E-AA70-FF3145DBC4F0}" type="datetimeFigureOut">
              <a:rPr lang="en-IN" smtClean="0"/>
              <a:t>03-06-2023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3F1E2B3-7378-4798-801A-6BDE0F04983C}" type="slidenum">
              <a:rPr lang="en-IN" smtClean="0"/>
              <a:t>‹#›</a:t>
            </a:fld>
            <a:endParaRPr lang="en-IN"/>
          </a:p>
        </p:txBody>
      </p:sp>
    </p:spTree>
    <p:extLst>
      <p:ext uri="{BB962C8B-B14F-4D97-AF65-F5344CB8AC3E}">
        <p14:creationId xmlns:p14="http://schemas.microsoft.com/office/powerpoint/2010/main" val="4178948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30E1D2-CD8E-437E-AA70-FF3145DBC4F0}" type="datetimeFigureOut">
              <a:rPr lang="en-IN" smtClean="0"/>
              <a:t>03-06-2023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3F1E2B3-7378-4798-801A-6BDE0F04983C}" type="slidenum">
              <a:rPr lang="en-IN" smtClean="0"/>
              <a:t>‹#›</a:t>
            </a:fld>
            <a:endParaRPr lang="en-IN"/>
          </a:p>
        </p:txBody>
      </p:sp>
    </p:spTree>
    <p:extLst>
      <p:ext uri="{BB962C8B-B14F-4D97-AF65-F5344CB8AC3E}">
        <p14:creationId xmlns:p14="http://schemas.microsoft.com/office/powerpoint/2010/main" val="40367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A30E1D2-CD8E-437E-AA70-FF3145DBC4F0}" type="datetimeFigureOut">
              <a:rPr lang="en-IN" smtClean="0"/>
              <a:t>03-06-2023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3F1E2B3-7378-4798-801A-6BDE0F04983C}" type="slidenum">
              <a:rPr lang="en-IN" smtClean="0"/>
              <a:t>‹#›</a:t>
            </a:fld>
            <a:endParaRPr lang="en-IN"/>
          </a:p>
        </p:txBody>
      </p:sp>
    </p:spTree>
    <p:extLst>
      <p:ext uri="{BB962C8B-B14F-4D97-AF65-F5344CB8AC3E}">
        <p14:creationId xmlns:p14="http://schemas.microsoft.com/office/powerpoint/2010/main" val="3343251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30E1D2-CD8E-437E-AA70-FF3145DBC4F0}" type="datetimeFigureOut">
              <a:rPr lang="en-IN" smtClean="0"/>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F1E2B3-7378-4798-801A-6BDE0F04983C}" type="slidenum">
              <a:rPr lang="en-IN" smtClean="0"/>
              <a:t>‹#›</a:t>
            </a:fld>
            <a:endParaRPr lang="en-IN"/>
          </a:p>
        </p:txBody>
      </p:sp>
    </p:spTree>
    <p:extLst>
      <p:ext uri="{BB962C8B-B14F-4D97-AF65-F5344CB8AC3E}">
        <p14:creationId xmlns:p14="http://schemas.microsoft.com/office/powerpoint/2010/main" val="2081053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30E1D2-CD8E-437E-AA70-FF3145DBC4F0}" type="datetimeFigureOut">
              <a:rPr lang="en-IN" smtClean="0"/>
              <a:t>03-06-2023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3F1E2B3-7378-4798-801A-6BDE0F04983C}" type="slidenum">
              <a:rPr lang="en-IN" smtClean="0"/>
              <a:t>‹#›</a:t>
            </a:fld>
            <a:endParaRPr lang="en-IN"/>
          </a:p>
        </p:txBody>
      </p:sp>
    </p:spTree>
    <p:extLst>
      <p:ext uri="{BB962C8B-B14F-4D97-AF65-F5344CB8AC3E}">
        <p14:creationId xmlns:p14="http://schemas.microsoft.com/office/powerpoint/2010/main" val="2969216477"/>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 Bhagwan Mahavir University">
            <a:extLst>
              <a:ext uri="{FF2B5EF4-FFF2-40B4-BE49-F238E27FC236}">
                <a16:creationId xmlns:a16="http://schemas.microsoft.com/office/drawing/2014/main" id="{DE65B0C3-6D4C-7456-F013-88E7C543D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219" y="825623"/>
            <a:ext cx="7259622" cy="3231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1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E3EB-AA43-4130-0331-A180D83829AC}"/>
              </a:ext>
            </a:extLst>
          </p:cNvPr>
          <p:cNvSpPr>
            <a:spLocks noGrp="1"/>
          </p:cNvSpPr>
          <p:nvPr>
            <p:ph type="title"/>
          </p:nvPr>
        </p:nvSpPr>
        <p:spPr/>
        <p:txBody>
          <a:bodyPr/>
          <a:lstStyle/>
          <a:p>
            <a:r>
              <a:rPr lang="en-US" dirty="0">
                <a:solidFill>
                  <a:schemeClr val="accent1">
                    <a:lumMod val="60000"/>
                    <a:lumOff val="40000"/>
                  </a:schemeClr>
                </a:solidFill>
                <a:latin typeface="Forte" panose="03060902040502070203" pitchFamily="66" charset="0"/>
              </a:rPr>
              <a:t>GOALS AND OBJECTIVES :</a:t>
            </a:r>
            <a:endParaRPr lang="en-IN" dirty="0">
              <a:solidFill>
                <a:schemeClr val="accent1">
                  <a:lumMod val="60000"/>
                  <a:lumOff val="40000"/>
                </a:schemeClr>
              </a:solidFill>
              <a:latin typeface="Forte" panose="03060902040502070203" pitchFamily="66" charset="0"/>
            </a:endParaRPr>
          </a:p>
        </p:txBody>
      </p:sp>
      <p:sp>
        <p:nvSpPr>
          <p:cNvPr id="3" name="Content Placeholder 2">
            <a:extLst>
              <a:ext uri="{FF2B5EF4-FFF2-40B4-BE49-F238E27FC236}">
                <a16:creationId xmlns:a16="http://schemas.microsoft.com/office/drawing/2014/main" id="{E6452490-A9F9-9090-6DAD-E3D836C0F20A}"/>
              </a:ext>
            </a:extLst>
          </p:cNvPr>
          <p:cNvSpPr>
            <a:spLocks noGrp="1"/>
          </p:cNvSpPr>
          <p:nvPr>
            <p:ph idx="1"/>
          </p:nvPr>
        </p:nvSpPr>
        <p:spPr/>
        <p:txBody>
          <a:bodyPr>
            <a:normAutofit/>
          </a:bodyPr>
          <a:lstStyle/>
          <a:p>
            <a:r>
              <a:rPr lang="en-US" dirty="0"/>
              <a:t>TO FACILITATE THE NEEDY PERSON</a:t>
            </a:r>
          </a:p>
          <a:p>
            <a:r>
              <a:rPr lang="en-US" dirty="0"/>
              <a:t>NEEDY PERSON CAN FIND SAME BLOOD TYPE</a:t>
            </a:r>
          </a:p>
          <a:p>
            <a:r>
              <a:rPr lang="en-US" dirty="0"/>
              <a:t>EASY TO SEND BLOOD REQUEST.</a:t>
            </a:r>
          </a:p>
          <a:p>
            <a:r>
              <a:rPr lang="en-US" dirty="0"/>
              <a:t>TO PROVIDE AN EFFICIENT DONORS.</a:t>
            </a:r>
          </a:p>
          <a:p>
            <a:r>
              <a:rPr lang="en-US" dirty="0"/>
              <a:t>DONOR NEED TO REGISTER HIMSELF.</a:t>
            </a:r>
          </a:p>
          <a:p>
            <a:r>
              <a:rPr lang="en-US" dirty="0"/>
              <a:t>ONLY SAME BLOOD GROUP DONOR CAN ACCEPT THE REQUEST OF NEEDY PERSON.</a:t>
            </a:r>
          </a:p>
          <a:p>
            <a:r>
              <a:rPr lang="en-US" dirty="0"/>
              <a:t>NO ONE CAN ACCESS THE PERSONAL INFORMATION’S OF THE DONOR.</a:t>
            </a:r>
          </a:p>
          <a:p>
            <a:endParaRPr lang="en-IN" dirty="0"/>
          </a:p>
        </p:txBody>
      </p:sp>
    </p:spTree>
    <p:extLst>
      <p:ext uri="{BB962C8B-B14F-4D97-AF65-F5344CB8AC3E}">
        <p14:creationId xmlns:p14="http://schemas.microsoft.com/office/powerpoint/2010/main" val="1134174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B32F-033C-498C-82B7-04ECA5541D5F}"/>
              </a:ext>
            </a:extLst>
          </p:cNvPr>
          <p:cNvSpPr>
            <a:spLocks noGrp="1"/>
          </p:cNvSpPr>
          <p:nvPr>
            <p:ph type="title"/>
          </p:nvPr>
        </p:nvSpPr>
        <p:spPr/>
        <p:txBody>
          <a:bodyPr/>
          <a:lstStyle/>
          <a:p>
            <a:r>
              <a:rPr lang="en-US" dirty="0">
                <a:solidFill>
                  <a:schemeClr val="accent1">
                    <a:lumMod val="60000"/>
                    <a:lumOff val="40000"/>
                  </a:schemeClr>
                </a:solidFill>
                <a:latin typeface="Forte" panose="03060902040502070203" pitchFamily="66" charset="0"/>
              </a:rPr>
              <a:t>Data Flow Diagram Level 0</a:t>
            </a:r>
          </a:p>
        </p:txBody>
      </p:sp>
      <p:pic>
        <p:nvPicPr>
          <p:cNvPr id="4" name="Picture 3">
            <a:extLst>
              <a:ext uri="{FF2B5EF4-FFF2-40B4-BE49-F238E27FC236}">
                <a16:creationId xmlns:a16="http://schemas.microsoft.com/office/drawing/2014/main" id="{59DFAFD6-2344-4852-BE04-867129650201}"/>
              </a:ext>
            </a:extLst>
          </p:cNvPr>
          <p:cNvPicPr/>
          <p:nvPr/>
        </p:nvPicPr>
        <p:blipFill rotWithShape="1">
          <a:blip r:embed="rId2">
            <a:extLst>
              <a:ext uri="{28A0092B-C50C-407E-A947-70E740481C1C}">
                <a14:useLocalDpi xmlns:a14="http://schemas.microsoft.com/office/drawing/2010/main" val="0"/>
              </a:ext>
            </a:extLst>
          </a:blip>
          <a:srcRect t="28874" b="33221"/>
          <a:stretch/>
        </p:blipFill>
        <p:spPr bwMode="auto">
          <a:xfrm>
            <a:off x="1154954" y="2385390"/>
            <a:ext cx="8625150" cy="3913809"/>
          </a:xfrm>
          <a:prstGeom prst="rect">
            <a:avLst/>
          </a:prstGeom>
          <a:noFill/>
          <a:ln>
            <a:noFill/>
          </a:ln>
        </p:spPr>
      </p:pic>
    </p:spTree>
    <p:extLst>
      <p:ext uri="{BB962C8B-B14F-4D97-AF65-F5344CB8AC3E}">
        <p14:creationId xmlns:p14="http://schemas.microsoft.com/office/powerpoint/2010/main" val="2816069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BEC93-0A20-203F-567E-302285402BCD}"/>
              </a:ext>
            </a:extLst>
          </p:cNvPr>
          <p:cNvSpPr>
            <a:spLocks noGrp="1"/>
          </p:cNvSpPr>
          <p:nvPr>
            <p:ph type="title"/>
          </p:nvPr>
        </p:nvSpPr>
        <p:spPr/>
        <p:txBody>
          <a:bodyPr/>
          <a:lstStyle/>
          <a:p>
            <a:r>
              <a:rPr lang="en-US" dirty="0">
                <a:solidFill>
                  <a:schemeClr val="accent1">
                    <a:lumMod val="60000"/>
                    <a:lumOff val="40000"/>
                  </a:schemeClr>
                </a:solidFill>
                <a:latin typeface="Forte" panose="03060902040502070203" pitchFamily="66" charset="0"/>
              </a:rPr>
              <a:t>FEATURES :</a:t>
            </a:r>
            <a:endParaRPr lang="en-IN" dirty="0">
              <a:solidFill>
                <a:schemeClr val="accent1">
                  <a:lumMod val="60000"/>
                  <a:lumOff val="40000"/>
                </a:schemeClr>
              </a:solidFill>
              <a:latin typeface="Forte" panose="03060902040502070203" pitchFamily="66" charset="0"/>
            </a:endParaRPr>
          </a:p>
        </p:txBody>
      </p:sp>
      <p:sp>
        <p:nvSpPr>
          <p:cNvPr id="3" name="Content Placeholder 2">
            <a:extLst>
              <a:ext uri="{FF2B5EF4-FFF2-40B4-BE49-F238E27FC236}">
                <a16:creationId xmlns:a16="http://schemas.microsoft.com/office/drawing/2014/main" id="{3941E7A9-03E5-1540-45C9-AF5CB428B563}"/>
              </a:ext>
            </a:extLst>
          </p:cNvPr>
          <p:cNvSpPr>
            <a:spLocks noGrp="1"/>
          </p:cNvSpPr>
          <p:nvPr>
            <p:ph idx="1"/>
          </p:nvPr>
        </p:nvSpPr>
        <p:spPr/>
        <p:txBody>
          <a:bodyPr>
            <a:normAutofit/>
          </a:bodyPr>
          <a:lstStyle/>
          <a:p>
            <a:r>
              <a:rPr lang="en-US" dirty="0"/>
              <a:t>DONOR REGISTRATION :</a:t>
            </a:r>
          </a:p>
          <a:p>
            <a:r>
              <a:rPr lang="en-US" dirty="0"/>
              <a:t>LOGIN SYSTEM :</a:t>
            </a:r>
          </a:p>
          <a:p>
            <a:r>
              <a:rPr lang="en-US" dirty="0"/>
              <a:t>DONORS PAGE :</a:t>
            </a:r>
          </a:p>
          <a:p>
            <a:r>
              <a:rPr lang="en-US" dirty="0"/>
              <a:t>REQUEST FOR BLOOD :</a:t>
            </a:r>
          </a:p>
          <a:p>
            <a:r>
              <a:rPr lang="en-US" dirty="0"/>
              <a:t>BLOOD REQUEST PAGE :</a:t>
            </a:r>
          </a:p>
          <a:p>
            <a:r>
              <a:rPr lang="en-US" dirty="0"/>
              <a:t>CONTACT US/SEND QUERIES :</a:t>
            </a:r>
          </a:p>
          <a:p>
            <a:r>
              <a:rPr lang="en-US" dirty="0"/>
              <a:t>GUIDE LINES:</a:t>
            </a:r>
          </a:p>
          <a:p>
            <a:r>
              <a:rPr lang="en-US" dirty="0"/>
              <a:t>FAQs PAGE :</a:t>
            </a:r>
            <a:endParaRPr lang="en-IN" dirty="0"/>
          </a:p>
        </p:txBody>
      </p:sp>
    </p:spTree>
    <p:extLst>
      <p:ext uri="{BB962C8B-B14F-4D97-AF65-F5344CB8AC3E}">
        <p14:creationId xmlns:p14="http://schemas.microsoft.com/office/powerpoint/2010/main" val="3049480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91F95-DAC9-72CD-2C84-2BF39D46957C}"/>
              </a:ext>
            </a:extLst>
          </p:cNvPr>
          <p:cNvSpPr>
            <a:spLocks noGrp="1"/>
          </p:cNvSpPr>
          <p:nvPr>
            <p:ph type="title"/>
          </p:nvPr>
        </p:nvSpPr>
        <p:spPr/>
        <p:txBody>
          <a:bodyPr/>
          <a:lstStyle/>
          <a:p>
            <a:r>
              <a:rPr lang="en-US" dirty="0">
                <a:solidFill>
                  <a:schemeClr val="accent1">
                    <a:lumMod val="60000"/>
                    <a:lumOff val="40000"/>
                  </a:schemeClr>
                </a:solidFill>
                <a:latin typeface="Forte" panose="03060902040502070203" pitchFamily="66" charset="0"/>
              </a:rPr>
              <a:t>TOOLS AND TECHNOLOGIES :</a:t>
            </a:r>
            <a:endParaRPr lang="en-IN" dirty="0">
              <a:solidFill>
                <a:schemeClr val="accent1">
                  <a:lumMod val="60000"/>
                  <a:lumOff val="40000"/>
                </a:schemeClr>
              </a:solidFill>
              <a:latin typeface="Forte" panose="03060902040502070203" pitchFamily="66" charset="0"/>
            </a:endParaRPr>
          </a:p>
        </p:txBody>
      </p:sp>
      <p:sp>
        <p:nvSpPr>
          <p:cNvPr id="3" name="Content Placeholder 2">
            <a:extLst>
              <a:ext uri="{FF2B5EF4-FFF2-40B4-BE49-F238E27FC236}">
                <a16:creationId xmlns:a16="http://schemas.microsoft.com/office/drawing/2014/main" id="{48A152B4-3D56-127D-614E-205B7D27CBFD}"/>
              </a:ext>
            </a:extLst>
          </p:cNvPr>
          <p:cNvSpPr>
            <a:spLocks noGrp="1"/>
          </p:cNvSpPr>
          <p:nvPr>
            <p:ph idx="1"/>
          </p:nvPr>
        </p:nvSpPr>
        <p:spPr/>
        <p:txBody>
          <a:bodyPr>
            <a:normAutofit/>
          </a:bodyPr>
          <a:lstStyle/>
          <a:p>
            <a:r>
              <a:rPr lang="en-US" b="1" dirty="0"/>
              <a:t>CLIENT SIDE: </a:t>
            </a:r>
          </a:p>
          <a:p>
            <a:pPr>
              <a:buFont typeface="Wingdings" panose="05000000000000000000" pitchFamily="2" charset="2"/>
              <a:buChar char="Ø"/>
            </a:pPr>
            <a:r>
              <a:rPr lang="en-US" b="1" dirty="0"/>
              <a:t> Html5</a:t>
            </a:r>
          </a:p>
          <a:p>
            <a:pPr>
              <a:buFont typeface="Wingdings" panose="05000000000000000000" pitchFamily="2" charset="2"/>
              <a:buChar char="Ø"/>
            </a:pPr>
            <a:r>
              <a:rPr lang="en-US" b="1" dirty="0"/>
              <a:t>Css3</a:t>
            </a:r>
          </a:p>
          <a:p>
            <a:pPr>
              <a:buFont typeface="Wingdings" panose="05000000000000000000" pitchFamily="2" charset="2"/>
              <a:buChar char="Ø"/>
            </a:pPr>
            <a:r>
              <a:rPr lang="en-US" b="1" dirty="0"/>
              <a:t>Bootstrap</a:t>
            </a:r>
          </a:p>
          <a:p>
            <a:pPr>
              <a:buFont typeface="Wingdings" panose="05000000000000000000" pitchFamily="2" charset="2"/>
              <a:buChar char="Ø"/>
            </a:pPr>
            <a:r>
              <a:rPr lang="en-US" b="1" dirty="0"/>
              <a:t> JavaScript/</a:t>
            </a:r>
            <a:r>
              <a:rPr lang="en-US" b="1" dirty="0" err="1"/>
              <a:t>Jquery</a:t>
            </a:r>
            <a:endParaRPr lang="en-US" b="1" dirty="0"/>
          </a:p>
          <a:p>
            <a:pPr marL="0" indent="0">
              <a:buNone/>
            </a:pPr>
            <a:endParaRPr lang="en-US" b="1" dirty="0"/>
          </a:p>
          <a:p>
            <a:r>
              <a:rPr lang="en-US" b="1" dirty="0"/>
              <a:t>SERVER SIDE:</a:t>
            </a:r>
          </a:p>
          <a:p>
            <a:pPr>
              <a:buFont typeface="Wingdings" panose="05000000000000000000" pitchFamily="2" charset="2"/>
              <a:buChar char="Ø"/>
            </a:pPr>
            <a:r>
              <a:rPr lang="en-US" b="1" dirty="0"/>
              <a:t> PHP </a:t>
            </a:r>
          </a:p>
          <a:p>
            <a:pPr>
              <a:buFont typeface="Wingdings" panose="05000000000000000000" pitchFamily="2" charset="2"/>
              <a:buChar char="Ø"/>
            </a:pPr>
            <a:r>
              <a:rPr lang="en-US" b="1" dirty="0"/>
              <a:t>MYSQL                        </a:t>
            </a:r>
            <a:endParaRPr lang="en-US" dirty="0"/>
          </a:p>
          <a:p>
            <a:endParaRPr lang="en-IN" dirty="0"/>
          </a:p>
        </p:txBody>
      </p:sp>
      <p:sp>
        <p:nvSpPr>
          <p:cNvPr id="4" name="AutoShape 2" descr="Blood donation app use case  [classic]">
            <a:extLst>
              <a:ext uri="{FF2B5EF4-FFF2-40B4-BE49-F238E27FC236}">
                <a16:creationId xmlns:a16="http://schemas.microsoft.com/office/drawing/2014/main" id="{41293E9A-ED72-A09A-07E2-6D29C4315E4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06423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24B2-4C7E-49B7-9A3C-2F4BAFFCDE54}"/>
              </a:ext>
            </a:extLst>
          </p:cNvPr>
          <p:cNvSpPr>
            <a:spLocks noGrp="1"/>
          </p:cNvSpPr>
          <p:nvPr>
            <p:ph type="title"/>
          </p:nvPr>
        </p:nvSpPr>
        <p:spPr/>
        <p:txBody>
          <a:bodyPr/>
          <a:lstStyle/>
          <a:p>
            <a:r>
              <a:rPr lang="en-US" dirty="0">
                <a:solidFill>
                  <a:schemeClr val="accent1">
                    <a:lumMod val="60000"/>
                    <a:lumOff val="40000"/>
                  </a:schemeClr>
                </a:solidFill>
                <a:latin typeface="Forte" panose="03060902040502070203" pitchFamily="66" charset="0"/>
              </a:rPr>
              <a:t>Activity Diagram</a:t>
            </a:r>
          </a:p>
        </p:txBody>
      </p:sp>
      <p:pic>
        <p:nvPicPr>
          <p:cNvPr id="4" name="Picture 3" descr="Activity Diagram for Blood Bank Management System">
            <a:extLst>
              <a:ext uri="{FF2B5EF4-FFF2-40B4-BE49-F238E27FC236}">
                <a16:creationId xmlns:a16="http://schemas.microsoft.com/office/drawing/2014/main" id="{431071BF-F714-4861-BFB8-1B3E5626A241}"/>
              </a:ext>
            </a:extLst>
          </p:cNvPr>
          <p:cNvPicPr/>
          <p:nvPr/>
        </p:nvPicPr>
        <p:blipFill rotWithShape="1">
          <a:blip r:embed="rId2">
            <a:extLst>
              <a:ext uri="{28A0092B-C50C-407E-A947-70E740481C1C}">
                <a14:useLocalDpi xmlns:a14="http://schemas.microsoft.com/office/drawing/2010/main" val="0"/>
              </a:ext>
            </a:extLst>
          </a:blip>
          <a:srcRect t="5241" b="5574"/>
          <a:stretch/>
        </p:blipFill>
        <p:spPr bwMode="auto">
          <a:xfrm>
            <a:off x="1757680" y="2306320"/>
            <a:ext cx="8761412" cy="4425784"/>
          </a:xfrm>
          <a:prstGeom prst="rect">
            <a:avLst/>
          </a:prstGeom>
          <a:noFill/>
          <a:ln>
            <a:noFill/>
          </a:ln>
        </p:spPr>
      </p:pic>
    </p:spTree>
    <p:extLst>
      <p:ext uri="{BB962C8B-B14F-4D97-AF65-F5344CB8AC3E}">
        <p14:creationId xmlns:p14="http://schemas.microsoft.com/office/powerpoint/2010/main" val="2152680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3796-DEC4-89E2-A62A-18957978B884}"/>
              </a:ext>
            </a:extLst>
          </p:cNvPr>
          <p:cNvSpPr>
            <a:spLocks noGrp="1"/>
          </p:cNvSpPr>
          <p:nvPr>
            <p:ph type="title"/>
          </p:nvPr>
        </p:nvSpPr>
        <p:spPr/>
        <p:txBody>
          <a:bodyPr/>
          <a:lstStyle/>
          <a:p>
            <a:r>
              <a:rPr lang="en-US" dirty="0">
                <a:solidFill>
                  <a:schemeClr val="accent1">
                    <a:lumMod val="60000"/>
                    <a:lumOff val="40000"/>
                  </a:schemeClr>
                </a:solidFill>
                <a:latin typeface="Forte" panose="03060902040502070203" pitchFamily="66" charset="0"/>
              </a:rPr>
              <a:t>CLASS DIAGRAM :</a:t>
            </a:r>
            <a:endParaRPr lang="en-IN" dirty="0">
              <a:solidFill>
                <a:schemeClr val="accent1">
                  <a:lumMod val="60000"/>
                  <a:lumOff val="40000"/>
                </a:schemeClr>
              </a:solidFill>
              <a:latin typeface="Forte" panose="03060902040502070203" pitchFamily="66" charset="0"/>
            </a:endParaRPr>
          </a:p>
        </p:txBody>
      </p:sp>
      <p:pic>
        <p:nvPicPr>
          <p:cNvPr id="7" name="Content Placeholder 6">
            <a:extLst>
              <a:ext uri="{FF2B5EF4-FFF2-40B4-BE49-F238E27FC236}">
                <a16:creationId xmlns:a16="http://schemas.microsoft.com/office/drawing/2014/main" id="{9361A05E-D136-0A1B-A351-F6DB6B4CA3ED}"/>
              </a:ext>
            </a:extLst>
          </p:cNvPr>
          <p:cNvPicPr>
            <a:picLocks noGrp="1" noChangeAspect="1"/>
          </p:cNvPicPr>
          <p:nvPr>
            <p:ph idx="1"/>
          </p:nvPr>
        </p:nvPicPr>
        <p:blipFill>
          <a:blip r:embed="rId2"/>
          <a:stretch>
            <a:fillRect/>
          </a:stretch>
        </p:blipFill>
        <p:spPr>
          <a:xfrm>
            <a:off x="2546308" y="2052638"/>
            <a:ext cx="6061160" cy="4195762"/>
          </a:xfrm>
          <a:prstGeom prst="rect">
            <a:avLst/>
          </a:prstGeom>
        </p:spPr>
      </p:pic>
    </p:spTree>
    <p:extLst>
      <p:ext uri="{BB962C8B-B14F-4D97-AF65-F5344CB8AC3E}">
        <p14:creationId xmlns:p14="http://schemas.microsoft.com/office/powerpoint/2010/main" val="615894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AFA3-4EAE-4514-A8B7-92B6849A5C22}"/>
              </a:ext>
            </a:extLst>
          </p:cNvPr>
          <p:cNvSpPr>
            <a:spLocks noGrp="1"/>
          </p:cNvSpPr>
          <p:nvPr>
            <p:ph type="title"/>
          </p:nvPr>
        </p:nvSpPr>
        <p:spPr/>
        <p:txBody>
          <a:bodyPr/>
          <a:lstStyle/>
          <a:p>
            <a:r>
              <a:rPr lang="en-US" dirty="0">
                <a:solidFill>
                  <a:schemeClr val="accent1">
                    <a:lumMod val="60000"/>
                    <a:lumOff val="40000"/>
                  </a:schemeClr>
                </a:solidFill>
                <a:latin typeface="Forte" panose="03060902040502070203" pitchFamily="66" charset="0"/>
              </a:rPr>
              <a:t>Sequence Diagram</a:t>
            </a:r>
          </a:p>
        </p:txBody>
      </p:sp>
      <p:pic>
        <p:nvPicPr>
          <p:cNvPr id="4" name="Picture 3" descr="Blood Bank Management System Sequence Diagram">
            <a:extLst>
              <a:ext uri="{FF2B5EF4-FFF2-40B4-BE49-F238E27FC236}">
                <a16:creationId xmlns:a16="http://schemas.microsoft.com/office/drawing/2014/main" id="{FDF4B5F3-F70F-43C1-89CF-F7880B6546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23534" y="1357187"/>
            <a:ext cx="8015550" cy="4312093"/>
          </a:xfrm>
          <a:prstGeom prst="rect">
            <a:avLst/>
          </a:prstGeom>
          <a:noFill/>
          <a:ln>
            <a:noFill/>
          </a:ln>
        </p:spPr>
      </p:pic>
    </p:spTree>
    <p:extLst>
      <p:ext uri="{BB962C8B-B14F-4D97-AF65-F5344CB8AC3E}">
        <p14:creationId xmlns:p14="http://schemas.microsoft.com/office/powerpoint/2010/main" val="527748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599B-1229-7A8F-4680-E754446741E0}"/>
              </a:ext>
            </a:extLst>
          </p:cNvPr>
          <p:cNvSpPr>
            <a:spLocks noGrp="1"/>
          </p:cNvSpPr>
          <p:nvPr>
            <p:ph type="title"/>
          </p:nvPr>
        </p:nvSpPr>
        <p:spPr/>
        <p:txBody>
          <a:bodyPr>
            <a:normAutofit/>
          </a:bodyPr>
          <a:lstStyle/>
          <a:p>
            <a:r>
              <a:rPr lang="en-US" sz="6600" b="1" dirty="0">
                <a:solidFill>
                  <a:schemeClr val="accent1">
                    <a:lumMod val="60000"/>
                    <a:lumOff val="40000"/>
                  </a:schemeClr>
                </a:solidFill>
                <a:latin typeface="Forte" panose="03060902040502070203" pitchFamily="66" charset="0"/>
              </a:rPr>
              <a:t>THANK YOU !</a:t>
            </a:r>
            <a:endParaRPr lang="en-IN" sz="6600" b="1" dirty="0">
              <a:solidFill>
                <a:schemeClr val="accent1">
                  <a:lumMod val="60000"/>
                  <a:lumOff val="40000"/>
                </a:schemeClr>
              </a:solidFill>
              <a:latin typeface="Forte" panose="03060902040502070203" pitchFamily="66" charset="0"/>
            </a:endParaRPr>
          </a:p>
        </p:txBody>
      </p:sp>
    </p:spTree>
    <p:extLst>
      <p:ext uri="{BB962C8B-B14F-4D97-AF65-F5344CB8AC3E}">
        <p14:creationId xmlns:p14="http://schemas.microsoft.com/office/powerpoint/2010/main" val="14932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231F-F4BC-2BA0-FFF5-AC4B640E6C2A}"/>
              </a:ext>
            </a:extLst>
          </p:cNvPr>
          <p:cNvSpPr>
            <a:spLocks noGrp="1"/>
          </p:cNvSpPr>
          <p:nvPr>
            <p:ph type="title"/>
          </p:nvPr>
        </p:nvSpPr>
        <p:spPr/>
        <p:txBody>
          <a:bodyPr>
            <a:noAutofit/>
          </a:bodyPr>
          <a:lstStyle/>
          <a:p>
            <a:r>
              <a:rPr lang="en-US" sz="3000" b="1" dirty="0">
                <a:solidFill>
                  <a:schemeClr val="accent1">
                    <a:lumMod val="60000"/>
                    <a:lumOff val="40000"/>
                  </a:schemeClr>
                </a:solidFill>
                <a:latin typeface="Forte" panose="03060902040502070203" pitchFamily="66" charset="0"/>
              </a:rPr>
              <a:t>BLOOD DONATION CAMP MANAGEMENT SYSTEM USING CODELGNITER</a:t>
            </a:r>
            <a:endParaRPr lang="en-IN" sz="3000" b="1" dirty="0">
              <a:solidFill>
                <a:schemeClr val="accent1">
                  <a:lumMod val="60000"/>
                  <a:lumOff val="40000"/>
                </a:schemeClr>
              </a:solidFill>
              <a:latin typeface="Forte" panose="03060902040502070203" pitchFamily="66" charset="0"/>
            </a:endParaRPr>
          </a:p>
        </p:txBody>
      </p:sp>
      <p:pic>
        <p:nvPicPr>
          <p:cNvPr id="4098" name="Picture 2" descr="Blood Donation PNG Transparent Images Free Download | Vector Files | Pngtree">
            <a:extLst>
              <a:ext uri="{FF2B5EF4-FFF2-40B4-BE49-F238E27FC236}">
                <a16:creationId xmlns:a16="http://schemas.microsoft.com/office/drawing/2014/main" id="{8A0D1C32-898B-AF0E-1671-1E463E6981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96669" y="1447800"/>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3BE3DC22-3CDD-85E9-6166-EE5E6D5BFE30}"/>
              </a:ext>
            </a:extLst>
          </p:cNvPr>
          <p:cNvSpPr>
            <a:spLocks noGrp="1"/>
          </p:cNvSpPr>
          <p:nvPr>
            <p:ph type="body" sz="half" idx="2"/>
          </p:nvPr>
        </p:nvSpPr>
        <p:spPr/>
        <p:txBody>
          <a:bodyPr>
            <a:normAutofit/>
          </a:bodyPr>
          <a:lstStyle/>
          <a:p>
            <a:r>
              <a:rPr lang="en-US" dirty="0"/>
              <a:t>PRESENYED BY : -</a:t>
            </a:r>
          </a:p>
          <a:p>
            <a:endParaRPr lang="en-US" dirty="0"/>
          </a:p>
          <a:p>
            <a:r>
              <a:rPr lang="en-US" dirty="0"/>
              <a:t>2205030201064 :  AASTHA SHARMA</a:t>
            </a:r>
          </a:p>
          <a:p>
            <a:r>
              <a:rPr lang="en-US" dirty="0"/>
              <a:t>2205030201048 :  PINKA PATEL</a:t>
            </a:r>
          </a:p>
          <a:p>
            <a:r>
              <a:rPr lang="en-US" dirty="0"/>
              <a:t>2205030201049 :   PRIYANKA PATEL</a:t>
            </a:r>
            <a:endParaRPr lang="en-IN" dirty="0"/>
          </a:p>
        </p:txBody>
      </p:sp>
    </p:spTree>
    <p:extLst>
      <p:ext uri="{BB962C8B-B14F-4D97-AF65-F5344CB8AC3E}">
        <p14:creationId xmlns:p14="http://schemas.microsoft.com/office/powerpoint/2010/main" val="938963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6E3A-CC07-175D-59AD-4ED3DEAAFB39}"/>
              </a:ext>
            </a:extLst>
          </p:cNvPr>
          <p:cNvSpPr>
            <a:spLocks noGrp="1"/>
          </p:cNvSpPr>
          <p:nvPr>
            <p:ph type="title"/>
          </p:nvPr>
        </p:nvSpPr>
        <p:spPr/>
        <p:txBody>
          <a:bodyPr/>
          <a:lstStyle/>
          <a:p>
            <a:r>
              <a:rPr lang="en-US" b="1" dirty="0">
                <a:solidFill>
                  <a:schemeClr val="accent1">
                    <a:lumMod val="60000"/>
                    <a:lumOff val="40000"/>
                  </a:schemeClr>
                </a:solidFill>
                <a:latin typeface="Forte" panose="03060902040502070203" pitchFamily="66" charset="0"/>
              </a:rPr>
              <a:t>Blood Bank Management System Project Abstract</a:t>
            </a:r>
            <a:endParaRPr lang="en-IN" dirty="0">
              <a:solidFill>
                <a:schemeClr val="accent1">
                  <a:lumMod val="60000"/>
                  <a:lumOff val="40000"/>
                </a:schemeClr>
              </a:solidFill>
              <a:latin typeface="Forte" panose="03060902040502070203" pitchFamily="66" charset="0"/>
            </a:endParaRPr>
          </a:p>
        </p:txBody>
      </p:sp>
      <p:sp>
        <p:nvSpPr>
          <p:cNvPr id="3" name="Content Placeholder 2">
            <a:extLst>
              <a:ext uri="{FF2B5EF4-FFF2-40B4-BE49-F238E27FC236}">
                <a16:creationId xmlns:a16="http://schemas.microsoft.com/office/drawing/2014/main" id="{B0765C4E-053B-9E6A-14EF-1517703F9E85}"/>
              </a:ext>
            </a:extLst>
          </p:cNvPr>
          <p:cNvSpPr>
            <a:spLocks noGrp="1"/>
          </p:cNvSpPr>
          <p:nvPr>
            <p:ph idx="1"/>
          </p:nvPr>
        </p:nvSpPr>
        <p:spPr/>
        <p:txBody>
          <a:bodyPr>
            <a:normAutofit/>
          </a:bodyPr>
          <a:lstStyle/>
          <a:p>
            <a:pPr algn="just"/>
            <a:r>
              <a:rPr lang="en-US" dirty="0"/>
              <a:t>The Blood Bank Management System (BBMS) is an application that stores, processes, retrieves, and analyzes data about blood bank administration. It also supervises the blood inventory management and other blood bank-related activities. </a:t>
            </a:r>
          </a:p>
          <a:p>
            <a:pPr marL="0" indent="0">
              <a:buNone/>
            </a:pPr>
            <a:endParaRPr lang="en-US" dirty="0"/>
          </a:p>
          <a:p>
            <a:pPr algn="just"/>
            <a:r>
              <a:rPr lang="en-US" dirty="0"/>
              <a:t>The major goal of the blood bank management system is to keep track of blood, donors, blood groups, blood banks, and stock information. It keeps track of all information concerning blood, blood cells, stocks, and blood. Because the project is all done at the administrative level, only the administrator can see it.</a:t>
            </a:r>
          </a:p>
        </p:txBody>
      </p:sp>
    </p:spTree>
    <p:extLst>
      <p:ext uri="{BB962C8B-B14F-4D97-AF65-F5344CB8AC3E}">
        <p14:creationId xmlns:p14="http://schemas.microsoft.com/office/powerpoint/2010/main" val="133523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92A43B-2FDF-D451-ECED-757745EB0CF1}"/>
              </a:ext>
            </a:extLst>
          </p:cNvPr>
          <p:cNvSpPr>
            <a:spLocks noGrp="1"/>
          </p:cNvSpPr>
          <p:nvPr>
            <p:ph type="title"/>
          </p:nvPr>
        </p:nvSpPr>
        <p:spPr/>
        <p:txBody>
          <a:bodyPr/>
          <a:lstStyle/>
          <a:p>
            <a:r>
              <a:rPr lang="en-US" b="1" dirty="0">
                <a:solidFill>
                  <a:schemeClr val="accent1">
                    <a:lumMod val="60000"/>
                    <a:lumOff val="40000"/>
                  </a:schemeClr>
                </a:solidFill>
                <a:latin typeface="Forte" panose="03060902040502070203" pitchFamily="66" charset="0"/>
              </a:rPr>
              <a:t>Blood Bank Management System Project Modules:</a:t>
            </a:r>
            <a:endParaRPr lang="en-IN" dirty="0">
              <a:solidFill>
                <a:schemeClr val="accent1">
                  <a:lumMod val="60000"/>
                  <a:lumOff val="40000"/>
                </a:schemeClr>
              </a:solidFill>
              <a:latin typeface="Forte" panose="03060902040502070203" pitchFamily="66" charset="0"/>
            </a:endParaRPr>
          </a:p>
        </p:txBody>
      </p:sp>
      <p:sp>
        <p:nvSpPr>
          <p:cNvPr id="3" name="Content Placeholder 2">
            <a:extLst>
              <a:ext uri="{FF2B5EF4-FFF2-40B4-BE49-F238E27FC236}">
                <a16:creationId xmlns:a16="http://schemas.microsoft.com/office/drawing/2014/main" id="{BA2C0C8C-61E3-0229-E2E9-0FE41E890EC7}"/>
              </a:ext>
            </a:extLst>
          </p:cNvPr>
          <p:cNvSpPr>
            <a:spLocks noGrp="1"/>
          </p:cNvSpPr>
          <p:nvPr>
            <p:ph idx="1"/>
          </p:nvPr>
        </p:nvSpPr>
        <p:spPr/>
        <p:txBody>
          <a:bodyPr>
            <a:normAutofit/>
          </a:bodyPr>
          <a:lstStyle/>
          <a:p>
            <a:pPr lvl="0" algn="just"/>
            <a:r>
              <a:rPr lang="en-US" sz="1800" b="1" dirty="0"/>
              <a:t>Manage Recipients </a:t>
            </a:r>
            <a:r>
              <a:rPr lang="en-US" sz="1800" dirty="0"/>
              <a:t>– The admin has access to the donor management. He can update the blood, can update camp details users, and can view the details of the customer who requested blood.</a:t>
            </a:r>
          </a:p>
          <a:p>
            <a:pPr lvl="0" algn="just"/>
            <a:r>
              <a:rPr lang="en-US" sz="1800" b="1" dirty="0"/>
              <a:t>Manage Donator </a:t>
            </a:r>
            <a:r>
              <a:rPr lang="en-US" sz="1800" dirty="0"/>
              <a:t>– The admin has access to the donator of the blood. He can update the details of the donator.</a:t>
            </a:r>
          </a:p>
          <a:p>
            <a:pPr lvl="0" algn="just"/>
            <a:r>
              <a:rPr lang="en-US" sz="1800" b="1" dirty="0"/>
              <a:t>Login and Logout</a:t>
            </a:r>
            <a:r>
              <a:rPr lang="en-US" sz="1800" dirty="0"/>
              <a:t> – By default one of the security features of this system is the secure login and logout system. The login and logout system of this </a:t>
            </a:r>
            <a:r>
              <a:rPr lang="en-US" sz="1800" b="1" dirty="0"/>
              <a:t>Blood Bank Management System</a:t>
            </a:r>
            <a:r>
              <a:rPr lang="en-US" sz="1800" dirty="0"/>
              <a:t> uses a session. It means that the user can only log in at once on the same browser.</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178471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ED79-C294-9054-CF75-8B9BC69DE3A3}"/>
              </a:ext>
            </a:extLst>
          </p:cNvPr>
          <p:cNvSpPr>
            <a:spLocks noGrp="1"/>
          </p:cNvSpPr>
          <p:nvPr>
            <p:ph type="title"/>
          </p:nvPr>
        </p:nvSpPr>
        <p:spPr/>
        <p:txBody>
          <a:bodyPr>
            <a:noAutofit/>
          </a:bodyPr>
          <a:lstStyle/>
          <a:p>
            <a:r>
              <a:rPr lang="en-US" sz="4000" b="1" dirty="0">
                <a:solidFill>
                  <a:schemeClr val="accent1">
                    <a:lumMod val="60000"/>
                    <a:lumOff val="40000"/>
                  </a:schemeClr>
                </a:solidFill>
                <a:latin typeface="Forte" panose="03060902040502070203" pitchFamily="66" charset="0"/>
              </a:rPr>
              <a:t>Blood Bank Management System Project Modules:</a:t>
            </a:r>
            <a:br>
              <a:rPr lang="en-US" sz="4000" dirty="0">
                <a:solidFill>
                  <a:schemeClr val="accent1">
                    <a:lumMod val="60000"/>
                    <a:lumOff val="40000"/>
                  </a:schemeClr>
                </a:solidFill>
                <a:latin typeface="Forte" panose="03060902040502070203" pitchFamily="66" charset="0"/>
              </a:rPr>
            </a:br>
            <a:endParaRPr lang="en-IN" sz="4000" dirty="0">
              <a:solidFill>
                <a:schemeClr val="accent1">
                  <a:lumMod val="60000"/>
                  <a:lumOff val="40000"/>
                </a:schemeClr>
              </a:solidFill>
              <a:latin typeface="Forte" panose="03060902040502070203" pitchFamily="66" charset="0"/>
            </a:endParaRPr>
          </a:p>
        </p:txBody>
      </p:sp>
      <p:sp>
        <p:nvSpPr>
          <p:cNvPr id="3" name="Content Placeholder 2">
            <a:extLst>
              <a:ext uri="{FF2B5EF4-FFF2-40B4-BE49-F238E27FC236}">
                <a16:creationId xmlns:a16="http://schemas.microsoft.com/office/drawing/2014/main" id="{E38A3BF7-9B3D-07FB-05B1-098490A9C833}"/>
              </a:ext>
            </a:extLst>
          </p:cNvPr>
          <p:cNvSpPr>
            <a:spLocks noGrp="1"/>
          </p:cNvSpPr>
          <p:nvPr>
            <p:ph idx="1"/>
          </p:nvPr>
        </p:nvSpPr>
        <p:spPr/>
        <p:txBody>
          <a:bodyPr/>
          <a:lstStyle/>
          <a:p>
            <a:r>
              <a:rPr lang="en-US" sz="1800" b="1" dirty="0"/>
              <a:t>Blood Letting Information</a:t>
            </a:r>
            <a:r>
              <a:rPr lang="en-US" sz="1800" dirty="0"/>
              <a:t> – For the about us, you will be able see the goals and objectives of blood bank management system.</a:t>
            </a:r>
            <a:endParaRPr lang="en-US" sz="1800" b="1" dirty="0"/>
          </a:p>
          <a:p>
            <a:pPr lvl="0"/>
            <a:r>
              <a:rPr lang="en-US" sz="1800" b="1" dirty="0"/>
              <a:t>Donor Registration</a:t>
            </a:r>
            <a:r>
              <a:rPr lang="en-US" sz="1800" dirty="0"/>
              <a:t> – For the donor registration, you will fill the forms. Such as your complete name, gender, date of birth, blood type, phone number, email address, home address and etc.</a:t>
            </a:r>
          </a:p>
          <a:p>
            <a:pPr lvl="0"/>
            <a:r>
              <a:rPr lang="en-US" sz="1800" b="1" dirty="0"/>
              <a:t>Contact Information</a:t>
            </a:r>
            <a:r>
              <a:rPr lang="en-US" sz="1800" dirty="0"/>
              <a:t> – For the contact us, you will be able to see their address, phone number and email address.</a:t>
            </a:r>
          </a:p>
          <a:p>
            <a:endParaRPr lang="en-IN" dirty="0"/>
          </a:p>
        </p:txBody>
      </p:sp>
    </p:spTree>
    <p:extLst>
      <p:ext uri="{BB962C8B-B14F-4D97-AF65-F5344CB8AC3E}">
        <p14:creationId xmlns:p14="http://schemas.microsoft.com/office/powerpoint/2010/main" val="9245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6E2B-55A0-4465-85D1-AF042E3776F5}"/>
              </a:ext>
            </a:extLst>
          </p:cNvPr>
          <p:cNvSpPr>
            <a:spLocks noGrp="1"/>
          </p:cNvSpPr>
          <p:nvPr>
            <p:ph type="title"/>
          </p:nvPr>
        </p:nvSpPr>
        <p:spPr/>
        <p:txBody>
          <a:bodyPr/>
          <a:lstStyle/>
          <a:p>
            <a:pPr algn="ctr"/>
            <a:r>
              <a:rPr lang="en-US" sz="4000" b="1" dirty="0">
                <a:solidFill>
                  <a:schemeClr val="accent1">
                    <a:lumMod val="60000"/>
                    <a:lumOff val="40000"/>
                  </a:schemeClr>
                </a:solidFill>
                <a:latin typeface="Forte" panose="03060902040502070203" pitchFamily="66" charset="0"/>
              </a:rPr>
              <a:t>UML Diagrams of Blood Bank Management System Project</a:t>
            </a:r>
            <a:endParaRPr lang="en-US" sz="4000" dirty="0">
              <a:solidFill>
                <a:schemeClr val="accent1">
                  <a:lumMod val="60000"/>
                  <a:lumOff val="40000"/>
                </a:schemeClr>
              </a:solidFill>
              <a:latin typeface="Forte" panose="03060902040502070203" pitchFamily="66" charset="0"/>
            </a:endParaRPr>
          </a:p>
        </p:txBody>
      </p:sp>
      <p:sp>
        <p:nvSpPr>
          <p:cNvPr id="3" name="Content Placeholder 2">
            <a:extLst>
              <a:ext uri="{FF2B5EF4-FFF2-40B4-BE49-F238E27FC236}">
                <a16:creationId xmlns:a16="http://schemas.microsoft.com/office/drawing/2014/main" id="{53B066B5-CE03-46A1-A993-990744A55ECA}"/>
              </a:ext>
            </a:extLst>
          </p:cNvPr>
          <p:cNvSpPr>
            <a:spLocks noGrp="1"/>
          </p:cNvSpPr>
          <p:nvPr>
            <p:ph idx="1"/>
          </p:nvPr>
        </p:nvSpPr>
        <p:spPr/>
        <p:txBody>
          <a:bodyPr>
            <a:normAutofit fontScale="92500" lnSpcReduction="10000"/>
          </a:bodyPr>
          <a:lstStyle/>
          <a:p>
            <a:r>
              <a:rPr lang="en-US" sz="4400" dirty="0"/>
              <a:t>Entity Relationship Diagram</a:t>
            </a:r>
          </a:p>
          <a:p>
            <a:r>
              <a:rPr lang="en-US" sz="4400" dirty="0"/>
              <a:t>Use Case Diagram</a:t>
            </a:r>
          </a:p>
          <a:p>
            <a:r>
              <a:rPr lang="en-US" sz="4400" dirty="0"/>
              <a:t>Data Flow diagram</a:t>
            </a:r>
          </a:p>
          <a:p>
            <a:r>
              <a:rPr lang="en-US" sz="4400" dirty="0"/>
              <a:t>Activity Diagram</a:t>
            </a:r>
          </a:p>
          <a:p>
            <a:r>
              <a:rPr lang="en-US" sz="4400" dirty="0"/>
              <a:t>Class Diagram</a:t>
            </a:r>
          </a:p>
          <a:p>
            <a:r>
              <a:rPr lang="en-US" sz="4400" dirty="0"/>
              <a:t>Sequence diagram</a:t>
            </a:r>
          </a:p>
        </p:txBody>
      </p:sp>
    </p:spTree>
    <p:extLst>
      <p:ext uri="{BB962C8B-B14F-4D97-AF65-F5344CB8AC3E}">
        <p14:creationId xmlns:p14="http://schemas.microsoft.com/office/powerpoint/2010/main" val="150759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087C-A6CC-4B5F-AB8D-A8610C1036BC}"/>
              </a:ext>
            </a:extLst>
          </p:cNvPr>
          <p:cNvSpPr>
            <a:spLocks noGrp="1"/>
          </p:cNvSpPr>
          <p:nvPr>
            <p:ph type="title"/>
          </p:nvPr>
        </p:nvSpPr>
        <p:spPr/>
        <p:txBody>
          <a:bodyPr>
            <a:normAutofit/>
          </a:bodyPr>
          <a:lstStyle/>
          <a:p>
            <a:pPr algn="ctr"/>
            <a:r>
              <a:rPr lang="en-US" sz="4000" b="1" dirty="0">
                <a:solidFill>
                  <a:schemeClr val="accent1">
                    <a:lumMod val="60000"/>
                    <a:lumOff val="40000"/>
                  </a:schemeClr>
                </a:solidFill>
                <a:latin typeface="Forte" panose="03060902040502070203" pitchFamily="66" charset="0"/>
              </a:rPr>
              <a:t>ER (Entity Relationship) Diagram of Blood Bank Management System Project</a:t>
            </a:r>
            <a:endParaRPr lang="en-US" sz="4000" dirty="0">
              <a:solidFill>
                <a:schemeClr val="accent1">
                  <a:lumMod val="60000"/>
                  <a:lumOff val="40000"/>
                </a:schemeClr>
              </a:solidFill>
              <a:latin typeface="Forte" panose="03060902040502070203" pitchFamily="66" charset="0"/>
            </a:endParaRPr>
          </a:p>
        </p:txBody>
      </p:sp>
      <p:pic>
        <p:nvPicPr>
          <p:cNvPr id="4" name="Content Placeholder 3">
            <a:extLst>
              <a:ext uri="{FF2B5EF4-FFF2-40B4-BE49-F238E27FC236}">
                <a16:creationId xmlns:a16="http://schemas.microsoft.com/office/drawing/2014/main" id="{EA94EE5B-853A-4368-A1EC-5375F7439A2D}"/>
              </a:ext>
            </a:extLst>
          </p:cNvPr>
          <p:cNvPicPr>
            <a:picLocks noGrp="1"/>
          </p:cNvPicPr>
          <p:nvPr>
            <p:ph idx="1"/>
          </p:nvPr>
        </p:nvPicPr>
        <p:blipFill rotWithShape="1">
          <a:blip r:embed="rId2">
            <a:extLst>
              <a:ext uri="{28A0092B-C50C-407E-A947-70E740481C1C}">
                <a14:useLocalDpi xmlns:a14="http://schemas.microsoft.com/office/drawing/2010/main" val="0"/>
              </a:ext>
            </a:extLst>
          </a:blip>
          <a:stretch/>
        </p:blipFill>
        <p:spPr bwMode="auto">
          <a:xfrm>
            <a:off x="646111" y="2339340"/>
            <a:ext cx="9906000" cy="3299459"/>
          </a:xfrm>
          <a:prstGeom prst="rect">
            <a:avLst/>
          </a:prstGeom>
          <a:noFill/>
          <a:ln>
            <a:noFill/>
          </a:ln>
        </p:spPr>
      </p:pic>
    </p:spTree>
    <p:extLst>
      <p:ext uri="{BB962C8B-B14F-4D97-AF65-F5344CB8AC3E}">
        <p14:creationId xmlns:p14="http://schemas.microsoft.com/office/powerpoint/2010/main" val="1171552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21D3-F412-40F5-8FCA-F1CEAAC37CED}"/>
              </a:ext>
            </a:extLst>
          </p:cNvPr>
          <p:cNvSpPr>
            <a:spLocks noGrp="1"/>
          </p:cNvSpPr>
          <p:nvPr>
            <p:ph type="title"/>
          </p:nvPr>
        </p:nvSpPr>
        <p:spPr/>
        <p:txBody>
          <a:bodyPr/>
          <a:lstStyle/>
          <a:p>
            <a:r>
              <a:rPr lang="en-US" dirty="0">
                <a:solidFill>
                  <a:schemeClr val="accent1">
                    <a:lumMod val="60000"/>
                    <a:lumOff val="40000"/>
                  </a:schemeClr>
                </a:solidFill>
                <a:latin typeface="Forte" panose="03060902040502070203" pitchFamily="66" charset="0"/>
              </a:rPr>
              <a:t>Use Case Diagram </a:t>
            </a:r>
          </a:p>
        </p:txBody>
      </p:sp>
      <p:pic>
        <p:nvPicPr>
          <p:cNvPr id="4" name="Picture 3">
            <a:extLst>
              <a:ext uri="{FF2B5EF4-FFF2-40B4-BE49-F238E27FC236}">
                <a16:creationId xmlns:a16="http://schemas.microsoft.com/office/drawing/2014/main" id="{F8BFEE9A-D770-442A-A6A8-5AEAE4E5F2A7}"/>
              </a:ext>
            </a:extLst>
          </p:cNvPr>
          <p:cNvPicPr/>
          <p:nvPr/>
        </p:nvPicPr>
        <p:blipFill rotWithShape="1">
          <a:blip r:embed="rId2">
            <a:extLst>
              <a:ext uri="{28A0092B-C50C-407E-A947-70E740481C1C}">
                <a14:useLocalDpi xmlns:a14="http://schemas.microsoft.com/office/drawing/2010/main" val="0"/>
              </a:ext>
            </a:extLst>
          </a:blip>
          <a:srcRect t="15496" b="16054"/>
          <a:stretch/>
        </p:blipFill>
        <p:spPr bwMode="auto">
          <a:xfrm>
            <a:off x="853440" y="2127417"/>
            <a:ext cx="10190480" cy="4822023"/>
          </a:xfrm>
          <a:prstGeom prst="rect">
            <a:avLst/>
          </a:prstGeom>
          <a:noFill/>
          <a:ln>
            <a:noFill/>
          </a:ln>
        </p:spPr>
      </p:pic>
    </p:spTree>
    <p:extLst>
      <p:ext uri="{BB962C8B-B14F-4D97-AF65-F5344CB8AC3E}">
        <p14:creationId xmlns:p14="http://schemas.microsoft.com/office/powerpoint/2010/main" val="843759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7D4B6-483E-B1C2-CA20-AD4C53E1A0EC}"/>
              </a:ext>
            </a:extLst>
          </p:cNvPr>
          <p:cNvSpPr>
            <a:spLocks noGrp="1"/>
          </p:cNvSpPr>
          <p:nvPr>
            <p:ph type="title"/>
          </p:nvPr>
        </p:nvSpPr>
        <p:spPr/>
        <p:txBody>
          <a:bodyPr/>
          <a:lstStyle/>
          <a:p>
            <a:r>
              <a:rPr lang="en-US" dirty="0">
                <a:solidFill>
                  <a:schemeClr val="accent1">
                    <a:lumMod val="60000"/>
                    <a:lumOff val="40000"/>
                  </a:schemeClr>
                </a:solidFill>
                <a:latin typeface="Forte" panose="03060902040502070203" pitchFamily="66" charset="0"/>
              </a:rPr>
              <a:t>FUNCTIONAL REQUIREMENTS :</a:t>
            </a:r>
            <a:endParaRPr lang="en-IN" dirty="0">
              <a:solidFill>
                <a:schemeClr val="accent1">
                  <a:lumMod val="60000"/>
                  <a:lumOff val="40000"/>
                </a:schemeClr>
              </a:solidFill>
              <a:latin typeface="Forte" panose="03060902040502070203" pitchFamily="66" charset="0"/>
            </a:endParaRPr>
          </a:p>
        </p:txBody>
      </p:sp>
      <p:sp>
        <p:nvSpPr>
          <p:cNvPr id="3" name="Content Placeholder 2">
            <a:extLst>
              <a:ext uri="{FF2B5EF4-FFF2-40B4-BE49-F238E27FC236}">
                <a16:creationId xmlns:a16="http://schemas.microsoft.com/office/drawing/2014/main" id="{FE39185E-0585-EEA4-5F74-6998E765A743}"/>
              </a:ext>
            </a:extLst>
          </p:cNvPr>
          <p:cNvSpPr>
            <a:spLocks noGrp="1"/>
          </p:cNvSpPr>
          <p:nvPr>
            <p:ph idx="1"/>
          </p:nvPr>
        </p:nvSpPr>
        <p:spPr/>
        <p:txBody>
          <a:bodyPr>
            <a:normAutofit/>
          </a:bodyPr>
          <a:lstStyle/>
          <a:p>
            <a:r>
              <a:rPr lang="en-US" dirty="0"/>
              <a:t>ADMINISTRATOR SHOULD HAVE ACCESS TO ALL THE SYSTEM.</a:t>
            </a:r>
          </a:p>
          <a:p>
            <a:r>
              <a:rPr lang="en-US" dirty="0"/>
              <a:t> FOR THE DONOR PAGE, NAME, ADDRESS, CONTACT/EMAIL AND BLOOD GROUP SHOULD BE MANDATORY.</a:t>
            </a:r>
          </a:p>
          <a:p>
            <a:r>
              <a:rPr lang="en-US" dirty="0"/>
              <a:t>THE SYSTEM SHALL ENBALE THE NEEDY PERSON TO ADD THEIR BLOOD REQUEST.</a:t>
            </a:r>
          </a:p>
          <a:p>
            <a:r>
              <a:rPr lang="en-US" dirty="0"/>
              <a:t>THE REQUEST PROCESS MUST BE EASY TO SEND.</a:t>
            </a:r>
          </a:p>
          <a:p>
            <a:r>
              <a:rPr lang="en-US" dirty="0"/>
              <a:t>THE ADMIN NEEDS TO FORWARD PROPER BLOOD GROUP REQUEST.</a:t>
            </a:r>
          </a:p>
          <a:p>
            <a:r>
              <a:rPr lang="en-US" dirty="0"/>
              <a:t>THE SYSTEM SHALL ENABLE THE ADMIN TO VIEW, CREATE , EDIT AND DELETE BLOOD CATEGORY AND DESCRIPTIONS.</a:t>
            </a:r>
            <a:endParaRPr lang="en-IN" dirty="0"/>
          </a:p>
        </p:txBody>
      </p:sp>
    </p:spTree>
    <p:extLst>
      <p:ext uri="{BB962C8B-B14F-4D97-AF65-F5344CB8AC3E}">
        <p14:creationId xmlns:p14="http://schemas.microsoft.com/office/powerpoint/2010/main" val="1156693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174</TotalTime>
  <Words>591</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Forte</vt:lpstr>
      <vt:lpstr>Wingdings</vt:lpstr>
      <vt:lpstr>Wingdings 3</vt:lpstr>
      <vt:lpstr>Ion</vt:lpstr>
      <vt:lpstr>PowerPoint Presentation</vt:lpstr>
      <vt:lpstr>BLOOD DONATION CAMP MANAGEMENT SYSTEM USING CODELGNITER</vt:lpstr>
      <vt:lpstr>Blood Bank Management System Project Abstract</vt:lpstr>
      <vt:lpstr>Blood Bank Management System Project Modules:</vt:lpstr>
      <vt:lpstr>Blood Bank Management System Project Modules: </vt:lpstr>
      <vt:lpstr>UML Diagrams of Blood Bank Management System Project</vt:lpstr>
      <vt:lpstr>ER (Entity Relationship) Diagram of Blood Bank Management System Project</vt:lpstr>
      <vt:lpstr>Use Case Diagram </vt:lpstr>
      <vt:lpstr>FUNCTIONAL REQUIREMENTS :</vt:lpstr>
      <vt:lpstr>GOALS AND OBJECTIVES :</vt:lpstr>
      <vt:lpstr>Data Flow Diagram Level 0</vt:lpstr>
      <vt:lpstr>FEATURES :</vt:lpstr>
      <vt:lpstr>TOOLS AND TECHNOLOGIES :</vt:lpstr>
      <vt:lpstr>Activity Diagram</vt:lpstr>
      <vt:lpstr>CLASS DIAGRAM :</vt:lpstr>
      <vt:lpstr>Sequence Diagram</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Devwani Enterprise</dc:creator>
  <cp:lastModifiedBy>Devwani Enterprise</cp:lastModifiedBy>
  <cp:revision>4</cp:revision>
  <dcterms:created xsi:type="dcterms:W3CDTF">2023-06-03T10:09:28Z</dcterms:created>
  <dcterms:modified xsi:type="dcterms:W3CDTF">2023-06-03T13:07:08Z</dcterms:modified>
</cp:coreProperties>
</file>