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34"/>
  </p:notesMasterIdLst>
  <p:sldIdLst>
    <p:sldId id="256" r:id="rId2"/>
    <p:sldId id="257" r:id="rId3"/>
    <p:sldId id="259" r:id="rId4"/>
    <p:sldId id="271" r:id="rId5"/>
    <p:sldId id="272" r:id="rId6"/>
    <p:sldId id="260" r:id="rId7"/>
    <p:sldId id="261" r:id="rId8"/>
    <p:sldId id="273" r:id="rId9"/>
    <p:sldId id="262" r:id="rId10"/>
    <p:sldId id="274" r:id="rId11"/>
    <p:sldId id="263" r:id="rId12"/>
    <p:sldId id="275" r:id="rId13"/>
    <p:sldId id="276" r:id="rId14"/>
    <p:sldId id="279" r:id="rId15"/>
    <p:sldId id="278" r:id="rId16"/>
    <p:sldId id="277" r:id="rId17"/>
    <p:sldId id="284" r:id="rId18"/>
    <p:sldId id="283" r:id="rId19"/>
    <p:sldId id="282" r:id="rId20"/>
    <p:sldId id="281" r:id="rId21"/>
    <p:sldId id="280" r:id="rId22"/>
    <p:sldId id="285" r:id="rId23"/>
    <p:sldId id="265" r:id="rId24"/>
    <p:sldId id="286" r:id="rId25"/>
    <p:sldId id="266" r:id="rId26"/>
    <p:sldId id="292" r:id="rId27"/>
    <p:sldId id="291" r:id="rId28"/>
    <p:sldId id="290" r:id="rId29"/>
    <p:sldId id="289" r:id="rId30"/>
    <p:sldId id="288" r:id="rId31"/>
    <p:sldId id="287" r:id="rId32"/>
    <p:sldId id="270" r:id="rId33"/>
  </p:sldIdLst>
  <p:sldSz cx="17335500" cy="9753600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Gill Sans" panose="020B0604020202020204" charset="0"/>
      <p:regular r:id="rId39"/>
      <p:bold r:id="rId40"/>
    </p:embeddedFont>
    <p:embeddedFont>
      <p:font typeface="Helvetica Neue" panose="020B0604020202020204" charset="0"/>
      <p:regular r:id="rId41"/>
      <p:bold r:id="rId42"/>
      <p:italic r:id="rId43"/>
      <p:boldItalic r:id="rId44"/>
    </p:embeddedFont>
    <p:embeddedFont>
      <p:font typeface="Helvetica Neue Light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6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470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1114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9628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1218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5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5037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9101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1853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1888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2900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4117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108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67294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9487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61772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29745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094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44853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75085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4927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0523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000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14800186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8958006" y="2590800"/>
            <a:ext cx="7112218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7112218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70039" y="1270000"/>
            <a:ext cx="14800186" cy="7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8974941" y="4965700"/>
            <a:ext cx="7112218" cy="3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3"/>
          </p:nvPr>
        </p:nvSpPr>
        <p:spPr>
          <a:xfrm>
            <a:off x="8974941" y="635000"/>
            <a:ext cx="7112218" cy="3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4"/>
          </p:nvPr>
        </p:nvSpPr>
        <p:spPr>
          <a:xfrm>
            <a:off x="1270039" y="635000"/>
            <a:ext cx="7112218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93385" y="6362700"/>
            <a:ext cx="13953494" cy="47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4958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4958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4958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4957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93384" y="4300580"/>
            <a:ext cx="13953494" cy="62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0" y="0"/>
            <a:ext cx="17340262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Gill Sans"/>
              <a:buNone/>
              <a:defRPr sz="84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693385" y="50292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15" y="9258300"/>
            <a:ext cx="342901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693385" y="254000"/>
            <a:ext cx="13953494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Gill Sans"/>
              <a:buNone/>
              <a:defRPr sz="84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693385" y="2768600"/>
            <a:ext cx="13953494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0215" y="9258300"/>
            <a:ext cx="342901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 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Gill Sans"/>
              <a:buNone/>
              <a:defRPr sz="84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693385" y="50292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2153583" y="8905523"/>
            <a:ext cx="273608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693385" y="50292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2159066" y="673100"/>
            <a:ext cx="13011086" cy="59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693385" y="6718300"/>
            <a:ext cx="13953494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693385" y="81534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693385" y="32258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pic" idx="2"/>
          </p:nvPr>
        </p:nvSpPr>
        <p:spPr>
          <a:xfrm>
            <a:off x="8958006" y="638920"/>
            <a:ext cx="7112221" cy="821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270039" y="635000"/>
            <a:ext cx="7112218" cy="3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  <a:defRPr sz="6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270039" y="4724400"/>
            <a:ext cx="711221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14800186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 descr="template slide-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378"/>
            <a:ext cx="17365292" cy="976797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1109028" y="1368791"/>
            <a:ext cx="1514723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 Light"/>
              <a:buNone/>
            </a:pPr>
            <a:r>
              <a:rPr lang="en-US" sz="6000" b="0" i="0" u="none" strike="noStrike" cap="none" dirty="0">
                <a:solidFill>
                  <a:srgbClr val="FFFFFF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Project Report</a:t>
            </a:r>
            <a:endParaRPr sz="6000" b="0" i="0" u="none" strike="noStrike" cap="none" dirty="0">
              <a:solidFill>
                <a:srgbClr val="FFFFFF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" name="Shape 73">
            <a:extLst>
              <a:ext uri="{FF2B5EF4-FFF2-40B4-BE49-F238E27FC236}">
                <a16:creationId xmlns:a16="http://schemas.microsoft.com/office/drawing/2014/main" id="{CF0E2AEE-CDDF-4924-9EAC-489FCE873EE8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477078" y="673919"/>
            <a:ext cx="3790216" cy="69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Entity Relationship Diagram</a:t>
            </a:r>
            <a:endParaRPr sz="4800" b="0" i="0" u="none" strike="noStrike" cap="none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sz="320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F438F3-54C0-4C1B-87BB-3ADF00D78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00200"/>
            <a:ext cx="16573500" cy="7740650"/>
          </a:xfrm>
          <a:prstGeom prst="rect">
            <a:avLst/>
          </a:prstGeom>
        </p:spPr>
      </p:pic>
      <p:pic>
        <p:nvPicPr>
          <p:cNvPr id="6" name="Shape 87">
            <a:extLst>
              <a:ext uri="{FF2B5EF4-FFF2-40B4-BE49-F238E27FC236}">
                <a16:creationId xmlns:a16="http://schemas.microsoft.com/office/drawing/2014/main" id="{24A41EFE-C0D2-4982-A3E2-95786A9621C2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9942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Activity Diagram</a:t>
            </a:r>
            <a:endParaRPr sz="4800" b="0" i="0" u="none" strike="noStrike" cap="none" dirty="0">
              <a:solidFill>
                <a:srgbClr val="FFFFFF"/>
              </a:solidFill>
              <a:latin typeface="Helvetica Neue" panose="020B0604020202020204" charset="0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Login: </a:t>
            </a:r>
            <a:endParaRPr sz="32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Shape 87">
            <a:extLst>
              <a:ext uri="{FF2B5EF4-FFF2-40B4-BE49-F238E27FC236}">
                <a16:creationId xmlns:a16="http://schemas.microsoft.com/office/drawing/2014/main" id="{A9EA5DF0-6DF1-4A96-90BE-E3FE2E5398B8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43AFBF-38C1-492A-95B4-8AED11FB76E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774" y="2310750"/>
            <a:ext cx="9197009" cy="64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Activity Diagram</a:t>
            </a:r>
            <a:endParaRPr sz="4800" b="0" i="0" u="none" strike="noStrike" cap="none" dirty="0">
              <a:solidFill>
                <a:srgbClr val="FFFFFF"/>
              </a:solidFill>
              <a:latin typeface="Helvetica Neue" panose="020B0604020202020204" charset="0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Register:</a:t>
            </a:r>
            <a:endParaRPr sz="32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Shape 87">
            <a:extLst>
              <a:ext uri="{FF2B5EF4-FFF2-40B4-BE49-F238E27FC236}">
                <a16:creationId xmlns:a16="http://schemas.microsoft.com/office/drawing/2014/main" id="{FAC83930-404A-4673-95CD-625E0CA1A666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075B52-0D38-4E00-89F0-A93A7EE78C1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07" y="2313925"/>
            <a:ext cx="10681253" cy="6419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493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Activity Diagram</a:t>
            </a:r>
            <a:endParaRPr sz="4800" b="0" i="0" u="none" strike="noStrike" cap="none" dirty="0">
              <a:solidFill>
                <a:srgbClr val="FFFFFF"/>
              </a:solidFill>
              <a:latin typeface="Helvetica Neue" panose="020B0604020202020204" charset="0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List Shoes: </a:t>
            </a:r>
            <a:endParaRPr sz="32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Shape 87">
            <a:extLst>
              <a:ext uri="{FF2B5EF4-FFF2-40B4-BE49-F238E27FC236}">
                <a16:creationId xmlns:a16="http://schemas.microsoft.com/office/drawing/2014/main" id="{41C9D01F-B302-43FC-A20A-F96256D8F4FF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1631C2-B271-4064-884E-C0CA2A68FE3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947" y="2470149"/>
            <a:ext cx="5300869" cy="6779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5234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Activity Diagram</a:t>
            </a:r>
            <a:endParaRPr sz="4800" b="0" i="0" u="none" strike="noStrike" cap="none" dirty="0">
              <a:solidFill>
                <a:srgbClr val="FFFFFF"/>
              </a:solidFill>
              <a:latin typeface="Helvetica Neue" panose="020B0604020202020204" charset="0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Shoes Detail:</a:t>
            </a:r>
            <a:endParaRPr sz="32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Shape 87">
            <a:extLst>
              <a:ext uri="{FF2B5EF4-FFF2-40B4-BE49-F238E27FC236}">
                <a16:creationId xmlns:a16="http://schemas.microsoft.com/office/drawing/2014/main" id="{1253D7F7-8478-44BC-8515-EFAB35CFE533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F7BBE1-A412-4E71-95B5-B0AE5790882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270" y="1815547"/>
            <a:ext cx="8560904" cy="7129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7283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Activity Diagram</a:t>
            </a:r>
            <a:endParaRPr sz="4800" b="0" i="0" u="none" strike="noStrike" cap="none" dirty="0">
              <a:solidFill>
                <a:srgbClr val="FFFFFF"/>
              </a:solidFill>
              <a:latin typeface="Helvetica Neue" panose="020B0604020202020204" charset="0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dd To Cart:</a:t>
            </a:r>
            <a:endParaRPr sz="32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B55F8A-B4FA-43C7-AF0C-5AAD0F98C8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83931" y="1471198"/>
            <a:ext cx="7767638" cy="7925502"/>
          </a:xfrm>
          <a:prstGeom prst="rect">
            <a:avLst/>
          </a:prstGeom>
        </p:spPr>
      </p:pic>
      <p:pic>
        <p:nvPicPr>
          <p:cNvPr id="6" name="Shape 87">
            <a:extLst>
              <a:ext uri="{FF2B5EF4-FFF2-40B4-BE49-F238E27FC236}">
                <a16:creationId xmlns:a16="http://schemas.microsoft.com/office/drawing/2014/main" id="{1DF3BB6E-9797-421B-8F4A-07BABEBCBAA9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9990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Activity Diagram</a:t>
            </a:r>
            <a:endParaRPr sz="4800" b="0" i="0" u="none" strike="noStrike" cap="none" dirty="0">
              <a:solidFill>
                <a:srgbClr val="FFFFFF"/>
              </a:solidFill>
              <a:latin typeface="Helvetica Neue" panose="020B0604020202020204" charset="0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Pay:</a:t>
            </a:r>
            <a:endParaRPr sz="32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Shape 87">
            <a:extLst>
              <a:ext uri="{FF2B5EF4-FFF2-40B4-BE49-F238E27FC236}">
                <a16:creationId xmlns:a16="http://schemas.microsoft.com/office/drawing/2014/main" id="{35C62CD6-FDD5-44A5-A7FC-32ADA2BA998A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315E74-2135-4429-8B59-FD2029F744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09" y="1762539"/>
            <a:ext cx="8189843" cy="7195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1395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Sequence Diagram</a:t>
            </a:r>
            <a:endParaRPr sz="4800" b="0" i="0" u="none" strike="noStrike" cap="none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 i="0" u="none" strike="noStrike" cap="none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Login: </a:t>
            </a:r>
            <a:endParaRPr sz="3200" i="0" u="none" strike="noStrike" cap="none" dirty="0">
              <a:solidFill>
                <a:srgbClr val="000000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E835D6-B6D8-4336-9137-1AB2A1F2A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248" y="1381685"/>
            <a:ext cx="14307670" cy="8371915"/>
          </a:xfrm>
          <a:prstGeom prst="rect">
            <a:avLst/>
          </a:prstGeom>
        </p:spPr>
      </p:pic>
      <p:pic>
        <p:nvPicPr>
          <p:cNvPr id="6" name="Shape 87">
            <a:extLst>
              <a:ext uri="{FF2B5EF4-FFF2-40B4-BE49-F238E27FC236}">
                <a16:creationId xmlns:a16="http://schemas.microsoft.com/office/drawing/2014/main" id="{8CA9FEC7-F4E9-4B91-A02A-DB8B47587BEC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7938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Sequence Diagram</a:t>
            </a:r>
            <a:endParaRPr sz="4800" b="0" i="0" u="none" strike="noStrike" cap="none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 i="0" u="none" strike="noStrike" cap="none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Register:</a:t>
            </a:r>
            <a:endParaRPr sz="3200" i="0" u="none" strike="noStrike" cap="none" dirty="0">
              <a:solidFill>
                <a:srgbClr val="000000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ECD4C-364F-4EA7-AAFC-5FD2C20A3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848" y="1420815"/>
            <a:ext cx="14883652" cy="8206069"/>
          </a:xfrm>
          <a:prstGeom prst="rect">
            <a:avLst/>
          </a:prstGeom>
        </p:spPr>
      </p:pic>
      <p:pic>
        <p:nvPicPr>
          <p:cNvPr id="6" name="Shape 87">
            <a:extLst>
              <a:ext uri="{FF2B5EF4-FFF2-40B4-BE49-F238E27FC236}">
                <a16:creationId xmlns:a16="http://schemas.microsoft.com/office/drawing/2014/main" id="{916A8A24-C9B9-470F-AFF4-3E353E0BBAC9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740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Sequence Diagram</a:t>
            </a:r>
            <a:endParaRPr sz="4800" b="0" i="0" u="none" strike="noStrike" cap="none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List Shoes: </a:t>
            </a:r>
            <a:endParaRPr sz="3200" i="0" u="none" strike="noStrike" cap="none" dirty="0">
              <a:solidFill>
                <a:srgbClr val="000000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8F1422-C098-40CD-899F-F1B6D14EE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130" y="1847562"/>
            <a:ext cx="14574370" cy="7906038"/>
          </a:xfrm>
          <a:prstGeom prst="rect">
            <a:avLst/>
          </a:prstGeom>
        </p:spPr>
      </p:pic>
      <p:pic>
        <p:nvPicPr>
          <p:cNvPr id="6" name="Shape 87">
            <a:extLst>
              <a:ext uri="{FF2B5EF4-FFF2-40B4-BE49-F238E27FC236}">
                <a16:creationId xmlns:a16="http://schemas.microsoft.com/office/drawing/2014/main" id="{AA0CDC0E-C698-439D-8800-46B3236D9134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474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Grou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764" y="11410"/>
            <a:ext cx="17340264" cy="974219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508000" y="2540000"/>
            <a:ext cx="1575109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 Light"/>
              <a:buNone/>
            </a:pPr>
            <a:r>
              <a:rPr lang="en-US" sz="6000" b="0" i="0" u="none" strike="noStrike" cap="none" dirty="0">
                <a:solidFill>
                  <a:srgbClr val="FFFFFF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Shoes Stores</a:t>
            </a:r>
            <a:endParaRPr sz="6000" b="0" i="0" u="none" strike="noStrike" cap="none" dirty="0">
              <a:solidFill>
                <a:srgbClr val="FFFFFF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D675F-12FB-41B4-8485-9C401E790934}"/>
              </a:ext>
            </a:extLst>
          </p:cNvPr>
          <p:cNvSpPr txBox="1"/>
          <p:nvPr/>
        </p:nvSpPr>
        <p:spPr>
          <a:xfrm>
            <a:off x="728376" y="4939053"/>
            <a:ext cx="153103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Học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kì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:                                    SEM 1</a:t>
            </a:r>
          </a:p>
          <a:p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Lớp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:                                        PF06</a:t>
            </a:r>
          </a:p>
          <a:p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Nhóm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:                                    Group02</a:t>
            </a:r>
          </a:p>
          <a:p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Giảng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viên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 h</a:t>
            </a:r>
            <a:r>
              <a:rPr lang="vi-VN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ư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ớng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dẫn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:          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Đào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Văn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Đức</a:t>
            </a:r>
            <a:endParaRPr lang="en-GB" sz="3200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  <a:p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Thành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viên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:                            NDE19011 – Lê 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Ngọc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 Xuân</a:t>
            </a:r>
          </a:p>
          <a:p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                                               NDE17016 – 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Trịnh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 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Tuấn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 Anh</a:t>
            </a:r>
            <a:endParaRPr lang="en-US" sz="3200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Sequence Diagram</a:t>
            </a:r>
            <a:endParaRPr sz="4800" b="0" i="0" u="none" strike="noStrike" cap="none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 i="0" u="none" strike="noStrike" cap="none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Shoes Details: </a:t>
            </a:r>
            <a:endParaRPr sz="3200" i="0" u="none" strike="noStrike" cap="none" dirty="0">
              <a:solidFill>
                <a:srgbClr val="000000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ACB8AE-1BC0-41F7-8397-DB1D155E5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224" y="1651000"/>
            <a:ext cx="14090275" cy="8070197"/>
          </a:xfrm>
          <a:prstGeom prst="rect">
            <a:avLst/>
          </a:prstGeom>
        </p:spPr>
      </p:pic>
      <p:pic>
        <p:nvPicPr>
          <p:cNvPr id="6" name="Shape 87">
            <a:extLst>
              <a:ext uri="{FF2B5EF4-FFF2-40B4-BE49-F238E27FC236}">
                <a16:creationId xmlns:a16="http://schemas.microsoft.com/office/drawing/2014/main" id="{E6090E70-22DC-499E-81FA-27CFD89BE875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6544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Sequence Diagram</a:t>
            </a:r>
            <a:endParaRPr sz="4800" b="0" i="0" u="none" strike="noStrike" cap="none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 i="0" u="none" strike="noStrike" cap="none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Add To Cart: </a:t>
            </a:r>
            <a:endParaRPr sz="3200" i="0" u="none" strike="noStrike" cap="none" dirty="0">
              <a:solidFill>
                <a:srgbClr val="000000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AE8AD0-C74D-4D75-944D-8C92F12E8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418" y="1513540"/>
            <a:ext cx="14202081" cy="8087659"/>
          </a:xfrm>
          <a:prstGeom prst="rect">
            <a:avLst/>
          </a:prstGeom>
        </p:spPr>
      </p:pic>
      <p:pic>
        <p:nvPicPr>
          <p:cNvPr id="6" name="Shape 87">
            <a:extLst>
              <a:ext uri="{FF2B5EF4-FFF2-40B4-BE49-F238E27FC236}">
                <a16:creationId xmlns:a16="http://schemas.microsoft.com/office/drawing/2014/main" id="{644A79AC-8C52-451C-AC12-D749B8FB8F4D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3631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Sequence Diagram</a:t>
            </a:r>
            <a:endParaRPr sz="4800" b="0" i="0" u="none" strike="noStrike" cap="none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 i="0" u="none" strike="noStrike" cap="none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Pay: </a:t>
            </a:r>
            <a:endParaRPr sz="3200" i="0" u="none" strike="noStrike" cap="none" dirty="0">
              <a:solidFill>
                <a:srgbClr val="000000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BEFFF-D462-4C66-829E-8705906E6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624" y="1651000"/>
            <a:ext cx="14953129" cy="8102600"/>
          </a:xfrm>
          <a:prstGeom prst="rect">
            <a:avLst/>
          </a:prstGeom>
        </p:spPr>
      </p:pic>
      <p:pic>
        <p:nvPicPr>
          <p:cNvPr id="6" name="Shape 87">
            <a:extLst>
              <a:ext uri="{FF2B5EF4-FFF2-40B4-BE49-F238E27FC236}">
                <a16:creationId xmlns:a16="http://schemas.microsoft.com/office/drawing/2014/main" id="{F4545F72-4284-4763-9B22-8F00990901A9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563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 Case DAL</a:t>
            </a:r>
            <a:endParaRPr sz="4800" b="0" i="0" u="none" strike="noStrike" cap="none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LoginDAL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RegisterDAL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GetListShoesDAL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GetShoesByIdDAL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CreateShoppingCartDAL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AddToShoppingCartDAL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DeleteFromShoppingCartByIdDAL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ShowShoppingCartByUserIdDAL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CreateOrderDAL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ShowOrderByUserIdDAL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sz="3200" i="0" u="none" strike="noStrike" cap="none" dirty="0">
              <a:solidFill>
                <a:srgbClr val="000000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894C113-7C96-4262-B577-A8D9390B7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84344"/>
              </p:ext>
            </p:extLst>
          </p:nvPr>
        </p:nvGraphicFramePr>
        <p:xfrm>
          <a:off x="7624482" y="1280616"/>
          <a:ext cx="9711018" cy="81160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5503">
                  <a:extLst>
                    <a:ext uri="{9D8B030D-6E8A-4147-A177-3AD203B41FA5}">
                      <a16:colId xmlns:a16="http://schemas.microsoft.com/office/drawing/2014/main" val="1041297594"/>
                    </a:ext>
                  </a:extLst>
                </a:gridCol>
                <a:gridCol w="7435515">
                  <a:extLst>
                    <a:ext uri="{9D8B030D-6E8A-4147-A177-3AD203B41FA5}">
                      <a16:colId xmlns:a16="http://schemas.microsoft.com/office/drawing/2014/main" val="3340627301"/>
                    </a:ext>
                  </a:extLst>
                </a:gridCol>
              </a:tblGrid>
              <a:tr h="3932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Mã kiểm thử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TC01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655732"/>
                  </a:ext>
                </a:extLst>
              </a:tr>
              <a:tr h="3932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Tên kiểm thử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LoginDAL Test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0755658"/>
                  </a:ext>
                </a:extLst>
              </a:tr>
              <a:tr h="7698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Case 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Kiểm thử hàm Login() trong DAL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6899513"/>
                  </a:ext>
                </a:extLst>
              </a:tr>
              <a:tr h="89788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Điều kiện trước kiểm thử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Có cơ sở dữ liệu, đã khai báo hàm login()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3514930"/>
                  </a:ext>
                </a:extLst>
              </a:tr>
              <a:tr h="236689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Kiểm thử đầu vào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1.login(“xuan”, “123456”)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2.login(“ ‘?/:%’”, “ ‘.:==’ ”)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3.login(“xuantieu”, “123456789”)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4.login(“null”, “ ‘.:==’”)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5.login(“ ‘.:==’”, “null”)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6035639"/>
                  </a:ext>
                </a:extLst>
              </a:tr>
              <a:tr h="236689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Kiểm thử đầu ra mong muốn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1: Trả về khách hàng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2: Trả về null(không được có kí tự đặc biệt)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3: Trả về null(không tìm thấy tài khoản)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4: Trả về null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5: Trả về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4927280"/>
                  </a:ext>
                </a:extLst>
              </a:tr>
              <a:tr h="92811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Các bước kiểm thử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1: </a:t>
                      </a:r>
                      <a:r>
                        <a:rPr lang="en-US" sz="1300" dirty="0" err="1">
                          <a:effectLst/>
                        </a:rPr>
                        <a:t>Truy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cập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đến</a:t>
                      </a:r>
                      <a:r>
                        <a:rPr lang="en-US" sz="1300" dirty="0">
                          <a:effectLst/>
                        </a:rPr>
                        <a:t> folder </a:t>
                      </a:r>
                      <a:r>
                        <a:rPr lang="en-US" sz="1300" dirty="0" err="1">
                          <a:effectLst/>
                        </a:rPr>
                        <a:t>chứa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phương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thức</a:t>
                      </a:r>
                      <a:r>
                        <a:rPr lang="en-US" sz="1300" dirty="0">
                          <a:effectLst/>
                        </a:rPr>
                        <a:t> test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2: </a:t>
                      </a:r>
                      <a:r>
                        <a:rPr lang="en-US" sz="1300" dirty="0" err="1">
                          <a:effectLst/>
                        </a:rPr>
                        <a:t>Chạy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lệnh</a:t>
                      </a:r>
                      <a:r>
                        <a:rPr lang="en-US" sz="1300" dirty="0">
                          <a:effectLst/>
                        </a:rPr>
                        <a:t> dotnet test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9155345"/>
                  </a:ext>
                </a:extLst>
              </a:tr>
            </a:tbl>
          </a:graphicData>
        </a:graphic>
      </p:graphicFrame>
      <p:pic>
        <p:nvPicPr>
          <p:cNvPr id="6" name="Shape 87">
            <a:extLst>
              <a:ext uri="{FF2B5EF4-FFF2-40B4-BE49-F238E27FC236}">
                <a16:creationId xmlns:a16="http://schemas.microsoft.com/office/drawing/2014/main" id="{9984C971-DC5B-4C78-A4F4-6E165724F993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 Case BL</a:t>
            </a:r>
            <a:endParaRPr sz="4800" b="0" i="0" u="none" strike="noStrike" cap="none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LoginBL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RegisterBL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GetListShoesBL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GetShoesByIdBL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CreateShoppingCartBL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AddToShoppingCartBL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DeleteFromShoppingCartByIdBL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ShowShoppingCartByUserIdBL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CreateOrderBL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ShowOrderByUserIdBL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sz="3200" i="0" u="none" strike="noStrike" cap="none" dirty="0">
              <a:solidFill>
                <a:srgbClr val="000000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1118DD-B1B8-475A-A32C-6019ED211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78393"/>
              </p:ext>
            </p:extLst>
          </p:nvPr>
        </p:nvGraphicFramePr>
        <p:xfrm>
          <a:off x="7328647" y="1280616"/>
          <a:ext cx="10006853" cy="84729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4824">
                  <a:extLst>
                    <a:ext uri="{9D8B030D-6E8A-4147-A177-3AD203B41FA5}">
                      <a16:colId xmlns:a16="http://schemas.microsoft.com/office/drawing/2014/main" val="4161354899"/>
                    </a:ext>
                  </a:extLst>
                </a:gridCol>
                <a:gridCol w="7662029">
                  <a:extLst>
                    <a:ext uri="{9D8B030D-6E8A-4147-A177-3AD203B41FA5}">
                      <a16:colId xmlns:a16="http://schemas.microsoft.com/office/drawing/2014/main" val="213538860"/>
                    </a:ext>
                  </a:extLst>
                </a:gridCol>
              </a:tblGrid>
              <a:tr h="4196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Mã kiểm thử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TC01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8749473"/>
                  </a:ext>
                </a:extLst>
              </a:tr>
              <a:tr h="4196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Tên kiểm thử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Login BLTest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6352501"/>
                  </a:ext>
                </a:extLst>
              </a:tr>
              <a:tr h="63404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Case 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Kiểm thử hàm Login() trong BL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4049466"/>
                  </a:ext>
                </a:extLst>
              </a:tr>
              <a:tr h="9581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Điều kiện trước kiểm thử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có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cơ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sở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dữ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liệu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đã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khai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báo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hàm</a:t>
                      </a:r>
                      <a:r>
                        <a:rPr lang="en-US" sz="1300" dirty="0">
                          <a:effectLst/>
                        </a:rPr>
                        <a:t> login()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7198912"/>
                  </a:ext>
                </a:extLst>
              </a:tr>
              <a:tr h="25256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Kiểm thử đầu vào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1.login(“xuan”, “123456”)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2.login(“ ‘?/:%’”, “ ‘.:==’ ”)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3.login(“xuantieu”, “123456789”)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4.login(“null”, “ ‘.:==’”)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5.login(“ ‘.:==’”, “null”)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4635413"/>
                  </a:ext>
                </a:extLst>
              </a:tr>
              <a:tr h="25256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Kiểm thử đầu ra mong muốn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1: Trả về khách hàng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2: Trả về null(không được có kí tự đặc biệt)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3: Trả về null(không tìm thấy tài khoản)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4: Trả về null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5: Trả về null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5130559"/>
                  </a:ext>
                </a:extLst>
              </a:tr>
              <a:tr h="9903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Các bước kiểm thử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1: </a:t>
                      </a:r>
                      <a:r>
                        <a:rPr lang="en-US" sz="1300" dirty="0" err="1">
                          <a:effectLst/>
                        </a:rPr>
                        <a:t>Truy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cập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đến</a:t>
                      </a:r>
                      <a:r>
                        <a:rPr lang="en-US" sz="1300" dirty="0">
                          <a:effectLst/>
                        </a:rPr>
                        <a:t> folder </a:t>
                      </a:r>
                      <a:r>
                        <a:rPr lang="en-US" sz="1300" dirty="0" err="1">
                          <a:effectLst/>
                        </a:rPr>
                        <a:t>chứa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phương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thức</a:t>
                      </a:r>
                      <a:r>
                        <a:rPr lang="en-US" sz="1300" dirty="0">
                          <a:effectLst/>
                        </a:rPr>
                        <a:t> test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2: </a:t>
                      </a:r>
                      <a:r>
                        <a:rPr lang="en-US" sz="1300" dirty="0" err="1">
                          <a:effectLst/>
                        </a:rPr>
                        <a:t>Chạy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lệnh</a:t>
                      </a:r>
                      <a:r>
                        <a:rPr lang="en-US" sz="1300" dirty="0">
                          <a:effectLst/>
                        </a:rPr>
                        <a:t> dotnet test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3620949"/>
                  </a:ext>
                </a:extLst>
              </a:tr>
            </a:tbl>
          </a:graphicData>
        </a:graphic>
      </p:graphicFrame>
      <p:pic>
        <p:nvPicPr>
          <p:cNvPr id="6" name="Shape 87">
            <a:extLst>
              <a:ext uri="{FF2B5EF4-FFF2-40B4-BE49-F238E27FC236}">
                <a16:creationId xmlns:a16="http://schemas.microsoft.com/office/drawing/2014/main" id="{AE81D5AD-7E7C-4C9E-B4BE-387A72DB79D1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7021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US" sz="3200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Giao</a:t>
            </a:r>
            <a:r>
              <a:rPr lang="en-US" sz="32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diện</a:t>
            </a:r>
            <a:r>
              <a:rPr lang="en-US" sz="32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chức</a:t>
            </a:r>
            <a:r>
              <a:rPr lang="en-US" sz="32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năng</a:t>
            </a:r>
            <a:r>
              <a:rPr lang="en-US" sz="32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đăng</a:t>
            </a:r>
            <a:r>
              <a:rPr lang="en-US" sz="32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nhập</a:t>
            </a:r>
            <a:endParaRPr sz="320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16FED-359C-43CC-82E8-3F5BBBCB497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36" y="2561303"/>
            <a:ext cx="16015447" cy="719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87">
            <a:extLst>
              <a:ext uri="{FF2B5EF4-FFF2-40B4-BE49-F238E27FC236}">
                <a16:creationId xmlns:a16="http://schemas.microsoft.com/office/drawing/2014/main" id="{A3F61F28-E6A9-429F-B884-E53CAC9655FA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US" sz="3200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Giao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diện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chức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năng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đăng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kí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:</a:t>
            </a:r>
            <a:endParaRPr sz="3200" i="0" u="none" strike="noStrike" cap="none" dirty="0">
              <a:solidFill>
                <a:srgbClr val="000000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10E6F-B578-4633-AE50-F82AB40A3D4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459" y="2474259"/>
            <a:ext cx="10650070" cy="6683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87">
            <a:extLst>
              <a:ext uri="{FF2B5EF4-FFF2-40B4-BE49-F238E27FC236}">
                <a16:creationId xmlns:a16="http://schemas.microsoft.com/office/drawing/2014/main" id="{720D6345-5978-4FA7-B498-1DFE7003B064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8226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US" sz="3200" i="0" u="none" strike="noStrike" cap="none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Giao</a:t>
            </a:r>
            <a:r>
              <a:rPr lang="en-US" sz="3200" i="0" u="none" strike="noStrike" cap="none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i="0" u="none" strike="noStrike" cap="none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diện</a:t>
            </a:r>
            <a:r>
              <a:rPr lang="en-US" sz="3200" i="0" u="none" strike="noStrike" cap="none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i="0" u="none" strike="noStrike" cap="none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danh</a:t>
            </a:r>
            <a:r>
              <a:rPr lang="en-US" sz="3200" i="0" u="none" strike="noStrike" cap="none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i="0" u="none" strike="noStrike" cap="none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sách</a:t>
            </a:r>
            <a:r>
              <a:rPr lang="en-US" sz="3200" i="0" u="none" strike="noStrike" cap="none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i="0" u="none" strike="noStrike" cap="none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giày</a:t>
            </a:r>
            <a:endParaRPr sz="3200" i="0" u="none" strike="noStrike" cap="none" dirty="0">
              <a:solidFill>
                <a:srgbClr val="000000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BB4EB-8F1B-4B73-BBB5-27CE8D6C429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12894"/>
            <a:ext cx="14253882" cy="7440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87">
            <a:extLst>
              <a:ext uri="{FF2B5EF4-FFF2-40B4-BE49-F238E27FC236}">
                <a16:creationId xmlns:a16="http://schemas.microsoft.com/office/drawing/2014/main" id="{09BA008A-A156-4A27-A53F-166A59080346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488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US" sz="3200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Giao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diện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chi </a:t>
            </a:r>
            <a:r>
              <a:rPr lang="en-US" sz="3200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tiết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sản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phẩm</a:t>
            </a:r>
            <a:endParaRPr sz="3200" i="0" u="none" strike="noStrike" cap="none" dirty="0">
              <a:solidFill>
                <a:srgbClr val="000000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0AB8C-58CA-4624-BC34-531F377C68C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765" y="2568388"/>
            <a:ext cx="10542494" cy="682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87">
            <a:extLst>
              <a:ext uri="{FF2B5EF4-FFF2-40B4-BE49-F238E27FC236}">
                <a16:creationId xmlns:a16="http://schemas.microsoft.com/office/drawing/2014/main" id="{14B369C0-A68D-4626-8869-2BBB0E856CB3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7750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US" sz="3200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Giao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diện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giỏ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hàng</a:t>
            </a:r>
            <a:endParaRPr sz="3200" i="0" u="none" strike="noStrike" cap="none" dirty="0">
              <a:solidFill>
                <a:srgbClr val="000000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C16E3-7C47-44A9-A5AB-4053DE3140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694" y="2514600"/>
            <a:ext cx="11066930" cy="68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87">
            <a:extLst>
              <a:ext uri="{FF2B5EF4-FFF2-40B4-BE49-F238E27FC236}">
                <a16:creationId xmlns:a16="http://schemas.microsoft.com/office/drawing/2014/main" id="{4F87CCD8-DE5F-425F-A610-F4288DE5BFA8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035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Introduction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to Project</a:t>
            </a:r>
            <a:endParaRPr sz="4800" b="0" i="0" u="none" strike="noStrike" cap="none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endParaRPr lang="en-GB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giày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</a:p>
          <a:p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giày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online,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ựa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giày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ửa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laptop,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ựa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sắm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giày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ửa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giày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Shoes Stores</a:t>
            </a:r>
            <a:endParaRPr sz="320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5" name="Shape 87">
            <a:extLst>
              <a:ext uri="{FF2B5EF4-FFF2-40B4-BE49-F238E27FC236}">
                <a16:creationId xmlns:a16="http://schemas.microsoft.com/office/drawing/2014/main" id="{FB4B6100-CB4C-4EBF-BA48-B39A93FB8096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US" sz="3200" i="0" u="none" strike="noStrike" cap="none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Giao</a:t>
            </a:r>
            <a:r>
              <a:rPr lang="en-US" sz="320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i="0" u="none" strike="noStrike" cap="none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diện</a:t>
            </a:r>
            <a:r>
              <a:rPr lang="en-US" sz="320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i="0" u="none" strike="noStrike" cap="none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thanh</a:t>
            </a:r>
            <a:r>
              <a:rPr lang="en-US" sz="320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i="0" u="none" strike="noStrike" cap="none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toán</a:t>
            </a:r>
            <a:endParaRPr sz="320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2EE2A-0FCC-46A1-8E08-CB097C78039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176" y="2151530"/>
            <a:ext cx="8875059" cy="7503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87">
            <a:extLst>
              <a:ext uri="{FF2B5EF4-FFF2-40B4-BE49-F238E27FC236}">
                <a16:creationId xmlns:a16="http://schemas.microsoft.com/office/drawing/2014/main" id="{B24EC80B-5404-4454-A654-A0CB4D076012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2772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US" sz="3200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Giao</a:t>
            </a:r>
            <a:r>
              <a:rPr lang="en-US" sz="32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diện</a:t>
            </a:r>
            <a:r>
              <a:rPr lang="en-US" sz="32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thông</a:t>
            </a:r>
            <a:r>
              <a:rPr lang="en-US" sz="32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tin ng</a:t>
            </a:r>
            <a:r>
              <a:rPr lang="vi-VN" sz="32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ư</a:t>
            </a:r>
            <a:r>
              <a:rPr lang="en-US" sz="3200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ời</a:t>
            </a:r>
            <a:r>
              <a:rPr lang="en-US" sz="320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dùng</a:t>
            </a:r>
            <a:endParaRPr sz="320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5F851-7F3B-479B-B304-0C8700A05DE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47" y="2672827"/>
            <a:ext cx="7570694" cy="635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87">
            <a:extLst>
              <a:ext uri="{FF2B5EF4-FFF2-40B4-BE49-F238E27FC236}">
                <a16:creationId xmlns:a16="http://schemas.microsoft.com/office/drawing/2014/main" id="{603ABBA5-D7EA-4A3A-BCF8-EB28CB5D5E3D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0544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 descr="Grou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340264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2488950" y="4351500"/>
            <a:ext cx="12357600" cy="10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 Light"/>
              <a:buNone/>
            </a:pPr>
            <a:r>
              <a:rPr lang="en-US" sz="7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 &amp; A</a:t>
            </a:r>
            <a:endParaRPr sz="7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Introduction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to Project</a:t>
            </a:r>
            <a:endParaRPr sz="4800" b="0" i="0" u="none" strike="noStrike" cap="none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lvl="0">
              <a:buSzPts val="3200"/>
            </a:pP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5.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Phân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tích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yêu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cầu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hệ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thống</a:t>
            </a:r>
            <a:endParaRPr lang="en-GB" sz="3200" b="1" dirty="0">
              <a:solidFill>
                <a:schemeClr val="bg1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  <a:p>
            <a:pPr marL="25400" lvl="0">
              <a:buSzPts val="3200"/>
            </a:pP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Hệ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thống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cửa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hàng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giày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đ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ư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ợc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xây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dựng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dựa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trên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những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nhu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cầu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thực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tế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của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khách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hàng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nhằm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giải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quyết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các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khó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khăn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gặp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phải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,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khiến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việc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mua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sắm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tr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ở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nên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dễ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dàng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h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ơ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.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Giờ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đây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khách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hàng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chỉ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cần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ngồi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nhà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truy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cập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Internet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chỉ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trong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giây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lát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là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đã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có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thể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l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ựa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chọn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mua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sắm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cho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mình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những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đôi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giày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phù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hợp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không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cần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phải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đến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cửa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hàng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ư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tr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ư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ớc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đây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nữa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. </a:t>
            </a:r>
          </a:p>
          <a:p>
            <a:pPr marL="25400" lvl="0">
              <a:buSzPts val="3200"/>
            </a:pP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Hệ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thống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có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các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chức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năng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đăng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nhập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,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xem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danh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sách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giày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,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thêm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giày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vào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giỏ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hàng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,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thanh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toán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,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quản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lý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thông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tin ng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ư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ời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dùng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.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Các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chức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năng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này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giúp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ng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ư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ời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dùng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dễ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dàng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chọn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mua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giày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và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quản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lý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tài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khoản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cá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nhân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.</a:t>
            </a:r>
          </a:p>
          <a:p>
            <a:pPr marL="25400" lvl="0">
              <a:buSzPts val="3200"/>
            </a:pP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  <a:p>
            <a:endParaRPr sz="320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5" name="Shape 87">
            <a:extLst>
              <a:ext uri="{FF2B5EF4-FFF2-40B4-BE49-F238E27FC236}">
                <a16:creationId xmlns:a16="http://schemas.microsoft.com/office/drawing/2014/main" id="{792DC3A1-7C16-421A-861E-E5175263ED0D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736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Introduction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to Project</a:t>
            </a:r>
            <a:endParaRPr sz="4800" b="0" i="0" u="none" strike="noStrike" cap="none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6. </a:t>
            </a:r>
            <a:r>
              <a:rPr 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Môi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tr</a:t>
            </a:r>
            <a:r>
              <a:rPr lang="vi-V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ư</a:t>
            </a:r>
            <a:r>
              <a:rPr lang="en-GB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ờng</a:t>
            </a:r>
            <a:r>
              <a:rPr lang="en-GB" sz="3200" b="1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triển</a:t>
            </a:r>
            <a:r>
              <a:rPr lang="en-GB" sz="3200" b="1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khai</a:t>
            </a:r>
            <a:r>
              <a:rPr lang="en-GB" sz="3200" b="1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GB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GB" sz="3200" b="1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cứng</a:t>
            </a:r>
            <a:r>
              <a:rPr lang="en-GB" sz="3200" b="1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GB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GB" sz="3200" b="1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mềm</a:t>
            </a:r>
            <a:r>
              <a:rPr lang="en-GB" sz="3200" b="1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):</a:t>
            </a: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-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cứng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thống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máy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tính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-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mềm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	+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điều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hành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MacOS,Window</a:t>
            </a:r>
            <a:endParaRPr lang="en-GB" sz="2800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		+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Máy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chủ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: MySQL Server.</a:t>
            </a: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endParaRPr lang="en-GB" sz="2800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GB" sz="2800" b="1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7</a:t>
            </a:r>
            <a:r>
              <a:rPr lang="en-GB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vi-V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Công cụ kỹ thuật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- Ngôn ngữ lập trình:C#.              </a:t>
            </a: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- Hệ quản trị cơ sở dữ liệu: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MySQL Server</a:t>
            </a: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- Công cụ báo cáo: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Microsoft Word  </a:t>
            </a: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- Công cụ phát triển:Visual Studio Code,Violet UML,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MySQL Workbench</a:t>
            </a:r>
          </a:p>
          <a:p>
            <a:pPr marL="25400" lvl="0">
              <a:buSzPts val="3200"/>
            </a:pP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  <a:p>
            <a:endParaRPr sz="320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5" name="Shape 87">
            <a:extLst>
              <a:ext uri="{FF2B5EF4-FFF2-40B4-BE49-F238E27FC236}">
                <a16:creationId xmlns:a16="http://schemas.microsoft.com/office/drawing/2014/main" id="{DF549C75-AC30-4FB9-AF1F-93FB7CBABEF8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67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Use Case</a:t>
            </a:r>
            <a:endParaRPr sz="4800" b="0" i="0" u="none" strike="noStrike" cap="none" dirty="0">
              <a:solidFill>
                <a:srgbClr val="FFFFFF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endParaRPr sz="320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E132A9-AFE2-47E9-A146-00BBC3D10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84338"/>
            <a:ext cx="15123459" cy="7712362"/>
          </a:xfrm>
          <a:prstGeom prst="rect">
            <a:avLst/>
          </a:prstGeom>
        </p:spPr>
      </p:pic>
      <p:pic>
        <p:nvPicPr>
          <p:cNvPr id="6" name="Shape 87">
            <a:extLst>
              <a:ext uri="{FF2B5EF4-FFF2-40B4-BE49-F238E27FC236}">
                <a16:creationId xmlns:a16="http://schemas.microsoft.com/office/drawing/2014/main" id="{321E34A5-265D-485F-A49E-9F18B3495959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Class Diagram</a:t>
            </a:r>
            <a:endParaRPr sz="4800" b="0" i="0" u="none" strike="noStrike" cap="none" dirty="0">
              <a:solidFill>
                <a:srgbClr val="FFFFFF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954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endParaRPr sz="320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A8E01-0345-4CDF-8C2A-BA8670A70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748118"/>
            <a:ext cx="14128376" cy="7648582"/>
          </a:xfrm>
          <a:prstGeom prst="rect">
            <a:avLst/>
          </a:prstGeom>
        </p:spPr>
      </p:pic>
      <p:pic>
        <p:nvPicPr>
          <p:cNvPr id="6" name="Shape 87">
            <a:extLst>
              <a:ext uri="{FF2B5EF4-FFF2-40B4-BE49-F238E27FC236}">
                <a16:creationId xmlns:a16="http://schemas.microsoft.com/office/drawing/2014/main" id="{4BEB4A7D-6868-41DC-9534-89076A73156F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+mj-lt"/>
                <a:ea typeface="Helvetica Neue Light"/>
                <a:cs typeface="Helvetica Neue Light"/>
                <a:sym typeface="Helvetica Neue Light"/>
              </a:rPr>
              <a:t>Class Diagram</a:t>
            </a:r>
            <a:endParaRPr sz="4800" b="0" i="0" u="none" strike="noStrike" cap="none" dirty="0">
              <a:solidFill>
                <a:srgbClr val="FFFFFF"/>
              </a:solidFill>
              <a:latin typeface="+mj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endParaRPr sz="320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FD8947-E2EB-4824-B460-9022A17BD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1385047"/>
            <a:ext cx="16766561" cy="8368553"/>
          </a:xfrm>
          <a:prstGeom prst="rect">
            <a:avLst/>
          </a:prstGeom>
        </p:spPr>
      </p:pic>
      <p:pic>
        <p:nvPicPr>
          <p:cNvPr id="6" name="Shape 87">
            <a:extLst>
              <a:ext uri="{FF2B5EF4-FFF2-40B4-BE49-F238E27FC236}">
                <a16:creationId xmlns:a16="http://schemas.microsoft.com/office/drawing/2014/main" id="{31B2056C-4069-4DED-8D82-BA550097FCFF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275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Entity Relationship Diagram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sz="320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C14B6D-4092-4E13-A142-5DE88F2F2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1651000"/>
            <a:ext cx="16573499" cy="7745700"/>
          </a:xfrm>
          <a:prstGeom prst="rect">
            <a:avLst/>
          </a:prstGeom>
        </p:spPr>
      </p:pic>
      <p:pic>
        <p:nvPicPr>
          <p:cNvPr id="6" name="Shape 87">
            <a:extLst>
              <a:ext uri="{FF2B5EF4-FFF2-40B4-BE49-F238E27FC236}">
                <a16:creationId xmlns:a16="http://schemas.microsoft.com/office/drawing/2014/main" id="{1A08B277-7BC1-4B66-9AEB-0B78361AB765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4734567" y="414956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871</Words>
  <Application>Microsoft Office PowerPoint</Application>
  <PresentationFormat>Custom</PresentationFormat>
  <Paragraphs>147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Arial</vt:lpstr>
      <vt:lpstr>Helvetica Neue</vt:lpstr>
      <vt:lpstr>Helvetica Neue Light</vt:lpstr>
      <vt:lpstr>Gill Sans</vt:lpstr>
      <vt:lpstr>Times New Roman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PinkAss</dc:creator>
  <cp:lastModifiedBy>Xuân Lê</cp:lastModifiedBy>
  <cp:revision>13</cp:revision>
  <dcterms:modified xsi:type="dcterms:W3CDTF">2020-01-15T10:03:35Z</dcterms:modified>
</cp:coreProperties>
</file>