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10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3265-3572-4B85-A842-A272A653B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6D471B-4779-4E68-AFC3-19E371CCBA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103A50-F9D6-4439-ABE4-327BB26C700E}"/>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5" name="Footer Placeholder 4">
            <a:extLst>
              <a:ext uri="{FF2B5EF4-FFF2-40B4-BE49-F238E27FC236}">
                <a16:creationId xmlns:a16="http://schemas.microsoft.com/office/drawing/2014/main" id="{238BC6E5-4F0C-47C0-A867-49B2BE4D5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91CA3-4499-46F0-BECD-869417111B51}"/>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285190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56F1-060A-4048-89B2-C33A7E0553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01FC91-7176-45D5-83BB-E4E31FC62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F9277-70BF-4D1D-B938-8B245D9EF08A}"/>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5" name="Footer Placeholder 4">
            <a:extLst>
              <a:ext uri="{FF2B5EF4-FFF2-40B4-BE49-F238E27FC236}">
                <a16:creationId xmlns:a16="http://schemas.microsoft.com/office/drawing/2014/main" id="{855B44B7-7480-4D2A-AF55-67F3A0377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5EB52-52E9-4F39-AFD5-F3E8376D73D3}"/>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403473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6C1751-3550-4511-BC41-12761D081D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9D27A-1629-4780-8095-C580ECA02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B5286-998C-4C6F-837E-9E2AFE0518E2}"/>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5" name="Footer Placeholder 4">
            <a:extLst>
              <a:ext uri="{FF2B5EF4-FFF2-40B4-BE49-F238E27FC236}">
                <a16:creationId xmlns:a16="http://schemas.microsoft.com/office/drawing/2014/main" id="{9589D5F2-0C54-4ED9-B79E-77C8B84B2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DB7A7-AF1B-40DA-A863-01671EE5E211}"/>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317245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BF41-EBAD-4B4E-A1DE-75DCB61257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DBE63-EC93-47E7-B08C-C8BF835C7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B3C9D-81B9-4167-8EBE-4C2A1E6F357D}"/>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5" name="Footer Placeholder 4">
            <a:extLst>
              <a:ext uri="{FF2B5EF4-FFF2-40B4-BE49-F238E27FC236}">
                <a16:creationId xmlns:a16="http://schemas.microsoft.com/office/drawing/2014/main" id="{B6E8B81A-D28E-407F-B1F8-0BA1A0C17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56199-7E49-4305-8CD5-601397FBE427}"/>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85255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EF53-F66F-42BA-9770-C9B7578C1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DE9931-CAED-4ADF-9627-332A3866C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7FCA5-9AC9-4928-8557-822C85A30212}"/>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5" name="Footer Placeholder 4">
            <a:extLst>
              <a:ext uri="{FF2B5EF4-FFF2-40B4-BE49-F238E27FC236}">
                <a16:creationId xmlns:a16="http://schemas.microsoft.com/office/drawing/2014/main" id="{365DE2DE-9DCB-4DC2-B638-356A89CA5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4E922-329D-4926-96ED-3EC3B77370F1}"/>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265140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CA2E-FEF7-4178-90C2-41CF4E986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824820-7E80-4A99-844C-65FF15C67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CE1283-2CFE-46E1-AE35-1B11DBF759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0E1659-A9FB-4553-BCC2-FCAC4F867BDF}"/>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6" name="Footer Placeholder 5">
            <a:extLst>
              <a:ext uri="{FF2B5EF4-FFF2-40B4-BE49-F238E27FC236}">
                <a16:creationId xmlns:a16="http://schemas.microsoft.com/office/drawing/2014/main" id="{45471F90-D388-4B57-BB80-BAED4852A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827B2-75AC-430C-9F2D-F4DB015A3830}"/>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245269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C918-B820-4D8D-A9DF-D326515963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E6EFBB-0F1C-48B1-BFD1-BD131129D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B4AF2-B930-43CE-A075-E6F22839E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AAFB3-7D02-4288-9239-E6DFA417A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9D375-CE29-42CB-86D2-50E91AC0E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59C25C-4693-4951-88E4-4894732709B0}"/>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8" name="Footer Placeholder 7">
            <a:extLst>
              <a:ext uri="{FF2B5EF4-FFF2-40B4-BE49-F238E27FC236}">
                <a16:creationId xmlns:a16="http://schemas.microsoft.com/office/drawing/2014/main" id="{E3A9EA3F-4AD8-4A7F-90DB-63827A852F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0B67FB-68EE-49CA-A11A-94696651B172}"/>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28544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1AFE-39A9-4216-9C42-D3E3A8C845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1A1393-B7C2-4FA0-A0B2-9B4725EEA5FD}"/>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4" name="Footer Placeholder 3">
            <a:extLst>
              <a:ext uri="{FF2B5EF4-FFF2-40B4-BE49-F238E27FC236}">
                <a16:creationId xmlns:a16="http://schemas.microsoft.com/office/drawing/2014/main" id="{68B20A88-270F-403A-A37D-F5DC478B04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4BAB6-44F2-4C42-9D2E-EDAC342E4DF1}"/>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305388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E9944-CAAD-49FC-B50E-901D5DAD690B}"/>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3" name="Footer Placeholder 2">
            <a:extLst>
              <a:ext uri="{FF2B5EF4-FFF2-40B4-BE49-F238E27FC236}">
                <a16:creationId xmlns:a16="http://schemas.microsoft.com/office/drawing/2014/main" id="{84889A13-1FDD-4D2B-A45A-6AC97BF771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B95BFA-68D7-4D01-9F35-A0B4D39F743F}"/>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355428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8126-5654-413D-A272-D80BBB435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716C5-17A9-43BA-8BD9-21B5802A33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ADCB5A-FF0C-41E2-9A05-E6A743E87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FEDDC-67D0-4D72-B372-055A76346FB9}"/>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6" name="Footer Placeholder 5">
            <a:extLst>
              <a:ext uri="{FF2B5EF4-FFF2-40B4-BE49-F238E27FC236}">
                <a16:creationId xmlns:a16="http://schemas.microsoft.com/office/drawing/2014/main" id="{CFDDCDDA-05DD-4675-943C-EB43ADA5F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F82B1-C17A-4D6F-AF42-08018108E01D}"/>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257179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7824-A133-44EA-A1A8-127032637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61B1A-912F-4094-B3F3-CB001F4DF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631C57-6700-4831-92F2-45503AAA7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0DCFC-7235-4B03-9C20-3AE75927A6B6}"/>
              </a:ext>
            </a:extLst>
          </p:cNvPr>
          <p:cNvSpPr>
            <a:spLocks noGrp="1"/>
          </p:cNvSpPr>
          <p:nvPr>
            <p:ph type="dt" sz="half" idx="10"/>
          </p:nvPr>
        </p:nvSpPr>
        <p:spPr/>
        <p:txBody>
          <a:bodyPr/>
          <a:lstStyle/>
          <a:p>
            <a:fld id="{D39BF639-F01E-4AAF-8492-F9D148745E66}" type="datetimeFigureOut">
              <a:rPr lang="en-US" smtClean="0"/>
              <a:t>10/1/2025</a:t>
            </a:fld>
            <a:endParaRPr lang="en-US"/>
          </a:p>
        </p:txBody>
      </p:sp>
      <p:sp>
        <p:nvSpPr>
          <p:cNvPr id="6" name="Footer Placeholder 5">
            <a:extLst>
              <a:ext uri="{FF2B5EF4-FFF2-40B4-BE49-F238E27FC236}">
                <a16:creationId xmlns:a16="http://schemas.microsoft.com/office/drawing/2014/main" id="{696FD288-A5BC-4430-9E80-216E5F01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55C43-F00F-4A2C-A892-30299EC57FEC}"/>
              </a:ext>
            </a:extLst>
          </p:cNvPr>
          <p:cNvSpPr>
            <a:spLocks noGrp="1"/>
          </p:cNvSpPr>
          <p:nvPr>
            <p:ph type="sldNum" sz="quarter" idx="12"/>
          </p:nvPr>
        </p:nvSpPr>
        <p:spPr/>
        <p:txBody>
          <a:bodyPr/>
          <a:lstStyle/>
          <a:p>
            <a:fld id="{034204F6-7A3C-49A5-B29C-38BD69F94FAB}" type="slidenum">
              <a:rPr lang="en-US" smtClean="0"/>
              <a:t>‹#›</a:t>
            </a:fld>
            <a:endParaRPr lang="en-US"/>
          </a:p>
        </p:txBody>
      </p:sp>
    </p:spTree>
    <p:extLst>
      <p:ext uri="{BB962C8B-B14F-4D97-AF65-F5344CB8AC3E}">
        <p14:creationId xmlns:p14="http://schemas.microsoft.com/office/powerpoint/2010/main" val="289344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137AEA-CE36-413E-8EA7-54591F5F1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D37DEF-0B6C-42CE-AD12-21460397B8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E20A1-B3B5-44A9-88CD-D70FB2849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BF639-F01E-4AAF-8492-F9D148745E66}" type="datetimeFigureOut">
              <a:rPr lang="en-US" smtClean="0"/>
              <a:t>10/1/2025</a:t>
            </a:fld>
            <a:endParaRPr lang="en-US"/>
          </a:p>
        </p:txBody>
      </p:sp>
      <p:sp>
        <p:nvSpPr>
          <p:cNvPr id="5" name="Footer Placeholder 4">
            <a:extLst>
              <a:ext uri="{FF2B5EF4-FFF2-40B4-BE49-F238E27FC236}">
                <a16:creationId xmlns:a16="http://schemas.microsoft.com/office/drawing/2014/main" id="{C57D74F1-0F2F-4F23-9D38-ED44C6EA7A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0D566-00F9-4E9A-A908-CD07728A3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204F6-7A3C-49A5-B29C-38BD69F94FAB}" type="slidenum">
              <a:rPr lang="en-US" smtClean="0"/>
              <a:t>‹#›</a:t>
            </a:fld>
            <a:endParaRPr lang="en-US"/>
          </a:p>
        </p:txBody>
      </p:sp>
    </p:spTree>
    <p:extLst>
      <p:ext uri="{BB962C8B-B14F-4D97-AF65-F5344CB8AC3E}">
        <p14:creationId xmlns:p14="http://schemas.microsoft.com/office/powerpoint/2010/main" val="211466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F46545-F497-4EB1-837C-29A6970D6E01}"/>
              </a:ext>
            </a:extLst>
          </p:cNvPr>
          <p:cNvSpPr txBox="1"/>
          <p:nvPr/>
        </p:nvSpPr>
        <p:spPr>
          <a:xfrm>
            <a:off x="44591" y="0"/>
            <a:ext cx="7681670" cy="6124754"/>
          </a:xfrm>
          <a:prstGeom prst="rect">
            <a:avLst/>
          </a:prstGeom>
          <a:noFill/>
        </p:spPr>
        <p:txBody>
          <a:bodyPr wrap="square" rtlCol="0">
            <a:spAutoFit/>
          </a:bodyPr>
          <a:lstStyle/>
          <a:p>
            <a:r>
              <a:rPr lang="en-US" sz="1400" dirty="0"/>
              <a:t>Using the JSON data supplied in this assignment</a:t>
            </a:r>
          </a:p>
          <a:p>
            <a:pPr marL="342900" indent="-342900">
              <a:buAutoNum type="arabicPeriod"/>
            </a:pPr>
            <a:r>
              <a:rPr lang="en-US" sz="1400" dirty="0"/>
              <a:t>Add a Delete button on each movie. When the user deletes a movie, remove the movie and redraw the screen </a:t>
            </a:r>
          </a:p>
          <a:p>
            <a:pPr marL="342900" indent="-342900">
              <a:buAutoNum type="arabicPeriod"/>
            </a:pPr>
            <a:r>
              <a:rPr lang="en-US" sz="1400" dirty="0"/>
              <a:t>Change this layout from a ‘card’ based to an html bootstrap striped table (see example)</a:t>
            </a:r>
          </a:p>
          <a:p>
            <a:pPr marL="342900" indent="-342900">
              <a:buAutoNum type="arabicPeriod"/>
            </a:pPr>
            <a:r>
              <a:rPr lang="en-US" sz="1400" dirty="0"/>
              <a:t>At the top … create a form to  </a:t>
            </a:r>
            <a:r>
              <a:rPr lang="en-US" sz="1400" b="1" i="1" dirty="0"/>
              <a:t>add new movie:</a:t>
            </a:r>
          </a:p>
          <a:p>
            <a:pPr marL="800100" lvl="1" indent="-342900">
              <a:buFont typeface="+mj-lt"/>
              <a:buAutoNum type="arabicPeriod"/>
            </a:pPr>
            <a:r>
              <a:rPr lang="en-US" sz="1400" b="1" i="1" dirty="0"/>
              <a:t>Shows a fully responsive html form for all the movie data. For Simplicity only accept 1 actor and role</a:t>
            </a:r>
          </a:p>
          <a:p>
            <a:pPr marL="800100" lvl="1" indent="-342900">
              <a:buFont typeface="+mj-lt"/>
              <a:buAutoNum type="arabicPeriod"/>
            </a:pPr>
            <a:r>
              <a:rPr lang="en-US" sz="1400" b="1" i="1" dirty="0"/>
              <a:t>When the user creates a new movie then add it to the json file and redraw the screen.  </a:t>
            </a:r>
          </a:p>
          <a:p>
            <a:pPr marL="800100" lvl="1" indent="-342900">
              <a:buFont typeface="+mj-lt"/>
              <a:buAutoNum type="arabicPeriod"/>
            </a:pPr>
            <a:r>
              <a:rPr lang="en-US" sz="1400" b="1" i="1" dirty="0"/>
              <a:t>Add validation code to this form </a:t>
            </a:r>
            <a:r>
              <a:rPr lang="en-US" sz="1400" dirty="0"/>
              <a:t>(Note: Do NOT rely on HTML5 browser validation - you must write custom JavaScript validation functions) </a:t>
            </a:r>
            <a:r>
              <a:rPr lang="en-US" sz="1400" b="1" i="1" dirty="0"/>
              <a:t>with the following rules</a:t>
            </a:r>
          </a:p>
          <a:p>
            <a:pPr marL="1257300" lvl="2" indent="-342900">
              <a:buAutoNum type="alphaLcPeriod"/>
            </a:pPr>
            <a:r>
              <a:rPr lang="en-US" sz="1400" b="1" i="1" dirty="0"/>
              <a:t>Movie title – at least 3 characters</a:t>
            </a:r>
          </a:p>
          <a:p>
            <a:pPr marL="1257300" lvl="2" indent="-342900">
              <a:buAutoNum type="alphaLcPeriod"/>
            </a:pPr>
            <a:r>
              <a:rPr lang="en-US" sz="1400" b="1" i="1" dirty="0"/>
              <a:t>Release year - from 1880 to current year</a:t>
            </a:r>
          </a:p>
          <a:p>
            <a:pPr marL="1257300" lvl="2" indent="-342900">
              <a:buAutoNum type="alphaLcPeriod"/>
            </a:pPr>
            <a:r>
              <a:rPr lang="en-US" sz="1400" b="1" i="1" dirty="0"/>
              <a:t>Description – at least 10 characters but not more that 500</a:t>
            </a:r>
          </a:p>
          <a:p>
            <a:pPr marL="1257300" lvl="2" indent="-342900">
              <a:buAutoNum type="alphaLcPeriod"/>
            </a:pPr>
            <a:r>
              <a:rPr lang="en-US" sz="1400" b="1" i="1" dirty="0"/>
              <a:t>Director – at least 3 characters</a:t>
            </a:r>
          </a:p>
          <a:p>
            <a:pPr marL="1257300" lvl="2" indent="-342900">
              <a:buAutoNum type="alphaLcPeriod"/>
            </a:pPr>
            <a:r>
              <a:rPr lang="en-US" sz="1400" b="1" i="1" dirty="0">
                <a:highlight>
                  <a:srgbClr val="FFFF00"/>
                </a:highlight>
              </a:rPr>
              <a:t>Budget – must be a number $</a:t>
            </a:r>
            <a:r>
              <a:rPr lang="en-US" sz="1400" b="1" i="1" strike="sngStrike" dirty="0">
                <a:highlight>
                  <a:srgbClr val="FFFF00"/>
                </a:highlight>
              </a:rPr>
              <a:t>1000 or more and less than 1,000 Billion</a:t>
            </a:r>
            <a:r>
              <a:rPr lang="en-US" sz="1400" b="1" i="1" dirty="0">
                <a:highlight>
                  <a:srgbClr val="FFFF00"/>
                </a:highlight>
              </a:rPr>
              <a:t> (1 to 1000 Million)</a:t>
            </a:r>
          </a:p>
          <a:p>
            <a:pPr marL="1257300" lvl="2" indent="-342900">
              <a:buAutoNum type="alphaLcPeriod"/>
            </a:pPr>
            <a:r>
              <a:rPr lang="en-US" sz="1400" b="1" i="1" dirty="0"/>
              <a:t>Lead actor – Must be at least 2 words and more than 3 characters</a:t>
            </a:r>
          </a:p>
          <a:p>
            <a:pPr marL="1257300" lvl="2" indent="-342900">
              <a:buAutoNum type="alphaLcPeriod"/>
            </a:pPr>
            <a:r>
              <a:rPr lang="en-US" sz="1400" b="1" i="1" dirty="0"/>
              <a:t>Role – must be at least 3 characters. </a:t>
            </a:r>
          </a:p>
          <a:p>
            <a:pPr lvl="2"/>
            <a:r>
              <a:rPr lang="en-US" sz="1400" b="1" i="1" dirty="0"/>
              <a:t>       </a:t>
            </a:r>
            <a:r>
              <a:rPr lang="en-US" sz="1400" b="1" i="1" dirty="0" err="1"/>
              <a:t>i</a:t>
            </a:r>
            <a:r>
              <a:rPr lang="en-US" sz="1400" b="1" i="1" dirty="0"/>
              <a:t>. Make the errors appear in red under each item in red (see example next slide)</a:t>
            </a:r>
          </a:p>
          <a:p>
            <a:pPr lvl="2"/>
            <a:r>
              <a:rPr lang="en-US" sz="1400" b="1" i="1" dirty="0"/>
              <a:t>      ii. Note if multiple errors occur, then you should show ALL of them (not just the first  </a:t>
            </a:r>
          </a:p>
          <a:p>
            <a:pPr lvl="2"/>
            <a:r>
              <a:rPr lang="en-US" sz="1400" b="1" i="1" dirty="0"/>
              <a:t>          one you find.</a:t>
            </a:r>
          </a:p>
          <a:p>
            <a:pPr lvl="2"/>
            <a:r>
              <a:rPr lang="en-US" sz="1400" b="1" i="1" dirty="0"/>
              <a:t>h. </a:t>
            </a:r>
            <a:r>
              <a:rPr lang="en-US" sz="1400" b="1" dirty="0"/>
              <a:t>Success Feedback</a:t>
            </a:r>
            <a:r>
              <a:rPr lang="en-US" sz="1400" dirty="0"/>
              <a:t>: "Show a success message when a movie is successfully added“. This success message should appear in a blue alert box above the "Current Movies Database" table</a:t>
            </a:r>
            <a:endParaRPr lang="en-US" sz="1400" b="1" i="1" dirty="0"/>
          </a:p>
          <a:p>
            <a:pPr marL="342900" indent="-342900">
              <a:buFont typeface="+mj-lt"/>
              <a:buAutoNum type="arabicPeriod"/>
            </a:pPr>
            <a:r>
              <a:rPr lang="en-US" sz="1400" b="1" i="1" dirty="0"/>
              <a:t>Create a drop down BASED on the JSON data of valid directors from the data. If selected then show the movies from that director only in the table. DO NOT HARD CODE THE DIRECTORS.</a:t>
            </a:r>
          </a:p>
          <a:p>
            <a:pPr marL="342900" indent="-342900">
              <a:buFont typeface="+mj-lt"/>
              <a:buAutoNum type="arabicPeriod"/>
            </a:pPr>
            <a:r>
              <a:rPr lang="en-US" sz="1400" b="1" i="1" dirty="0"/>
              <a:t>Other notes – Use fetch with json webserver to get the data. Make sure to update this data when deleting and inserting new movies</a:t>
            </a:r>
          </a:p>
        </p:txBody>
      </p:sp>
      <p:pic>
        <p:nvPicPr>
          <p:cNvPr id="9" name="Picture 8">
            <a:extLst>
              <a:ext uri="{FF2B5EF4-FFF2-40B4-BE49-F238E27FC236}">
                <a16:creationId xmlns:a16="http://schemas.microsoft.com/office/drawing/2014/main" id="{36F9FD12-2825-4EBB-BAB9-A2A877AD9DC0}"/>
              </a:ext>
            </a:extLst>
          </p:cNvPr>
          <p:cNvPicPr>
            <a:picLocks noChangeAspect="1"/>
          </p:cNvPicPr>
          <p:nvPr/>
        </p:nvPicPr>
        <p:blipFill>
          <a:blip r:embed="rId2"/>
          <a:stretch>
            <a:fillRect/>
          </a:stretch>
        </p:blipFill>
        <p:spPr>
          <a:xfrm>
            <a:off x="7726261" y="-90180"/>
            <a:ext cx="4032607" cy="6858000"/>
          </a:xfrm>
          <a:prstGeom prst="rect">
            <a:avLst/>
          </a:prstGeom>
        </p:spPr>
      </p:pic>
    </p:spTree>
    <p:extLst>
      <p:ext uri="{BB962C8B-B14F-4D97-AF65-F5344CB8AC3E}">
        <p14:creationId xmlns:p14="http://schemas.microsoft.com/office/powerpoint/2010/main" val="428955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046A-16BA-46AA-B47A-D05CEDA6EA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B3EC1-AD57-4C59-BC02-DE951FEA0F7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EB404D4-67D6-4D83-ABCC-C504259188D6}"/>
              </a:ext>
            </a:extLst>
          </p:cNvPr>
          <p:cNvPicPr>
            <a:picLocks noChangeAspect="1"/>
          </p:cNvPicPr>
          <p:nvPr/>
        </p:nvPicPr>
        <p:blipFill>
          <a:blip r:embed="rId2"/>
          <a:stretch>
            <a:fillRect/>
          </a:stretch>
        </p:blipFill>
        <p:spPr>
          <a:xfrm>
            <a:off x="2733631" y="-90750"/>
            <a:ext cx="7077075" cy="6800850"/>
          </a:xfrm>
          <a:prstGeom prst="rect">
            <a:avLst/>
          </a:prstGeom>
        </p:spPr>
      </p:pic>
    </p:spTree>
    <p:extLst>
      <p:ext uri="{BB962C8B-B14F-4D97-AF65-F5344CB8AC3E}">
        <p14:creationId xmlns:p14="http://schemas.microsoft.com/office/powerpoint/2010/main" val="210508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DEBA-FB41-4EA2-9CB0-C85BD8EDC5D1}"/>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471AAB81-D2C7-4E17-BC20-3514D403826C}"/>
              </a:ext>
            </a:extLst>
          </p:cNvPr>
          <p:cNvPicPr>
            <a:picLocks noChangeAspect="1"/>
          </p:cNvPicPr>
          <p:nvPr/>
        </p:nvPicPr>
        <p:blipFill>
          <a:blip r:embed="rId2"/>
          <a:stretch>
            <a:fillRect/>
          </a:stretch>
        </p:blipFill>
        <p:spPr>
          <a:xfrm>
            <a:off x="341240" y="251932"/>
            <a:ext cx="8785982" cy="4058831"/>
          </a:xfrm>
          <a:prstGeom prst="rect">
            <a:avLst/>
          </a:prstGeom>
        </p:spPr>
      </p:pic>
      <p:sp>
        <p:nvSpPr>
          <p:cNvPr id="7" name="TextBox 6">
            <a:extLst>
              <a:ext uri="{FF2B5EF4-FFF2-40B4-BE49-F238E27FC236}">
                <a16:creationId xmlns:a16="http://schemas.microsoft.com/office/drawing/2014/main" id="{93FC3A5D-469B-42C2-88CB-EA8A85939345}"/>
              </a:ext>
            </a:extLst>
          </p:cNvPr>
          <p:cNvSpPr txBox="1"/>
          <p:nvPr/>
        </p:nvSpPr>
        <p:spPr>
          <a:xfrm>
            <a:off x="453005" y="4233690"/>
            <a:ext cx="10586905" cy="2585323"/>
          </a:xfrm>
          <a:prstGeom prst="rect">
            <a:avLst/>
          </a:prstGeom>
          <a:noFill/>
        </p:spPr>
        <p:txBody>
          <a:bodyPr wrap="square">
            <a:spAutoFit/>
          </a:bodyPr>
          <a:lstStyle/>
          <a:p>
            <a:r>
              <a:rPr lang="en-US" b="1" dirty="0"/>
              <a:t>Common Deductions</a:t>
            </a:r>
            <a:endParaRPr lang="en-US" dirty="0"/>
          </a:p>
          <a:p>
            <a:pPr>
              <a:buFont typeface="Arial" panose="020B0604020202020204" pitchFamily="34" charset="0"/>
              <a:buChar char="•"/>
            </a:pPr>
            <a:r>
              <a:rPr lang="en-US" dirty="0"/>
              <a:t>Using HTML5 validation instead of custom JavaScript</a:t>
            </a:r>
          </a:p>
          <a:p>
            <a:pPr>
              <a:buFont typeface="Arial" panose="020B0604020202020204" pitchFamily="34" charset="0"/>
              <a:buChar char="•"/>
            </a:pPr>
            <a:r>
              <a:rPr lang="en-US" dirty="0"/>
              <a:t>Hard-coded directors</a:t>
            </a:r>
          </a:p>
          <a:p>
            <a:pPr>
              <a:buFont typeface="Arial" panose="020B0604020202020204" pitchFamily="34" charset="0"/>
              <a:buChar char="•"/>
            </a:pPr>
            <a:r>
              <a:rPr lang="en-US" dirty="0"/>
              <a:t> Console errors or broken functionality</a:t>
            </a:r>
          </a:p>
          <a:p>
            <a:pPr>
              <a:buFont typeface="Arial" panose="020B0604020202020204" pitchFamily="34" charset="0"/>
              <a:buChar char="•"/>
            </a:pPr>
            <a:r>
              <a:rPr lang="en-US" dirty="0"/>
              <a:t>Excessive data dumped to the console. Keep code and console output clean</a:t>
            </a:r>
          </a:p>
          <a:p>
            <a:pPr>
              <a:buFont typeface="Arial" panose="020B0604020202020204" pitchFamily="34" charset="0"/>
              <a:buChar char="•"/>
            </a:pPr>
            <a:r>
              <a:rPr lang="en-US" dirty="0"/>
              <a:t>Needed files are not included, not separated correctly (html, </a:t>
            </a:r>
            <a:r>
              <a:rPr lang="en-US" dirty="0" err="1"/>
              <a:t>js</a:t>
            </a:r>
            <a:r>
              <a:rPr lang="en-US" dirty="0"/>
              <a:t> and </a:t>
            </a:r>
            <a:r>
              <a:rPr lang="en-US" dirty="0" err="1"/>
              <a:t>css</a:t>
            </a:r>
            <a:r>
              <a:rPr lang="en-US" dirty="0"/>
              <a:t>) or not all in 1 directory (see yellow box next slide)</a:t>
            </a:r>
          </a:p>
          <a:p>
            <a:pPr>
              <a:buFont typeface="Arial" panose="020B0604020202020204" pitchFamily="34" charset="0"/>
              <a:buChar char="•"/>
            </a:pPr>
            <a:r>
              <a:rPr lang="en-US" dirty="0"/>
              <a:t>Code does not properly use constants or is not well formatted or uses not standard variable names</a:t>
            </a:r>
          </a:p>
          <a:p>
            <a:pPr>
              <a:buFont typeface="Arial" panose="020B0604020202020204" pitchFamily="34" charset="0"/>
              <a:buChar char="•"/>
            </a:pPr>
            <a:r>
              <a:rPr lang="en-US" dirty="0">
                <a:highlight>
                  <a:srgbClr val="FFFF00"/>
                </a:highlight>
              </a:rPr>
              <a:t>Your code does not use an input file called </a:t>
            </a:r>
            <a:r>
              <a:rPr lang="en-US" dirty="0" err="1">
                <a:highlight>
                  <a:srgbClr val="FFFF00"/>
                </a:highlight>
              </a:rPr>
              <a:t>movie_database.json</a:t>
            </a:r>
            <a:r>
              <a:rPr lang="en-US" dirty="0">
                <a:highlight>
                  <a:srgbClr val="FFFF00"/>
                </a:highlight>
              </a:rPr>
              <a:t> running on port 3000 </a:t>
            </a:r>
          </a:p>
        </p:txBody>
      </p:sp>
    </p:spTree>
    <p:extLst>
      <p:ext uri="{BB962C8B-B14F-4D97-AF65-F5344CB8AC3E}">
        <p14:creationId xmlns:p14="http://schemas.microsoft.com/office/powerpoint/2010/main" val="146148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B7CF-43B4-43E0-9817-5672912D2A42}"/>
              </a:ext>
            </a:extLst>
          </p:cNvPr>
          <p:cNvSpPr>
            <a:spLocks noGrp="1"/>
          </p:cNvSpPr>
          <p:nvPr>
            <p:ph type="title"/>
          </p:nvPr>
        </p:nvSpPr>
        <p:spPr/>
        <p:txBody>
          <a:bodyPr/>
          <a:lstStyle/>
          <a:p>
            <a:r>
              <a:rPr lang="en-US" dirty="0"/>
              <a:t>What to hand in</a:t>
            </a:r>
          </a:p>
        </p:txBody>
      </p:sp>
      <p:sp>
        <p:nvSpPr>
          <p:cNvPr id="4" name="Rectangle 1">
            <a:extLst>
              <a:ext uri="{FF2B5EF4-FFF2-40B4-BE49-F238E27FC236}">
                <a16:creationId xmlns:a16="http://schemas.microsoft.com/office/drawing/2014/main" id="{5EDA9186-594D-4754-B5B1-62D7A6C77D9D}"/>
              </a:ext>
            </a:extLst>
          </p:cNvPr>
          <p:cNvSpPr>
            <a:spLocks noChangeArrowheads="1"/>
          </p:cNvSpPr>
          <p:nvPr/>
        </p:nvSpPr>
        <p:spPr bwMode="auto">
          <a:xfrm>
            <a:off x="838200" y="1955155"/>
            <a:ext cx="83153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Movie Database Assignment - Grading Rubric &amp; Submission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What to Hand 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File Structure Requirements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Submit your complete assignment as </a:t>
            </a:r>
            <a:r>
              <a:rPr kumimoji="0" lang="en-US" altLang="en-US" sz="1200" b="1" i="0" u="none" strike="noStrike" cap="none" normalizeH="0" baseline="0" dirty="0">
                <a:ln>
                  <a:noFill/>
                </a:ln>
                <a:solidFill>
                  <a:schemeClr val="tx1"/>
                </a:solidFill>
                <a:effectLst/>
                <a:latin typeface="Arial" panose="020B0604020202020204" pitchFamily="34" charset="0"/>
              </a:rPr>
              <a:t>exactly 3 files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Unicode MS"/>
              </a:rPr>
              <a:t>index.html</a:t>
            </a:r>
            <a:r>
              <a:rPr kumimoji="0" lang="en-US" altLang="en-US" sz="1200" b="0" i="0" u="none" strike="noStrike" cap="none" normalizeH="0" baseline="0" dirty="0">
                <a:ln>
                  <a:noFill/>
                </a:ln>
                <a:solidFill>
                  <a:schemeClr val="tx1"/>
                </a:solidFill>
                <a:effectLst/>
              </a:rPr>
              <a:t> - Main HTML file containing: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Bootstrap responsive form for adding movies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Bootstrap striped table for displaying movies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Director filter dropdown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Movie details modal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All HTML structure and content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Unicode MS"/>
              </a:rPr>
              <a:t>styles.css</a:t>
            </a:r>
            <a:r>
              <a:rPr kumimoji="0" lang="en-US" altLang="en-US" sz="1200" b="0" i="0" u="none" strike="noStrike" cap="none" normalizeH="0" baseline="0" dirty="0">
                <a:ln>
                  <a:noFill/>
                </a:ln>
                <a:solidFill>
                  <a:schemeClr val="tx1"/>
                </a:solidFill>
                <a:effectLst/>
              </a:rPr>
              <a:t> - CSS file containing: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Custom validation error styling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Success message styling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Any additional custom styles beyond Bootstrap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Responsive design enhancements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Unicode MS"/>
              </a:rPr>
              <a:t>script.js</a:t>
            </a:r>
            <a:r>
              <a:rPr kumimoji="0" lang="en-US" altLang="en-US" sz="1200" b="0" i="0" u="none" strike="noStrike" cap="none" normalizeH="0" baseline="0" dirty="0">
                <a:ln>
                  <a:noFill/>
                </a:ln>
                <a:solidFill>
                  <a:schemeClr val="tx1"/>
                </a:solidFill>
                <a:effectLst/>
              </a:rPr>
              <a:t> - JavaScript file containing: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All validation functions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API/fetch operations for CRUD functionality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Dynamic table updates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Director filtering logic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All interactive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1B6BB72-FF52-489A-8162-17EBEAC59BAE}"/>
              </a:ext>
            </a:extLst>
          </p:cNvPr>
          <p:cNvSpPr txBox="1"/>
          <p:nvPr/>
        </p:nvSpPr>
        <p:spPr>
          <a:xfrm>
            <a:off x="5522052" y="289242"/>
            <a:ext cx="6094602" cy="1754326"/>
          </a:xfrm>
          <a:prstGeom prst="rect">
            <a:avLst/>
          </a:prstGeom>
          <a:noFill/>
        </p:spPr>
        <p:txBody>
          <a:bodyPr wrap="square">
            <a:spAutoFit/>
          </a:bodyPr>
          <a:lstStyle/>
          <a:p>
            <a:r>
              <a:rPr lang="en-US" b="1" dirty="0">
                <a:highlight>
                  <a:srgbClr val="FFFF00"/>
                </a:highlight>
              </a:rPr>
              <a:t>Important:</a:t>
            </a:r>
            <a:r>
              <a:rPr lang="en-US" dirty="0">
                <a:highlight>
                  <a:srgbClr val="FFFF00"/>
                </a:highlight>
              </a:rPr>
              <a:t> All three files must be in the same folder/directory for easy grading. Do not create separate </a:t>
            </a:r>
            <a:r>
              <a:rPr lang="en-US" dirty="0" err="1">
                <a:highlight>
                  <a:srgbClr val="FFFF00"/>
                </a:highlight>
              </a:rPr>
              <a:t>css</a:t>
            </a:r>
            <a:r>
              <a:rPr lang="en-US" dirty="0">
                <a:highlight>
                  <a:srgbClr val="FFFF00"/>
                </a:highlight>
              </a:rPr>
              <a:t>/ or </a:t>
            </a:r>
            <a:r>
              <a:rPr lang="en-US" dirty="0" err="1">
                <a:highlight>
                  <a:srgbClr val="FFFF00"/>
                </a:highlight>
              </a:rPr>
              <a:t>js</a:t>
            </a:r>
            <a:r>
              <a:rPr lang="en-US" dirty="0">
                <a:highlight>
                  <a:srgbClr val="FFFF00"/>
                </a:highlight>
              </a:rPr>
              <a:t>/ subfolder</a:t>
            </a:r>
          </a:p>
          <a:p>
            <a:endParaRPr lang="en-US" dirty="0">
              <a:highlight>
                <a:srgbClr val="FFFF00"/>
              </a:highlight>
            </a:endParaRPr>
          </a:p>
          <a:p>
            <a:r>
              <a:rPr lang="en-US" dirty="0">
                <a:highlight>
                  <a:srgbClr val="FFFF00"/>
                </a:highlight>
              </a:rPr>
              <a:t>Important2: Make sure you use a file called </a:t>
            </a:r>
            <a:r>
              <a:rPr lang="en-US" dirty="0" err="1">
                <a:highlight>
                  <a:srgbClr val="FFFF00"/>
                </a:highlight>
              </a:rPr>
              <a:t>movie_database.json</a:t>
            </a:r>
            <a:r>
              <a:rPr lang="en-US" dirty="0">
                <a:highlight>
                  <a:srgbClr val="FFFF00"/>
                </a:highlight>
              </a:rPr>
              <a:t> running on port 3000 . I do not want to guess your port number when running and grading your code</a:t>
            </a:r>
          </a:p>
        </p:txBody>
      </p:sp>
      <p:pic>
        <p:nvPicPr>
          <p:cNvPr id="8" name="Picture 7">
            <a:extLst>
              <a:ext uri="{FF2B5EF4-FFF2-40B4-BE49-F238E27FC236}">
                <a16:creationId xmlns:a16="http://schemas.microsoft.com/office/drawing/2014/main" id="{4AD00E97-FE8B-4182-A797-82B6D6AE69E1}"/>
              </a:ext>
            </a:extLst>
          </p:cNvPr>
          <p:cNvPicPr>
            <a:picLocks noChangeAspect="1"/>
          </p:cNvPicPr>
          <p:nvPr/>
        </p:nvPicPr>
        <p:blipFill>
          <a:blip r:embed="rId2"/>
          <a:stretch>
            <a:fillRect/>
          </a:stretch>
        </p:blipFill>
        <p:spPr>
          <a:xfrm>
            <a:off x="5394885" y="2546432"/>
            <a:ext cx="5593927" cy="3341759"/>
          </a:xfrm>
          <a:prstGeom prst="rect">
            <a:avLst/>
          </a:prstGeom>
        </p:spPr>
      </p:pic>
    </p:spTree>
    <p:extLst>
      <p:ext uri="{BB962C8B-B14F-4D97-AF65-F5344CB8AC3E}">
        <p14:creationId xmlns:p14="http://schemas.microsoft.com/office/powerpoint/2010/main" val="4032836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615</Words>
  <Application>Microsoft Office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Unicode MS</vt:lpstr>
      <vt:lpstr>Calibri</vt:lpstr>
      <vt:lpstr>Calibri Light</vt:lpstr>
      <vt:lpstr>Office Theme</vt:lpstr>
      <vt:lpstr>PowerPoint Presentation</vt:lpstr>
      <vt:lpstr>PowerPoint Presentation</vt:lpstr>
      <vt:lpstr>PowerPoint Presentation</vt:lpstr>
      <vt:lpstr>What to hand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Lash</dc:creator>
  <cp:lastModifiedBy>David Lash</cp:lastModifiedBy>
  <cp:revision>9</cp:revision>
  <dcterms:created xsi:type="dcterms:W3CDTF">2025-09-25T12:59:43Z</dcterms:created>
  <dcterms:modified xsi:type="dcterms:W3CDTF">2025-10-01T15:07:25Z</dcterms:modified>
</cp:coreProperties>
</file>