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8" r:id="rId7"/>
    <p:sldId id="269" r:id="rId8"/>
    <p:sldId id="270" r:id="rId9"/>
    <p:sldId id="271" r:id="rId10"/>
    <p:sldId id="286" r:id="rId11"/>
    <p:sldId id="287" r:id="rId12"/>
    <p:sldId id="274" r:id="rId13"/>
    <p:sldId id="288" r:id="rId14"/>
    <p:sldId id="289" r:id="rId15"/>
    <p:sldId id="277" r:id="rId16"/>
    <p:sldId id="292" r:id="rId17"/>
    <p:sldId id="293" r:id="rId18"/>
    <p:sldId id="280" r:id="rId19"/>
    <p:sldId id="290" r:id="rId20"/>
    <p:sldId id="291" r:id="rId21"/>
    <p:sldId id="283" r:id="rId22"/>
    <p:sldId id="294" r:id="rId23"/>
    <p:sldId id="295" r:id="rId2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23E4B3-2C73-4EB6-894D-4ED28E44A2E3}" type="datetimeFigureOut">
              <a:rPr lang="de-DE" smtClean="0"/>
              <a:pPr/>
              <a:t>09.09.2015</a:t>
            </a:fld>
            <a:endParaRPr lang="de-D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de-D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3786ED-FCDE-4826-B59D-783EEEF4F5DB}"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423E4B3-2C73-4EB6-894D-4ED28E44A2E3}" type="datetimeFigureOut">
              <a:rPr lang="de-DE" smtClean="0"/>
              <a:pPr/>
              <a:t>09.09.2015</a:t>
            </a:fld>
            <a:endParaRPr lang="de-DE"/>
          </a:p>
        </p:txBody>
      </p:sp>
      <p:sp>
        <p:nvSpPr>
          <p:cNvPr id="5" name="Footer Placeholder 4"/>
          <p:cNvSpPr>
            <a:spLocks noGrp="1"/>
          </p:cNvSpPr>
          <p:nvPr>
            <p:ph type="ftr" sz="quarter" idx="11"/>
          </p:nvPr>
        </p:nvSpPr>
        <p:spPr>
          <a:xfrm>
            <a:off x="457201" y="6248207"/>
            <a:ext cx="5573483" cy="365125"/>
          </a:xfrm>
        </p:spPr>
        <p:txBody>
          <a:bodyPr/>
          <a:lstStyle/>
          <a:p>
            <a:endParaRPr lang="de-D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53786ED-FCDE-4826-B59D-783EEEF4F5DB}"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p:txBody>
          <a:bodyPr/>
          <a:lstStyle/>
          <a:p>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423E4B3-2C73-4EB6-894D-4ED28E44A2E3}" type="datetimeFigureOut">
              <a:rPr lang="de-DE" smtClean="0"/>
              <a:pPr/>
              <a:t>09.09.2015</a:t>
            </a:fld>
            <a:endParaRPr lang="de-DE"/>
          </a:p>
        </p:txBody>
      </p:sp>
      <p:sp>
        <p:nvSpPr>
          <p:cNvPr id="10" name="Slide Number Placeholder 9"/>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2" name="Footer Placeholder 11"/>
          <p:cNvSpPr>
            <a:spLocks noGrp="1"/>
          </p:cNvSpPr>
          <p:nvPr>
            <p:ph type="ftr" sz="quarter" idx="17"/>
          </p:nvPr>
        </p:nvSpPr>
        <p:spPr/>
        <p:txBody>
          <a:bodyPr rtlCol="0"/>
          <a:lstStyle/>
          <a:p>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23E4B3-2C73-4EB6-894D-4ED28E44A2E3}" type="datetimeFigureOut">
              <a:rPr lang="de-DE" smtClean="0"/>
              <a:pPr/>
              <a:t>09.09.2015</a:t>
            </a:fld>
            <a:endParaRPr lang="de-DE"/>
          </a:p>
        </p:txBody>
      </p:sp>
      <p:sp>
        <p:nvSpPr>
          <p:cNvPr id="12" name="Slide Number Placeholder 11"/>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4" name="Footer Placeholder 13"/>
          <p:cNvSpPr>
            <a:spLocks noGrp="1"/>
          </p:cNvSpPr>
          <p:nvPr>
            <p:ph type="ftr" sz="quarter" idx="17"/>
          </p:nvPr>
        </p:nvSpPr>
        <p:spPr/>
        <p:txBody>
          <a:bodyPr rtlCol="0"/>
          <a:lstStyle/>
          <a:p>
            <a:endParaRPr lang="de-D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23E4B3-2C73-4EB6-894D-4ED28E44A2E3}" type="datetimeFigureOut">
              <a:rPr lang="de-DE" smtClean="0"/>
              <a:pPr/>
              <a:t>09.09.2015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23E4B3-2C73-4EB6-894D-4ED28E44A2E3}" type="datetimeFigureOut">
              <a:rPr lang="de-DE" smtClean="0"/>
              <a:pPr/>
              <a:t>09.09.2015</a:t>
            </a:fld>
            <a:endParaRPr lang="de-D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a:xfrm>
            <a:off x="1600200" y="6248206"/>
            <a:ext cx="4572000" cy="365125"/>
          </a:xfrm>
        </p:spPr>
        <p:txBody>
          <a:bodyPr rtlCol="0"/>
          <a:lstStyle/>
          <a:p>
            <a:endParaRPr lang="de-D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23E4B3-2C73-4EB6-894D-4ED28E44A2E3}" type="datetimeFigureOut">
              <a:rPr lang="de-DE" smtClean="0"/>
              <a:pPr/>
              <a:t>09.09.2015</a:t>
            </a:fld>
            <a:endParaRPr lang="de-D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de-D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3786ED-FCDE-4826-B59D-783EEEF4F5DB}"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Personas</a:t>
            </a:r>
            <a:r>
              <a:rPr lang="de-DE" smtClean="0"/>
              <a:t> </a:t>
            </a:r>
            <a:r>
              <a:rPr lang="de-DE" err="1" smtClean="0"/>
              <a:t>Redesign</a:t>
            </a:r>
            <a:r>
              <a:rPr lang="de-DE" smtClean="0"/>
              <a:t> </a:t>
            </a:r>
            <a:r>
              <a:rPr lang="de-DE" err="1" smtClean="0"/>
              <a:t>Rz</a:t>
            </a:r>
            <a:endParaRPr lang="de-DE"/>
          </a:p>
        </p:txBody>
      </p:sp>
      <p:sp>
        <p:nvSpPr>
          <p:cNvPr id="3" name="Subtitle 2"/>
          <p:cNvSpPr>
            <a:spLocks noGrp="1"/>
          </p:cNvSpPr>
          <p:nvPr>
            <p:ph type="subTitle" idx="1"/>
          </p:nvPr>
        </p:nvSpPr>
        <p:spPr/>
        <p:txBody>
          <a:bodyPr/>
          <a:lstStyle/>
          <a:p>
            <a:r>
              <a:rPr lang="de-DE" smtClean="0"/>
              <a:t>Version 1.0</a:t>
            </a:r>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Olga </a:t>
            </a:r>
            <a:r>
              <a:rPr lang="en-US" sz="1800" dirty="0" err="1" smtClean="0"/>
              <a:t>ist</a:t>
            </a:r>
            <a:r>
              <a:rPr lang="en-US" sz="1800" dirty="0" smtClean="0"/>
              <a:t> 28 </a:t>
            </a:r>
            <a:r>
              <a:rPr lang="en-US" sz="1800" dirty="0" err="1" smtClean="0"/>
              <a:t>Jahre</a:t>
            </a:r>
            <a:r>
              <a:rPr lang="en-US" sz="1800" dirty="0" smtClean="0"/>
              <a:t> alt und </a:t>
            </a:r>
            <a:r>
              <a:rPr lang="en-US" sz="1800" dirty="0" err="1" smtClean="0"/>
              <a:t>studiert</a:t>
            </a:r>
            <a:r>
              <a:rPr lang="en-US" sz="1800" dirty="0" smtClean="0"/>
              <a:t> </a:t>
            </a:r>
            <a:r>
              <a:rPr lang="en-US" sz="1800" dirty="0" err="1" smtClean="0"/>
              <a:t>seit</a:t>
            </a:r>
            <a:r>
              <a:rPr lang="en-US" sz="1800" dirty="0" smtClean="0"/>
              <a:t> </a:t>
            </a:r>
            <a:r>
              <a:rPr lang="en-US" sz="1800" dirty="0" err="1" smtClean="0"/>
              <a:t>zwei</a:t>
            </a:r>
            <a:r>
              <a:rPr lang="en-US" sz="1800" dirty="0" smtClean="0"/>
              <a:t> </a:t>
            </a:r>
            <a:r>
              <a:rPr lang="en-US" sz="1800" dirty="0" err="1" smtClean="0"/>
              <a:t>Jahren</a:t>
            </a:r>
            <a:r>
              <a:rPr lang="en-US" sz="1800" dirty="0" smtClean="0"/>
              <a:t> in Deutschland </a:t>
            </a:r>
            <a:r>
              <a:rPr lang="de-DE" sz="1800" dirty="0" smtClean="0"/>
              <a:t>Medizin. Das erste Staatsexamen hat sie bereits in der Ukraine absolviert, jedoch hiernach einen Platz an der Uni Regensburg bekommen.</a:t>
            </a:r>
          </a:p>
          <a:p>
            <a:r>
              <a:rPr lang="en-US" sz="1800" dirty="0" smtClean="0"/>
              <a:t> Olga </a:t>
            </a:r>
            <a:r>
              <a:rPr lang="de-DE" sz="1800" dirty="0" smtClean="0"/>
              <a:t>versucht</a:t>
            </a:r>
            <a:r>
              <a:rPr lang="en-US" sz="1800" dirty="0" smtClean="0"/>
              <a:t> so </a:t>
            </a:r>
            <a:r>
              <a:rPr lang="en-US" sz="1800" dirty="0" err="1" smtClean="0"/>
              <a:t>weit</a:t>
            </a:r>
            <a:r>
              <a:rPr lang="en-US" sz="1800" dirty="0" smtClean="0"/>
              <a:t> </a:t>
            </a:r>
            <a:r>
              <a:rPr lang="en-US" sz="1800" dirty="0" err="1" smtClean="0"/>
              <a:t>es</a:t>
            </a:r>
            <a:r>
              <a:rPr lang="en-US" sz="1800" dirty="0" smtClean="0"/>
              <a:t> </a:t>
            </a:r>
            <a:r>
              <a:rPr lang="en-US" sz="1800" dirty="0" err="1" smtClean="0"/>
              <a:t>ihr</a:t>
            </a:r>
            <a:r>
              <a:rPr lang="en-US" sz="1800" dirty="0" smtClean="0"/>
              <a:t> </a:t>
            </a:r>
            <a:r>
              <a:rPr lang="en-US" sz="1800" dirty="0" err="1" smtClean="0"/>
              <a:t>möglich</a:t>
            </a:r>
            <a:r>
              <a:rPr lang="en-US" sz="1800" dirty="0" smtClean="0"/>
              <a:t> </a:t>
            </a:r>
            <a:r>
              <a:rPr lang="en-US" sz="1800" dirty="0" err="1" smtClean="0"/>
              <a:t>ist</a:t>
            </a:r>
            <a:r>
              <a:rPr lang="en-US" sz="1800" dirty="0" smtClean="0"/>
              <a:t>, </a:t>
            </a:r>
            <a:r>
              <a:rPr lang="en-US" sz="1800" dirty="0" err="1" smtClean="0"/>
              <a:t>ihre</a:t>
            </a:r>
            <a:r>
              <a:rPr lang="en-US" sz="1800" dirty="0" smtClean="0"/>
              <a:t> Problem </a:t>
            </a:r>
            <a:r>
              <a:rPr lang="en-US" sz="1800" dirty="0" err="1" smtClean="0"/>
              <a:t>selbst</a:t>
            </a:r>
            <a:r>
              <a:rPr lang="en-US" sz="1800" dirty="0" smtClean="0"/>
              <a:t> </a:t>
            </a:r>
            <a:r>
              <a:rPr lang="en-US" sz="1800" dirty="0" err="1" smtClean="0"/>
              <a:t>zu</a:t>
            </a:r>
            <a:r>
              <a:rPr lang="en-US" sz="1800" dirty="0" smtClean="0"/>
              <a:t> </a:t>
            </a:r>
            <a:r>
              <a:rPr lang="en-US" sz="1800" dirty="0" err="1" smtClean="0"/>
              <a:t>lösen</a:t>
            </a:r>
            <a:r>
              <a:rPr lang="en-US" sz="1800" dirty="0" smtClean="0"/>
              <a:t>. </a:t>
            </a:r>
            <a:r>
              <a:rPr lang="en-US" sz="1800" dirty="0" err="1" smtClean="0"/>
              <a:t>Sie</a:t>
            </a:r>
            <a:r>
              <a:rPr lang="en-US" sz="1800" dirty="0" smtClean="0"/>
              <a:t> </a:t>
            </a:r>
            <a:r>
              <a:rPr lang="en-US" sz="1800" dirty="0" err="1" smtClean="0"/>
              <a:t>findet</a:t>
            </a:r>
            <a:r>
              <a:rPr lang="en-US" sz="1800" dirty="0" smtClean="0"/>
              <a:t> </a:t>
            </a:r>
            <a:r>
              <a:rPr lang="en-US" sz="1800" dirty="0" err="1" smtClean="0"/>
              <a:t>sich</a:t>
            </a:r>
            <a:r>
              <a:rPr lang="en-US" sz="1800" dirty="0" smtClean="0"/>
              <a:t> </a:t>
            </a:r>
            <a:r>
              <a:rPr lang="en-US" sz="1800" dirty="0" err="1" smtClean="0"/>
              <a:t>deshalb</a:t>
            </a:r>
            <a:r>
              <a:rPr lang="en-US" sz="1800" dirty="0" smtClean="0"/>
              <a:t> </a:t>
            </a:r>
            <a:r>
              <a:rPr lang="en-US" sz="1800" dirty="0" err="1" smtClean="0"/>
              <a:t>mitlerweile</a:t>
            </a:r>
            <a:r>
              <a:rPr lang="en-US" sz="1800" dirty="0" smtClean="0"/>
              <a:t> </a:t>
            </a:r>
            <a:r>
              <a:rPr lang="en-US" sz="1800" dirty="0" err="1" smtClean="0"/>
              <a:t>sehr</a:t>
            </a:r>
            <a:r>
              <a:rPr lang="en-US" sz="1800" dirty="0" smtClean="0"/>
              <a:t> gut auf der RZ-</a:t>
            </a:r>
            <a:r>
              <a:rPr lang="en-US" sz="1800" dirty="0" err="1" smtClean="0"/>
              <a:t>Seite</a:t>
            </a:r>
            <a:r>
              <a:rPr lang="en-US" sz="1800" dirty="0" smtClean="0"/>
              <a:t> </a:t>
            </a:r>
            <a:r>
              <a:rPr lang="en-US" sz="1800" dirty="0" err="1" smtClean="0"/>
              <a:t>zurecht</a:t>
            </a:r>
            <a:r>
              <a:rPr lang="en-US" sz="1800" dirty="0" smtClean="0"/>
              <a:t>, </a:t>
            </a:r>
            <a:r>
              <a:rPr lang="en-US" sz="1800" dirty="0" err="1" smtClean="0"/>
              <a:t>jedoch</a:t>
            </a:r>
            <a:r>
              <a:rPr lang="en-US" sz="1800" dirty="0" smtClean="0"/>
              <a:t> hat </a:t>
            </a:r>
            <a:r>
              <a:rPr lang="en-US" sz="1800" dirty="0" err="1" smtClean="0"/>
              <a:t>sie</a:t>
            </a:r>
            <a:r>
              <a:rPr lang="en-US" sz="1800" dirty="0" smtClean="0"/>
              <a:t> </a:t>
            </a:r>
            <a:r>
              <a:rPr lang="en-US" sz="1800" dirty="0" err="1" smtClean="0"/>
              <a:t>hierfür</a:t>
            </a:r>
            <a:r>
              <a:rPr lang="en-US" sz="1800" dirty="0" smtClean="0"/>
              <a:t> </a:t>
            </a:r>
            <a:r>
              <a:rPr lang="en-US" sz="1800" dirty="0" err="1" smtClean="0"/>
              <a:t>sehr</a:t>
            </a:r>
            <a:r>
              <a:rPr lang="en-US" sz="1800" dirty="0" smtClean="0"/>
              <a:t> </a:t>
            </a:r>
            <a:r>
              <a:rPr lang="en-US" sz="1800" dirty="0" err="1" smtClean="0"/>
              <a:t>lange</a:t>
            </a:r>
            <a:r>
              <a:rPr lang="en-US" sz="1800" dirty="0" smtClean="0"/>
              <a:t> </a:t>
            </a:r>
            <a:r>
              <a:rPr lang="en-US" sz="1800" dirty="0" err="1" smtClean="0"/>
              <a:t>benötigt</a:t>
            </a:r>
            <a:r>
              <a:rPr lang="en-US" sz="1800" dirty="0" smtClean="0"/>
              <a:t>.</a:t>
            </a:r>
          </a:p>
          <a:p>
            <a:r>
              <a:rPr lang="en-US" sz="1800" dirty="0" err="1" smtClean="0"/>
              <a:t>Interresiert</a:t>
            </a:r>
            <a:r>
              <a:rPr lang="en-US" sz="1800" dirty="0" smtClean="0"/>
              <a:t> </a:t>
            </a:r>
            <a:r>
              <a:rPr lang="en-US" sz="1800" dirty="0" err="1" smtClean="0"/>
              <a:t>ist</a:t>
            </a:r>
            <a:r>
              <a:rPr lang="en-US" sz="1800" dirty="0" smtClean="0"/>
              <a:t> Olga </a:t>
            </a:r>
            <a:r>
              <a:rPr lang="en-US" sz="1800" dirty="0" err="1" smtClean="0"/>
              <a:t>vor</a:t>
            </a:r>
            <a:r>
              <a:rPr lang="en-US" sz="1800" dirty="0" smtClean="0"/>
              <a:t> </a:t>
            </a:r>
            <a:r>
              <a:rPr lang="en-US" sz="1800" dirty="0" err="1" smtClean="0"/>
              <a:t>allem</a:t>
            </a:r>
            <a:r>
              <a:rPr lang="en-US" sz="1800" dirty="0" smtClean="0"/>
              <a:t> an Software die </a:t>
            </a:r>
            <a:r>
              <a:rPr lang="en-US" sz="1800" dirty="0" err="1" smtClean="0"/>
              <a:t>Sie</a:t>
            </a:r>
            <a:r>
              <a:rPr lang="en-US" sz="1800" dirty="0" smtClean="0"/>
              <a:t> </a:t>
            </a:r>
            <a:r>
              <a:rPr lang="en-US" sz="1800" dirty="0" err="1" smtClean="0"/>
              <a:t>über</a:t>
            </a:r>
            <a:r>
              <a:rPr lang="en-US" sz="1800" dirty="0" smtClean="0"/>
              <a:t> das </a:t>
            </a:r>
            <a:r>
              <a:rPr lang="en-US" sz="1800" dirty="0" err="1" smtClean="0"/>
              <a:t>Rechenzentrum</a:t>
            </a:r>
            <a:r>
              <a:rPr lang="en-US" sz="1800" dirty="0" smtClean="0"/>
              <a:t> </a:t>
            </a:r>
            <a:r>
              <a:rPr lang="en-US" sz="1800" dirty="0" err="1" smtClean="0"/>
              <a:t>zur</a:t>
            </a:r>
            <a:r>
              <a:rPr lang="en-US" sz="1800" dirty="0" smtClean="0"/>
              <a:t> </a:t>
            </a:r>
            <a:r>
              <a:rPr lang="en-US" sz="1800" dirty="0" err="1" smtClean="0"/>
              <a:t>Verfügung</a:t>
            </a:r>
            <a:r>
              <a:rPr lang="en-US" sz="1800" dirty="0" smtClean="0"/>
              <a:t> </a:t>
            </a:r>
            <a:r>
              <a:rPr lang="en-US" sz="1800" dirty="0" err="1" smtClean="0"/>
              <a:t>gestellt</a:t>
            </a:r>
            <a:r>
              <a:rPr lang="en-US" sz="1800" dirty="0" smtClean="0"/>
              <a:t> </a:t>
            </a:r>
            <a:r>
              <a:rPr lang="en-US" sz="1800" dirty="0" err="1" smtClean="0"/>
              <a:t>bekommt</a:t>
            </a:r>
            <a:r>
              <a:rPr lang="en-US" sz="1800" dirty="0" smtClean="0"/>
              <a:t> und an den Support seiten, falls </a:t>
            </a:r>
            <a:r>
              <a:rPr lang="en-US" sz="1800" dirty="0" err="1" smtClean="0"/>
              <a:t>Fragen</a:t>
            </a:r>
            <a:r>
              <a:rPr lang="en-US" sz="1800" dirty="0" smtClean="0"/>
              <a:t> </a:t>
            </a:r>
            <a:r>
              <a:rPr lang="en-US" sz="1800" dirty="0" err="1" smtClean="0"/>
              <a:t>auftreten</a:t>
            </a:r>
            <a:r>
              <a:rPr lang="en-US" sz="1800" dirty="0" smtClean="0"/>
              <a:t>.</a:t>
            </a:r>
          </a:p>
          <a:p>
            <a:r>
              <a:rPr lang="en-US" sz="1800" dirty="0" smtClean="0"/>
              <a:t>Das </a:t>
            </a:r>
            <a:r>
              <a:rPr lang="en-US" sz="1800" dirty="0" err="1" smtClean="0"/>
              <a:t>Passwort</a:t>
            </a:r>
            <a:r>
              <a:rPr lang="en-US" sz="1800" dirty="0" smtClean="0"/>
              <a:t> </a:t>
            </a:r>
            <a:r>
              <a:rPr lang="en-US" sz="1800" dirty="0" err="1" smtClean="0"/>
              <a:t>ändert</a:t>
            </a:r>
            <a:r>
              <a:rPr lang="en-US" sz="1800" dirty="0" smtClean="0"/>
              <a:t> </a:t>
            </a:r>
            <a:r>
              <a:rPr lang="en-US" sz="1800" dirty="0" err="1" smtClean="0"/>
              <a:t>sie</a:t>
            </a:r>
            <a:r>
              <a:rPr lang="en-US" sz="1800" dirty="0" smtClean="0"/>
              <a:t> </a:t>
            </a:r>
            <a:r>
              <a:rPr lang="en-US" sz="1800" dirty="0" err="1" smtClean="0"/>
              <a:t>immer</a:t>
            </a:r>
            <a:r>
              <a:rPr lang="en-US" sz="1800" dirty="0" smtClean="0"/>
              <a:t> so </a:t>
            </a:r>
            <a:r>
              <a:rPr lang="en-US" sz="1800" dirty="0" err="1" smtClean="0"/>
              <a:t>spät</a:t>
            </a:r>
            <a:r>
              <a:rPr lang="en-US" sz="1800" dirty="0" smtClean="0"/>
              <a:t> </a:t>
            </a:r>
            <a:r>
              <a:rPr lang="en-US" sz="1800" dirty="0" err="1" smtClean="0"/>
              <a:t>wie</a:t>
            </a:r>
            <a:r>
              <a:rPr lang="en-US" sz="1800" dirty="0" smtClean="0"/>
              <a:t> </a:t>
            </a:r>
            <a:r>
              <a:rPr lang="en-US" sz="1800" dirty="0" err="1" smtClean="0"/>
              <a:t>möglich</a:t>
            </a:r>
            <a:r>
              <a:rPr lang="en-US" sz="1800" dirty="0" smtClean="0"/>
              <a:t>, </a:t>
            </a:r>
            <a:r>
              <a:rPr lang="en-US" sz="1800" dirty="0" err="1" smtClean="0"/>
              <a:t>weshalb</a:t>
            </a:r>
            <a:r>
              <a:rPr lang="en-US" sz="1800" dirty="0" smtClean="0"/>
              <a:t> </a:t>
            </a:r>
            <a:r>
              <a:rPr lang="en-US" sz="1800" dirty="0" err="1" smtClean="0"/>
              <a:t>Sie</a:t>
            </a:r>
            <a:r>
              <a:rPr lang="en-US" sz="1800" dirty="0" smtClean="0"/>
              <a:t> </a:t>
            </a:r>
            <a:r>
              <a:rPr lang="en-US" sz="1800" dirty="0" err="1" smtClean="0"/>
              <a:t>sich</a:t>
            </a:r>
            <a:r>
              <a:rPr lang="en-US" sz="1800" dirty="0" smtClean="0"/>
              <a:t> </a:t>
            </a:r>
            <a:r>
              <a:rPr lang="en-US" sz="1800" dirty="0" err="1" smtClean="0"/>
              <a:t>vor</a:t>
            </a:r>
            <a:r>
              <a:rPr lang="en-US" sz="1800" dirty="0" smtClean="0"/>
              <a:t> </a:t>
            </a:r>
            <a:r>
              <a:rPr lang="en-US" sz="1800" dirty="0" err="1" smtClean="0"/>
              <a:t>kurzen</a:t>
            </a:r>
            <a:r>
              <a:rPr lang="en-US" sz="1800" dirty="0" smtClean="0"/>
              <a:t> </a:t>
            </a:r>
            <a:r>
              <a:rPr lang="en-US" sz="1800" dirty="0" err="1" smtClean="0"/>
              <a:t>erst</a:t>
            </a:r>
            <a:r>
              <a:rPr lang="en-US" sz="1800" dirty="0" smtClean="0"/>
              <a:t> den SMS-Service </a:t>
            </a:r>
            <a:r>
              <a:rPr lang="en-US" sz="1800" dirty="0" err="1" smtClean="0"/>
              <a:t>eingerichtet</a:t>
            </a:r>
            <a:r>
              <a:rPr lang="en-US" sz="1800" dirty="0" smtClean="0"/>
              <a:t> hat, </a:t>
            </a:r>
            <a:r>
              <a:rPr lang="en-US" sz="1800" dirty="0" err="1" smtClean="0"/>
              <a:t>aus</a:t>
            </a:r>
            <a:r>
              <a:rPr lang="en-US" sz="1800" dirty="0" smtClean="0"/>
              <a:t> Angst </a:t>
            </a:r>
            <a:r>
              <a:rPr lang="en-US" sz="1800" dirty="0" err="1" smtClean="0"/>
              <a:t>sie</a:t>
            </a:r>
            <a:r>
              <a:rPr lang="en-US" sz="1800" dirty="0" smtClean="0"/>
              <a:t> </a:t>
            </a:r>
            <a:r>
              <a:rPr lang="en-US" sz="1800" dirty="0" err="1" smtClean="0"/>
              <a:t>vergesse</a:t>
            </a:r>
            <a:r>
              <a:rPr lang="en-US" sz="1800" dirty="0" smtClean="0"/>
              <a:t> </a:t>
            </a:r>
            <a:r>
              <a:rPr lang="en-US" sz="1800" dirty="0" err="1" smtClean="0"/>
              <a:t>es</a:t>
            </a:r>
            <a:r>
              <a:rPr lang="en-US" sz="1800" dirty="0" smtClean="0"/>
              <a:t> </a:t>
            </a:r>
            <a:r>
              <a:rPr lang="en-US" sz="1800" dirty="0" err="1" smtClean="0"/>
              <a:t>doch</a:t>
            </a:r>
            <a:r>
              <a:rPr lang="en-US" sz="1800" dirty="0" smtClean="0"/>
              <a:t> </a:t>
            </a:r>
            <a:r>
              <a:rPr lang="en-US" sz="1800" dirty="0" err="1" smtClean="0"/>
              <a:t>einmal</a:t>
            </a:r>
            <a:r>
              <a:rPr lang="en-US" sz="1800" dirty="0" smtClean="0"/>
              <a:t>  </a:t>
            </a:r>
            <a:endParaRPr lang="en-US" sz="14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2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Olga </a:t>
            </a:r>
            <a:r>
              <a:rPr lang="de-DE" sz="1500" dirty="0"/>
              <a:t>soll zunächst </a:t>
            </a:r>
            <a:r>
              <a:rPr lang="de-DE" sz="1500" dirty="0" smtClean="0"/>
              <a:t>ihr </a:t>
            </a:r>
            <a:r>
              <a:rPr lang="de-DE" sz="1500" dirty="0"/>
              <a:t>Passwort </a:t>
            </a:r>
            <a:r>
              <a:rPr lang="de-DE" sz="1500" dirty="0" smtClean="0"/>
              <a:t>ändern und ihren SMS Service einrichten.</a:t>
            </a:r>
            <a:endParaRPr lang="de-DE" sz="1800" dirty="0"/>
          </a:p>
          <a:p>
            <a:r>
              <a:rPr lang="de-DE" sz="1800" dirty="0"/>
              <a:t>Szenario </a:t>
            </a:r>
            <a:r>
              <a:rPr lang="de-DE" sz="1800" dirty="0" smtClean="0"/>
              <a:t>2:</a:t>
            </a:r>
          </a:p>
          <a:p>
            <a:pPr lvl="1"/>
            <a:r>
              <a:rPr lang="de-DE" sz="1500" dirty="0" smtClean="0"/>
              <a:t>Olga hat vor kurzem Ihr Passwort vergessen, kann sich jedoch nicht mehr daran erinnern. Weshalb sie den vor kurzen eingerichteten SMS Service in Anspruch nimmt um ihr Passwort zurück zu setzen. </a:t>
            </a:r>
          </a:p>
          <a:p>
            <a:r>
              <a:rPr lang="de-DE" sz="1800" dirty="0" smtClean="0"/>
              <a:t>Szenario 3:</a:t>
            </a:r>
          </a:p>
          <a:p>
            <a:pPr lvl="1"/>
            <a:r>
              <a:rPr lang="de-DE" sz="1500" dirty="0" smtClean="0"/>
              <a:t>Um sich nicht jedes mal an das Passwort erinnern zu müssen beschließt Olga ihr E-Mail Konto mit Outlook zu verbinden und informiert sich hierfür auf der RZ Seite, wie dies funktioniert.</a:t>
            </a:r>
            <a:endParaRPr lang="de-DE" sz="1500" dirty="0"/>
          </a:p>
          <a:p>
            <a:r>
              <a:rPr lang="de-DE" sz="1800" dirty="0" smtClean="0"/>
              <a:t>Szenario 4:</a:t>
            </a:r>
            <a:endParaRPr lang="de-DE" sz="1800" dirty="0"/>
          </a:p>
          <a:p>
            <a:pPr lvl="1"/>
            <a:r>
              <a:rPr lang="de-DE" sz="1500" dirty="0" smtClean="0"/>
              <a:t>Nachdem Olga weiß wie sie das Konto mit Outlook verbindet, bemerkt sie, dass auf ihrem Rechner noch kein Outlook installiert ist, weshalb sie nun nach dem Office Paket sucht und dieses </a:t>
            </a:r>
            <a:r>
              <a:rPr lang="de-DE" sz="1500" dirty="0" err="1" smtClean="0"/>
              <a:t>herunterläd</a:t>
            </a:r>
            <a:r>
              <a:rPr lang="de-DE" sz="1500" dirty="0" smtClean="0"/>
              <a:t>.</a:t>
            </a:r>
          </a:p>
          <a:p>
            <a:pPr lvl="1"/>
            <a:endParaRPr lang="de-DE" sz="1500" dirty="0"/>
          </a:p>
          <a:p>
            <a:pPr lvl="1"/>
            <a:endParaRPr lang="de-DE" sz="700" dirty="0"/>
          </a:p>
          <a:p>
            <a:pPr lvl="1"/>
            <a:endParaRPr lang="de-DE" sz="15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0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Hubert</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63185019"/>
              </p:ext>
            </p:extLst>
          </p:nvPr>
        </p:nvGraphicFramePr>
        <p:xfrm>
          <a:off x="3203848" y="1772816"/>
          <a:ext cx="5472608" cy="4046222"/>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48</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Professor der </a:t>
                      </a:r>
                      <a:r>
                        <a:rPr kumimoji="0" lang="de-DE" sz="1000" b="0" i="0" u="none" strike="noStrike" cap="none" normalizeH="0" baseline="0" noProof="0" dirty="0" smtClean="0">
                          <a:ln>
                            <a:noFill/>
                          </a:ln>
                          <a:solidFill>
                            <a:schemeClr val="tx1"/>
                          </a:solidFill>
                          <a:effectLst/>
                          <a:latin typeface="Arial" charset="0"/>
                        </a:rPr>
                        <a:t>Literaturwissenschaft</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Ändert</a:t>
                      </a:r>
                      <a:r>
                        <a:rPr kumimoji="0" lang="en-US" sz="1000" b="0" i="0" u="none" strike="noStrike" cap="none" normalizeH="0" baseline="0" dirty="0" smtClean="0">
                          <a:ln>
                            <a:noFill/>
                          </a:ln>
                          <a:solidFill>
                            <a:schemeClr val="tx1"/>
                          </a:solidFill>
                          <a:effectLst/>
                          <a:latin typeface="Arial" charset="0"/>
                        </a:rPr>
                        <a:t> sein </a:t>
                      </a:r>
                      <a:r>
                        <a:rPr kumimoji="0" lang="en-US" sz="1000" b="0" i="0" u="none" strike="noStrike" cap="none" normalizeH="0" baseline="0" dirty="0" err="1" smtClean="0">
                          <a:ln>
                            <a:noFill/>
                          </a:ln>
                          <a:solidFill>
                            <a:schemeClr val="tx1"/>
                          </a:solidFill>
                          <a:effectLst/>
                          <a:latin typeface="Arial" charset="0"/>
                        </a:rPr>
                        <a:t>Passwort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aufgerufen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wird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gelegentlich</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Vier</a:t>
                      </a:r>
                      <a:r>
                        <a:rPr kumimoji="0" lang="en-US" sz="1000" b="0" i="0" u="none" strike="noStrike" cap="none" normalizeH="0" baseline="0" dirty="0" smtClean="0">
                          <a:ln>
                            <a:noFill/>
                          </a:ln>
                          <a:solidFill>
                            <a:schemeClr val="tx1"/>
                          </a:solidFill>
                          <a:effectLst/>
                          <a:latin typeface="Arial" charset="0"/>
                        </a:rPr>
                        <a:t> Kinder, </a:t>
                      </a:r>
                      <a:r>
                        <a:rPr kumimoji="0" lang="en-US" sz="1000" b="0" i="0" u="none" strike="noStrike" cap="none" normalizeH="0" baseline="0" dirty="0" err="1" smtClean="0">
                          <a:ln>
                            <a:noFill/>
                          </a:ln>
                          <a:solidFill>
                            <a:schemeClr val="tx1"/>
                          </a:solidFill>
                          <a:effectLst/>
                          <a:latin typeface="Arial" charset="0"/>
                        </a:rPr>
                        <a:t>eins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studiert</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a:t>
                      </a:r>
                      <a:r>
                        <a:rPr kumimoji="0" lang="en-US" sz="1000" b="0" i="0" u="none" strike="noStrike" cap="none" normalizeH="0" baseline="0" dirty="0" smtClean="0">
                          <a:ln>
                            <a:noFill/>
                          </a:ln>
                          <a:solidFill>
                            <a:schemeClr val="tx1"/>
                          </a:solidFill>
                          <a:effectLst/>
                          <a:latin typeface="Arial" charset="0"/>
                        </a:rPr>
                        <a:t> Regensburg </a:t>
                      </a:r>
                      <a:r>
                        <a:rPr kumimoji="0" lang="en-US" sz="1000" b="0" i="0" u="none" strike="noStrike" cap="none" normalizeH="0" baseline="0" dirty="0" err="1" smtClean="0">
                          <a:ln>
                            <a:noFill/>
                          </a:ln>
                          <a:solidFill>
                            <a:schemeClr val="tx1"/>
                          </a:solidFill>
                          <a:effectLst/>
                          <a:latin typeface="Arial" charset="0"/>
                        </a:rPr>
                        <a:t>Chemie</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von </a:t>
                      </a:r>
                      <a:r>
                        <a:rPr kumimoji="0" lang="en-US" sz="1000" b="0" i="0" u="none" strike="noStrike" cap="none" normalizeH="0" baseline="0" dirty="0" err="1" smtClean="0">
                          <a:ln>
                            <a:noFill/>
                          </a:ln>
                          <a:solidFill>
                            <a:schemeClr val="tx1"/>
                          </a:solidFill>
                          <a:effectLst/>
                          <a:latin typeface="Arial" charset="0"/>
                        </a:rPr>
                        <a:t>Kindern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helfen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Kam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mit</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alten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soweit</a:t>
                      </a:r>
                      <a:r>
                        <a:rPr kumimoji="0" lang="en-US" sz="1000" b="0" i="0" u="none" strike="noStrike" cap="none" normalizeH="0" baseline="0" dirty="0" smtClean="0">
                          <a:ln>
                            <a:noFill/>
                          </a:ln>
                          <a:solidFill>
                            <a:schemeClr val="tx1"/>
                          </a:solidFill>
                          <a:effectLst/>
                          <a:latin typeface="Arial" charset="0"/>
                        </a:rPr>
                        <a:t> gut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neue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Aufbau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nicht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schlechter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jedoch</a:t>
                      </a:r>
                      <a:r>
                        <a:rPr kumimoji="0" lang="en-US" sz="1000" b="0" i="0" u="none" strike="noStrike" cap="none" normalizeH="0" baseline="0" dirty="0" smtClean="0">
                          <a:ln>
                            <a:noFill/>
                          </a:ln>
                          <a:solidFill>
                            <a:schemeClr val="tx1"/>
                          </a:solidFill>
                          <a:effectLst/>
                          <a:latin typeface="Arial" charset="0"/>
                        </a:rPr>
                        <a:t> von </a:t>
                      </a:r>
                      <a:r>
                        <a:rPr kumimoji="0" lang="en-US" sz="1000" b="0" i="0" u="none" strike="noStrike" cap="none" normalizeH="0" baseline="0" dirty="0" err="1" smtClean="0">
                          <a:ln>
                            <a:noFill/>
                          </a:ln>
                          <a:solidFill>
                            <a:schemeClr val="tx1"/>
                          </a:solidFill>
                          <a:effectLst/>
                          <a:latin typeface="Arial" charset="0"/>
                        </a:rPr>
                        <a:t>neuem</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Aufbau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angetan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liest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in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Würde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Angebot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nutzen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wenn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sinnvoll</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konsistent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aufgebaut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2" name="Picture 2" descr="Hubert Jo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29614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04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a:t>
            </a:r>
            <a:r>
              <a:rPr lang="de-DE" sz="1800" dirty="0" smtClean="0"/>
              <a:t>Hubert ist 48 Jahre alt und Professor der Literaturwissenschaft an der Universität Regensburg. Seine Frau arbeitet ebenfalls an der Universität als Chemie Professorin. Ein Kind von ihm studiert noch an der Universität Chemie. Seine restlichen drei Kinder haben bereits fertig studiert und arbeiten in der Wirtschaft. Bei technischen Fragen zu Hause wird bei fragen immer eines der Kinder herangezogen. Auch bei Problemen in der Uni mit Software oder Hardware bezieht Hubert erst seine Kinder mit ein bevor er den Support kontaktiert.</a:t>
            </a:r>
          </a:p>
          <a:p>
            <a:r>
              <a:rPr lang="de-DE" sz="1800" dirty="0" smtClean="0"/>
              <a:t>Informationen zu seinen Fragen und Problemen hat Hubert meist auch der Rechenzentrum Seite gefunden, jedoch ist der Weg dorthin für ihn meist sehr beschwerlich, wenn er nicht genau weiß wo er suchen muss.</a:t>
            </a:r>
          </a:p>
          <a:p>
            <a:r>
              <a:rPr lang="de-DE" sz="1800" dirty="0" smtClean="0"/>
              <a:t>Hubert arbeitet außerdem ein bis zwei mal pro Woche von zu Hause aus, je nachdem welche Termine er in der Universität wahrnehmen muss</a:t>
            </a:r>
          </a:p>
          <a:p>
            <a:r>
              <a:rPr lang="de-DE" sz="1800" dirty="0" smtClean="0"/>
              <a:t>Interessiert ist Hubert vor allem am Softwareangebot. </a:t>
            </a:r>
            <a:endParaRPr lang="en-US" sz="14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34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Hubert ist heute zu Hause und möchte sich ein Programm herunterladen. Jedoch geht dies nicht ohne VPN. Deswegen informiert sich Hubert wie dies funktioniert und richtet sich seinen VPN Zugang ein.</a:t>
            </a:r>
            <a:endParaRPr lang="de-DE" sz="1800" dirty="0" smtClean="0"/>
          </a:p>
          <a:p>
            <a:r>
              <a:rPr lang="de-DE" sz="1800" dirty="0" smtClean="0"/>
              <a:t>Szenario 2:</a:t>
            </a:r>
          </a:p>
          <a:p>
            <a:pPr lvl="1"/>
            <a:r>
              <a:rPr lang="de-DE" sz="1500" dirty="0" smtClean="0"/>
              <a:t>Anschließend macht Hubert auch die Suche nach dem Statistik Programm SPSS und prüft zunächst ob die Angebotene Version mit seinem Rechner kompatibel ist. </a:t>
            </a:r>
            <a:endParaRPr lang="de-DE" sz="1500" dirty="0"/>
          </a:p>
          <a:p>
            <a:r>
              <a:rPr lang="de-DE" sz="1800" dirty="0" smtClean="0"/>
              <a:t>Szenario 3:</a:t>
            </a:r>
          </a:p>
          <a:p>
            <a:pPr lvl="1"/>
            <a:r>
              <a:rPr lang="de-DE" sz="1500" dirty="0" smtClean="0"/>
              <a:t>Da Hubert dieses Semester zum ersten mal seine eigenen Vorlesungen aufzeichnen lassen will, informiert er sich, welche Qualität diese Videos haben werden.</a:t>
            </a:r>
          </a:p>
          <a:p>
            <a:r>
              <a:rPr lang="de-DE" sz="1800" dirty="0" smtClean="0"/>
              <a:t>Szenario 4:</a:t>
            </a:r>
          </a:p>
          <a:p>
            <a:pPr lvl="1"/>
            <a:r>
              <a:rPr lang="de-DE" sz="1500" dirty="0" smtClean="0"/>
              <a:t>Hubert ist mit der Videos zufrieden und beschließt sich nun weiter damit Vertraut zu machen, welche Schritte unternommen werden müssen um seine Vorlesung aufzeichnen zu lassen</a:t>
            </a:r>
            <a:endParaRPr lang="de-DE" sz="1500" dirty="0"/>
          </a:p>
          <a:p>
            <a:pPr lvl="1"/>
            <a:endParaRPr lang="de-DE" sz="700" dirty="0"/>
          </a:p>
          <a:p>
            <a:pPr lvl="1"/>
            <a:endParaRPr lang="de-DE" sz="15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8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de-DE" sz="2800" b="1" dirty="0" smtClean="0"/>
              <a:t>Franziska</a:t>
            </a:r>
            <a:endParaRPr lang="de-DE" sz="2800" dirty="0"/>
          </a:p>
        </p:txBody>
      </p:sp>
      <p:graphicFrame>
        <p:nvGraphicFramePr>
          <p:cNvPr id="4" name="Group 98"/>
          <p:cNvGraphicFramePr>
            <a:graphicFrameLocks noGrp="1"/>
          </p:cNvGraphicFramePr>
          <p:nvPr>
            <p:extLst>
              <p:ext uri="{D42A27DB-BD31-4B8C-83A1-F6EECF244321}">
                <p14:modId xmlns:p14="http://schemas.microsoft.com/office/powerpoint/2010/main" val="1525238180"/>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42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Dozentin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Rechtswissenschaft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Erst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kurzem</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Universität</a:t>
                      </a:r>
                      <a:r>
                        <a:rPr kumimoji="0" lang="en-US" sz="1000" b="0" i="0" u="none" strike="noStrike" cap="none" normalizeH="0" baseline="0" dirty="0" smtClean="0">
                          <a:ln>
                            <a:noFill/>
                          </a:ln>
                          <a:solidFill>
                            <a:schemeClr val="tx1"/>
                          </a:solidFill>
                          <a:effectLst/>
                          <a:latin typeface="Arial" charset="0"/>
                        </a:rPr>
                        <a:t> und muss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noch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sofern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umsonst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gemacht</a:t>
                      </a:r>
                      <a:r>
                        <a:rPr kumimoji="0" lang="en-US" sz="1000" b="0" i="0" u="none" strike="noStrike" cap="none" normalizeH="0" baseline="0" dirty="0" smtClean="0">
                          <a:ln>
                            <a:noFill/>
                          </a:ln>
                          <a:solidFill>
                            <a:schemeClr val="tx1"/>
                          </a:solidFill>
                          <a:effectLst/>
                          <a:latin typeface="Arial" charset="0"/>
                        </a:rPr>
                        <a:t> warden den Support </a:t>
                      </a:r>
                      <a:r>
                        <a:rPr kumimoji="0" lang="en-US" sz="1000" b="0" i="0" u="none" strike="noStrike" cap="none" normalizeH="0" baseline="0" dirty="0" err="1" smtClean="0">
                          <a:ln>
                            <a:noFill/>
                          </a:ln>
                          <a:solidFill>
                            <a:schemeClr val="tx1"/>
                          </a:solidFill>
                          <a:effectLst/>
                          <a:latin typeface="Arial" charset="0"/>
                        </a:rPr>
                        <a:t>erledigen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ordentlicher</a:t>
                      </a:r>
                      <a:r>
                        <a:rPr kumimoji="0" lang="en-US" sz="1000" b="0" i="0" u="none" strike="noStrike" cap="none" normalizeH="0" baseline="0" dirty="0" smtClean="0">
                          <a:ln>
                            <a:noFill/>
                          </a:ln>
                          <a:solidFill>
                            <a:schemeClr val="tx1"/>
                          </a:solidFill>
                          <a:effectLst/>
                          <a:latin typeface="Arial" charset="0"/>
                        </a:rPr>
                        <a:t> Mensch und mag </a:t>
                      </a:r>
                      <a:r>
                        <a:rPr kumimoji="0" lang="en-US" sz="1000" b="0" i="0" u="none" strike="noStrike" cap="none" normalizeH="0" baseline="0" dirty="0" err="1" smtClean="0">
                          <a:ln>
                            <a:noFill/>
                          </a:ln>
                          <a:solidFill>
                            <a:schemeClr val="tx1"/>
                          </a:solidFill>
                          <a:effectLst/>
                          <a:latin typeface="Arial" charset="0"/>
                        </a:rPr>
                        <a:t>deshalb</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aufgeräumte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Solange </a:t>
                      </a:r>
                      <a:r>
                        <a:rPr kumimoji="0" lang="en-US" sz="1000" b="0" i="0" u="none" strike="noStrike" cap="none" normalizeH="0" baseline="0" dirty="0" err="1" smtClean="0">
                          <a:ln>
                            <a:noFill/>
                          </a:ln>
                          <a:solidFill>
                            <a:schemeClr val="tx1"/>
                          </a:solidFill>
                          <a:effectLst/>
                          <a:latin typeface="Arial" charset="0"/>
                        </a:rPr>
                        <a:t>eine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einheitliche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Bezeichung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vorhanden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arbeitet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gerne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a:t>
                      </a:r>
                      <a:r>
                        <a:rPr kumimoji="0" lang="en-US" sz="1000" b="0" i="0" u="none" strike="noStrike" cap="none" normalizeH="0" baseline="0" dirty="0" smtClean="0">
                          <a:ln>
                            <a:noFill/>
                          </a:ln>
                          <a:solidFill>
                            <a:schemeClr val="tx1"/>
                          </a:solidFill>
                          <a:effectLst/>
                          <a:latin typeface="Arial" charset="0"/>
                        </a:rPr>
                        <a:t> an der </a:t>
                      </a:r>
                      <a:r>
                        <a:rPr kumimoji="0" lang="en-US" sz="1000" b="0" i="0" u="none" strike="noStrike" cap="none" normalizeH="0" baseline="0" dirty="0" err="1" smtClean="0">
                          <a:ln>
                            <a:noFill/>
                          </a:ln>
                          <a:solidFill>
                            <a:schemeClr val="tx1"/>
                          </a:solidFill>
                          <a:effectLst/>
                          <a:latin typeface="Arial" charset="0"/>
                        </a:rPr>
                        <a:t>Uni</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wissen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hier</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so </a:t>
                      </a:r>
                      <a:r>
                        <a:rPr kumimoji="0" lang="en-US" sz="1000" b="0" i="0" u="none" strike="noStrike" cap="none" normalizeH="0" baseline="0" dirty="0" err="1" smtClean="0">
                          <a:ln>
                            <a:noFill/>
                          </a:ln>
                          <a:solidFill>
                            <a:schemeClr val="tx1"/>
                          </a:solidFill>
                          <a:effectLst/>
                          <a:latin typeface="Arial" charset="0"/>
                        </a:rPr>
                        <a:t>laufen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6"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537" y="1628800"/>
            <a:ext cx="91210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3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err="1" smtClean="0"/>
              <a:t>Franziska</a:t>
            </a:r>
            <a:r>
              <a:rPr lang="en-US" sz="1800" dirty="0" smtClean="0"/>
              <a:t> </a:t>
            </a:r>
            <a:r>
              <a:rPr lang="en-US" sz="1800" dirty="0" err="1" smtClean="0"/>
              <a:t>ist</a:t>
            </a:r>
            <a:r>
              <a:rPr lang="en-US" sz="1800" dirty="0" smtClean="0"/>
              <a:t> 42 </a:t>
            </a:r>
            <a:r>
              <a:rPr lang="en-US" sz="1800" dirty="0" err="1" smtClean="0"/>
              <a:t>Jahre</a:t>
            </a:r>
            <a:r>
              <a:rPr lang="en-US" sz="1800" dirty="0" smtClean="0"/>
              <a:t> alt und </a:t>
            </a:r>
            <a:r>
              <a:rPr lang="en-US" sz="1800" dirty="0" err="1" smtClean="0"/>
              <a:t>neu</a:t>
            </a:r>
            <a:r>
              <a:rPr lang="en-US" sz="1800" dirty="0" smtClean="0"/>
              <a:t> an der </a:t>
            </a:r>
            <a:r>
              <a:rPr lang="en-US" sz="1800" dirty="0" err="1" smtClean="0"/>
              <a:t>Universität</a:t>
            </a:r>
            <a:r>
              <a:rPr lang="en-US" sz="1800" dirty="0" smtClean="0"/>
              <a:t> Regensburg. </a:t>
            </a:r>
            <a:endParaRPr lang="en-US" sz="1800" dirty="0"/>
          </a:p>
          <a:p>
            <a:r>
              <a:rPr lang="en-US" sz="1800" dirty="0" err="1" smtClean="0"/>
              <a:t>Familie</a:t>
            </a:r>
            <a:r>
              <a:rPr lang="en-US" sz="1800" dirty="0" smtClean="0"/>
              <a:t> hat </a:t>
            </a:r>
            <a:r>
              <a:rPr lang="en-US" sz="1800" dirty="0" err="1" smtClean="0"/>
              <a:t>sie</a:t>
            </a:r>
            <a:r>
              <a:rPr lang="en-US" sz="1800" dirty="0" smtClean="0"/>
              <a:t> </a:t>
            </a:r>
            <a:r>
              <a:rPr lang="en-US" sz="1800" dirty="0" err="1" smtClean="0"/>
              <a:t>keine</a:t>
            </a:r>
            <a:r>
              <a:rPr lang="en-US" sz="1800" dirty="0" smtClean="0"/>
              <a:t> </a:t>
            </a:r>
            <a:r>
              <a:rPr lang="en-US" sz="1800" dirty="0" err="1" smtClean="0"/>
              <a:t>mehr</a:t>
            </a:r>
            <a:r>
              <a:rPr lang="en-US" sz="1800" dirty="0" smtClean="0"/>
              <a:t>, da </a:t>
            </a:r>
            <a:r>
              <a:rPr lang="en-US" sz="1800" dirty="0" err="1" smtClean="0"/>
              <a:t>sie</a:t>
            </a:r>
            <a:r>
              <a:rPr lang="en-US" sz="1800" dirty="0" smtClean="0"/>
              <a:t> </a:t>
            </a:r>
            <a:r>
              <a:rPr lang="en-US" sz="1800" dirty="0" err="1" smtClean="0"/>
              <a:t>als</a:t>
            </a:r>
            <a:r>
              <a:rPr lang="en-US" sz="1800" dirty="0" smtClean="0"/>
              <a:t> </a:t>
            </a:r>
            <a:r>
              <a:rPr lang="en-US" sz="1800" dirty="0" err="1" smtClean="0"/>
              <a:t>Einzelkind</a:t>
            </a:r>
            <a:r>
              <a:rPr lang="en-US" sz="1800" dirty="0" smtClean="0"/>
              <a:t> </a:t>
            </a:r>
            <a:r>
              <a:rPr lang="en-US" sz="1800" dirty="0" err="1" smtClean="0"/>
              <a:t>aufgewachsen</a:t>
            </a:r>
            <a:r>
              <a:rPr lang="en-US" sz="1800" dirty="0" smtClean="0"/>
              <a:t> </a:t>
            </a:r>
            <a:r>
              <a:rPr lang="de-DE" sz="1800" dirty="0" smtClean="0"/>
              <a:t>ist und ihre Eltern bereits verstorben sind. Nach Regensburg ist Franziska gegangen, da hier ihr Lebensgefährt arbeitet und wohnt. </a:t>
            </a:r>
          </a:p>
          <a:p>
            <a:r>
              <a:rPr lang="en-US" sz="1800" dirty="0" err="1" smtClean="0"/>
              <a:t>Bei</a:t>
            </a:r>
            <a:r>
              <a:rPr lang="en-US" sz="1800" dirty="0" smtClean="0"/>
              <a:t> </a:t>
            </a:r>
            <a:r>
              <a:rPr lang="en-US" sz="1800" dirty="0" err="1" smtClean="0"/>
              <a:t>technischen</a:t>
            </a:r>
            <a:r>
              <a:rPr lang="en-US" sz="1800" dirty="0" smtClean="0"/>
              <a:t> </a:t>
            </a:r>
            <a:r>
              <a:rPr lang="en-US" sz="1800" dirty="0" err="1" smtClean="0"/>
              <a:t>Fragen</a:t>
            </a:r>
            <a:r>
              <a:rPr lang="en-US" sz="1800" dirty="0" smtClean="0"/>
              <a:t> hat </a:t>
            </a:r>
            <a:r>
              <a:rPr lang="en-US" sz="1800" dirty="0" err="1" smtClean="0"/>
              <a:t>sie</a:t>
            </a:r>
            <a:r>
              <a:rPr lang="en-US" sz="1800" dirty="0" smtClean="0"/>
              <a:t> in </a:t>
            </a:r>
            <a:r>
              <a:rPr lang="en-US" sz="1800" dirty="0" err="1" smtClean="0"/>
              <a:t>ihrer</a:t>
            </a:r>
            <a:r>
              <a:rPr lang="en-US" sz="1800" dirty="0" smtClean="0"/>
              <a:t> </a:t>
            </a:r>
            <a:r>
              <a:rPr lang="en-US" sz="1800" dirty="0" err="1" smtClean="0"/>
              <a:t>alten</a:t>
            </a:r>
            <a:r>
              <a:rPr lang="en-US" sz="1800" dirty="0" smtClean="0"/>
              <a:t> </a:t>
            </a:r>
            <a:r>
              <a:rPr lang="en-US" sz="1800" dirty="0" err="1" smtClean="0"/>
              <a:t>Universität</a:t>
            </a:r>
            <a:r>
              <a:rPr lang="en-US" sz="1800" dirty="0" smtClean="0"/>
              <a:t> </a:t>
            </a:r>
            <a:r>
              <a:rPr lang="en-US" sz="1800" dirty="0" err="1" smtClean="0"/>
              <a:t>immer</a:t>
            </a:r>
            <a:r>
              <a:rPr lang="en-US" sz="1800" dirty="0" smtClean="0"/>
              <a:t> den Support </a:t>
            </a:r>
            <a:r>
              <a:rPr lang="en-US" sz="1800" dirty="0" err="1" smtClean="0"/>
              <a:t>angerufen</a:t>
            </a:r>
            <a:r>
              <a:rPr lang="en-US" sz="1800" dirty="0" smtClean="0"/>
              <a:t>, </a:t>
            </a:r>
            <a:r>
              <a:rPr lang="en-US" sz="1800" dirty="0" err="1" smtClean="0"/>
              <a:t>welcher</a:t>
            </a:r>
            <a:r>
              <a:rPr lang="en-US" sz="1800" dirty="0" smtClean="0"/>
              <a:t> </a:t>
            </a:r>
            <a:r>
              <a:rPr lang="en-US" sz="1800" dirty="0" err="1" smtClean="0"/>
              <a:t>dann</a:t>
            </a:r>
            <a:r>
              <a:rPr lang="en-US" sz="1800" dirty="0" smtClean="0"/>
              <a:t> </a:t>
            </a:r>
            <a:r>
              <a:rPr lang="en-US" sz="1800" dirty="0" err="1" smtClean="0"/>
              <a:t>gekommen</a:t>
            </a:r>
            <a:r>
              <a:rPr lang="en-US" sz="1800" dirty="0" smtClean="0"/>
              <a:t> </a:t>
            </a:r>
            <a:r>
              <a:rPr lang="en-US" sz="1800" dirty="0" err="1" smtClean="0"/>
              <a:t>ist</a:t>
            </a:r>
            <a:r>
              <a:rPr lang="en-US" sz="1800" dirty="0" smtClean="0"/>
              <a:t> und </a:t>
            </a:r>
            <a:r>
              <a:rPr lang="en-US" sz="1800" dirty="0" err="1" smtClean="0"/>
              <a:t>ihr</a:t>
            </a:r>
            <a:r>
              <a:rPr lang="en-US" sz="1800" dirty="0" smtClean="0"/>
              <a:t> </a:t>
            </a:r>
            <a:r>
              <a:rPr lang="en-US" sz="1800" dirty="0" err="1" smtClean="0"/>
              <a:t>geholfen</a:t>
            </a:r>
            <a:r>
              <a:rPr lang="en-US" sz="1800" dirty="0" smtClean="0"/>
              <a:t> hat.</a:t>
            </a:r>
          </a:p>
          <a:p>
            <a:r>
              <a:rPr lang="en-US" sz="1800" dirty="0" err="1" smtClean="0"/>
              <a:t>Franziska</a:t>
            </a:r>
            <a:r>
              <a:rPr lang="en-US" sz="1800" dirty="0" smtClean="0"/>
              <a:t> </a:t>
            </a:r>
            <a:r>
              <a:rPr lang="en-US" sz="1800" dirty="0" err="1" smtClean="0"/>
              <a:t>ist</a:t>
            </a:r>
            <a:r>
              <a:rPr lang="en-US" sz="1800" dirty="0" smtClean="0"/>
              <a:t> </a:t>
            </a:r>
            <a:r>
              <a:rPr lang="en-US" sz="1800" dirty="0" err="1" smtClean="0"/>
              <a:t>ein</a:t>
            </a:r>
            <a:r>
              <a:rPr lang="en-US" sz="1800" dirty="0" smtClean="0"/>
              <a:t> </a:t>
            </a:r>
            <a:r>
              <a:rPr lang="en-US" sz="1800" dirty="0" err="1" smtClean="0"/>
              <a:t>typischer</a:t>
            </a:r>
            <a:r>
              <a:rPr lang="en-US" sz="1800" dirty="0" smtClean="0"/>
              <a:t> </a:t>
            </a:r>
            <a:r>
              <a:rPr lang="en-US" sz="1800" dirty="0" err="1" smtClean="0"/>
              <a:t>Verbraucher</a:t>
            </a:r>
            <a:r>
              <a:rPr lang="en-US" sz="1800" dirty="0" smtClean="0"/>
              <a:t>, </a:t>
            </a:r>
            <a:r>
              <a:rPr lang="en-US" sz="1800" dirty="0" err="1" smtClean="0"/>
              <a:t>wenn</a:t>
            </a:r>
            <a:r>
              <a:rPr lang="en-US" sz="1800" dirty="0" smtClean="0"/>
              <a:t> </a:t>
            </a:r>
            <a:r>
              <a:rPr lang="en-US" sz="1800" dirty="0" err="1" smtClean="0"/>
              <a:t>etwas</a:t>
            </a:r>
            <a:r>
              <a:rPr lang="en-US" sz="1800" dirty="0" smtClean="0"/>
              <a:t> </a:t>
            </a:r>
            <a:r>
              <a:rPr lang="en-US" sz="1800" dirty="0" err="1" smtClean="0"/>
              <a:t>nicht</a:t>
            </a:r>
            <a:r>
              <a:rPr lang="en-US" sz="1800" dirty="0" smtClean="0"/>
              <a:t> </a:t>
            </a:r>
            <a:r>
              <a:rPr lang="en-US" sz="1800" dirty="0" err="1" smtClean="0"/>
              <a:t>funkioniert</a:t>
            </a:r>
            <a:r>
              <a:rPr lang="en-US" sz="1800" dirty="0" smtClean="0"/>
              <a:t> </a:t>
            </a:r>
            <a:r>
              <a:rPr lang="en-US" sz="1800" dirty="0" err="1" smtClean="0"/>
              <a:t>erkundigt</a:t>
            </a:r>
            <a:r>
              <a:rPr lang="en-US" sz="1800" dirty="0" smtClean="0"/>
              <a:t> </a:t>
            </a:r>
            <a:r>
              <a:rPr lang="en-US" sz="1800" dirty="0" err="1" smtClean="0"/>
              <a:t>sie</a:t>
            </a:r>
            <a:r>
              <a:rPr lang="en-US" sz="1800" dirty="0" smtClean="0"/>
              <a:t> </a:t>
            </a:r>
            <a:r>
              <a:rPr lang="en-US" sz="1800" dirty="0" err="1" smtClean="0"/>
              <a:t>sich</a:t>
            </a:r>
            <a:r>
              <a:rPr lang="en-US" sz="1800" dirty="0" smtClean="0"/>
              <a:t> </a:t>
            </a:r>
            <a:r>
              <a:rPr lang="en-US" sz="1800" dirty="0" err="1" smtClean="0"/>
              <a:t>kurz</a:t>
            </a:r>
            <a:r>
              <a:rPr lang="en-US" sz="1800" dirty="0" smtClean="0"/>
              <a:t>, such </a:t>
            </a:r>
            <a:r>
              <a:rPr lang="en-US" sz="1800" dirty="0" err="1" smtClean="0"/>
              <a:t>jedoch</a:t>
            </a:r>
            <a:r>
              <a:rPr lang="en-US" sz="1800" dirty="0" smtClean="0"/>
              <a:t> </a:t>
            </a:r>
            <a:r>
              <a:rPr lang="en-US" sz="1800" dirty="0" err="1" smtClean="0"/>
              <a:t>schnell</a:t>
            </a:r>
            <a:r>
              <a:rPr lang="en-US" sz="1800" dirty="0" smtClean="0"/>
              <a:t> </a:t>
            </a:r>
            <a:r>
              <a:rPr lang="en-US" sz="1800" dirty="0" err="1" smtClean="0"/>
              <a:t>nach</a:t>
            </a:r>
            <a:r>
              <a:rPr lang="en-US" sz="1800" dirty="0" smtClean="0"/>
              <a:t> </a:t>
            </a:r>
            <a:r>
              <a:rPr lang="en-US" sz="1800" dirty="0" err="1" smtClean="0"/>
              <a:t>Hilfe</a:t>
            </a:r>
            <a:r>
              <a:rPr lang="en-US" sz="1800" dirty="0" smtClean="0"/>
              <a:t>, </a:t>
            </a:r>
            <a:r>
              <a:rPr lang="en-US" sz="1800" dirty="0" err="1" smtClean="0"/>
              <a:t>oder</a:t>
            </a:r>
            <a:r>
              <a:rPr lang="en-US" sz="1800" dirty="0" smtClean="0"/>
              <a:t> </a:t>
            </a:r>
            <a:r>
              <a:rPr lang="en-US" sz="1800" dirty="0" err="1" smtClean="0"/>
              <a:t>lässt</a:t>
            </a:r>
            <a:r>
              <a:rPr lang="en-US" sz="1800" dirty="0" smtClean="0"/>
              <a:t> </a:t>
            </a:r>
            <a:r>
              <a:rPr lang="en-US" sz="1800" dirty="0" err="1" smtClean="0"/>
              <a:t>es</a:t>
            </a:r>
            <a:r>
              <a:rPr lang="en-US" sz="1800" dirty="0" smtClean="0"/>
              <a:t> </a:t>
            </a:r>
            <a:r>
              <a:rPr lang="en-US" sz="1800" dirty="0" err="1" smtClean="0"/>
              <a:t>einfach</a:t>
            </a:r>
            <a:r>
              <a:rPr lang="en-US" sz="1800" dirty="0" smtClean="0"/>
              <a:t> </a:t>
            </a:r>
            <a:r>
              <a:rPr lang="en-US" sz="1800" dirty="0" err="1" smtClean="0"/>
              <a:t>bleiben</a:t>
            </a:r>
            <a:r>
              <a:rPr lang="en-US" sz="1800" dirty="0" smtClean="0"/>
              <a:t> </a:t>
            </a:r>
            <a:r>
              <a:rPr lang="en-US" sz="1800" dirty="0" err="1" smtClean="0"/>
              <a:t>sofern</a:t>
            </a:r>
            <a:r>
              <a:rPr lang="en-US" sz="1800" dirty="0" smtClean="0"/>
              <a:t> </a:t>
            </a:r>
            <a:r>
              <a:rPr lang="en-US" sz="1800" dirty="0" err="1" smtClean="0"/>
              <a:t>sie</a:t>
            </a:r>
            <a:r>
              <a:rPr lang="en-US" sz="1800" dirty="0" smtClean="0"/>
              <a:t> </a:t>
            </a:r>
            <a:r>
              <a:rPr lang="en-US" sz="1800" dirty="0" err="1" smtClean="0"/>
              <a:t>auch</a:t>
            </a:r>
            <a:r>
              <a:rPr lang="en-US" sz="1800" dirty="0" smtClean="0"/>
              <a:t> so </a:t>
            </a:r>
            <a:r>
              <a:rPr lang="en-US" sz="1800" dirty="0" err="1" smtClean="0"/>
              <a:t>weiter</a:t>
            </a:r>
            <a:r>
              <a:rPr lang="en-US" sz="1800" dirty="0" smtClean="0"/>
              <a:t> </a:t>
            </a:r>
            <a:r>
              <a:rPr lang="en-US" sz="1800" dirty="0" err="1" smtClean="0"/>
              <a:t>arbeiten</a:t>
            </a:r>
            <a:r>
              <a:rPr lang="en-US" sz="1800" dirty="0" smtClean="0"/>
              <a:t> </a:t>
            </a:r>
            <a:r>
              <a:rPr lang="en-US" sz="1800" dirty="0" err="1" smtClean="0"/>
              <a:t>kann</a:t>
            </a:r>
            <a:r>
              <a:rPr lang="en-US" sz="1800" dirty="0" smtClean="0"/>
              <a:t>.</a:t>
            </a:r>
          </a:p>
          <a:p>
            <a:endParaRPr lang="de-DE" sz="1800" dirty="0" smtClean="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97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Franziska </a:t>
            </a:r>
            <a:r>
              <a:rPr lang="de-DE" sz="1500" dirty="0"/>
              <a:t>soll zunächst </a:t>
            </a:r>
            <a:r>
              <a:rPr lang="de-DE" sz="1500" dirty="0" smtClean="0"/>
              <a:t>ihr </a:t>
            </a:r>
            <a:r>
              <a:rPr lang="de-DE" sz="1500" dirty="0"/>
              <a:t>Passwort </a:t>
            </a:r>
            <a:r>
              <a:rPr lang="de-DE" sz="1500" dirty="0" smtClean="0"/>
              <a:t>ändern und nachsehen wie viele Geräte sie Registriert hat.</a:t>
            </a:r>
            <a:endParaRPr lang="de-DE" sz="1800" dirty="0"/>
          </a:p>
          <a:p>
            <a:r>
              <a:rPr lang="de-DE" sz="1800" dirty="0"/>
              <a:t>Szenario 2</a:t>
            </a:r>
            <a:r>
              <a:rPr lang="de-DE" sz="1800" dirty="0" smtClean="0"/>
              <a:t>:</a:t>
            </a:r>
          </a:p>
          <a:p>
            <a:pPr lvl="1"/>
            <a:r>
              <a:rPr lang="de-DE" sz="1500" dirty="0" smtClean="0"/>
              <a:t> Franziska benötigt außerdem einen neuen Computer und Drucker, weshalb sie sich übers Rechenzentrum informiert wie sie einen bekommt.</a:t>
            </a:r>
            <a:endParaRPr lang="de-DE" sz="1500" dirty="0"/>
          </a:p>
          <a:p>
            <a:r>
              <a:rPr lang="de-DE" sz="1800" dirty="0" smtClean="0"/>
              <a:t>Szenario 3:</a:t>
            </a:r>
          </a:p>
          <a:p>
            <a:pPr lvl="1"/>
            <a:r>
              <a:rPr lang="de-DE" sz="1500" dirty="0" smtClean="0"/>
              <a:t> Nachdem ihr Computer angekommen ist bemerkt sie, dass noch kein Zugang für sie eingerichtet wurde, weshalb sie nach ihrem zuständigen Workgroup Manager sucht.</a:t>
            </a:r>
            <a:endParaRPr lang="de-DE" sz="1500" dirty="0"/>
          </a:p>
          <a:p>
            <a:r>
              <a:rPr lang="de-DE" sz="1800" dirty="0" smtClean="0"/>
              <a:t>Szenario 4:</a:t>
            </a:r>
            <a:endParaRPr lang="de-DE" sz="1800" dirty="0"/>
          </a:p>
          <a:p>
            <a:pPr lvl="1"/>
            <a:r>
              <a:rPr lang="de-DE" sz="1500" dirty="0" smtClean="0"/>
              <a:t>Nachdem ihr Zugang gewährt wurde, sucht sich Franziska zunächst das Office Paket aus dem Softwarekatalog und wie man dieses installiert.</a:t>
            </a:r>
          </a:p>
          <a:p>
            <a:pPr lvl="1"/>
            <a:endParaRPr lang="de-DE" sz="1500" dirty="0"/>
          </a:p>
          <a:p>
            <a:pPr lvl="1"/>
            <a:endParaRPr lang="de-DE" sz="700" dirty="0"/>
          </a:p>
          <a:p>
            <a:pPr lvl="1"/>
            <a:endParaRPr lang="de-DE" sz="1500" dirty="0"/>
          </a:p>
        </p:txBody>
      </p:sp>
      <p:pic>
        <p:nvPicPr>
          <p:cNvPr id="4" name="Picture 2" descr="Felder Franzis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28600"/>
            <a:ext cx="665656" cy="99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32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en-US" sz="2800" b="1" dirty="0" smtClean="0"/>
              <a:t>Leopold</a:t>
            </a:r>
            <a:endParaRPr lang="de-DE" sz="2800" dirty="0"/>
          </a:p>
        </p:txBody>
      </p:sp>
      <p:graphicFrame>
        <p:nvGraphicFramePr>
          <p:cNvPr id="4" name="Group 98"/>
          <p:cNvGraphicFramePr>
            <a:graphicFrameLocks noGrp="1"/>
          </p:cNvGraphicFramePr>
          <p:nvPr>
            <p:extLst>
              <p:ext uri="{D42A27DB-BD31-4B8C-83A1-F6EECF244321}">
                <p14:modId xmlns:p14="http://schemas.microsoft.com/office/powerpoint/2010/main" val="1169249791"/>
              </p:ext>
            </p:extLst>
          </p:nvPr>
        </p:nvGraphicFramePr>
        <p:xfrm>
          <a:off x="3203848" y="1772816"/>
          <a:ext cx="5472608" cy="423789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56</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Abteilungsleiter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Personalangelegenheiten</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die RZ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gelegentlich</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Kümmert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um </a:t>
                      </a:r>
                      <a:r>
                        <a:rPr kumimoji="0" lang="en-US" sz="1000" b="0" i="0" u="none" strike="noStrike" cap="none" normalizeH="0" baseline="0" dirty="0" err="1" smtClean="0">
                          <a:ln>
                            <a:noFill/>
                          </a:ln>
                          <a:solidFill>
                            <a:schemeClr val="tx1"/>
                          </a:solidFill>
                          <a:effectLst/>
                          <a:latin typeface="Arial" charset="0"/>
                        </a:rPr>
                        <a:t>Personalengelgenheiten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das Office </a:t>
                      </a:r>
                      <a:r>
                        <a:rPr kumimoji="0" lang="en-US" sz="1000" b="0" i="0" u="none" strike="noStrike" cap="none" normalizeH="0" baseline="0" dirty="0" err="1" smtClean="0">
                          <a:ln>
                            <a:noFill/>
                          </a:ln>
                          <a:solidFill>
                            <a:schemeClr val="tx1"/>
                          </a:solidFill>
                          <a:effectLst/>
                          <a:latin typeface="Arial" charset="0"/>
                        </a:rPr>
                        <a:t>Paket</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kennt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hiermit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gut </a:t>
                      </a:r>
                      <a:r>
                        <a:rPr kumimoji="0" lang="en-US" sz="1000" b="0" i="0" u="none" strike="noStrike" cap="none" normalizeH="0" baseline="0" dirty="0" err="1" smtClean="0">
                          <a:ln>
                            <a:noFill/>
                          </a:ln>
                          <a:solidFill>
                            <a:schemeClr val="tx1"/>
                          </a:solidFill>
                          <a:effectLst/>
                          <a:latin typeface="Arial" charset="0"/>
                        </a:rPr>
                        <a:t>aus</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meist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keine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Hilfe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bei</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technischen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nun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Sachen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Google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verwendete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Funktionen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weiterhin</a:t>
                      </a:r>
                      <a:r>
                        <a:rPr kumimoji="0" lang="en-US" sz="1000" b="0" i="0" u="none" strike="noStrike" cap="none" normalizeH="0" baseline="0" dirty="0" smtClean="0">
                          <a:ln>
                            <a:noFill/>
                          </a:ln>
                          <a:solidFill>
                            <a:schemeClr val="tx1"/>
                          </a:solidFill>
                          <a:effectLst/>
                          <a:latin typeface="Arial" charset="0"/>
                        </a:rPr>
                        <a:t> am </a:t>
                      </a:r>
                      <a:r>
                        <a:rPr kumimoji="0" lang="en-US" sz="1000" b="0" i="0" u="none" strike="noStrike" cap="none" normalizeH="0" baseline="0" dirty="0" err="1" smtClean="0">
                          <a:ln>
                            <a:noFill/>
                          </a:ln>
                          <a:solidFill>
                            <a:schemeClr val="tx1"/>
                          </a:solidFill>
                          <a:effectLst/>
                          <a:latin typeface="Arial" charset="0"/>
                        </a:rPr>
                        <a:t>selben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Platz</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alle</a:t>
                      </a:r>
                      <a:r>
                        <a:rPr kumimoji="0" lang="en-US" sz="1000" b="0" i="0" u="none" strike="noStrike" cap="none" normalizeH="0" baseline="0" dirty="0" smtClean="0">
                          <a:ln>
                            <a:noFill/>
                          </a:ln>
                          <a:solidFill>
                            <a:schemeClr val="tx1"/>
                          </a:solidFill>
                          <a:effectLst/>
                          <a:latin typeface="Arial" charset="0"/>
                        </a:rPr>
                        <a:t> seine Bookmarks </a:t>
                      </a:r>
                      <a:r>
                        <a:rPr kumimoji="0" lang="en-US" sz="1000" b="0" i="0" u="none" strike="noStrike" cap="none" normalizeH="0" baseline="0" dirty="0" err="1" smtClean="0">
                          <a:ln>
                            <a:noFill/>
                          </a:ln>
                          <a:solidFill>
                            <a:schemeClr val="tx1"/>
                          </a:solidFill>
                          <a:effectLst/>
                          <a:latin typeface="Arial" charset="0"/>
                        </a:rPr>
                        <a:t>neu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speichern</a:t>
                      </a:r>
                      <a:r>
                        <a:rPr kumimoji="0" lang="en-US" sz="1000" b="0" i="0" u="none" strike="noStrike" cap="none" normalizeH="0" baseline="0" dirty="0" smtClean="0">
                          <a:ln>
                            <a:noFill/>
                          </a:ln>
                          <a:solidFill>
                            <a:schemeClr val="tx1"/>
                          </a:solidFill>
                          <a:effectLst/>
                          <a:latin typeface="Arial" charset="0"/>
                        </a:rPr>
                        <a:t> muss</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das System </a:t>
                      </a:r>
                      <a:r>
                        <a:rPr kumimoji="0" lang="en-US" sz="1000" b="0" i="0" u="none" strike="noStrike" cap="none" normalizeH="0" baseline="0" dirty="0" err="1" smtClean="0">
                          <a:ln>
                            <a:noFill/>
                          </a:ln>
                          <a:solidFill>
                            <a:schemeClr val="tx1"/>
                          </a:solidFill>
                          <a:effectLst/>
                          <a:latin typeface="Arial" charset="0"/>
                        </a:rPr>
                        <a:t>schon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Umgestlatung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viel</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besser</a:t>
                      </a:r>
                      <a:r>
                        <a:rPr kumimoji="0" lang="en-US" sz="1000" b="0" i="0" u="none" strike="noStrike" cap="none" normalizeH="0" baseline="0" dirty="0" smtClean="0">
                          <a:ln>
                            <a:noFill/>
                          </a:ln>
                          <a:solidFill>
                            <a:schemeClr val="tx1"/>
                          </a:solidFill>
                          <a:effectLst/>
                          <a:latin typeface="Arial" charset="0"/>
                        </a:rPr>
                        <a:t> und </a:t>
                      </a:r>
                      <a:r>
                        <a:rPr kumimoji="0" lang="en-US" sz="1000" b="0" i="0" u="none" strike="noStrike" cap="none" normalizeH="0" baseline="0" dirty="0" err="1" smtClean="0">
                          <a:ln>
                            <a:noFill/>
                          </a:ln>
                          <a:solidFill>
                            <a:schemeClr val="tx1"/>
                          </a:solidFill>
                          <a:effectLst/>
                          <a:latin typeface="Arial" charset="0"/>
                        </a:rPr>
                        <a:t>findet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jede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Veränderung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zunächst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immer</a:t>
                      </a:r>
                      <a:r>
                        <a:rPr kumimoji="0" lang="en-US" sz="1000" b="0" i="0" u="none" strike="noStrike" cap="none" normalizeH="0" baseline="0" dirty="0" smtClean="0">
                          <a:ln>
                            <a:noFill/>
                          </a:ln>
                          <a:solidFill>
                            <a:schemeClr val="tx1"/>
                          </a:solidFill>
                          <a:effectLst/>
                          <a:latin typeface="Arial" charset="0"/>
                        </a:rPr>
                        <a:t> gut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772816"/>
            <a:ext cx="1091611"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33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Leopold </a:t>
            </a:r>
            <a:r>
              <a:rPr lang="en-US" sz="1800" dirty="0" err="1" smtClean="0"/>
              <a:t>arbeitet</a:t>
            </a:r>
            <a:r>
              <a:rPr lang="en-US" sz="1800" dirty="0" smtClean="0"/>
              <a:t> </a:t>
            </a:r>
            <a:r>
              <a:rPr lang="en-US" sz="1800" dirty="0" err="1" smtClean="0"/>
              <a:t>bereits</a:t>
            </a:r>
            <a:r>
              <a:rPr lang="en-US" sz="1800" dirty="0" smtClean="0"/>
              <a:t> </a:t>
            </a:r>
            <a:r>
              <a:rPr lang="en-US" sz="1800" dirty="0" err="1" smtClean="0"/>
              <a:t>seit</a:t>
            </a:r>
            <a:r>
              <a:rPr lang="en-US" sz="1800" dirty="0" smtClean="0"/>
              <a:t> 30 </a:t>
            </a:r>
            <a:r>
              <a:rPr lang="en-US" sz="1800" dirty="0" err="1" smtClean="0"/>
              <a:t>Jahren</a:t>
            </a:r>
            <a:r>
              <a:rPr lang="en-US" sz="1800" dirty="0" smtClean="0"/>
              <a:t> </a:t>
            </a:r>
            <a:r>
              <a:rPr lang="en-US" sz="1800" dirty="0" err="1" smtClean="0"/>
              <a:t>als</a:t>
            </a:r>
            <a:r>
              <a:rPr lang="en-US" sz="1800" dirty="0" smtClean="0"/>
              <a:t> </a:t>
            </a:r>
            <a:r>
              <a:rPr lang="en-US" sz="1800" dirty="0" err="1" smtClean="0"/>
              <a:t>Personaler</a:t>
            </a:r>
            <a:r>
              <a:rPr lang="en-US" sz="1800" dirty="0" smtClean="0"/>
              <a:t>, </a:t>
            </a:r>
            <a:r>
              <a:rPr lang="en-US" sz="1800" dirty="0" err="1" smtClean="0"/>
              <a:t>jedoch</a:t>
            </a:r>
            <a:r>
              <a:rPr lang="en-US" sz="1800" dirty="0" smtClean="0"/>
              <a:t> </a:t>
            </a:r>
            <a:r>
              <a:rPr lang="en-US" sz="1800" dirty="0" err="1" smtClean="0"/>
              <a:t>erst</a:t>
            </a:r>
            <a:r>
              <a:rPr lang="en-US" sz="1800" dirty="0" smtClean="0"/>
              <a:t> </a:t>
            </a:r>
            <a:r>
              <a:rPr lang="en-US" sz="1800" dirty="0" err="1" smtClean="0"/>
              <a:t>seit</a:t>
            </a:r>
            <a:r>
              <a:rPr lang="en-US" sz="1800" dirty="0" smtClean="0"/>
              <a:t> 5 </a:t>
            </a:r>
            <a:r>
              <a:rPr lang="en-US" sz="1800" dirty="0" err="1" smtClean="0"/>
              <a:t>Jahren</a:t>
            </a:r>
            <a:r>
              <a:rPr lang="en-US" sz="1800" dirty="0" smtClean="0"/>
              <a:t> an der </a:t>
            </a:r>
            <a:r>
              <a:rPr lang="de-DE" sz="1800" dirty="0" smtClean="0"/>
              <a:t>Universität</a:t>
            </a:r>
            <a:r>
              <a:rPr lang="en-US" sz="1800" dirty="0" smtClean="0"/>
              <a:t>. In </a:t>
            </a:r>
            <a:r>
              <a:rPr lang="de-DE" sz="1800" dirty="0" smtClean="0"/>
              <a:t>seinen Zuständigkeitsbereich fallen alle Personalangelegenheiten der Beschäftigen an der Universität als auch deren Rechts- und Grundsatzfragen.</a:t>
            </a:r>
          </a:p>
          <a:p>
            <a:r>
              <a:rPr lang="de-DE" sz="1800" dirty="0" smtClean="0"/>
              <a:t>Interesse hat Leopold vor allem an den Seiten welche Mitarbeiter betreffen, als auch rechtliche Seiten.</a:t>
            </a:r>
          </a:p>
          <a:p>
            <a:r>
              <a:rPr lang="de-DE" sz="1800" dirty="0" smtClean="0"/>
              <a:t>Da Leopold sehr Technikaffin ist und auch selbst einige Erfahrung mit der Programmierung von Webseiten hat, weiß er sich meist zu helfen wenn er Fragen hat. </a:t>
            </a:r>
            <a:endParaRPr lang="de-DE" sz="1800" dirty="0"/>
          </a:p>
          <a:p>
            <a:r>
              <a:rPr lang="de-DE" sz="1800" dirty="0" smtClean="0"/>
              <a:t>Häufig benutzte Seiten hat sich Leopold gebookmarkt um diese nicht immer wieder erneut Suchen zu müssen.</a:t>
            </a:r>
          </a:p>
          <a:p>
            <a:r>
              <a:rPr lang="de-DE" sz="1800" dirty="0" smtClean="0"/>
              <a:t>Leopold benutzt Google, wenn er nach kurzer Zeit nicht findet nach was er sucht.</a:t>
            </a:r>
          </a:p>
          <a:p>
            <a:endParaRPr lang="de-DE" sz="14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76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Einführung</a:t>
            </a:r>
            <a:endParaRPr lang="de-DE"/>
          </a:p>
        </p:txBody>
      </p:sp>
      <p:sp>
        <p:nvSpPr>
          <p:cNvPr id="3" name="Content Placeholder 2"/>
          <p:cNvSpPr>
            <a:spLocks noGrp="1"/>
          </p:cNvSpPr>
          <p:nvPr>
            <p:ph sz="quarter" idx="1"/>
          </p:nvPr>
        </p:nvSpPr>
        <p:spPr/>
        <p:txBody>
          <a:bodyPr>
            <a:normAutofit lnSpcReduction="10000"/>
          </a:bodyPr>
          <a:lstStyle/>
          <a:p>
            <a:r>
              <a:rPr lang="de-DE" sz="1800" dirty="0" smtClean="0"/>
              <a:t>Ziel dieses Dokuments ist die Beschreibung der typischen Nutzer der Rechenzentrumsseite der Universität Regensburg</a:t>
            </a:r>
          </a:p>
          <a:p>
            <a:pPr lvl="1"/>
            <a:r>
              <a:rPr lang="de-DE" sz="1600" dirty="0" smtClean="0"/>
              <a:t>Die beschriebenen Persona dienen der verbesserten Kommunikation innerhalb des Entwicklungsteams und ermöglicht Rückbezug, wenn fragen zu Informationsarchitektur zu treffen sind („Braucht dieser Nutzer wirklich diese Information?“)</a:t>
            </a:r>
          </a:p>
          <a:p>
            <a:pPr lvl="1"/>
            <a:r>
              <a:rPr lang="de-DE" sz="1600" dirty="0" smtClean="0"/>
              <a:t>Die hier dargestellten Persona wurden aus den folgenden Dokumenten abgeleitet:</a:t>
            </a:r>
          </a:p>
          <a:p>
            <a:pPr lvl="2"/>
            <a:r>
              <a:rPr lang="de-DE" sz="1300" dirty="0" smtClean="0"/>
              <a:t>Fragebögen</a:t>
            </a:r>
          </a:p>
          <a:p>
            <a:pPr lvl="2"/>
            <a:r>
              <a:rPr lang="de-DE" sz="1300" dirty="0" smtClean="0"/>
              <a:t>Nutzerinterviews</a:t>
            </a:r>
          </a:p>
          <a:p>
            <a:pPr lvl="2"/>
            <a:r>
              <a:rPr lang="de-DE" sz="1300" dirty="0" smtClean="0"/>
              <a:t>Fokusgruppen</a:t>
            </a:r>
          </a:p>
          <a:p>
            <a:pPr lvl="2"/>
            <a:r>
              <a:rPr lang="de-DE" sz="1300" dirty="0" smtClean="0"/>
              <a:t>User &amp; Task </a:t>
            </a:r>
            <a:r>
              <a:rPr lang="de-DE" sz="1300" dirty="0" smtClean="0"/>
              <a:t>Analyse</a:t>
            </a:r>
          </a:p>
          <a:p>
            <a:pPr lvl="2"/>
            <a:r>
              <a:rPr lang="de-DE" sz="1300" dirty="0" err="1" smtClean="0"/>
              <a:t>Piwik</a:t>
            </a:r>
            <a:r>
              <a:rPr lang="de-DE" sz="1300" smtClean="0"/>
              <a:t> Analyse</a:t>
            </a:r>
            <a:endParaRPr lang="de-DE" sz="1300" smtClean="0"/>
          </a:p>
          <a:p>
            <a:pPr lvl="2">
              <a:buNone/>
            </a:pPr>
            <a:endParaRPr lang="de-DE" sz="1300" dirty="0" smtClean="0"/>
          </a:p>
          <a:p>
            <a:r>
              <a:rPr lang="de-DE" sz="1900" dirty="0" smtClean="0"/>
              <a:t>Was sind </a:t>
            </a:r>
            <a:r>
              <a:rPr lang="de-DE" sz="1900" dirty="0" err="1" smtClean="0"/>
              <a:t>Personas</a:t>
            </a:r>
            <a:r>
              <a:rPr lang="de-DE" sz="1900" dirty="0" smtClean="0"/>
              <a:t>?</a:t>
            </a:r>
          </a:p>
          <a:p>
            <a:pPr lvl="2">
              <a:lnSpc>
                <a:spcPct val="80000"/>
              </a:lnSpc>
            </a:pPr>
            <a:r>
              <a:rPr lang="en-US" sz="1200" dirty="0" err="1" smtClean="0"/>
              <a:t>Typische</a:t>
            </a:r>
            <a:r>
              <a:rPr lang="en-US" sz="1200" dirty="0" smtClean="0"/>
              <a:t> User </a:t>
            </a:r>
            <a:r>
              <a:rPr lang="en-US" sz="1200" dirty="0" err="1" smtClean="0"/>
              <a:t>basierend</a:t>
            </a:r>
            <a:r>
              <a:rPr lang="en-US" sz="1200" dirty="0" smtClean="0"/>
              <a:t> auf </a:t>
            </a:r>
            <a:r>
              <a:rPr lang="en-US" sz="1200" dirty="0" err="1" smtClean="0"/>
              <a:t>tatsächlichen</a:t>
            </a:r>
            <a:r>
              <a:rPr lang="en-US" sz="1200" dirty="0" smtClean="0"/>
              <a:t> </a:t>
            </a:r>
            <a:r>
              <a:rPr lang="en-US" sz="1200" dirty="0" err="1" smtClean="0"/>
              <a:t>Nutzerdaten</a:t>
            </a:r>
            <a:r>
              <a:rPr lang="en-US" sz="1200" dirty="0" smtClean="0"/>
              <a:t> – </a:t>
            </a:r>
            <a:r>
              <a:rPr lang="en-US" sz="1200" dirty="0" err="1" smtClean="0"/>
              <a:t>Wer</a:t>
            </a:r>
            <a:r>
              <a:rPr lang="en-US" sz="1200" dirty="0" smtClean="0"/>
              <a:t> </a:t>
            </a:r>
            <a:r>
              <a:rPr lang="en-US" sz="1200" dirty="0" err="1" smtClean="0"/>
              <a:t>ist</a:t>
            </a:r>
            <a:r>
              <a:rPr lang="en-US" sz="1200" dirty="0" smtClean="0"/>
              <a:t> der User, was </a:t>
            </a:r>
            <a:r>
              <a:rPr lang="en-US" sz="1200" dirty="0" err="1" smtClean="0"/>
              <a:t>sind</a:t>
            </a:r>
            <a:r>
              <a:rPr lang="en-US" sz="1200" dirty="0" smtClean="0"/>
              <a:t> seine/</a:t>
            </a:r>
            <a:r>
              <a:rPr lang="en-US" sz="1200" dirty="0" err="1" smtClean="0"/>
              <a:t>ihre</a:t>
            </a:r>
            <a:r>
              <a:rPr lang="en-US" sz="1200" dirty="0" smtClean="0"/>
              <a:t> </a:t>
            </a:r>
            <a:r>
              <a:rPr lang="en-US" sz="1200" dirty="0" err="1" smtClean="0"/>
              <a:t>Ziele</a:t>
            </a:r>
            <a:r>
              <a:rPr lang="en-US" sz="1200" dirty="0" smtClean="0"/>
              <a:t>?</a:t>
            </a:r>
          </a:p>
          <a:p>
            <a:pPr lvl="2">
              <a:lnSpc>
                <a:spcPct val="80000"/>
              </a:lnSpc>
            </a:pPr>
            <a:r>
              <a:rPr lang="en-US" sz="1200" dirty="0" err="1" smtClean="0"/>
              <a:t>Stellen</a:t>
            </a:r>
            <a:r>
              <a:rPr lang="en-US" sz="1200" dirty="0" smtClean="0"/>
              <a:t> </a:t>
            </a:r>
            <a:r>
              <a:rPr lang="en-US" sz="1200" dirty="0" err="1" smtClean="0"/>
              <a:t>gemeinsames</a:t>
            </a:r>
            <a:r>
              <a:rPr lang="en-US" sz="1200" dirty="0" smtClean="0"/>
              <a:t> </a:t>
            </a:r>
            <a:r>
              <a:rPr lang="en-US" sz="1200" dirty="0" err="1" smtClean="0"/>
              <a:t>Verständnis</a:t>
            </a:r>
            <a:r>
              <a:rPr lang="en-US" sz="1200" dirty="0" smtClean="0"/>
              <a:t> </a:t>
            </a:r>
            <a:r>
              <a:rPr lang="en-US" sz="1200" dirty="0" err="1" smtClean="0"/>
              <a:t>sicher</a:t>
            </a:r>
            <a:endParaRPr lang="en-US" sz="1200" dirty="0" smtClean="0"/>
          </a:p>
          <a:p>
            <a:pPr lvl="2">
              <a:lnSpc>
                <a:spcPct val="80000"/>
              </a:lnSpc>
            </a:pPr>
            <a:r>
              <a:rPr lang="en-US" sz="1200" dirty="0" err="1" smtClean="0"/>
              <a:t>Eine</a:t>
            </a:r>
            <a:r>
              <a:rPr lang="en-US" sz="1200" dirty="0" smtClean="0"/>
              <a:t> Persona </a:t>
            </a:r>
            <a:r>
              <a:rPr lang="en-US" sz="1200" dirty="0" err="1" smtClean="0"/>
              <a:t>steht</a:t>
            </a:r>
            <a:r>
              <a:rPr lang="en-US" sz="1200" dirty="0" smtClean="0"/>
              <a:t> </a:t>
            </a:r>
            <a:r>
              <a:rPr lang="en-US" sz="1200" dirty="0" err="1" smtClean="0"/>
              <a:t>stellvertrend</a:t>
            </a:r>
            <a:r>
              <a:rPr lang="en-US" sz="1200" dirty="0" smtClean="0"/>
              <a:t> </a:t>
            </a:r>
            <a:r>
              <a:rPr lang="en-US" sz="1200" dirty="0" err="1" smtClean="0"/>
              <a:t>für</a:t>
            </a:r>
            <a:r>
              <a:rPr lang="en-US" sz="1200" dirty="0" smtClean="0"/>
              <a:t> </a:t>
            </a:r>
            <a:r>
              <a:rPr lang="en-US" sz="1200" dirty="0" err="1" smtClean="0"/>
              <a:t>eine</a:t>
            </a:r>
            <a:r>
              <a:rPr lang="en-US" sz="1200" dirty="0" smtClean="0"/>
              <a:t> </a:t>
            </a:r>
            <a:r>
              <a:rPr lang="en-US" sz="1200" dirty="0" err="1" smtClean="0"/>
              <a:t>größere</a:t>
            </a:r>
            <a:r>
              <a:rPr lang="en-US" sz="1200" dirty="0" smtClean="0"/>
              <a:t> </a:t>
            </a:r>
            <a:r>
              <a:rPr lang="en-US" sz="1200" dirty="0" err="1" smtClean="0"/>
              <a:t>Klasse</a:t>
            </a:r>
            <a:r>
              <a:rPr lang="en-US" sz="1200" dirty="0" smtClean="0"/>
              <a:t> von </a:t>
            </a:r>
            <a:r>
              <a:rPr lang="en-US" sz="1200" dirty="0" err="1" smtClean="0"/>
              <a:t>Nutzern</a:t>
            </a:r>
            <a:endParaRPr lang="en-US" sz="12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p:txBody>
          <a:bodyPr>
            <a:normAutofit lnSpcReduction="10000"/>
          </a:bodyPr>
          <a:lstStyle/>
          <a:p>
            <a:r>
              <a:rPr lang="de-DE" sz="1800" dirty="0"/>
              <a:t>Szenario 1:</a:t>
            </a:r>
          </a:p>
          <a:p>
            <a:pPr lvl="1"/>
            <a:r>
              <a:rPr lang="de-DE" sz="1500" dirty="0" smtClean="0"/>
              <a:t>Leopold </a:t>
            </a:r>
            <a:r>
              <a:rPr lang="de-DE" sz="1500" dirty="0"/>
              <a:t>soll zunächst </a:t>
            </a:r>
            <a:r>
              <a:rPr lang="de-DE" sz="1500" dirty="0" smtClean="0"/>
              <a:t>ihr </a:t>
            </a:r>
            <a:r>
              <a:rPr lang="de-DE" sz="1500" dirty="0"/>
              <a:t>Passwort </a:t>
            </a:r>
            <a:r>
              <a:rPr lang="de-DE" sz="1500" dirty="0" smtClean="0"/>
              <a:t>ändern und seinen SMS Service einrichten </a:t>
            </a:r>
            <a:endParaRPr lang="de-DE" sz="1800" dirty="0"/>
          </a:p>
          <a:p>
            <a:r>
              <a:rPr lang="de-DE" sz="1800" dirty="0"/>
              <a:t>Szenario 2</a:t>
            </a:r>
            <a:r>
              <a:rPr lang="de-DE" sz="1800" dirty="0" smtClean="0"/>
              <a:t>:</a:t>
            </a:r>
          </a:p>
          <a:p>
            <a:pPr lvl="1"/>
            <a:r>
              <a:rPr lang="de-DE" sz="1500" dirty="0" smtClean="0"/>
              <a:t>Da Leopold viel mit Mitarbeitern zu tun hat, sucht er nach den Mitarbeitern die am Rechenzentrum arbeiten und ob die aufgelisteten Personen mit seiner Personalliste übereinstimmen.</a:t>
            </a:r>
            <a:endParaRPr lang="de-DE" sz="1500" dirty="0"/>
          </a:p>
          <a:p>
            <a:r>
              <a:rPr lang="de-DE" sz="1800" dirty="0" smtClean="0"/>
              <a:t>Szenario 3:</a:t>
            </a:r>
          </a:p>
          <a:p>
            <a:pPr lvl="1"/>
            <a:r>
              <a:rPr lang="de-DE" sz="1500" dirty="0" smtClean="0"/>
              <a:t>Danach sieht sich Leopold die aktuellen Stellenausschreibungen des Rechenzentrums an und ob diese korrekt ausgeschrieben und genehmigt sind.</a:t>
            </a:r>
            <a:endParaRPr lang="de-DE" sz="1800" dirty="0"/>
          </a:p>
          <a:p>
            <a:r>
              <a:rPr lang="de-DE" sz="1800" dirty="0" smtClean="0"/>
              <a:t>Szenario 4:</a:t>
            </a:r>
          </a:p>
          <a:p>
            <a:pPr lvl="1"/>
            <a:r>
              <a:rPr lang="de-DE" sz="1500" dirty="0" smtClean="0"/>
              <a:t>Da sein alter Rechner schon recht alt ist, bekommt Leopold bald einen neuen Rechner, weshalb er sich das Beschaffungsformular herunterlädt und sich über den </a:t>
            </a:r>
            <a:r>
              <a:rPr lang="de-DE" sz="1500" dirty="0" err="1" smtClean="0"/>
              <a:t>Lieferserivice</a:t>
            </a:r>
            <a:r>
              <a:rPr lang="de-DE" sz="1500" dirty="0" smtClean="0"/>
              <a:t> informiert.</a:t>
            </a:r>
          </a:p>
          <a:p>
            <a:r>
              <a:rPr lang="de-DE" sz="1800" dirty="0" smtClean="0"/>
              <a:t>Szenario 5:</a:t>
            </a:r>
            <a:endParaRPr lang="de-DE" sz="1800" dirty="0"/>
          </a:p>
          <a:p>
            <a:pPr lvl="1"/>
            <a:r>
              <a:rPr lang="de-DE" sz="1500" dirty="0" smtClean="0"/>
              <a:t>Nach zwei Wochen beginnt Leopolds seltsame Geräusche zu machen, weshalb er sich erkundigt, ob das Rechenzentrum ihm hierbei helfen kann.</a:t>
            </a:r>
          </a:p>
          <a:p>
            <a:pPr lvl="1"/>
            <a:endParaRPr lang="de-DE" sz="1500" dirty="0"/>
          </a:p>
          <a:p>
            <a:pPr lvl="1"/>
            <a:endParaRPr lang="de-DE" sz="700" dirty="0"/>
          </a:p>
          <a:p>
            <a:pPr lvl="1"/>
            <a:endParaRPr lang="de-DE" sz="1500" dirty="0"/>
          </a:p>
        </p:txBody>
      </p:sp>
      <p:pic>
        <p:nvPicPr>
          <p:cNvPr id="4" name="Picture 2" descr="Donald Leopo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8600"/>
            <a:ext cx="737664" cy="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8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Sofia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3455786662"/>
              </p:ext>
            </p:extLst>
          </p:nvPr>
        </p:nvGraphicFramePr>
        <p:xfrm>
          <a:off x="3203848" y="1772816"/>
          <a:ext cx="5472608" cy="454269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35</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err="1" smtClean="0">
                          <a:ln>
                            <a:noFill/>
                          </a:ln>
                          <a:solidFill>
                            <a:schemeClr val="tx1"/>
                          </a:solidFill>
                          <a:effectLst/>
                          <a:latin typeface="Arial" charset="0"/>
                        </a:rPr>
                        <a:t>Sekretärin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Kunstgeschichte</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Benutzt</a:t>
                      </a:r>
                      <a:r>
                        <a:rPr kumimoji="0" lang="en-US" sz="1000" b="0" i="0" u="none" strike="noStrike" cap="none" normalizeH="0" baseline="0" dirty="0" smtClean="0">
                          <a:ln>
                            <a:noFill/>
                          </a:ln>
                          <a:solidFill>
                            <a:schemeClr val="tx1"/>
                          </a:solidFill>
                          <a:effectLst/>
                          <a:latin typeface="Arial" charset="0"/>
                        </a:rPr>
                        <a:t> RZ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regelmäßig</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Lässt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lieber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helfen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statt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selbst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nach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Lösung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err="1" smtClean="0">
                          <a:ln>
                            <a:noFill/>
                          </a:ln>
                          <a:solidFill>
                            <a:schemeClr val="tx1"/>
                          </a:solidFill>
                          <a:effectLst/>
                          <a:latin typeface="Arial" charset="0"/>
                        </a:rPr>
                        <a:t>Seit</a:t>
                      </a:r>
                      <a:r>
                        <a:rPr kumimoji="0" lang="en-US" sz="1000" b="0" i="0" u="none" strike="noStrike" cap="none" normalizeH="0" baseline="0" dirty="0" smtClean="0">
                          <a:ln>
                            <a:noFill/>
                          </a:ln>
                          <a:solidFill>
                            <a:schemeClr val="tx1"/>
                          </a:solidFill>
                          <a:effectLst/>
                          <a:latin typeface="Arial" charset="0"/>
                        </a:rPr>
                        <a:t> 15 </a:t>
                      </a:r>
                      <a:r>
                        <a:rPr kumimoji="0" lang="en-US" sz="1000" b="0" i="0" u="none" strike="noStrike" cap="none" normalizeH="0" baseline="0" dirty="0" err="1" smtClean="0">
                          <a:ln>
                            <a:noFill/>
                          </a:ln>
                          <a:solidFill>
                            <a:schemeClr val="tx1"/>
                          </a:solidFill>
                          <a:effectLst/>
                          <a:latin typeface="Arial" charset="0"/>
                        </a:rPr>
                        <a:t>Jahren</a:t>
                      </a:r>
                      <a:r>
                        <a:rPr kumimoji="0" lang="en-US" sz="1000" b="0" i="0" u="none" strike="noStrike" cap="none" normalizeH="0" baseline="0" dirty="0" smtClean="0">
                          <a:ln>
                            <a:noFill/>
                          </a:ln>
                          <a:solidFill>
                            <a:schemeClr val="tx1"/>
                          </a:solidFill>
                          <a:effectLst/>
                          <a:latin typeface="Arial" charset="0"/>
                        </a:rPr>
                        <a:t> am </a:t>
                      </a:r>
                      <a:r>
                        <a:rPr kumimoji="0" lang="en-US" sz="1000" b="0" i="0" u="none" strike="noStrike" cap="none" normalizeH="0" baseline="0" dirty="0" err="1" smtClean="0">
                          <a:ln>
                            <a:noFill/>
                          </a:ln>
                          <a:solidFill>
                            <a:schemeClr val="tx1"/>
                          </a:solidFill>
                          <a:effectLst/>
                          <a:latin typeface="Arial" charset="0"/>
                        </a:rPr>
                        <a:t>Lehrstuhl</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Drei</a:t>
                      </a:r>
                      <a:r>
                        <a:rPr kumimoji="0" lang="en-US" sz="1000" b="0" i="0" u="none" strike="noStrike" cap="none" normalizeH="0" baseline="0" dirty="0" smtClean="0">
                          <a:ln>
                            <a:noFill/>
                          </a:ln>
                          <a:solidFill>
                            <a:schemeClr val="tx1"/>
                          </a:solidFill>
                          <a:effectLst/>
                          <a:latin typeface="Arial" charset="0"/>
                        </a:rPr>
                        <a:t> Kinder von 7 </a:t>
                      </a:r>
                      <a:r>
                        <a:rPr kumimoji="0" lang="en-US" sz="1000" b="0" i="0" u="none" strike="noStrike" cap="none" normalizeH="0" baseline="0" dirty="0" err="1" smtClean="0">
                          <a:ln>
                            <a:noFill/>
                          </a:ln>
                          <a:solidFill>
                            <a:schemeClr val="tx1"/>
                          </a:solidFill>
                          <a:effectLst/>
                          <a:latin typeface="Arial" charset="0"/>
                        </a:rPr>
                        <a:t>bis</a:t>
                      </a:r>
                      <a:r>
                        <a:rPr kumimoji="0" lang="en-US" sz="1000" b="0" i="0" u="none" strike="noStrike" cap="none" normalizeH="0" baseline="0" dirty="0" smtClean="0">
                          <a:ln>
                            <a:noFill/>
                          </a:ln>
                          <a:solidFill>
                            <a:schemeClr val="tx1"/>
                          </a:solidFill>
                          <a:effectLst/>
                          <a:latin typeface="Arial" charset="0"/>
                        </a:rPr>
                        <a:t> 14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Nicht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sehr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technik</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Affin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erhofft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schnell</a:t>
                      </a:r>
                      <a:r>
                        <a:rPr kumimoji="0" lang="en-US" sz="1000" b="0" i="0" u="none" strike="noStrike" cap="none" normalizeH="0" baseline="0" dirty="0" smtClean="0">
                          <a:ln>
                            <a:noFill/>
                          </a:ln>
                          <a:solidFill>
                            <a:schemeClr val="tx1"/>
                          </a:solidFill>
                          <a:effectLst/>
                          <a:latin typeface="Arial" charset="0"/>
                        </a:rPr>
                        <a:t> auf der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zurecht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wünscht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benötigte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Hauptfunktionen</a:t>
                      </a:r>
                      <a:r>
                        <a:rPr kumimoji="0" lang="en-US" sz="1000" b="0" i="0" u="none" strike="noStrike" cap="none" normalizeH="0" baseline="0" dirty="0" smtClean="0">
                          <a:ln>
                            <a:noFill/>
                          </a:ln>
                          <a:solidFill>
                            <a:schemeClr val="tx1"/>
                          </a:solidFill>
                          <a:effectLst/>
                          <a:latin typeface="Arial" charset="0"/>
                        </a:rPr>
                        <a:t> der </a:t>
                      </a:r>
                      <a:r>
                        <a:rPr kumimoji="0" lang="en-US" sz="1000" b="0" i="0" u="none" strike="noStrike" cap="none" normalizeH="0" baseline="0" dirty="0" err="1" smtClean="0">
                          <a:ln>
                            <a:noFill/>
                          </a:ln>
                          <a:solidFill>
                            <a:schemeClr val="tx1"/>
                          </a:solidFill>
                          <a:effectLst/>
                          <a:latin typeface="Arial" charset="0"/>
                        </a:rPr>
                        <a:t>Seite</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verwendet</a:t>
                      </a:r>
                      <a:r>
                        <a:rPr kumimoji="0" lang="en-US" sz="1000" b="0" i="0" u="none" strike="noStrike" cap="none" normalizeH="0" baseline="0" dirty="0" smtClean="0">
                          <a:ln>
                            <a:noFill/>
                          </a:ln>
                          <a:solidFill>
                            <a:schemeClr val="tx1"/>
                          </a:solidFill>
                          <a:effectLst/>
                          <a:latin typeface="Arial" charset="0"/>
                        </a:rPr>
                        <a:t> hat,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langes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Suchen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finden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sind</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befürchtet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durch</a:t>
                      </a:r>
                      <a:r>
                        <a:rPr kumimoji="0" lang="en-US" sz="1000" b="0" i="0" u="none" strike="noStrike" cap="none" normalizeH="0" baseline="0" dirty="0" smtClean="0">
                          <a:ln>
                            <a:noFill/>
                          </a:ln>
                          <a:solidFill>
                            <a:schemeClr val="tx1"/>
                          </a:solidFill>
                          <a:effectLst/>
                          <a:latin typeface="Arial" charset="0"/>
                        </a:rPr>
                        <a:t> die </a:t>
                      </a:r>
                      <a:r>
                        <a:rPr kumimoji="0" lang="en-US" sz="1000" b="0" i="0" u="none" strike="noStrike" cap="none" normalizeH="0" baseline="0" dirty="0" err="1" smtClean="0">
                          <a:ln>
                            <a:noFill/>
                          </a:ln>
                          <a:solidFill>
                            <a:schemeClr val="tx1"/>
                          </a:solidFill>
                          <a:effectLst/>
                          <a:latin typeface="Arial" charset="0"/>
                        </a:rPr>
                        <a:t>erneute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Umstrukturierung</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noch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verwirrender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als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zuvor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Hofft</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dass</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neue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Struktur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für</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sie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endlich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verständlich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ist</a:t>
                      </a:r>
                      <a:endParaRPr kumimoji="0" lang="en-US" sz="10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err="1" smtClean="0">
                          <a:ln>
                            <a:noFill/>
                          </a:ln>
                          <a:solidFill>
                            <a:schemeClr val="tx1"/>
                          </a:solidFill>
                          <a:effectLst/>
                          <a:latin typeface="Arial" charset="0"/>
                        </a:rPr>
                        <a:t>Möchte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Probleme</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auch</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ohne</a:t>
                      </a:r>
                      <a:r>
                        <a:rPr kumimoji="0" lang="en-US" sz="1000" b="0" i="0" u="none" strike="noStrike" cap="none" normalizeH="0" baseline="0" dirty="0" smtClean="0">
                          <a:ln>
                            <a:noFill/>
                          </a:ln>
                          <a:solidFill>
                            <a:schemeClr val="tx1"/>
                          </a:solidFill>
                          <a:effectLst/>
                          <a:latin typeface="Arial" charset="0"/>
                        </a:rPr>
                        <a:t> Support </a:t>
                      </a:r>
                      <a:r>
                        <a:rPr kumimoji="0" lang="en-US" sz="1000" b="0" i="0" u="none" strike="noStrike" cap="none" normalizeH="0" baseline="0" dirty="0" err="1" smtClean="0">
                          <a:ln>
                            <a:noFill/>
                          </a:ln>
                          <a:solidFill>
                            <a:schemeClr val="tx1"/>
                          </a:solidFill>
                          <a:effectLst/>
                          <a:latin typeface="Arial" charset="0"/>
                        </a:rPr>
                        <a:t>lösen</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können</a:t>
                      </a: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4"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151040" cy="129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59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Sofia </a:t>
            </a:r>
            <a:r>
              <a:rPr lang="en-US" sz="1800" dirty="0" err="1" smtClean="0"/>
              <a:t>ist</a:t>
            </a:r>
            <a:r>
              <a:rPr lang="en-US" sz="1800" dirty="0" smtClean="0"/>
              <a:t> 35 </a:t>
            </a:r>
            <a:r>
              <a:rPr lang="de-DE" sz="1800" dirty="0" smtClean="0"/>
              <a:t>Jahre alt und arbeitet seit sie mit ihrer Ausbildung fertig ist als Sekretärin der Kunstgeschichte. Die Rechenzentrum Seite benutzt sie regelmäßig um nach Mitarbeitern oder Telefonnummern zu suchen.</a:t>
            </a:r>
          </a:p>
          <a:p>
            <a:r>
              <a:rPr lang="de-DE" sz="1800" dirty="0"/>
              <a:t> </a:t>
            </a:r>
            <a:r>
              <a:rPr lang="de-DE" sz="1800" dirty="0" smtClean="0"/>
              <a:t>Seit dem ersten benutzen der Rechenzentrumsseite, hat sie die Struktur sehr verwirrt und bei Problemen meist gleich den Support eingeschaltet. Seit dem neuen Layout hat sie mehrmals versucht selbst Lösungen für ihre Probleme zu finden, landete jedoch meist doch beim Support, welcher ihr jedoch immer weiterhelfen konnte.</a:t>
            </a:r>
          </a:p>
          <a:p>
            <a:r>
              <a:rPr lang="de-DE" sz="1800" dirty="0" smtClean="0"/>
              <a:t>Die Grundfunktionen welche Sofia häufig braucht hat sie mit Bookmarks versehen, dass sie diese sofort parat hat und nicht suchen muss.</a:t>
            </a:r>
          </a:p>
          <a:p>
            <a:r>
              <a:rPr lang="de-DE" sz="1800" dirty="0" smtClean="0"/>
              <a:t>Ihr Passwort ändert sie immer sofort wenn die E-Mail ankommt, damit sie nicht zum Rechenzentrum muss und ihr Passwort zurücksetzen muss. Vom SMS Service besitzt Sie keine Kenntnis.</a:t>
            </a:r>
            <a:endParaRPr lang="en-US" sz="1400" dirty="0"/>
          </a:p>
        </p:txBody>
      </p:sp>
      <p:pic>
        <p:nvPicPr>
          <p:cNvPr id="5"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8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Sofia </a:t>
            </a:r>
            <a:r>
              <a:rPr lang="de-DE" sz="1500" dirty="0"/>
              <a:t>soll zunächst </a:t>
            </a:r>
            <a:r>
              <a:rPr lang="de-DE" sz="1500" dirty="0" smtClean="0"/>
              <a:t>ihr </a:t>
            </a:r>
            <a:r>
              <a:rPr lang="de-DE" sz="1500" dirty="0"/>
              <a:t>Passwort </a:t>
            </a:r>
            <a:r>
              <a:rPr lang="de-DE" sz="1500" dirty="0" smtClean="0"/>
              <a:t>ändern und den SMS Service einrichten.</a:t>
            </a:r>
            <a:endParaRPr lang="de-DE" sz="1800" dirty="0"/>
          </a:p>
          <a:p>
            <a:r>
              <a:rPr lang="de-DE" sz="1800" dirty="0"/>
              <a:t>Szenario 2</a:t>
            </a:r>
            <a:r>
              <a:rPr lang="de-DE" sz="1800" dirty="0" smtClean="0"/>
              <a:t>:</a:t>
            </a:r>
          </a:p>
          <a:p>
            <a:pPr lvl="1"/>
            <a:r>
              <a:rPr lang="de-DE" sz="1500" dirty="0" smtClean="0"/>
              <a:t>Sofia soll nun die Mitarbeitersuche benutzten um den Professor der Medieninformatik zu finden und dessen Telefonnummer heraussuchen.</a:t>
            </a:r>
            <a:endParaRPr lang="de-DE" sz="1500" dirty="0"/>
          </a:p>
          <a:p>
            <a:r>
              <a:rPr lang="de-DE" sz="1800" dirty="0" smtClean="0"/>
              <a:t>Szenario 3:</a:t>
            </a:r>
          </a:p>
          <a:p>
            <a:pPr lvl="1"/>
            <a:r>
              <a:rPr lang="de-DE" sz="1500" dirty="0" smtClean="0"/>
              <a:t>Um eine dringende Frage zu beantworten, benötigt Sofia die Telefonnummer der </a:t>
            </a:r>
            <a:r>
              <a:rPr lang="de-DE" sz="1500" dirty="0" err="1" smtClean="0"/>
              <a:t>Cip</a:t>
            </a:r>
            <a:r>
              <a:rPr lang="de-DE" sz="1500" dirty="0" smtClean="0"/>
              <a:t>-Pools BIB 3 um den Professor des Lehrstuhl zu erreichen.</a:t>
            </a:r>
          </a:p>
          <a:p>
            <a:r>
              <a:rPr lang="de-DE" sz="1800" dirty="0" smtClean="0"/>
              <a:t>Szenario 4:</a:t>
            </a:r>
          </a:p>
          <a:p>
            <a:pPr lvl="1"/>
            <a:r>
              <a:rPr lang="de-DE" sz="1500" dirty="0" smtClean="0"/>
              <a:t>Aufgrund der Informationen die Sofia vom Professor erhalten hat, muss sie nun eine Videokonferenz einrichten und informiert sich hierfür über das Rechenzentrum </a:t>
            </a:r>
            <a:endParaRPr lang="de-DE" sz="1500" dirty="0"/>
          </a:p>
          <a:p>
            <a:pPr lvl="1"/>
            <a:endParaRPr lang="de-DE" sz="700" dirty="0"/>
          </a:p>
          <a:p>
            <a:pPr lvl="1"/>
            <a:endParaRPr lang="de-DE" sz="1500" dirty="0"/>
          </a:p>
        </p:txBody>
      </p:sp>
      <p:pic>
        <p:nvPicPr>
          <p:cNvPr id="7" name="Picture 4" descr="http://www.korbmacher.com/typo3temp/pics/c9f8b78c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228601"/>
            <a:ext cx="809672" cy="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5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Max</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799689621"/>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22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Student  der Geschichte(1. HF), Politikwissenschaften (2.HF)</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Einheimischer der Stadt Regensburg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im 5.Semester</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Hat nur Grundlegende Office Kenntnisse</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ändert nur das Passwort wenn er dazu aufgefordert wird</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 zur neuen Anwendung</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Würde sich mit der Seite kurz beschäftigen um zu sehen, was dort alles zu finden ist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Max möchte wissen, was alles zu finden ist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43" name="Picture 3"/>
          <p:cNvPicPr>
            <a:picLocks noChangeAspect="1" noChangeArrowheads="1"/>
          </p:cNvPicPr>
          <p:nvPr/>
        </p:nvPicPr>
        <p:blipFill>
          <a:blip r:embed="rId2" cstate="print"/>
          <a:srcRect/>
          <a:stretch>
            <a:fillRect/>
          </a:stretch>
        </p:blipFill>
        <p:spPr bwMode="auto">
          <a:xfrm>
            <a:off x="611560" y="1916832"/>
            <a:ext cx="1512167" cy="1656183"/>
          </a:xfrm>
          <a:prstGeom prst="rect">
            <a:avLst/>
          </a:prstGeom>
          <a:noFill/>
          <a:ln w="9525">
            <a:noFill/>
            <a:miter lim="800000"/>
            <a:headEnd/>
            <a:tailEnd/>
          </a:ln>
        </p:spPr>
      </p:pic>
    </p:spTree>
    <p:extLst>
      <p:ext uri="{BB962C8B-B14F-4D97-AF65-F5344CB8AC3E}">
        <p14:creationId xmlns:p14="http://schemas.microsoft.com/office/powerpoint/2010/main" val="44751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smtClean="0"/>
              <a:t>Max ist 22 und studiert Geschichte und Politikwissenschaft an der Uni Regensburg.</a:t>
            </a:r>
          </a:p>
          <a:p>
            <a:r>
              <a:rPr lang="de-DE" sz="1800" smtClean="0"/>
              <a:t>Seit dem ersten Semester wird er regelmäßig dazu aufgefordert sein Passwort zu ändern, was er jedes mal sofort nach erhalt der E-Mail erledigt.</a:t>
            </a:r>
          </a:p>
          <a:p>
            <a:r>
              <a:rPr lang="de-DE" sz="1800" smtClean="0"/>
              <a:t>Über die verschiedenen Funktionen und Informationen die das Rechenzentrum bietet weiß Max nur sehr wenig, da er sich hiermit kaum beschäftigt hat. Außerdem wurden ihm am Anfang seines Studiums keine Informationen zum Rechenzentrum geboten, lediglich wie man zu seine Uni E-Mail benutzt.</a:t>
            </a:r>
          </a:p>
          <a:p>
            <a:endParaRPr lang="de-DE" sz="180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7701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smtClean="0"/>
              <a:t>Szenario 1:</a:t>
            </a:r>
          </a:p>
          <a:p>
            <a:pPr lvl="1"/>
            <a:r>
              <a:rPr lang="de-DE" sz="1500" smtClean="0"/>
              <a:t>Max soll zunächst sein Passwort ändern</a:t>
            </a:r>
            <a:endParaRPr lang="de-DE" sz="1800" smtClean="0"/>
          </a:p>
          <a:p>
            <a:r>
              <a:rPr lang="de-DE" sz="1800" smtClean="0"/>
              <a:t>Szenario 2:</a:t>
            </a:r>
          </a:p>
          <a:p>
            <a:pPr lvl="1"/>
            <a:r>
              <a:rPr lang="de-DE" sz="1500" smtClean="0"/>
              <a:t>Max soll sich nun Informieren welche Grundfunktionen und Informationen das Rechenzentrum bietet und ob diese Informationen für ihn nützlich und verständlich dargestellt werden</a:t>
            </a:r>
          </a:p>
          <a:p>
            <a:pPr lvl="1"/>
            <a:endParaRPr lang="de-DE" sz="150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91806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Christina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2934423504"/>
              </p:ext>
            </p:extLst>
          </p:nvPr>
        </p:nvGraphicFramePr>
        <p:xfrm>
          <a:off x="3203848" y="1772816"/>
          <a:ext cx="5472608" cy="457317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25</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Physik</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Seit</a:t>
                      </a:r>
                      <a:r>
                        <a:rPr kumimoji="0" lang="en-US" sz="1000" b="0" i="0" u="none" strike="noStrike" cap="none" normalizeH="0" baseline="0" smtClean="0">
                          <a:ln>
                            <a:noFill/>
                          </a:ln>
                          <a:solidFill>
                            <a:schemeClr val="tx1"/>
                          </a:solidFill>
                          <a:effectLst/>
                          <a:latin typeface="Arial" charset="0"/>
                        </a:rPr>
                        <a:t> 7 </a:t>
                      </a:r>
                      <a:r>
                        <a:rPr kumimoji="0" lang="en-US" sz="1000" b="0" i="0" u="none" strike="noStrike" cap="none" normalizeH="0" baseline="0" err="1" smtClean="0">
                          <a:ln>
                            <a:noFill/>
                          </a:ln>
                          <a:solidFill>
                            <a:schemeClr val="tx1"/>
                          </a:solidFill>
                          <a:effectLst/>
                          <a:latin typeface="Arial" charset="0"/>
                        </a:rPr>
                        <a:t>Jahren</a:t>
                      </a:r>
                      <a:r>
                        <a:rPr kumimoji="0" lang="en-US" sz="1000" b="0" i="0" u="none" strike="noStrike" cap="none" normalizeH="0" baseline="0" smtClean="0">
                          <a:ln>
                            <a:noFill/>
                          </a:ln>
                          <a:solidFill>
                            <a:schemeClr val="tx1"/>
                          </a:solidFill>
                          <a:effectLst/>
                          <a:latin typeface="Arial" charset="0"/>
                        </a:rPr>
                        <a:t> in Regensburg an der </a:t>
                      </a:r>
                      <a:r>
                        <a:rPr kumimoji="0" lang="en-US" sz="1000" b="0" i="0" u="none" strike="noStrike" cap="none" normalizeH="0" baseline="0" err="1" smtClean="0">
                          <a:ln>
                            <a:noFill/>
                          </a:ln>
                          <a:solidFill>
                            <a:schemeClr val="tx1"/>
                          </a:solidFill>
                          <a:effectLst/>
                          <a:latin typeface="Arial" charset="0"/>
                        </a:rPr>
                        <a:t>Universität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Schreibt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gerade</a:t>
                      </a:r>
                      <a:r>
                        <a:rPr kumimoji="0" lang="en-US" sz="1000" b="0" i="0" u="none" strike="noStrike" cap="none" normalizeH="0" baseline="0" smtClean="0">
                          <a:ln>
                            <a:noFill/>
                          </a:ln>
                          <a:solidFill>
                            <a:schemeClr val="tx1"/>
                          </a:solidFill>
                          <a:effectLst/>
                          <a:latin typeface="Arial" charset="0"/>
                        </a:rPr>
                        <a:t> an </a:t>
                      </a:r>
                      <a:r>
                        <a:rPr kumimoji="0" lang="en-US" sz="1000" b="0" i="0" u="none" strike="noStrike" cap="none" normalizeH="0" baseline="0" err="1" smtClean="0">
                          <a:ln>
                            <a:noFill/>
                          </a:ln>
                          <a:solidFill>
                            <a:schemeClr val="tx1"/>
                          </a:solidFill>
                          <a:effectLst/>
                          <a:latin typeface="Arial" charset="0"/>
                        </a:rPr>
                        <a:t>ihrer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Doktorarbeit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Arbeitet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mit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neuen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Programmen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möchte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a:t>
                      </a:r>
                      <a:r>
                        <a:rPr kumimoji="0" lang="en-US" sz="1000" b="0" i="0" u="none" strike="noStrike" cap="none" normalizeH="0" baseline="0" smtClean="0">
                          <a:ln>
                            <a:noFill/>
                          </a:ln>
                          <a:solidFill>
                            <a:schemeClr val="tx1"/>
                          </a:solidFill>
                          <a:effectLst/>
                          <a:latin typeface="Arial" charset="0"/>
                        </a:rPr>
                        <a:t> das </a:t>
                      </a:r>
                      <a:r>
                        <a:rPr kumimoji="0" lang="en-US" sz="1000" b="0" i="0" u="none" strike="noStrike" cap="none" normalizeH="0" baseline="0" err="1" smtClean="0">
                          <a:ln>
                            <a:noFill/>
                          </a:ln>
                          <a:solidFill>
                            <a:schemeClr val="tx1"/>
                          </a:solidFill>
                          <a:effectLst/>
                          <a:latin typeface="Arial" charset="0"/>
                        </a:rPr>
                        <a:t>Passwort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ändern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können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einfache</a:t>
                      </a:r>
                      <a:r>
                        <a:rPr kumimoji="0" lang="en-US" sz="1000" b="0" i="0" u="none" strike="noStrike" cap="none" normalizeH="0" baseline="0" smtClean="0">
                          <a:ln>
                            <a:noFill/>
                          </a:ln>
                          <a:solidFill>
                            <a:schemeClr val="tx1"/>
                          </a:solidFill>
                          <a:effectLst/>
                          <a:latin typeface="Arial" charset="0"/>
                        </a:rPr>
                        <a:t> Navigation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den </a:t>
                      </a:r>
                      <a:r>
                        <a:rPr kumimoji="0" lang="en-US" sz="1000" b="0" i="0" u="none" strike="noStrike" cap="none" normalizeH="0" baseline="0" err="1" smtClean="0">
                          <a:ln>
                            <a:noFill/>
                          </a:ln>
                          <a:solidFill>
                            <a:schemeClr val="tx1"/>
                          </a:solidFill>
                          <a:effectLst/>
                          <a:latin typeface="Arial" charset="0"/>
                        </a:rPr>
                        <a:t>Hauptfunktionen</a:t>
                      </a:r>
                      <a:r>
                        <a:rPr kumimoji="0" lang="en-US" sz="1000" b="0" i="0" u="none" strike="noStrike" cap="none" normalizeH="0" baseline="0" smtClean="0">
                          <a:ln>
                            <a:noFill/>
                          </a:ln>
                          <a:solidFill>
                            <a:schemeClr val="tx1"/>
                          </a:solidFill>
                          <a:effectLst/>
                          <a:latin typeface="Arial" charset="0"/>
                        </a:rPr>
                        <a:t> die </a:t>
                      </a:r>
                      <a:r>
                        <a:rPr kumimoji="0" lang="en-US" sz="1000" b="0" i="0" u="none" strike="noStrike" cap="none" normalizeH="0" baseline="0" err="1" smtClean="0">
                          <a:ln>
                            <a:noFill/>
                          </a:ln>
                          <a:solidFill>
                            <a:schemeClr val="tx1"/>
                          </a:solidFill>
                          <a:effectLst/>
                          <a:latin typeface="Arial" charset="0"/>
                        </a:rPr>
                        <a:t>Sie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benötigt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keine</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Redundanz</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oder</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gleichnamige</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Benennung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Passende Namen für die verschiedenen Menüpunkte</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Beschaffung</a:t>
                      </a:r>
                      <a:r>
                        <a:rPr kumimoji="0" lang="en-US" sz="1000" b="0" i="0" u="none" strike="noStrike" cap="none" normalizeH="0" baseline="0" smtClean="0">
                          <a:ln>
                            <a:noFill/>
                          </a:ln>
                          <a:solidFill>
                            <a:schemeClr val="tx1"/>
                          </a:solidFill>
                          <a:effectLst/>
                          <a:latin typeface="Arial" charset="0"/>
                        </a:rPr>
                        <a:t> von Software und Information</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einfach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findende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falls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auftreten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628800"/>
            <a:ext cx="1397971" cy="179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0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smtClean="0"/>
              <a:t> Christina </a:t>
            </a:r>
            <a:r>
              <a:rPr lang="de-DE" sz="1800" smtClean="0"/>
              <a:t>ist 25 Jahre alt und schreibt gerade ihre Doktorarbeit in Physik. Hierfür benötigt sie einige kostenpflichtige Programme, welche sie jedoch über das Rechenzentrum umsonst bekommt.</a:t>
            </a:r>
          </a:p>
          <a:p>
            <a:r>
              <a:rPr lang="de-DE" sz="180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smtClean="0"/>
              <a:t>Da Christina ihre Ergebnisse lieber auf Papier ausgedruckt auswertet, muss sie regelmäßig ihr Guthaben aufladen</a:t>
            </a:r>
            <a:endParaRPr lang="en-US" sz="140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ihr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8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Olga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357134892"/>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28</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Humanmedizin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ändert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ihr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Passwort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Sucht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erst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auf der </a:t>
                      </a:r>
                      <a:r>
                        <a:rPr kumimoji="0" lang="en-US" sz="1000" b="0" i="0" u="none" strike="noStrike" cap="none" normalizeH="0" baseline="0" err="1" smtClean="0">
                          <a:ln>
                            <a:noFill/>
                          </a:ln>
                          <a:solidFill>
                            <a:schemeClr val="tx1"/>
                          </a:solidFill>
                          <a:effectLst/>
                          <a:latin typeface="Arial" charset="0"/>
                        </a:rPr>
                        <a:t>Webseite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wenn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sie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mag </a:t>
                      </a:r>
                      <a:r>
                        <a:rPr kumimoji="0" lang="en-US" sz="1000" b="0" i="0" u="none" strike="noStrike" cap="none" normalizeH="0" baseline="0" err="1" smtClean="0">
                          <a:ln>
                            <a:noFill/>
                          </a:ln>
                          <a:solidFill>
                            <a:schemeClr val="tx1"/>
                          </a:solidFill>
                          <a:effectLst/>
                          <a:latin typeface="Arial" charset="0"/>
                        </a:rPr>
                        <a:t>es</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nicht</a:t>
                      </a:r>
                      <a:r>
                        <a:rPr kumimoji="0" lang="en-US" sz="1000" b="0" i="0" u="none" strike="noStrike" cap="none" normalizeH="0" baseline="0" smtClean="0">
                          <a:ln>
                            <a:noFill/>
                          </a:ln>
                          <a:solidFill>
                            <a:schemeClr val="tx1"/>
                          </a:solidFill>
                          <a:effectLst/>
                          <a:latin typeface="Arial" charset="0"/>
                        </a:rPr>
                        <a:t> die </a:t>
                      </a:r>
                      <a:r>
                        <a:rPr kumimoji="0" lang="en-US" sz="1000" b="0" i="0" u="none" strike="noStrike" cap="none" normalizeH="0" baseline="0" err="1" smtClean="0">
                          <a:ln>
                            <a:noFill/>
                          </a:ln>
                          <a:solidFill>
                            <a:schemeClr val="tx1"/>
                          </a:solidFill>
                          <a:effectLst/>
                          <a:latin typeface="Arial" charset="0"/>
                        </a:rPr>
                        <a:t>Leute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vom</a:t>
                      </a:r>
                      <a:r>
                        <a:rPr kumimoji="0" lang="en-US" sz="1000" b="0" i="0" u="none" strike="noStrike" cap="none" normalizeH="0" baseline="0" smtClean="0">
                          <a:ln>
                            <a:noFill/>
                          </a:ln>
                          <a:solidFill>
                            <a:schemeClr val="tx1"/>
                          </a:solidFill>
                          <a:effectLst/>
                          <a:latin typeface="Arial" charset="0"/>
                        </a:rPr>
                        <a:t> Support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stören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de-DE" sz="1000" b="1" i="0" u="none" strike="noStrike" cap="none" normalizeH="0" baseline="0" noProof="0"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erhofft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sich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Hiilfe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wenn</a:t>
                      </a:r>
                      <a:r>
                        <a:rPr kumimoji="0" lang="en-US" sz="1000" b="0" i="0" u="none" strike="noStrike" cap="none" normalizeH="0" baseline="0" smtClean="0">
                          <a:ln>
                            <a:noFill/>
                          </a:ln>
                          <a:solidFill>
                            <a:schemeClr val="tx1"/>
                          </a:solidFill>
                          <a:effectLst/>
                          <a:latin typeface="Arial" charset="0"/>
                        </a:rPr>
                        <a:t> man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schnellere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Einarbeitungszeit</a:t>
                      </a:r>
                      <a:r>
                        <a:rPr kumimoji="0" lang="en-US" sz="1000" b="0" i="0" u="none" strike="noStrike" cap="none" normalizeH="0" baseline="0" smtClean="0">
                          <a:ln>
                            <a:noFill/>
                          </a:ln>
                          <a:solidFill>
                            <a:schemeClr val="tx1"/>
                          </a:solidFill>
                          <a:effectLst/>
                          <a:latin typeface="Arial" charset="0"/>
                        </a:rPr>
                        <a:t> in </a:t>
                      </a:r>
                      <a:r>
                        <a:rPr kumimoji="0" lang="en-US" sz="1000" b="0" i="0" u="none" strike="noStrike" cap="none" normalizeH="0" baseline="0" err="1" smtClean="0">
                          <a:ln>
                            <a:noFill/>
                          </a:ln>
                          <a:solidFill>
                            <a:schemeClr val="tx1"/>
                          </a:solidFill>
                          <a:effectLst/>
                          <a:latin typeface="Arial" charset="0"/>
                        </a:rPr>
                        <a:t>Seite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wäre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Wünchenswert</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Hat </a:t>
                      </a:r>
                      <a:r>
                        <a:rPr kumimoji="0" lang="en-US" sz="1000" b="0" i="0" u="none" strike="noStrike" cap="none" normalizeH="0" baseline="0" err="1" smtClean="0">
                          <a:ln>
                            <a:noFill/>
                          </a:ln>
                          <a:solidFill>
                            <a:schemeClr val="tx1"/>
                          </a:solidFill>
                          <a:effectLst/>
                          <a:latin typeface="Arial" charset="0"/>
                        </a:rPr>
                        <a:t>schon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seit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ihrem</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erstem</a:t>
                      </a:r>
                      <a:r>
                        <a:rPr kumimoji="0" lang="en-US" sz="1000" b="0" i="0" u="none" strike="noStrike" cap="none" normalizeH="0" baseline="0" smtClean="0">
                          <a:ln>
                            <a:noFill/>
                          </a:ln>
                          <a:solidFill>
                            <a:schemeClr val="tx1"/>
                          </a:solidFill>
                          <a:effectLst/>
                          <a:latin typeface="Arial" charset="0"/>
                        </a:rPr>
                        <a:t> Semester </a:t>
                      </a:r>
                      <a:r>
                        <a:rPr kumimoji="0" lang="en-US" sz="1000" b="0" i="0" u="none" strike="noStrike" cap="none" normalizeH="0" baseline="0" err="1" smtClean="0">
                          <a:ln>
                            <a:noFill/>
                          </a:ln>
                          <a:solidFill>
                            <a:schemeClr val="tx1"/>
                          </a:solidFill>
                          <a:effectLst/>
                          <a:latin typeface="Arial" charset="0"/>
                        </a:rPr>
                        <a:t>immer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wieder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und lost </a:t>
                      </a:r>
                      <a:r>
                        <a:rPr kumimoji="0" lang="en-US" sz="1000" b="0" i="0" u="none" strike="noStrike" cap="none" normalizeH="0" baseline="0" err="1" smtClean="0">
                          <a:ln>
                            <a:noFill/>
                          </a:ln>
                          <a:solidFill>
                            <a:schemeClr val="tx1"/>
                          </a:solidFill>
                          <a:effectLst/>
                          <a:latin typeface="Arial" charset="0"/>
                        </a:rPr>
                        <a:t>diese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selbst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ohne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immer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fragen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müssen</a:t>
                      </a: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5"/>
            <a:ext cx="1223048" cy="146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7573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2231</Words>
  <Application>Microsoft Office PowerPoint</Application>
  <PresentationFormat>Bildschirmpräsentation (4:3)</PresentationFormat>
  <Paragraphs>222</Paragraphs>
  <Slides>23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Tw Cen MT</vt:lpstr>
      <vt:lpstr>Wingdings</vt:lpstr>
      <vt:lpstr>Wingdings 2</vt:lpstr>
      <vt:lpstr>Median</vt:lpstr>
      <vt:lpstr>Personas Redesign Rz</vt:lpstr>
      <vt:lpstr>Einführung</vt:lpstr>
      <vt:lpstr> Max</vt:lpstr>
      <vt:lpstr>Max</vt:lpstr>
      <vt:lpstr>Max</vt:lpstr>
      <vt:lpstr> Christina</vt:lpstr>
      <vt:lpstr>Christina</vt:lpstr>
      <vt:lpstr>Christina</vt:lpstr>
      <vt:lpstr> Olga</vt:lpstr>
      <vt:lpstr>Olga</vt:lpstr>
      <vt:lpstr>Olga</vt:lpstr>
      <vt:lpstr> Hubert</vt:lpstr>
      <vt:lpstr>Hubert</vt:lpstr>
      <vt:lpstr>Hubert</vt:lpstr>
      <vt:lpstr> Franziska</vt:lpstr>
      <vt:lpstr>Franziska</vt:lpstr>
      <vt:lpstr>Franziska</vt:lpstr>
      <vt:lpstr> Leopold</vt:lpstr>
      <vt:lpstr>Leopold</vt:lpstr>
      <vt:lpstr>Leopold</vt:lpstr>
      <vt:lpstr> Sofia</vt:lpstr>
      <vt:lpstr>Sofia</vt:lpstr>
      <vt:lpstr>Sofia</vt:lpstr>
    </vt:vector>
  </TitlesOfParts>
  <Company>Universität Regensburg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teMPLATES</dc:title>
  <dc:creator>Rechenzentrum</dc:creator>
  <cp:lastModifiedBy>Mero</cp:lastModifiedBy>
  <cp:revision>46</cp:revision>
  <dcterms:created xsi:type="dcterms:W3CDTF">2010-11-04T15:24:28Z</dcterms:created>
  <dcterms:modified xsi:type="dcterms:W3CDTF">2015-09-09T07:28:24Z</dcterms:modified>
</cp:coreProperties>
</file>