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8" r:id="rId7"/>
    <p:sldId id="269" r:id="rId8"/>
    <p:sldId id="270" r:id="rId9"/>
    <p:sldId id="271" r:id="rId10"/>
    <p:sldId id="286" r:id="rId11"/>
    <p:sldId id="287" r:id="rId12"/>
    <p:sldId id="274" r:id="rId13"/>
    <p:sldId id="288" r:id="rId14"/>
    <p:sldId id="289" r:id="rId15"/>
    <p:sldId id="277" r:id="rId16"/>
    <p:sldId id="292" r:id="rId17"/>
    <p:sldId id="293" r:id="rId18"/>
    <p:sldId id="280" r:id="rId19"/>
    <p:sldId id="290" r:id="rId20"/>
    <p:sldId id="291" r:id="rId21"/>
    <p:sldId id="283" r:id="rId22"/>
    <p:sldId id="294" r:id="rId23"/>
    <p:sldId id="295"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24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23E4B3-2C73-4EB6-894D-4ED28E44A2E3}" type="datetimeFigureOut">
              <a:rPr lang="de-DE" smtClean="0"/>
              <a:pPr/>
              <a:t>02.09.2015</a:t>
            </a:fld>
            <a:endParaRPr lang="de-DE"/>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de-D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02.09.2015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53786ED-FCDE-4826-B59D-783EEEF4F5DB}"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423E4B3-2C73-4EB6-894D-4ED28E44A2E3}" type="datetimeFigureOut">
              <a:rPr lang="de-DE" smtClean="0"/>
              <a:pPr/>
              <a:t>02.09.2015</a:t>
            </a:fld>
            <a:endParaRPr lang="de-DE"/>
          </a:p>
        </p:txBody>
      </p:sp>
      <p:sp>
        <p:nvSpPr>
          <p:cNvPr id="5" name="Footer Placeholder 4"/>
          <p:cNvSpPr>
            <a:spLocks noGrp="1"/>
          </p:cNvSpPr>
          <p:nvPr>
            <p:ph type="ftr" sz="quarter" idx="11"/>
          </p:nvPr>
        </p:nvSpPr>
        <p:spPr>
          <a:xfrm>
            <a:off x="457201" y="6248207"/>
            <a:ext cx="5573483" cy="365125"/>
          </a:xfrm>
        </p:spPr>
        <p:txBody>
          <a:bodyPr/>
          <a:lstStyle/>
          <a:p>
            <a:endParaRPr lang="de-D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53786ED-FCDE-4826-B59D-783EEEF4F5DB}" type="slidenum">
              <a:rPr lang="de-DE" smtClean="0"/>
              <a:pPr/>
              <a:t>‹Nr.›</a:t>
            </a:fld>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423E4B3-2C73-4EB6-894D-4ED28E44A2E3}" type="datetimeFigureOut">
              <a:rPr lang="de-DE" smtClean="0"/>
              <a:pPr/>
              <a:t>02.09.2015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423E4B3-2C73-4EB6-894D-4ED28E44A2E3}" type="datetimeFigureOut">
              <a:rPr lang="de-DE" smtClean="0"/>
              <a:pPr/>
              <a:t>02.09.2015</a:t>
            </a:fld>
            <a:endParaRPr lang="de-DE"/>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p:txBody>
          <a:bodyPr/>
          <a:lstStyle/>
          <a:p>
            <a:endParaRPr lang="de-D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423E4B3-2C73-4EB6-894D-4ED28E44A2E3}" type="datetimeFigureOut">
              <a:rPr lang="de-DE" smtClean="0"/>
              <a:pPr/>
              <a:t>02.09.2015</a:t>
            </a:fld>
            <a:endParaRPr lang="de-DE"/>
          </a:p>
        </p:txBody>
      </p:sp>
      <p:sp>
        <p:nvSpPr>
          <p:cNvPr id="10" name="Slide Number Placeholder 9"/>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2" name="Footer Placeholder 11"/>
          <p:cNvSpPr>
            <a:spLocks noGrp="1"/>
          </p:cNvSpPr>
          <p:nvPr>
            <p:ph type="ftr" sz="quarter" idx="17"/>
          </p:nvPr>
        </p:nvSpPr>
        <p:spPr/>
        <p:txBody>
          <a:bodyPr rtlCol="0"/>
          <a:lstStyle/>
          <a:p>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23E4B3-2C73-4EB6-894D-4ED28E44A2E3}" type="datetimeFigureOut">
              <a:rPr lang="de-DE" smtClean="0"/>
              <a:pPr/>
              <a:t>02.09.2015</a:t>
            </a:fld>
            <a:endParaRPr lang="de-DE"/>
          </a:p>
        </p:txBody>
      </p:sp>
      <p:sp>
        <p:nvSpPr>
          <p:cNvPr id="12" name="Slide Number Placeholder 11"/>
          <p:cNvSpPr>
            <a:spLocks noGrp="1"/>
          </p:cNvSpPr>
          <p:nvPr>
            <p:ph type="sldNum" sz="quarter" idx="16"/>
          </p:nvPr>
        </p:nvSpPr>
        <p:spPr/>
        <p:txBody>
          <a:bodyPr rtlCol="0"/>
          <a:lstStyle/>
          <a:p>
            <a:fld id="{153786ED-FCDE-4826-B59D-783EEEF4F5DB}" type="slidenum">
              <a:rPr lang="de-DE" smtClean="0"/>
              <a:pPr/>
              <a:t>‹Nr.›</a:t>
            </a:fld>
            <a:endParaRPr lang="de-DE"/>
          </a:p>
        </p:txBody>
      </p:sp>
      <p:sp>
        <p:nvSpPr>
          <p:cNvPr id="14" name="Footer Placeholder 13"/>
          <p:cNvSpPr>
            <a:spLocks noGrp="1"/>
          </p:cNvSpPr>
          <p:nvPr>
            <p:ph type="ftr" sz="quarter" idx="17"/>
          </p:nvPr>
        </p:nvSpPr>
        <p:spPr/>
        <p:txBody>
          <a:bodyPr rtlCol="0"/>
          <a:lstStyle/>
          <a:p>
            <a:endParaRPr lang="de-D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23E4B3-2C73-4EB6-894D-4ED28E44A2E3}" type="datetimeFigureOut">
              <a:rPr lang="de-DE" smtClean="0"/>
              <a:pPr/>
              <a:t>02.09.2015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E4B3-2C73-4EB6-894D-4ED28E44A2E3}" type="datetimeFigureOut">
              <a:rPr lang="de-DE" smtClean="0"/>
              <a:pPr/>
              <a:t>02.09.2015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53786ED-FCDE-4826-B59D-783EEEF4F5DB}"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23E4B3-2C73-4EB6-894D-4ED28E44A2E3}" type="datetimeFigureOut">
              <a:rPr lang="de-DE" smtClean="0"/>
              <a:pPr/>
              <a:t>02.09.2015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53786ED-FCDE-4826-B59D-783EEEF4F5DB}" type="slidenum">
              <a:rPr lang="de-DE" smtClean="0"/>
              <a:pPr/>
              <a:t>‹Nr.›</a:t>
            </a:fld>
            <a:endParaRPr lang="de-D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23E4B3-2C73-4EB6-894D-4ED28E44A2E3}" type="datetimeFigureOut">
              <a:rPr lang="de-DE" smtClean="0"/>
              <a:pPr/>
              <a:t>02.09.2015</a:t>
            </a:fld>
            <a:endParaRPr lang="de-DE"/>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53786ED-FCDE-4826-B59D-783EEEF4F5DB}" type="slidenum">
              <a:rPr lang="de-DE" smtClean="0"/>
              <a:pPr/>
              <a:t>‹Nr.›</a:t>
            </a:fld>
            <a:endParaRPr lang="de-DE"/>
          </a:p>
        </p:txBody>
      </p:sp>
      <p:sp>
        <p:nvSpPr>
          <p:cNvPr id="14" name="Footer Placeholder 13"/>
          <p:cNvSpPr>
            <a:spLocks noGrp="1"/>
          </p:cNvSpPr>
          <p:nvPr>
            <p:ph type="ftr" sz="quarter" idx="12"/>
          </p:nvPr>
        </p:nvSpPr>
        <p:spPr>
          <a:xfrm>
            <a:off x="1600200" y="6248206"/>
            <a:ext cx="4572000" cy="365125"/>
          </a:xfrm>
        </p:spPr>
        <p:txBody>
          <a:bodyPr rtlCol="0"/>
          <a:lstStyle/>
          <a:p>
            <a:endParaRPr lang="de-D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23E4B3-2C73-4EB6-894D-4ED28E44A2E3}" type="datetimeFigureOut">
              <a:rPr lang="de-DE" smtClean="0"/>
              <a:pPr/>
              <a:t>02.09.2015</a:t>
            </a:fld>
            <a:endParaRPr lang="de-DE"/>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de-D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53786ED-FCDE-4826-B59D-783EEEF4F5DB}"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err="1" smtClean="0"/>
              <a:t>Personas</a:t>
            </a:r>
            <a:r>
              <a:rPr lang="de-DE" smtClean="0"/>
              <a:t> </a:t>
            </a:r>
            <a:r>
              <a:rPr lang="de-DE" err="1" smtClean="0"/>
              <a:t>Redesign</a:t>
            </a:r>
            <a:r>
              <a:rPr lang="de-DE" smtClean="0"/>
              <a:t> </a:t>
            </a:r>
            <a:r>
              <a:rPr lang="de-DE" err="1" smtClean="0"/>
              <a:t>Rz</a:t>
            </a:r>
            <a:endParaRPr lang="de-DE"/>
          </a:p>
        </p:txBody>
      </p:sp>
      <p:sp>
        <p:nvSpPr>
          <p:cNvPr id="3" name="Subtitle 2"/>
          <p:cNvSpPr>
            <a:spLocks noGrp="1"/>
          </p:cNvSpPr>
          <p:nvPr>
            <p:ph type="subTitle" idx="1"/>
          </p:nvPr>
        </p:nvSpPr>
        <p:spPr/>
        <p:txBody>
          <a:bodyPr/>
          <a:lstStyle/>
          <a:p>
            <a:r>
              <a:rPr lang="de-DE" smtClean="0"/>
              <a:t>Version 1.0</a:t>
            </a: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Olga </a:t>
            </a:r>
            <a:r>
              <a:rPr lang="en-US" sz="1800" dirty="0" err="1" smtClean="0"/>
              <a:t>ist</a:t>
            </a:r>
            <a:r>
              <a:rPr lang="en-US" sz="1800" dirty="0" smtClean="0"/>
              <a:t> 28 </a:t>
            </a:r>
            <a:r>
              <a:rPr lang="en-US" sz="1800" dirty="0" err="1" smtClean="0"/>
              <a:t>Jahre</a:t>
            </a:r>
            <a:r>
              <a:rPr lang="en-US" sz="1800" dirty="0" smtClean="0"/>
              <a:t> alt und </a:t>
            </a:r>
            <a:r>
              <a:rPr lang="en-US" sz="1800" dirty="0" err="1" smtClean="0"/>
              <a:t>studiert</a:t>
            </a:r>
            <a:r>
              <a:rPr lang="en-US" sz="1800" dirty="0" smtClean="0"/>
              <a:t> </a:t>
            </a:r>
            <a:r>
              <a:rPr lang="en-US" sz="1800" dirty="0" err="1" smtClean="0"/>
              <a:t>seit</a:t>
            </a:r>
            <a:r>
              <a:rPr lang="en-US" sz="1800" dirty="0" smtClean="0"/>
              <a:t> </a:t>
            </a:r>
            <a:r>
              <a:rPr lang="en-US" sz="1800" dirty="0" err="1" smtClean="0"/>
              <a:t>zwei</a:t>
            </a:r>
            <a:r>
              <a:rPr lang="en-US" sz="1800" dirty="0" smtClean="0"/>
              <a:t> </a:t>
            </a:r>
            <a:r>
              <a:rPr lang="en-US" sz="1800" dirty="0" err="1" smtClean="0"/>
              <a:t>Jahren</a:t>
            </a:r>
            <a:r>
              <a:rPr lang="en-US" sz="1800" dirty="0" smtClean="0"/>
              <a:t> in Deutschland </a:t>
            </a:r>
            <a:r>
              <a:rPr lang="de-DE" sz="1800" dirty="0" smtClean="0"/>
              <a:t>Medizin. Das erste Staatsexamen hat sie bereits in der Ukraine absolviert, jedoch hiernach einen Platz an der Uni Regensburg bekommen.</a:t>
            </a:r>
          </a:p>
          <a:p>
            <a:r>
              <a:rPr lang="en-US" sz="1800" dirty="0" smtClean="0"/>
              <a:t> Olga </a:t>
            </a:r>
            <a:r>
              <a:rPr lang="de-DE" sz="1800" dirty="0" smtClean="0"/>
              <a:t>versucht</a:t>
            </a:r>
            <a:r>
              <a:rPr lang="en-US" sz="1800" dirty="0" smtClean="0"/>
              <a:t> so </a:t>
            </a:r>
            <a:r>
              <a:rPr lang="en-US" sz="1800" dirty="0" err="1" smtClean="0"/>
              <a:t>weit</a:t>
            </a:r>
            <a:r>
              <a:rPr lang="en-US" sz="1800" dirty="0" smtClean="0"/>
              <a:t> </a:t>
            </a:r>
            <a:r>
              <a:rPr lang="en-US" sz="1800" dirty="0" err="1" smtClean="0"/>
              <a:t>es</a:t>
            </a:r>
            <a:r>
              <a:rPr lang="en-US" sz="1800" dirty="0" smtClean="0"/>
              <a:t> </a:t>
            </a:r>
            <a:r>
              <a:rPr lang="en-US" sz="1800" dirty="0" err="1" smtClean="0"/>
              <a:t>ihr</a:t>
            </a:r>
            <a:r>
              <a:rPr lang="en-US" sz="1800" dirty="0" smtClean="0"/>
              <a:t> </a:t>
            </a:r>
            <a:r>
              <a:rPr lang="en-US" sz="1800" dirty="0" err="1" smtClean="0"/>
              <a:t>möglich</a:t>
            </a:r>
            <a:r>
              <a:rPr lang="en-US" sz="1800" dirty="0" smtClean="0"/>
              <a:t> </a:t>
            </a:r>
            <a:r>
              <a:rPr lang="en-US" sz="1800" dirty="0" err="1" smtClean="0"/>
              <a:t>ist</a:t>
            </a:r>
            <a:r>
              <a:rPr lang="en-US" sz="1800" dirty="0" smtClean="0"/>
              <a:t>, </a:t>
            </a:r>
            <a:r>
              <a:rPr lang="en-US" sz="1800" dirty="0" err="1" smtClean="0"/>
              <a:t>ihre</a:t>
            </a:r>
            <a:r>
              <a:rPr lang="en-US" sz="1800" dirty="0" smtClean="0"/>
              <a:t> Problem </a:t>
            </a:r>
            <a:r>
              <a:rPr lang="en-US" sz="1800" dirty="0" err="1" smtClean="0"/>
              <a:t>selbst</a:t>
            </a:r>
            <a:r>
              <a:rPr lang="en-US" sz="1800" dirty="0" smtClean="0"/>
              <a:t> </a:t>
            </a:r>
            <a:r>
              <a:rPr lang="en-US" sz="1800" dirty="0" err="1" smtClean="0"/>
              <a:t>zu</a:t>
            </a:r>
            <a:r>
              <a:rPr lang="en-US" sz="1800" dirty="0" smtClean="0"/>
              <a:t> </a:t>
            </a:r>
            <a:r>
              <a:rPr lang="en-US" sz="1800" dirty="0" err="1" smtClean="0"/>
              <a:t>lösen</a:t>
            </a:r>
            <a:r>
              <a:rPr lang="en-US" sz="1800" dirty="0" smtClean="0"/>
              <a:t>. </a:t>
            </a:r>
            <a:r>
              <a:rPr lang="en-US" sz="1800" dirty="0" err="1" smtClean="0"/>
              <a:t>Sie</a:t>
            </a:r>
            <a:r>
              <a:rPr lang="en-US" sz="1800" dirty="0" smtClean="0"/>
              <a:t> </a:t>
            </a:r>
            <a:r>
              <a:rPr lang="en-US" sz="1800" dirty="0" err="1" smtClean="0"/>
              <a:t>findet</a:t>
            </a:r>
            <a:r>
              <a:rPr lang="en-US" sz="1800" dirty="0" smtClean="0"/>
              <a:t> </a:t>
            </a:r>
            <a:r>
              <a:rPr lang="en-US" sz="1800" dirty="0" err="1" smtClean="0"/>
              <a:t>sich</a:t>
            </a:r>
            <a:r>
              <a:rPr lang="en-US" sz="1800" dirty="0" smtClean="0"/>
              <a:t> </a:t>
            </a:r>
            <a:r>
              <a:rPr lang="en-US" sz="1800" dirty="0" err="1" smtClean="0"/>
              <a:t>deshalb</a:t>
            </a:r>
            <a:r>
              <a:rPr lang="en-US" sz="1800" dirty="0" smtClean="0"/>
              <a:t> </a:t>
            </a:r>
            <a:r>
              <a:rPr lang="en-US" sz="1800" dirty="0" err="1" smtClean="0"/>
              <a:t>mitlerweile</a:t>
            </a:r>
            <a:r>
              <a:rPr lang="en-US" sz="1800" dirty="0" smtClean="0"/>
              <a:t> </a:t>
            </a:r>
            <a:r>
              <a:rPr lang="en-US" sz="1800" dirty="0" err="1" smtClean="0"/>
              <a:t>sehr</a:t>
            </a:r>
            <a:r>
              <a:rPr lang="en-US" sz="1800" dirty="0" smtClean="0"/>
              <a:t> gut auf der RZ-</a:t>
            </a:r>
            <a:r>
              <a:rPr lang="en-US" sz="1800" dirty="0" err="1" smtClean="0"/>
              <a:t>Seite</a:t>
            </a:r>
            <a:r>
              <a:rPr lang="en-US" sz="1800" dirty="0" smtClean="0"/>
              <a:t> </a:t>
            </a:r>
            <a:r>
              <a:rPr lang="en-US" sz="1800" dirty="0" err="1" smtClean="0"/>
              <a:t>zurecht</a:t>
            </a:r>
            <a:r>
              <a:rPr lang="en-US" sz="1800" dirty="0" smtClean="0"/>
              <a:t>, </a:t>
            </a:r>
            <a:r>
              <a:rPr lang="en-US" sz="1800" dirty="0" err="1" smtClean="0"/>
              <a:t>jedoch</a:t>
            </a:r>
            <a:r>
              <a:rPr lang="en-US" sz="1800" dirty="0" smtClean="0"/>
              <a:t> hat </a:t>
            </a:r>
            <a:r>
              <a:rPr lang="en-US" sz="1800" dirty="0" err="1" smtClean="0"/>
              <a:t>sie</a:t>
            </a:r>
            <a:r>
              <a:rPr lang="en-US" sz="1800" dirty="0" smtClean="0"/>
              <a:t> </a:t>
            </a:r>
            <a:r>
              <a:rPr lang="en-US" sz="1800" dirty="0" err="1" smtClean="0"/>
              <a:t>hierfür</a:t>
            </a:r>
            <a:r>
              <a:rPr lang="en-US" sz="1800" dirty="0" smtClean="0"/>
              <a:t> </a:t>
            </a:r>
            <a:r>
              <a:rPr lang="en-US" sz="1800" dirty="0" err="1" smtClean="0"/>
              <a:t>sehr</a:t>
            </a:r>
            <a:r>
              <a:rPr lang="en-US" sz="1800" dirty="0" smtClean="0"/>
              <a:t> </a:t>
            </a:r>
            <a:r>
              <a:rPr lang="en-US" sz="1800" dirty="0" err="1" smtClean="0"/>
              <a:t>lange</a:t>
            </a:r>
            <a:r>
              <a:rPr lang="en-US" sz="1800" dirty="0" smtClean="0"/>
              <a:t> </a:t>
            </a:r>
            <a:r>
              <a:rPr lang="en-US" sz="1800" dirty="0" err="1" smtClean="0"/>
              <a:t>benötigt</a:t>
            </a:r>
            <a:r>
              <a:rPr lang="en-US" sz="1800" dirty="0" smtClean="0"/>
              <a:t>.</a:t>
            </a:r>
          </a:p>
          <a:p>
            <a:r>
              <a:rPr lang="en-US" sz="1800" dirty="0" err="1" smtClean="0"/>
              <a:t>Interresiert</a:t>
            </a:r>
            <a:r>
              <a:rPr lang="en-US" sz="1800" dirty="0" smtClean="0"/>
              <a:t> </a:t>
            </a:r>
            <a:r>
              <a:rPr lang="en-US" sz="1800" dirty="0" err="1" smtClean="0"/>
              <a:t>ist</a:t>
            </a:r>
            <a:r>
              <a:rPr lang="en-US" sz="1800" dirty="0" smtClean="0"/>
              <a:t> Olga </a:t>
            </a:r>
            <a:r>
              <a:rPr lang="en-US" sz="1800" dirty="0" err="1" smtClean="0"/>
              <a:t>vor</a:t>
            </a:r>
            <a:r>
              <a:rPr lang="en-US" sz="1800" dirty="0" smtClean="0"/>
              <a:t> </a:t>
            </a:r>
            <a:r>
              <a:rPr lang="en-US" sz="1800" dirty="0" err="1" smtClean="0"/>
              <a:t>allem</a:t>
            </a:r>
            <a:r>
              <a:rPr lang="en-US" sz="1800" dirty="0" smtClean="0"/>
              <a:t> an Software die </a:t>
            </a:r>
            <a:r>
              <a:rPr lang="en-US" sz="1800" dirty="0" err="1" smtClean="0"/>
              <a:t>Sie</a:t>
            </a:r>
            <a:r>
              <a:rPr lang="en-US" sz="1800" dirty="0" smtClean="0"/>
              <a:t> </a:t>
            </a:r>
            <a:r>
              <a:rPr lang="en-US" sz="1800" dirty="0" err="1" smtClean="0"/>
              <a:t>über</a:t>
            </a:r>
            <a:r>
              <a:rPr lang="en-US" sz="1800" dirty="0" smtClean="0"/>
              <a:t> das </a:t>
            </a:r>
            <a:r>
              <a:rPr lang="en-US" sz="1800" dirty="0" err="1" smtClean="0"/>
              <a:t>Rechenzentrum</a:t>
            </a:r>
            <a:r>
              <a:rPr lang="en-US" sz="1800" dirty="0" smtClean="0"/>
              <a:t> </a:t>
            </a:r>
            <a:r>
              <a:rPr lang="en-US" sz="1800" dirty="0" err="1" smtClean="0"/>
              <a:t>zur</a:t>
            </a:r>
            <a:r>
              <a:rPr lang="en-US" sz="1800" dirty="0" smtClean="0"/>
              <a:t> </a:t>
            </a:r>
            <a:r>
              <a:rPr lang="en-US" sz="1800" dirty="0" err="1" smtClean="0"/>
              <a:t>Verfügung</a:t>
            </a:r>
            <a:r>
              <a:rPr lang="en-US" sz="1800" dirty="0" smtClean="0"/>
              <a:t> </a:t>
            </a:r>
            <a:r>
              <a:rPr lang="en-US" sz="1800" dirty="0" err="1" smtClean="0"/>
              <a:t>gestellt</a:t>
            </a:r>
            <a:r>
              <a:rPr lang="en-US" sz="1800" dirty="0" smtClean="0"/>
              <a:t> </a:t>
            </a:r>
            <a:r>
              <a:rPr lang="en-US" sz="1800" dirty="0" err="1" smtClean="0"/>
              <a:t>bekommt</a:t>
            </a:r>
            <a:r>
              <a:rPr lang="en-US" sz="1800" dirty="0" smtClean="0"/>
              <a:t> und an den Support seiten, falls </a:t>
            </a:r>
            <a:r>
              <a:rPr lang="en-US" sz="1800" dirty="0" err="1" smtClean="0"/>
              <a:t>Fragen</a:t>
            </a:r>
            <a:r>
              <a:rPr lang="en-US" sz="1800" dirty="0" smtClean="0"/>
              <a:t> </a:t>
            </a:r>
            <a:r>
              <a:rPr lang="en-US" sz="1800" dirty="0" err="1" smtClean="0"/>
              <a:t>auftreten</a:t>
            </a:r>
            <a:r>
              <a:rPr lang="en-US" sz="1800" dirty="0" smtClean="0"/>
              <a:t>.</a:t>
            </a:r>
          </a:p>
          <a:p>
            <a:r>
              <a:rPr lang="en-US" sz="1800" dirty="0" smtClean="0"/>
              <a:t>Das </a:t>
            </a:r>
            <a:r>
              <a:rPr lang="en-US" sz="1800" dirty="0" err="1" smtClean="0"/>
              <a:t>Passwort</a:t>
            </a:r>
            <a:r>
              <a:rPr lang="en-US" sz="1800" dirty="0" smtClean="0"/>
              <a:t> </a:t>
            </a:r>
            <a:r>
              <a:rPr lang="en-US" sz="1800" dirty="0" err="1" smtClean="0"/>
              <a:t>ändert</a:t>
            </a:r>
            <a:r>
              <a:rPr lang="en-US" sz="1800" dirty="0" smtClean="0"/>
              <a:t> </a:t>
            </a:r>
            <a:r>
              <a:rPr lang="en-US" sz="1800" dirty="0" err="1" smtClean="0"/>
              <a:t>sie</a:t>
            </a:r>
            <a:r>
              <a:rPr lang="en-US" sz="1800" dirty="0" smtClean="0"/>
              <a:t> </a:t>
            </a:r>
            <a:r>
              <a:rPr lang="en-US" sz="1800" dirty="0" err="1" smtClean="0"/>
              <a:t>immer</a:t>
            </a:r>
            <a:r>
              <a:rPr lang="en-US" sz="1800" dirty="0" smtClean="0"/>
              <a:t> so </a:t>
            </a:r>
            <a:r>
              <a:rPr lang="en-US" sz="1800" dirty="0" err="1" smtClean="0"/>
              <a:t>spät</a:t>
            </a:r>
            <a:r>
              <a:rPr lang="en-US" sz="1800" dirty="0" smtClean="0"/>
              <a:t> </a:t>
            </a:r>
            <a:r>
              <a:rPr lang="en-US" sz="1800" dirty="0" err="1" smtClean="0"/>
              <a:t>wie</a:t>
            </a:r>
            <a:r>
              <a:rPr lang="en-US" sz="1800" dirty="0" smtClean="0"/>
              <a:t> </a:t>
            </a:r>
            <a:r>
              <a:rPr lang="en-US" sz="1800" dirty="0" err="1" smtClean="0"/>
              <a:t>möglich</a:t>
            </a:r>
            <a:r>
              <a:rPr lang="en-US" sz="1800" dirty="0" smtClean="0"/>
              <a:t>, </a:t>
            </a:r>
            <a:r>
              <a:rPr lang="en-US" sz="1800" dirty="0" err="1" smtClean="0"/>
              <a:t>weshalb</a:t>
            </a:r>
            <a:r>
              <a:rPr lang="en-US" sz="1800" dirty="0" smtClean="0"/>
              <a:t> </a:t>
            </a:r>
            <a:r>
              <a:rPr lang="en-US" sz="1800" dirty="0" err="1" smtClean="0"/>
              <a:t>Sie</a:t>
            </a:r>
            <a:r>
              <a:rPr lang="en-US" sz="1800" dirty="0" smtClean="0"/>
              <a:t> </a:t>
            </a:r>
            <a:r>
              <a:rPr lang="en-US" sz="1800" dirty="0" err="1" smtClean="0"/>
              <a:t>sich</a:t>
            </a:r>
            <a:r>
              <a:rPr lang="en-US" sz="1800" dirty="0" smtClean="0"/>
              <a:t> </a:t>
            </a:r>
            <a:r>
              <a:rPr lang="en-US" sz="1800" dirty="0" err="1" smtClean="0"/>
              <a:t>vor</a:t>
            </a:r>
            <a:r>
              <a:rPr lang="en-US" sz="1800" dirty="0" smtClean="0"/>
              <a:t> </a:t>
            </a:r>
            <a:r>
              <a:rPr lang="en-US" sz="1800" dirty="0" err="1" smtClean="0"/>
              <a:t>kurzen</a:t>
            </a:r>
            <a:r>
              <a:rPr lang="en-US" sz="1800" dirty="0" smtClean="0"/>
              <a:t> </a:t>
            </a:r>
            <a:r>
              <a:rPr lang="en-US" sz="1800" dirty="0" err="1" smtClean="0"/>
              <a:t>erst</a:t>
            </a:r>
            <a:r>
              <a:rPr lang="en-US" sz="1800" dirty="0" smtClean="0"/>
              <a:t> den SMS-Service </a:t>
            </a:r>
            <a:r>
              <a:rPr lang="en-US" sz="1800" dirty="0" err="1" smtClean="0"/>
              <a:t>eingerichtet</a:t>
            </a:r>
            <a:r>
              <a:rPr lang="en-US" sz="1800" dirty="0" smtClean="0"/>
              <a:t> hat, </a:t>
            </a:r>
            <a:r>
              <a:rPr lang="en-US" sz="1800" dirty="0" err="1" smtClean="0"/>
              <a:t>aus</a:t>
            </a:r>
            <a:r>
              <a:rPr lang="en-US" sz="1800" dirty="0" smtClean="0"/>
              <a:t> Angst </a:t>
            </a:r>
            <a:r>
              <a:rPr lang="en-US" sz="1800" dirty="0" err="1" smtClean="0"/>
              <a:t>sie</a:t>
            </a:r>
            <a:r>
              <a:rPr lang="en-US" sz="1800" dirty="0" smtClean="0"/>
              <a:t> </a:t>
            </a:r>
            <a:r>
              <a:rPr lang="en-US" sz="1800" dirty="0" err="1" smtClean="0"/>
              <a:t>vergesse</a:t>
            </a:r>
            <a:r>
              <a:rPr lang="en-US" sz="1800" dirty="0" smtClean="0"/>
              <a:t> </a:t>
            </a:r>
            <a:r>
              <a:rPr lang="en-US" sz="1800" dirty="0" err="1" smtClean="0"/>
              <a:t>es</a:t>
            </a:r>
            <a:r>
              <a:rPr lang="en-US" sz="1800" dirty="0" smtClean="0"/>
              <a:t> </a:t>
            </a:r>
            <a:r>
              <a:rPr lang="en-US" sz="1800" dirty="0" err="1" smtClean="0"/>
              <a:t>doch</a:t>
            </a:r>
            <a:r>
              <a:rPr lang="en-US" sz="1800" dirty="0" smtClean="0"/>
              <a:t> </a:t>
            </a:r>
            <a:r>
              <a:rPr lang="en-US" sz="1800" dirty="0" err="1" smtClean="0"/>
              <a:t>einmal</a:t>
            </a:r>
            <a:r>
              <a:rPr lang="en-US" sz="1800" dirty="0" smtClean="0"/>
              <a:t>  </a:t>
            </a:r>
            <a:endParaRPr lang="en-US" sz="14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Olga</a:t>
            </a:r>
            <a:endParaRPr lang="de-DE"/>
          </a:p>
        </p:txBody>
      </p:sp>
      <p:sp>
        <p:nvSpPr>
          <p:cNvPr id="3" name="Content Placeholder 2"/>
          <p:cNvSpPr>
            <a:spLocks noGrp="1"/>
          </p:cNvSpPr>
          <p:nvPr>
            <p:ph sz="quarter" idx="1"/>
          </p:nvPr>
        </p:nvSpPr>
        <p:spPr/>
        <p:txBody>
          <a:bodyPr>
            <a:normAutofit/>
          </a:bodyPr>
          <a:lstStyle/>
          <a:p>
            <a:r>
              <a:rPr lang="de-DE" sz="1800" dirty="0"/>
              <a:t>Szenario 1:</a:t>
            </a:r>
          </a:p>
          <a:p>
            <a:pPr lvl="1"/>
            <a:r>
              <a:rPr lang="de-DE" sz="1500" dirty="0" smtClean="0"/>
              <a:t>Olga </a:t>
            </a:r>
            <a:r>
              <a:rPr lang="de-DE" sz="1500" dirty="0"/>
              <a:t>soll zunächst </a:t>
            </a:r>
            <a:r>
              <a:rPr lang="de-DE" sz="1500" dirty="0" smtClean="0"/>
              <a:t>ihr </a:t>
            </a:r>
            <a:r>
              <a:rPr lang="de-DE" sz="1500" dirty="0"/>
              <a:t>Passwort </a:t>
            </a:r>
            <a:r>
              <a:rPr lang="de-DE" sz="1500" dirty="0" smtClean="0"/>
              <a:t>ändern und ihren SMS Service einrichten.</a:t>
            </a:r>
            <a:endParaRPr lang="de-DE" sz="1800" dirty="0"/>
          </a:p>
          <a:p>
            <a:r>
              <a:rPr lang="de-DE" sz="1800" dirty="0"/>
              <a:t>Szenario </a:t>
            </a:r>
            <a:r>
              <a:rPr lang="de-DE" sz="1800" dirty="0" smtClean="0"/>
              <a:t>2:</a:t>
            </a:r>
          </a:p>
          <a:p>
            <a:pPr lvl="1"/>
            <a:r>
              <a:rPr lang="de-DE" sz="1500" dirty="0" smtClean="0"/>
              <a:t>Olga hat vor kurzem Ihr Passwort vergessen, kann sich jedoch nicht mehr daran erinnern. Weshalb sie den vor kurzen eingerichteten SMS Service in Anspruch nimmt um ihr Passwort zurück zu setzen. </a:t>
            </a:r>
          </a:p>
          <a:p>
            <a:r>
              <a:rPr lang="de-DE" sz="1800" dirty="0" smtClean="0"/>
              <a:t>Szenario 3:</a:t>
            </a:r>
          </a:p>
          <a:p>
            <a:pPr lvl="1"/>
            <a:r>
              <a:rPr lang="de-DE" sz="1500" dirty="0" smtClean="0"/>
              <a:t>Um sich nicht jedes mal an das Passwort erinnern zu müssen beschließt Olga ihr E-Mail Konto mit Outlook zu verbinden und informiert sich hierfür auf der RZ Seite, wie dies funktioniert.</a:t>
            </a:r>
            <a:endParaRPr lang="de-DE" sz="1500" dirty="0"/>
          </a:p>
          <a:p>
            <a:r>
              <a:rPr lang="de-DE" sz="1800" dirty="0" smtClean="0"/>
              <a:t>Szenario 4:</a:t>
            </a:r>
            <a:endParaRPr lang="de-DE" sz="1800" dirty="0"/>
          </a:p>
          <a:p>
            <a:pPr lvl="1"/>
            <a:r>
              <a:rPr lang="de-DE" sz="1500" dirty="0" smtClean="0"/>
              <a:t>Nachdem Olga weiß wie sie das Konto mit Outlook verbindet, bemerkt sie, dass auf ihrem Rechner noch kein Outlook installiert ist, weshalb sie nun nach dem Office Paket sucht und dieses </a:t>
            </a:r>
            <a:r>
              <a:rPr lang="de-DE" sz="1500" dirty="0" err="1" smtClean="0"/>
              <a:t>herunterläd</a:t>
            </a:r>
            <a:r>
              <a:rPr lang="de-DE" sz="1500" dirty="0" smtClean="0"/>
              <a:t>.</a:t>
            </a:r>
          </a:p>
          <a:p>
            <a:pPr lvl="1"/>
            <a:endParaRPr lang="de-DE" sz="1500" dirty="0"/>
          </a:p>
          <a:p>
            <a:pPr lvl="1"/>
            <a:endParaRPr lang="de-DE" sz="700" dirty="0"/>
          </a:p>
          <a:p>
            <a:pPr lvl="1"/>
            <a:endParaRPr lang="de-DE" sz="1500" dirty="0"/>
          </a:p>
        </p:txBody>
      </p:sp>
      <p:pic>
        <p:nvPicPr>
          <p:cNvPr id="5"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161141"/>
            <a:ext cx="863008" cy="103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Hubert</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303696450"/>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Dozent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5122" name="Picture 2" descr="Hubert Jo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04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dirty="0" smtClean="0"/>
              <a:t> Christina </a:t>
            </a:r>
            <a:r>
              <a:rPr lang="de-DE" sz="1800" dirty="0" smtClean="0"/>
              <a:t>ist 25 Jahre alt und schreibt gerade ihre Doktorarbeit in Physik. Hierfür benötigt sie einige kostenpflichtige Programme, welche sie jedoch über das Rechenzentrum umsonst bekommt.</a:t>
            </a:r>
          </a:p>
          <a:p>
            <a:r>
              <a:rPr lang="de-DE" sz="1800" dirty="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dirty="0" smtClean="0"/>
              <a:t>Da Christina ihre Ergebnisse lieber auf Papier ausgedruckt auswertet, muss sie regelmäßig ihr Guthaben aufladen</a:t>
            </a:r>
            <a:endParaRPr lang="en-US" sz="1400" dirty="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3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Hubert</a:t>
            </a:r>
            <a:endParaRPr lang="de-DE" dirty="0"/>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a:t>
            </a:r>
            <a:r>
              <a:rPr lang="de-DE" sz="1500" err="1" smtClean="0"/>
              <a:t>iher</a:t>
            </a:r>
            <a:r>
              <a:rPr lang="de-DE" sz="1500" smtClean="0"/>
              <a:t>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5" name="Picture 2" descr="Hubert Jol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39080"/>
            <a:ext cx="1080120"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err="1" smtClean="0"/>
              <a:t>Franziska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95110447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Dozent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sp>
        <p:nvSpPr>
          <p:cNvPr id="5" name="Rectangle 4"/>
          <p:cNvSpPr/>
          <p:nvPr/>
        </p:nvSpPr>
        <p:spPr>
          <a:xfrm>
            <a:off x="683568" y="1844824"/>
            <a:ext cx="151216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t>Bild</a:t>
            </a:r>
            <a:endParaRPr lang="de-DE"/>
          </a:p>
        </p:txBody>
      </p:sp>
    </p:spTree>
    <p:extLst>
      <p:ext uri="{BB962C8B-B14F-4D97-AF65-F5344CB8AC3E}">
        <p14:creationId xmlns:p14="http://schemas.microsoft.com/office/powerpoint/2010/main" val="36433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spTree>
    <p:extLst>
      <p:ext uri="{BB962C8B-B14F-4D97-AF65-F5344CB8AC3E}">
        <p14:creationId xmlns:p14="http://schemas.microsoft.com/office/powerpoint/2010/main" val="143197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Franziska</a:t>
            </a:r>
            <a:endParaRPr lang="de-DE" dirty="0"/>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a:t>
            </a:r>
            <a:r>
              <a:rPr lang="de-DE" sz="1500" err="1" smtClean="0"/>
              <a:t>iher</a:t>
            </a:r>
            <a:r>
              <a:rPr lang="de-DE" sz="1500" smtClean="0"/>
              <a:t>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spTree>
    <p:extLst>
      <p:ext uri="{BB962C8B-B14F-4D97-AF65-F5344CB8AC3E}">
        <p14:creationId xmlns:p14="http://schemas.microsoft.com/office/powerpoint/2010/main" val="392032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Leopold</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3689158429"/>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Bediensteter</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sp>
        <p:nvSpPr>
          <p:cNvPr id="5" name="Rectangle 4"/>
          <p:cNvSpPr/>
          <p:nvPr/>
        </p:nvSpPr>
        <p:spPr>
          <a:xfrm>
            <a:off x="683568" y="1844824"/>
            <a:ext cx="151216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t>Bild</a:t>
            </a:r>
            <a:endParaRPr lang="de-DE"/>
          </a:p>
        </p:txBody>
      </p:sp>
    </p:spTree>
    <p:extLst>
      <p:ext uri="{BB962C8B-B14F-4D97-AF65-F5344CB8AC3E}">
        <p14:creationId xmlns:p14="http://schemas.microsoft.com/office/powerpoint/2010/main" val="245433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spTree>
    <p:extLst>
      <p:ext uri="{BB962C8B-B14F-4D97-AF65-F5344CB8AC3E}">
        <p14:creationId xmlns:p14="http://schemas.microsoft.com/office/powerpoint/2010/main" val="32547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Einführung</a:t>
            </a:r>
            <a:endParaRPr lang="de-DE"/>
          </a:p>
        </p:txBody>
      </p:sp>
      <p:sp>
        <p:nvSpPr>
          <p:cNvPr id="3" name="Content Placeholder 2"/>
          <p:cNvSpPr>
            <a:spLocks noGrp="1"/>
          </p:cNvSpPr>
          <p:nvPr>
            <p:ph sz="quarter" idx="1"/>
          </p:nvPr>
        </p:nvSpPr>
        <p:spPr/>
        <p:txBody>
          <a:bodyPr>
            <a:normAutofit lnSpcReduction="10000"/>
          </a:bodyPr>
          <a:lstStyle/>
          <a:p>
            <a:r>
              <a:rPr lang="de-DE" sz="1800" smtClean="0"/>
              <a:t>Ziel dieses Dokuments ist die Beschreibung der typischen Nutzer der </a:t>
            </a:r>
            <a:r>
              <a:rPr lang="de-DE" sz="1800" smtClean="0"/>
              <a:t>Rechenzentrumsseite der Universität Regensburg</a:t>
            </a:r>
            <a:endParaRPr lang="de-DE" sz="1800" smtClean="0"/>
          </a:p>
          <a:p>
            <a:pPr lvl="1"/>
            <a:r>
              <a:rPr lang="de-DE" sz="1600" smtClean="0"/>
              <a:t>Die beschriebenen Persona dienen der verbesserten Kommunikation innerhalb des Entwicklungsteams und ermöglicht Rückbezug, wenn </a:t>
            </a:r>
            <a:r>
              <a:rPr lang="de-DE" sz="1600" smtClean="0"/>
              <a:t>fragen zu Informationsarchitektur zu </a:t>
            </a:r>
            <a:r>
              <a:rPr lang="de-DE" sz="1600" smtClean="0"/>
              <a:t>treffen sind („Braucht dieser Nutzer wirklich diese </a:t>
            </a:r>
            <a:r>
              <a:rPr lang="de-DE" sz="1600" smtClean="0"/>
              <a:t>Information</a:t>
            </a:r>
            <a:r>
              <a:rPr lang="de-DE" sz="1600" smtClean="0"/>
              <a:t>?“)</a:t>
            </a:r>
            <a:endParaRPr lang="de-DE" sz="1600" smtClean="0"/>
          </a:p>
          <a:p>
            <a:pPr lvl="1"/>
            <a:r>
              <a:rPr lang="de-DE" sz="1600" smtClean="0"/>
              <a:t>Die hier dargestellten Persona wurden aus den folgenden Dokumenten abgeleitet:</a:t>
            </a:r>
          </a:p>
          <a:p>
            <a:pPr lvl="2"/>
            <a:r>
              <a:rPr lang="de-DE" sz="1300" smtClean="0"/>
              <a:t>Fragebögen</a:t>
            </a:r>
          </a:p>
          <a:p>
            <a:pPr lvl="2"/>
            <a:r>
              <a:rPr lang="de-DE" sz="1300" smtClean="0"/>
              <a:t>Nutzerinterviews</a:t>
            </a:r>
          </a:p>
          <a:p>
            <a:pPr lvl="2"/>
            <a:r>
              <a:rPr lang="de-DE" sz="1300" smtClean="0"/>
              <a:t>Fokusgruppen</a:t>
            </a:r>
            <a:endParaRPr lang="de-DE" sz="1300" smtClean="0"/>
          </a:p>
          <a:p>
            <a:pPr lvl="2"/>
            <a:r>
              <a:rPr lang="de-DE" sz="1300" smtClean="0"/>
              <a:t>User &amp; Task Analyse</a:t>
            </a:r>
          </a:p>
          <a:p>
            <a:pPr lvl="2">
              <a:buNone/>
            </a:pPr>
            <a:endParaRPr lang="de-DE" sz="1300" smtClean="0"/>
          </a:p>
          <a:p>
            <a:r>
              <a:rPr lang="de-DE" sz="1900" smtClean="0"/>
              <a:t>Was sind Personas?</a:t>
            </a:r>
          </a:p>
          <a:p>
            <a:pPr lvl="2">
              <a:lnSpc>
                <a:spcPct val="80000"/>
              </a:lnSpc>
            </a:pPr>
            <a:r>
              <a:rPr lang="en-US" sz="1200" err="1" smtClean="0"/>
              <a:t>Typische</a:t>
            </a:r>
            <a:r>
              <a:rPr lang="en-US" sz="1200" smtClean="0"/>
              <a:t> User </a:t>
            </a:r>
            <a:r>
              <a:rPr lang="en-US" sz="1200" err="1" smtClean="0"/>
              <a:t>basierend</a:t>
            </a:r>
            <a:r>
              <a:rPr lang="en-US" sz="1200" smtClean="0"/>
              <a:t> auf </a:t>
            </a:r>
            <a:r>
              <a:rPr lang="en-US" sz="1200" err="1" smtClean="0"/>
              <a:t>tatsächlichen</a:t>
            </a:r>
            <a:r>
              <a:rPr lang="en-US" sz="1200" smtClean="0"/>
              <a:t> </a:t>
            </a:r>
            <a:r>
              <a:rPr lang="en-US" sz="1200" err="1" smtClean="0"/>
              <a:t>Nutzerdaten</a:t>
            </a:r>
            <a:r>
              <a:rPr lang="en-US" sz="1200" smtClean="0"/>
              <a:t> – </a:t>
            </a:r>
            <a:r>
              <a:rPr lang="en-US" sz="1200" err="1" smtClean="0"/>
              <a:t>Wer</a:t>
            </a:r>
            <a:r>
              <a:rPr lang="en-US" sz="1200" smtClean="0"/>
              <a:t> </a:t>
            </a:r>
            <a:r>
              <a:rPr lang="en-US" sz="1200" err="1" smtClean="0"/>
              <a:t>ist</a:t>
            </a:r>
            <a:r>
              <a:rPr lang="en-US" sz="1200" smtClean="0"/>
              <a:t> </a:t>
            </a:r>
            <a:r>
              <a:rPr lang="en-US" sz="1200" err="1" smtClean="0"/>
              <a:t>der</a:t>
            </a:r>
            <a:r>
              <a:rPr lang="en-US" sz="1200" smtClean="0"/>
              <a:t> User, was </a:t>
            </a:r>
            <a:r>
              <a:rPr lang="en-US" sz="1200" err="1" smtClean="0"/>
              <a:t>sind</a:t>
            </a:r>
            <a:r>
              <a:rPr lang="en-US" sz="1200" smtClean="0"/>
              <a:t> seine/</a:t>
            </a:r>
            <a:r>
              <a:rPr lang="en-US" sz="1200" err="1" smtClean="0"/>
              <a:t>ihre</a:t>
            </a:r>
            <a:r>
              <a:rPr lang="en-US" sz="1200" smtClean="0"/>
              <a:t> </a:t>
            </a:r>
            <a:r>
              <a:rPr lang="en-US" sz="1200" err="1" smtClean="0"/>
              <a:t>Ziele</a:t>
            </a:r>
            <a:r>
              <a:rPr lang="en-US" sz="1200" smtClean="0"/>
              <a:t>?</a:t>
            </a:r>
          </a:p>
          <a:p>
            <a:pPr lvl="2">
              <a:lnSpc>
                <a:spcPct val="80000"/>
              </a:lnSpc>
            </a:pPr>
            <a:r>
              <a:rPr lang="en-US" sz="1200" err="1" smtClean="0"/>
              <a:t>Stellen</a:t>
            </a:r>
            <a:r>
              <a:rPr lang="en-US" sz="1200" smtClean="0"/>
              <a:t> </a:t>
            </a:r>
            <a:r>
              <a:rPr lang="en-US" sz="1200" err="1" smtClean="0"/>
              <a:t>gemeinsames</a:t>
            </a:r>
            <a:r>
              <a:rPr lang="en-US" sz="1200" smtClean="0"/>
              <a:t> </a:t>
            </a:r>
            <a:r>
              <a:rPr lang="en-US" sz="1200" err="1" smtClean="0"/>
              <a:t>Verständnis</a:t>
            </a:r>
            <a:r>
              <a:rPr lang="en-US" sz="1200" smtClean="0"/>
              <a:t> </a:t>
            </a:r>
            <a:r>
              <a:rPr lang="en-US" sz="1200" err="1" smtClean="0"/>
              <a:t>sicher</a:t>
            </a:r>
            <a:endParaRPr lang="en-US" sz="1200" smtClean="0"/>
          </a:p>
          <a:p>
            <a:pPr lvl="2">
              <a:lnSpc>
                <a:spcPct val="80000"/>
              </a:lnSpc>
            </a:pPr>
            <a:r>
              <a:rPr lang="en-US" sz="1200" err="1" smtClean="0"/>
              <a:t>Eine</a:t>
            </a:r>
            <a:r>
              <a:rPr lang="en-US" sz="1200" smtClean="0"/>
              <a:t> Persona </a:t>
            </a:r>
            <a:r>
              <a:rPr lang="en-US" sz="1200" err="1" smtClean="0"/>
              <a:t>steht</a:t>
            </a:r>
            <a:r>
              <a:rPr lang="en-US" sz="1200" smtClean="0"/>
              <a:t> </a:t>
            </a:r>
            <a:r>
              <a:rPr lang="en-US" sz="1200" err="1" smtClean="0"/>
              <a:t>stellvertrend</a:t>
            </a:r>
            <a:r>
              <a:rPr lang="en-US" sz="1200" smtClean="0"/>
              <a:t> </a:t>
            </a:r>
            <a:r>
              <a:rPr lang="en-US" sz="1200" err="1" smtClean="0"/>
              <a:t>für</a:t>
            </a:r>
            <a:r>
              <a:rPr lang="en-US" sz="1200" smtClean="0"/>
              <a:t> </a:t>
            </a:r>
            <a:r>
              <a:rPr lang="en-US" sz="1200" err="1" smtClean="0"/>
              <a:t>eine</a:t>
            </a:r>
            <a:r>
              <a:rPr lang="en-US" sz="1200" smtClean="0"/>
              <a:t> </a:t>
            </a:r>
            <a:r>
              <a:rPr lang="en-US" sz="1200" err="1" smtClean="0"/>
              <a:t>größere</a:t>
            </a:r>
            <a:r>
              <a:rPr lang="en-US" sz="1200" smtClean="0"/>
              <a:t> </a:t>
            </a:r>
            <a:r>
              <a:rPr lang="en-US" sz="1200" err="1" smtClean="0"/>
              <a:t>Klasse</a:t>
            </a:r>
            <a:r>
              <a:rPr lang="en-US" sz="1200" smtClean="0"/>
              <a:t> von </a:t>
            </a:r>
            <a:r>
              <a:rPr lang="en-US" sz="1200" err="1" smtClean="0"/>
              <a:t>Nutzern</a:t>
            </a:r>
            <a:endParaRPr lang="en-US" sz="12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Leopold</a:t>
            </a:r>
            <a:endParaRPr lang="de-DE" dirty="0"/>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a:t>
            </a:r>
            <a:r>
              <a:rPr lang="de-DE" sz="1500" err="1" smtClean="0"/>
              <a:t>iher</a:t>
            </a:r>
            <a:r>
              <a:rPr lang="de-DE" sz="1500" smtClean="0"/>
              <a:t>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spTree>
    <p:extLst>
      <p:ext uri="{BB962C8B-B14F-4D97-AF65-F5344CB8AC3E}">
        <p14:creationId xmlns:p14="http://schemas.microsoft.com/office/powerpoint/2010/main" val="385058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Sofia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3179195331"/>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Bediensteter</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sp>
        <p:nvSpPr>
          <p:cNvPr id="5" name="Rectangle 4"/>
          <p:cNvSpPr/>
          <p:nvPr/>
        </p:nvSpPr>
        <p:spPr>
          <a:xfrm>
            <a:off x="683568" y="1844824"/>
            <a:ext cx="1512168"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t>Bild</a:t>
            </a:r>
            <a:endParaRPr lang="de-DE"/>
          </a:p>
        </p:txBody>
      </p:sp>
    </p:spTree>
    <p:extLst>
      <p:ext uri="{BB962C8B-B14F-4D97-AF65-F5344CB8AC3E}">
        <p14:creationId xmlns:p14="http://schemas.microsoft.com/office/powerpoint/2010/main" val="5305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spTree>
    <p:extLst>
      <p:ext uri="{BB962C8B-B14F-4D97-AF65-F5344CB8AC3E}">
        <p14:creationId xmlns:p14="http://schemas.microsoft.com/office/powerpoint/2010/main" val="33190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Sofia</a:t>
            </a:r>
            <a:endParaRPr lang="de-DE" dirty="0"/>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a:t>
            </a:r>
            <a:r>
              <a:rPr lang="de-DE" sz="1500" err="1" smtClean="0"/>
              <a:t>iher</a:t>
            </a:r>
            <a:r>
              <a:rPr lang="de-DE" sz="1500" smtClean="0"/>
              <a:t>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Max</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799689621"/>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22</a:t>
                      </a: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0" i="0" u="none" strike="noStrike" cap="none" normalizeH="0" baseline="0" noProof="0" smtClean="0">
                          <a:ln>
                            <a:noFill/>
                          </a:ln>
                          <a:solidFill>
                            <a:schemeClr val="tx1"/>
                          </a:solidFill>
                          <a:effectLst/>
                          <a:latin typeface="Arial" charset="0"/>
                        </a:rPr>
                        <a:t>Student  der Geschichte(1. HF), Politikwissenschaften (2.HF)</a:t>
                      </a: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Einheimischer der Stadt Regensburg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im </a:t>
                      </a:r>
                      <a:r>
                        <a:rPr kumimoji="0" lang="de-DE" sz="1000" b="0" i="0" u="none" strike="noStrike" cap="none" normalizeH="0" baseline="0" noProof="0" smtClean="0">
                          <a:ln>
                            <a:noFill/>
                          </a:ln>
                          <a:solidFill>
                            <a:schemeClr val="tx1"/>
                          </a:solidFill>
                          <a:effectLst/>
                          <a:latin typeface="Arial" charset="0"/>
                        </a:rPr>
                        <a:t>5.Semester</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 Hat nur Grundlegende Office Kenntnisse</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de-DE" sz="1000" b="0" i="0" u="none" strike="noStrike" cap="none" normalizeH="0" baseline="0" noProof="0" smtClean="0">
                          <a:ln>
                            <a:noFill/>
                          </a:ln>
                          <a:solidFill>
                            <a:schemeClr val="tx1"/>
                          </a:solidFill>
                          <a:effectLst/>
                          <a:latin typeface="Arial" charset="0"/>
                        </a:rPr>
                        <a:t>ändert nur das Passwort wenn er dazu aufgefordert wird</a:t>
                      </a:r>
                      <a:endParaRPr kumimoji="0" lang="de-DE" sz="1000" b="0" i="0" u="none" strike="noStrike" cap="none" normalizeH="0" baseline="0" noProof="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None/>
                        <a:tabLst/>
                        <a:defRPr/>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 zur neuen Anwendung</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Würde sich mit der Seite kurz beschäftigen um zu sehen, was dort alles zu finden ist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Max möchte wissen, was alles zu finden ist</a:t>
                      </a: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43" name="Picture 3"/>
          <p:cNvPicPr>
            <a:picLocks noChangeAspect="1" noChangeArrowheads="1"/>
          </p:cNvPicPr>
          <p:nvPr/>
        </p:nvPicPr>
        <p:blipFill>
          <a:blip r:embed="rId2" cstate="print"/>
          <a:srcRect/>
          <a:stretch>
            <a:fillRect/>
          </a:stretch>
        </p:blipFill>
        <p:spPr bwMode="auto">
          <a:xfrm>
            <a:off x="611560" y="1916832"/>
            <a:ext cx="1512167" cy="1656183"/>
          </a:xfrm>
          <a:prstGeom prst="rect">
            <a:avLst/>
          </a:prstGeom>
          <a:noFill/>
          <a:ln w="9525">
            <a:noFill/>
            <a:miter lim="800000"/>
            <a:headEnd/>
            <a:tailEnd/>
          </a:ln>
        </p:spPr>
      </p:pic>
    </p:spTree>
    <p:extLst>
      <p:ext uri="{BB962C8B-B14F-4D97-AF65-F5344CB8AC3E}">
        <p14:creationId xmlns:p14="http://schemas.microsoft.com/office/powerpoint/2010/main" val="44751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Max ist 22 und studiert Geschichte und Politikwissenschaft an der Uni Regensburg</a:t>
            </a:r>
            <a:r>
              <a:rPr lang="de-DE" sz="1800" smtClean="0"/>
              <a:t>.</a:t>
            </a:r>
          </a:p>
          <a:p>
            <a:r>
              <a:rPr lang="de-DE" sz="1800" smtClean="0"/>
              <a:t>Seit dem ersten Semester wird er regelmäßig dazu aufgefordert sein Passwort zu ändern, was er jedes mal sofort nach erhalt der E-Mail erledigt.</a:t>
            </a:r>
          </a:p>
          <a:p>
            <a:r>
              <a:rPr lang="de-DE" sz="1800" smtClean="0"/>
              <a:t>Über die verschiedenen Funktionen und Informationen die das Rechenzentrum bietet weiß Max nur sehr wenig, da er sich hiermit kaum beschäftigt hat. Außerdem wurden ihm am Anfang seines Studiums keine Informationen zum Rechenzentrum geboten, lediglich wie man zu seine Uni E-Mail benutzt.</a:t>
            </a:r>
          </a:p>
          <a:p>
            <a:endParaRPr lang="de-DE" sz="18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7701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Max</a:t>
            </a:r>
            <a:endParaRPr lang="de-DE"/>
          </a:p>
        </p:txBody>
      </p:sp>
      <p:sp>
        <p:nvSpPr>
          <p:cNvPr id="3" name="Content Placeholder 2"/>
          <p:cNvSpPr>
            <a:spLocks noGrp="1"/>
          </p:cNvSpPr>
          <p:nvPr>
            <p:ph sz="quarter" idx="1"/>
          </p:nvPr>
        </p:nvSpPr>
        <p:spPr/>
        <p:txBody>
          <a:bodyPr>
            <a:normAutofit/>
          </a:bodyPr>
          <a:lstStyle/>
          <a:p>
            <a:r>
              <a:rPr lang="de-DE" sz="1800" smtClean="0"/>
              <a:t>Szenario 1:</a:t>
            </a:r>
          </a:p>
          <a:p>
            <a:pPr lvl="1"/>
            <a:r>
              <a:rPr lang="de-DE" sz="1500" smtClean="0"/>
              <a:t>Max soll zunächst sein Passwort ändern</a:t>
            </a:r>
            <a:endParaRPr lang="de-DE" sz="1800" smtClean="0"/>
          </a:p>
          <a:p>
            <a:r>
              <a:rPr lang="de-DE" sz="1800" smtClean="0"/>
              <a:t>Szenario 2:</a:t>
            </a:r>
          </a:p>
          <a:p>
            <a:pPr lvl="1"/>
            <a:r>
              <a:rPr lang="de-DE" sz="1500" smtClean="0"/>
              <a:t>Max soll sich nun Informieren welche Grundfunktionen und Informationen das Rechenzentrum bietet und ob diese Informationen für ihn nützlich und verständlich dargestellt werden</a:t>
            </a:r>
            <a:endParaRPr lang="de-DE" sz="1500" smtClean="0"/>
          </a:p>
          <a:p>
            <a:pPr lvl="1"/>
            <a:endParaRPr lang="de-DE" sz="1500"/>
          </a:p>
        </p:txBody>
      </p:sp>
      <p:pic>
        <p:nvPicPr>
          <p:cNvPr id="3073" name="Picture 1"/>
          <p:cNvPicPr>
            <a:picLocks noChangeAspect="1" noChangeArrowheads="1"/>
          </p:cNvPicPr>
          <p:nvPr/>
        </p:nvPicPr>
        <p:blipFill>
          <a:blip r:embed="rId2" cstate="print"/>
          <a:srcRect/>
          <a:stretch>
            <a:fillRect/>
          </a:stretch>
        </p:blipFill>
        <p:spPr bwMode="auto">
          <a:xfrm>
            <a:off x="8028384" y="260648"/>
            <a:ext cx="792088" cy="792088"/>
          </a:xfrm>
          <a:prstGeom prst="rect">
            <a:avLst/>
          </a:prstGeom>
          <a:noFill/>
          <a:ln w="9525">
            <a:noFill/>
            <a:miter lim="800000"/>
            <a:headEnd/>
            <a:tailEnd/>
          </a:ln>
        </p:spPr>
      </p:pic>
    </p:spTree>
    <p:extLst>
      <p:ext uri="{BB962C8B-B14F-4D97-AF65-F5344CB8AC3E}">
        <p14:creationId xmlns:p14="http://schemas.microsoft.com/office/powerpoint/2010/main" val="291806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Christina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2934423504"/>
              </p:ext>
            </p:extLst>
          </p:nvPr>
        </p:nvGraphicFramePr>
        <p:xfrm>
          <a:off x="3203848" y="1772816"/>
          <a:ext cx="5472608" cy="4573176"/>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25</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Bezeichnung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Physik</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Schlüsselaktivitäten</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7 </a:t>
                      </a:r>
                      <a:r>
                        <a:rPr kumimoji="0" lang="en-US" sz="1000" b="0" i="0" u="none" strike="noStrike" cap="none" normalizeH="0" baseline="0" err="1" smtClean="0">
                          <a:ln>
                            <a:noFill/>
                          </a:ln>
                          <a:solidFill>
                            <a:schemeClr val="tx1"/>
                          </a:solidFill>
                          <a:effectLst/>
                          <a:latin typeface="Arial" charset="0"/>
                        </a:rPr>
                        <a:t>Jahren</a:t>
                      </a:r>
                      <a:r>
                        <a:rPr kumimoji="0" lang="en-US" sz="1000" b="0" i="0" u="none" strike="noStrike" cap="none" normalizeH="0" baseline="0" smtClean="0">
                          <a:ln>
                            <a:noFill/>
                          </a:ln>
                          <a:solidFill>
                            <a:schemeClr val="tx1"/>
                          </a:solidFill>
                          <a:effectLst/>
                          <a:latin typeface="Arial" charset="0"/>
                        </a:rPr>
                        <a:t> in Regensburg an der </a:t>
                      </a:r>
                      <a:r>
                        <a:rPr kumimoji="0" lang="en-US" sz="1000" b="0" i="0" u="none" strike="noStrike" cap="none" normalizeH="0" baseline="0" err="1" smtClean="0">
                          <a:ln>
                            <a:noFill/>
                          </a:ln>
                          <a:solidFill>
                            <a:schemeClr val="tx1"/>
                          </a:solidFill>
                          <a:effectLst/>
                          <a:latin typeface="Arial" charset="0"/>
                        </a:rPr>
                        <a:t>Universität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Schreibt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gerade</a:t>
                      </a:r>
                      <a:r>
                        <a:rPr kumimoji="0" lang="en-US" sz="1000" b="0" i="0" u="none" strike="noStrike" cap="none" normalizeH="0" baseline="0" smtClean="0">
                          <a:ln>
                            <a:noFill/>
                          </a:ln>
                          <a:solidFill>
                            <a:schemeClr val="tx1"/>
                          </a:solidFill>
                          <a:effectLst/>
                          <a:latin typeface="Arial" charset="0"/>
                        </a:rPr>
                        <a:t> an </a:t>
                      </a:r>
                      <a:r>
                        <a:rPr kumimoji="0" lang="en-US" sz="1000" b="0" i="0" u="none" strike="noStrike" cap="none" normalizeH="0" baseline="0" err="1" smtClean="0">
                          <a:ln>
                            <a:noFill/>
                          </a:ln>
                          <a:solidFill>
                            <a:schemeClr val="tx1"/>
                          </a:solidFill>
                          <a:effectLst/>
                          <a:latin typeface="Arial" charset="0"/>
                        </a:rPr>
                        <a:t>ihrer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Doktorarbeit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err="1" smtClean="0">
                          <a:ln>
                            <a:noFill/>
                          </a:ln>
                          <a:solidFill>
                            <a:schemeClr val="tx1"/>
                          </a:solidFill>
                          <a:effectLst/>
                          <a:latin typeface="Arial" charset="0"/>
                        </a:rPr>
                        <a:t>Arbeitet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neuen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Programmen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err="1"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möchte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a:t>
                      </a:r>
                      <a:r>
                        <a:rPr kumimoji="0" lang="en-US" sz="1000" b="0" i="0" u="none" strike="noStrike" cap="none" normalizeH="0" baseline="0" smtClean="0">
                          <a:ln>
                            <a:noFill/>
                          </a:ln>
                          <a:solidFill>
                            <a:schemeClr val="tx1"/>
                          </a:solidFill>
                          <a:effectLst/>
                          <a:latin typeface="Arial" charset="0"/>
                        </a:rPr>
                        <a:t> das </a:t>
                      </a:r>
                      <a:r>
                        <a:rPr kumimoji="0" lang="en-US" sz="1000" b="0" i="0" u="none" strike="noStrike" cap="none" normalizeH="0" baseline="0" err="1" smtClean="0">
                          <a:ln>
                            <a:noFill/>
                          </a:ln>
                          <a:solidFill>
                            <a:schemeClr val="tx1"/>
                          </a:solidFill>
                          <a:effectLst/>
                          <a:latin typeface="Arial" charset="0"/>
                        </a:rPr>
                        <a:t>Passwort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können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einfache</a:t>
                      </a:r>
                      <a:r>
                        <a:rPr kumimoji="0" lang="en-US" sz="1000" b="0" i="0" u="none" strike="noStrike" cap="none" normalizeH="0" baseline="0" smtClean="0">
                          <a:ln>
                            <a:noFill/>
                          </a:ln>
                          <a:solidFill>
                            <a:schemeClr val="tx1"/>
                          </a:solidFill>
                          <a:effectLst/>
                          <a:latin typeface="Arial" charset="0"/>
                        </a:rPr>
                        <a:t> Navigation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den </a:t>
                      </a:r>
                      <a:r>
                        <a:rPr kumimoji="0" lang="en-US" sz="1000" b="0" i="0" u="none" strike="noStrike" cap="none" normalizeH="0" baseline="0" err="1" smtClean="0">
                          <a:ln>
                            <a:noFill/>
                          </a:ln>
                          <a:solidFill>
                            <a:schemeClr val="tx1"/>
                          </a:solidFill>
                          <a:effectLst/>
                          <a:latin typeface="Arial" charset="0"/>
                        </a:rPr>
                        <a:t>Hauptfunktionen</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benötigt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keine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Redundanz</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oder</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gleichnamige</a:t>
                      </a:r>
                      <a:r>
                        <a:rPr kumimoji="0" lang="en-US" sz="1000" b="0" i="0" u="none" strike="noStrike" cap="none" normalizeH="0" baseline="0" smtClean="0">
                          <a:ln>
                            <a:noFill/>
                          </a:ln>
                          <a:solidFill>
                            <a:schemeClr val="tx1"/>
                          </a:solidFill>
                          <a:effectLst/>
                          <a:latin typeface="Arial" charset="0"/>
                        </a:rPr>
                        <a:t> </a:t>
                      </a:r>
                      <a:r>
                        <a:rPr kumimoji="0" lang="de-DE" sz="1000" b="0" i="0" u="none" strike="noStrike" cap="none" normalizeH="0" baseline="0" noProof="0" smtClean="0">
                          <a:ln>
                            <a:noFill/>
                          </a:ln>
                          <a:solidFill>
                            <a:schemeClr val="tx1"/>
                          </a:solidFill>
                          <a:effectLst/>
                          <a:latin typeface="Arial" charset="0"/>
                        </a:rPr>
                        <a:t>Benennung</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de-DE" sz="1000" b="0" i="0" u="none" strike="noStrike" cap="none" normalizeH="0" baseline="0" noProof="0" smtClean="0">
                          <a:ln>
                            <a:noFill/>
                          </a:ln>
                          <a:solidFill>
                            <a:schemeClr val="tx1"/>
                          </a:solidFill>
                          <a:effectLst/>
                          <a:latin typeface="Arial" charset="0"/>
                        </a:rPr>
                        <a:t>Passende Namen für die verschiedenen Menüpunkte</a:t>
                      </a:r>
                      <a:endParaRPr kumimoji="0" lang="de-DE" sz="1000" b="0" i="0" u="none" strike="noStrike" cap="none" normalizeH="0" baseline="0" noProof="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Beschaffung</a:t>
                      </a:r>
                      <a:r>
                        <a:rPr kumimoji="0" lang="en-US" sz="1000" b="0" i="0" u="none" strike="noStrike" cap="none" normalizeH="0" baseline="0" smtClean="0">
                          <a:ln>
                            <a:noFill/>
                          </a:ln>
                          <a:solidFill>
                            <a:schemeClr val="tx1"/>
                          </a:solidFill>
                          <a:effectLst/>
                          <a:latin typeface="Arial" charset="0"/>
                        </a:rPr>
                        <a:t> von Software und Information</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einfach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findende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falls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auftreten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102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 y="1628800"/>
            <a:ext cx="1397971" cy="179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a:xfrm>
            <a:off x="612648" y="1628800"/>
            <a:ext cx="8153400" cy="4495800"/>
          </a:xfrm>
        </p:spPr>
        <p:txBody>
          <a:bodyPr>
            <a:normAutofit/>
          </a:bodyPr>
          <a:lstStyle/>
          <a:p>
            <a:r>
              <a:rPr lang="en-US" sz="1800" smtClean="0"/>
              <a:t> Christina </a:t>
            </a:r>
            <a:r>
              <a:rPr lang="de-DE" sz="1800" smtClean="0"/>
              <a:t>ist 25 Jahre alt und schreibt gerade ihre Doktorarbeit in Physik. Hierfür benötigt sie einige kostenpflichtige Programme, welche sie jedoch über das Rechenzentrum umsonst bekommt.</a:t>
            </a:r>
          </a:p>
          <a:p>
            <a:r>
              <a:rPr lang="de-DE" sz="1800" smtClean="0"/>
              <a:t>Das ändern des Passworts macht Christina immer so spät wie möglich, damit Sie ihr aktuelles Passwort so lange wie möglich behalten kann, weshalb Sie ihr Passwort immer direkt über die RZ Seite ändert und nicht über den direktlink in der E-Mail</a:t>
            </a:r>
          </a:p>
          <a:p>
            <a:r>
              <a:rPr lang="de-DE" sz="1800" smtClean="0"/>
              <a:t>Da Christina ihre Ergebnisse lieber auf Papier ausgedruckt auswertet, muss sie regelmäßig ihr Guthaben aufladen</a:t>
            </a:r>
            <a:endParaRPr lang="en-US" sz="14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Christina</a:t>
            </a:r>
            <a:endParaRPr lang="de-DE"/>
          </a:p>
        </p:txBody>
      </p:sp>
      <p:sp>
        <p:nvSpPr>
          <p:cNvPr id="3" name="Content Placeholder 2"/>
          <p:cNvSpPr>
            <a:spLocks noGrp="1"/>
          </p:cNvSpPr>
          <p:nvPr>
            <p:ph sz="quarter" idx="1"/>
          </p:nvPr>
        </p:nvSpPr>
        <p:spPr/>
        <p:txBody>
          <a:bodyPr>
            <a:normAutofit/>
          </a:bodyPr>
          <a:lstStyle/>
          <a:p>
            <a:r>
              <a:rPr lang="de-DE" sz="1800"/>
              <a:t>Szenario 1:</a:t>
            </a:r>
          </a:p>
          <a:p>
            <a:pPr lvl="1"/>
            <a:r>
              <a:rPr lang="de-DE" sz="1500" smtClean="0"/>
              <a:t>Christina </a:t>
            </a:r>
            <a:r>
              <a:rPr lang="de-DE" sz="1500"/>
              <a:t>soll zunächst </a:t>
            </a:r>
            <a:r>
              <a:rPr lang="de-DE" sz="1500" smtClean="0"/>
              <a:t>ihr </a:t>
            </a:r>
            <a:r>
              <a:rPr lang="de-DE" sz="1500"/>
              <a:t>Passwort </a:t>
            </a:r>
            <a:r>
              <a:rPr lang="de-DE" sz="1500" smtClean="0"/>
              <a:t>ändern und Druckerguthaben aufladen</a:t>
            </a:r>
            <a:endParaRPr lang="de-DE" sz="1800"/>
          </a:p>
          <a:p>
            <a:r>
              <a:rPr lang="de-DE" sz="1800"/>
              <a:t>Szenario 2</a:t>
            </a:r>
            <a:r>
              <a:rPr lang="de-DE" sz="1800" smtClean="0"/>
              <a:t>:</a:t>
            </a:r>
          </a:p>
          <a:p>
            <a:pPr lvl="1"/>
            <a:r>
              <a:rPr lang="de-DE" sz="1500" smtClean="0"/>
              <a:t>Christina bekommt demnächst einen neuen Laptop, da ihr alter bereits 5 Jahre alt ist und nicht mehr zu gebrauchen ist um größere Auswertungen laufen zu lassen. Deshalb informiert Sie sich, wie sie diesen im Uni Netz anmeldet und wie man das W-</a:t>
            </a:r>
            <a:r>
              <a:rPr lang="de-DE" sz="1500" err="1" smtClean="0"/>
              <a:t>Lan</a:t>
            </a:r>
            <a:r>
              <a:rPr lang="de-DE" sz="1500" smtClean="0"/>
              <a:t> einrichtet </a:t>
            </a:r>
            <a:endParaRPr lang="de-DE" sz="1500"/>
          </a:p>
          <a:p>
            <a:r>
              <a:rPr lang="de-DE" sz="1800" smtClean="0"/>
              <a:t>Szenario 3:</a:t>
            </a:r>
          </a:p>
          <a:p>
            <a:pPr lvl="1"/>
            <a:r>
              <a:rPr lang="de-DE" sz="1500" smtClean="0"/>
              <a:t>Um jedoch bereits mit der Arbeit anzufangen sucht Christina nach </a:t>
            </a:r>
            <a:r>
              <a:rPr lang="de-DE" sz="1500" err="1" smtClean="0"/>
              <a:t>Cip</a:t>
            </a:r>
            <a:r>
              <a:rPr lang="de-DE" sz="1500" smtClean="0"/>
              <a:t> Pools welche </a:t>
            </a:r>
            <a:r>
              <a:rPr lang="de-DE" sz="1500" err="1" smtClean="0"/>
              <a:t>MathLab</a:t>
            </a:r>
            <a:r>
              <a:rPr lang="de-DE" sz="1500" smtClean="0"/>
              <a:t> vorinstalliert und einen Drucker haben.</a:t>
            </a:r>
            <a:endParaRPr lang="de-DE" sz="1500"/>
          </a:p>
          <a:p>
            <a:r>
              <a:rPr lang="de-DE" sz="1800" smtClean="0"/>
              <a:t>Szenario 4:</a:t>
            </a:r>
            <a:endParaRPr lang="de-DE" sz="1800"/>
          </a:p>
          <a:p>
            <a:pPr lvl="1"/>
            <a:r>
              <a:rPr lang="de-DE" sz="1500" smtClean="0"/>
              <a:t>Da Christina sobald Sie ihren neuen Laptop hat dort mit der Auswertung weiter machen möchte, sucht Sie nach dem Programm (</a:t>
            </a:r>
            <a:r>
              <a:rPr lang="de-DE" sz="1500" err="1" smtClean="0"/>
              <a:t>MathLab</a:t>
            </a:r>
            <a:r>
              <a:rPr lang="de-DE" sz="1500" smtClean="0"/>
              <a:t>) auf der RZ-Seite und ob hierfür Installationshilfen angeboten werden.</a:t>
            </a:r>
          </a:p>
          <a:p>
            <a:pPr lvl="1"/>
            <a:endParaRPr lang="de-DE" sz="1500"/>
          </a:p>
          <a:p>
            <a:pPr lvl="1"/>
            <a:endParaRPr lang="de-DE" sz="700"/>
          </a:p>
          <a:p>
            <a:pPr lvl="1"/>
            <a:endParaRPr lang="de-DE" sz="1500"/>
          </a:p>
        </p:txBody>
      </p:sp>
      <p:pic>
        <p:nvPicPr>
          <p:cNvPr id="6" name="Picture 2" descr="http://www.spdfraktion.de/sites/default/files/kampmann_christina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41" y="188640"/>
            <a:ext cx="750987" cy="96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2800" smtClean="0"/>
              <a:t/>
            </a:r>
            <a:br>
              <a:rPr lang="de-DE" sz="2800" smtClean="0"/>
            </a:br>
            <a:r>
              <a:rPr lang="en-US" sz="2800" b="1" smtClean="0"/>
              <a:t>Olga</a:t>
            </a:r>
            <a:endParaRPr lang="de-DE" sz="2800"/>
          </a:p>
        </p:txBody>
      </p:sp>
      <p:graphicFrame>
        <p:nvGraphicFramePr>
          <p:cNvPr id="4" name="Group 98"/>
          <p:cNvGraphicFramePr>
            <a:graphicFrameLocks noGrp="1"/>
          </p:cNvGraphicFramePr>
          <p:nvPr>
            <p:extLst>
              <p:ext uri="{D42A27DB-BD31-4B8C-83A1-F6EECF244321}">
                <p14:modId xmlns:p14="http://schemas.microsoft.com/office/powerpoint/2010/main" val="1357134892"/>
              </p:ext>
            </p:extLst>
          </p:nvPr>
        </p:nvGraphicFramePr>
        <p:xfrm>
          <a:off x="3203848" y="1772816"/>
          <a:ext cx="5472608" cy="3940399"/>
        </p:xfrm>
        <a:graphic>
          <a:graphicData uri="http://schemas.openxmlformats.org/drawingml/2006/table">
            <a:tbl>
              <a:tblPr/>
              <a:tblGrid>
                <a:gridCol w="2736304"/>
                <a:gridCol w="2736304"/>
              </a:tblGrid>
              <a:tr h="4111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Alter</a:t>
                      </a:r>
                    </a:p>
                  </a:txBody>
                  <a:tcPr marL="90488" marR="90488" marT="44450" marB="44450" horzOverflow="overflow">
                    <a:lnL cap="flat">
                      <a:noFill/>
                    </a:lnL>
                    <a:lnR>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smtClean="0">
                          <a:ln>
                            <a:noFill/>
                          </a:ln>
                          <a:solidFill>
                            <a:schemeClr val="tx1"/>
                          </a:solidFill>
                          <a:effectLst/>
                          <a:latin typeface="Arial" charset="0"/>
                        </a:rPr>
                        <a:t>28</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Bezeichnung</a:t>
                      </a:r>
                      <a:endParaRPr kumimoji="0" lang="de-DE" sz="1000" b="1" i="0" u="none" strike="noStrike" cap="none" normalizeH="0" baseline="0" noProof="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0" i="0" u="none" strike="noStrike" cap="none" normalizeH="0" baseline="0" err="1" smtClean="0">
                          <a:ln>
                            <a:noFill/>
                          </a:ln>
                          <a:solidFill>
                            <a:schemeClr val="tx1"/>
                          </a:solidFill>
                          <a:effectLst/>
                          <a:latin typeface="Arial" charset="0"/>
                        </a:rPr>
                        <a:t>Studentin</a:t>
                      </a:r>
                      <a:r>
                        <a:rPr kumimoji="0" lang="en-US" sz="1000" b="0" i="0" u="none" strike="noStrike" cap="none" normalizeH="0" baseline="0" smtClean="0">
                          <a:ln>
                            <a:noFill/>
                          </a:ln>
                          <a:solidFill>
                            <a:schemeClr val="tx1"/>
                          </a:solidFill>
                          <a:effectLst/>
                          <a:latin typeface="Arial" charset="0"/>
                        </a:rPr>
                        <a:t> der </a:t>
                      </a:r>
                      <a:r>
                        <a:rPr kumimoji="0" lang="en-US" sz="1000" b="0" i="0" u="none" strike="noStrike" cap="none" normalizeH="0" baseline="0" err="1" smtClean="0">
                          <a:ln>
                            <a:noFill/>
                          </a:ln>
                          <a:solidFill>
                            <a:schemeClr val="tx1"/>
                          </a:solidFill>
                          <a:effectLst/>
                          <a:latin typeface="Arial" charset="0"/>
                        </a:rPr>
                        <a:t>Humanmedizin</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r h="1324197">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Schlüsselaktivitäten</a:t>
                      </a:r>
                      <a:endParaRPr kumimoji="0" lang="de-DE" sz="1000" b="1" i="0" u="none" strike="noStrike" cap="none" normalizeH="0" baseline="0" noProof="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ändert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Passwort</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Sucht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auf der </a:t>
                      </a:r>
                      <a:r>
                        <a:rPr kumimoji="0" lang="en-US" sz="1000" b="0" i="0" u="none" strike="noStrike" cap="none" normalizeH="0" baseline="0" err="1" smtClean="0">
                          <a:ln>
                            <a:noFill/>
                          </a:ln>
                          <a:solidFill>
                            <a:schemeClr val="tx1"/>
                          </a:solidFill>
                          <a:effectLst/>
                          <a:latin typeface="Arial" charset="0"/>
                        </a:rPr>
                        <a:t>Webseite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r>
                        <a:rPr kumimoji="0" lang="en-US" sz="1000" b="0" i="0" u="none" strike="noStrike" cap="none" normalizeH="0" baseline="0" smtClean="0">
                          <a:ln>
                            <a:noFill/>
                          </a:ln>
                          <a:solidFill>
                            <a:schemeClr val="tx1"/>
                          </a:solidFill>
                          <a:effectLst/>
                          <a:latin typeface="Arial" charset="0"/>
                        </a:rPr>
                        <a:t> mag </a:t>
                      </a:r>
                      <a:r>
                        <a:rPr kumimoji="0" lang="en-US" sz="1000" b="0" i="0" u="none" strike="noStrike" cap="none" normalizeH="0" baseline="0" err="1" smtClean="0">
                          <a:ln>
                            <a:noFill/>
                          </a:ln>
                          <a:solidFill>
                            <a:schemeClr val="tx1"/>
                          </a:solidFill>
                          <a:effectLst/>
                          <a:latin typeface="Arial" charset="0"/>
                        </a:rPr>
                        <a:t>es</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nicht</a:t>
                      </a:r>
                      <a:r>
                        <a:rPr kumimoji="0" lang="en-US" sz="1000" b="0" i="0" u="none" strike="noStrike" cap="none" normalizeH="0" baseline="0" smtClean="0">
                          <a:ln>
                            <a:noFill/>
                          </a:ln>
                          <a:solidFill>
                            <a:schemeClr val="tx1"/>
                          </a:solidFill>
                          <a:effectLst/>
                          <a:latin typeface="Arial" charset="0"/>
                        </a:rPr>
                        <a:t> die </a:t>
                      </a:r>
                      <a:r>
                        <a:rPr kumimoji="0" lang="en-US" sz="1000" b="0" i="0" u="none" strike="noStrike" cap="none" normalizeH="0" baseline="0" err="1" smtClean="0">
                          <a:ln>
                            <a:noFill/>
                          </a:ln>
                          <a:solidFill>
                            <a:schemeClr val="tx1"/>
                          </a:solidFill>
                          <a:effectLst/>
                          <a:latin typeface="Arial" charset="0"/>
                        </a:rPr>
                        <a:t>Leute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vom</a:t>
                      </a:r>
                      <a:r>
                        <a:rPr kumimoji="0" lang="en-US" sz="1000" b="0" i="0" u="none" strike="noStrike" cap="none" normalizeH="0" baseline="0" smtClean="0">
                          <a:ln>
                            <a:noFill/>
                          </a:ln>
                          <a:solidFill>
                            <a:schemeClr val="tx1"/>
                          </a:solidFill>
                          <a:effectLst/>
                          <a:latin typeface="Arial" charset="0"/>
                        </a:rPr>
                        <a:t> Support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stören</a:t>
                      </a:r>
                      <a:endParaRPr kumimoji="0" lang="en-US" sz="1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defRPr/>
                      </a:pP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sm" len="sm"/>
                      <a:tailEnd type="none" w="sm" len="sm"/>
                    </a:lnB>
                    <a:lnTlToBr>
                      <a:noFill/>
                    </a:lnTlToBr>
                    <a:lnBlToTr>
                      <a:noFill/>
                    </a:lnBlToTr>
                    <a:noFill/>
                  </a:tcPr>
                </a:tc>
              </a:tr>
              <a:tr h="766763">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de-DE" sz="1000" b="1" i="0" u="none" strike="noStrike" cap="none" normalizeH="0" baseline="0" noProof="0" smtClean="0">
                          <a:ln>
                            <a:noFill/>
                          </a:ln>
                          <a:solidFill>
                            <a:schemeClr val="tx1"/>
                          </a:solidFill>
                          <a:effectLst/>
                          <a:latin typeface="Arial" charset="0"/>
                        </a:rPr>
                        <a:t>Einstellung</a:t>
                      </a:r>
                      <a:r>
                        <a:rPr kumimoji="0" lang="en-US" sz="1000" b="1" i="0" u="none" strike="noStrike" cap="none" normalizeH="0" baseline="0" smtClean="0">
                          <a:ln>
                            <a:noFill/>
                          </a:ln>
                          <a:solidFill>
                            <a:schemeClr val="tx1"/>
                          </a:solidFill>
                          <a:effectLst/>
                          <a:latin typeface="Arial" charset="0"/>
                        </a:rPr>
                        <a:t> </a:t>
                      </a:r>
                      <a:r>
                        <a:rPr kumimoji="0" lang="de-DE" sz="1000" b="1" i="0" u="none" strike="noStrike" cap="none" normalizeH="0" baseline="0" noProof="0" smtClean="0">
                          <a:ln>
                            <a:noFill/>
                          </a:ln>
                          <a:solidFill>
                            <a:schemeClr val="tx1"/>
                          </a:solidFill>
                          <a:effectLst/>
                          <a:latin typeface="Arial" charset="0"/>
                        </a:rPr>
                        <a:t>zur</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neuen</a:t>
                      </a:r>
                      <a:r>
                        <a:rPr kumimoji="0" lang="en-US" sz="1000" b="1" i="0" u="none" strike="noStrike" cap="none" normalizeH="0" baseline="0" smtClean="0">
                          <a:ln>
                            <a:noFill/>
                          </a:ln>
                          <a:solidFill>
                            <a:schemeClr val="tx1"/>
                          </a:solidFill>
                          <a:effectLst/>
                          <a:latin typeface="Arial" charset="0"/>
                        </a:rPr>
                        <a:t> </a:t>
                      </a:r>
                      <a:r>
                        <a:rPr kumimoji="0" lang="en-US" sz="1000" b="1" i="0" u="none" strike="noStrike" cap="none" normalizeH="0" baseline="0" err="1" smtClean="0">
                          <a:ln>
                            <a:noFill/>
                          </a:ln>
                          <a:solidFill>
                            <a:schemeClr val="tx1"/>
                          </a:solidFill>
                          <a:effectLst/>
                          <a:latin typeface="Arial" charset="0"/>
                        </a:rPr>
                        <a:t>Anwendung</a:t>
                      </a:r>
                      <a:endParaRPr kumimoji="0" lang="en-US" sz="1000" b="1" i="0" u="none" strike="noStrike" cap="none" normalizeH="0" baseline="0" smtClean="0">
                        <a:ln>
                          <a:noFill/>
                        </a:ln>
                        <a:solidFill>
                          <a:schemeClr val="tx1"/>
                        </a:solidFill>
                        <a:effectLst/>
                        <a:latin typeface="Arial" charset="0"/>
                      </a:endParaRP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erhofft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sich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wenn</a:t>
                      </a:r>
                      <a:r>
                        <a:rPr kumimoji="0" lang="en-US" sz="1000" b="0" i="0" u="none" strike="noStrike" cap="none" normalizeH="0" baseline="0" smtClean="0">
                          <a:ln>
                            <a:noFill/>
                          </a:ln>
                          <a:solidFill>
                            <a:schemeClr val="tx1"/>
                          </a:solidFill>
                          <a:effectLst/>
                          <a:latin typeface="Arial" charset="0"/>
                        </a:rPr>
                        <a:t> man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hat</a:t>
                      </a:r>
                    </a:p>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schnellere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Einarbeitungszeit</a:t>
                      </a:r>
                      <a:r>
                        <a:rPr kumimoji="0" lang="en-US" sz="1000" b="0" i="0" u="none" strike="noStrike" cap="none" normalizeH="0" baseline="0" smtClean="0">
                          <a:ln>
                            <a:noFill/>
                          </a:ln>
                          <a:solidFill>
                            <a:schemeClr val="tx1"/>
                          </a:solidFill>
                          <a:effectLst/>
                          <a:latin typeface="Arial" charset="0"/>
                        </a:rPr>
                        <a:t> in </a:t>
                      </a:r>
                      <a:r>
                        <a:rPr kumimoji="0" lang="en-US" sz="1000" b="0" i="0" u="none" strike="noStrike" cap="none" normalizeH="0" baseline="0" err="1" smtClean="0">
                          <a:ln>
                            <a:noFill/>
                          </a:ln>
                          <a:solidFill>
                            <a:schemeClr val="tx1"/>
                          </a:solidFill>
                          <a:effectLst/>
                          <a:latin typeface="Arial" charset="0"/>
                        </a:rPr>
                        <a:t>Seite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wäre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Wünchenswert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w="12700" cap="flat" cmpd="sng" algn="ctr">
                      <a:solidFill>
                        <a:schemeClr val="accent2"/>
                      </a:solidFill>
                      <a:prstDash val="solid"/>
                      <a:round/>
                      <a:headEnd type="none" w="sm" len="sm"/>
                      <a:tailEnd type="none" w="sm" len="sm"/>
                    </a:lnB>
                    <a:lnTlToBr>
                      <a:noFill/>
                    </a:lnTlToBr>
                    <a:lnBlToTr>
                      <a:noFill/>
                    </a:lnBlToTr>
                    <a:noFill/>
                  </a:tcPr>
                </a:tc>
              </a:tr>
              <a:tr h="941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00000"/>
                        <a:buFont typeface="Wingdings" pitchFamily="2" charset="2"/>
                        <a:buNone/>
                        <a:tabLst/>
                      </a:pPr>
                      <a:r>
                        <a:rPr kumimoji="0" lang="en-US" sz="1000" b="1" i="0" u="none" strike="noStrike" cap="none" normalizeH="0" baseline="0" smtClean="0">
                          <a:ln>
                            <a:noFill/>
                          </a:ln>
                          <a:solidFill>
                            <a:schemeClr val="tx1"/>
                          </a:solidFill>
                          <a:effectLst/>
                          <a:latin typeface="Arial" charset="0"/>
                        </a:rPr>
                        <a:t>Motivation</a:t>
                      </a:r>
                    </a:p>
                  </a:txBody>
                  <a:tcPr marL="90488" marR="90488" marT="44450" marB="44450" horzOverflow="overflow">
                    <a:lnL cap="flat">
                      <a:noFill/>
                    </a:lnL>
                    <a:lnR>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100000"/>
                        <a:buFont typeface="Wingdings" pitchFamily="2" charset="2"/>
                        <a:buChar char="§"/>
                        <a:tabLst/>
                      </a:pPr>
                      <a:r>
                        <a:rPr kumimoji="0" lang="en-US" sz="1000" b="0" i="0" u="none" strike="noStrike" cap="none" normalizeH="0" baseline="0" smtClean="0">
                          <a:ln>
                            <a:noFill/>
                          </a:ln>
                          <a:solidFill>
                            <a:schemeClr val="tx1"/>
                          </a:solidFill>
                          <a:effectLst/>
                          <a:latin typeface="Arial" charset="0"/>
                        </a:rPr>
                        <a:t> Hat </a:t>
                      </a:r>
                      <a:r>
                        <a:rPr kumimoji="0" lang="en-US" sz="1000" b="0" i="0" u="none" strike="noStrike" cap="none" normalizeH="0" baseline="0" err="1" smtClean="0">
                          <a:ln>
                            <a:noFill/>
                          </a:ln>
                          <a:solidFill>
                            <a:schemeClr val="tx1"/>
                          </a:solidFill>
                          <a:effectLst/>
                          <a:latin typeface="Arial" charset="0"/>
                        </a:rPr>
                        <a:t>schon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seit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ihrem</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erstem</a:t>
                      </a:r>
                      <a:r>
                        <a:rPr kumimoji="0" lang="en-US" sz="1000" b="0" i="0" u="none" strike="noStrike" cap="none" normalizeH="0" baseline="0" smtClean="0">
                          <a:ln>
                            <a:noFill/>
                          </a:ln>
                          <a:solidFill>
                            <a:schemeClr val="tx1"/>
                          </a:solidFill>
                          <a:effectLst/>
                          <a:latin typeface="Arial" charset="0"/>
                        </a:rPr>
                        <a:t> Semester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wieder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Probleme</a:t>
                      </a:r>
                      <a:r>
                        <a:rPr kumimoji="0" lang="en-US" sz="1000" b="0" i="0" u="none" strike="noStrike" cap="none" normalizeH="0" baseline="0" smtClean="0">
                          <a:ln>
                            <a:noFill/>
                          </a:ln>
                          <a:solidFill>
                            <a:schemeClr val="tx1"/>
                          </a:solidFill>
                          <a:effectLst/>
                          <a:latin typeface="Arial" charset="0"/>
                        </a:rPr>
                        <a:t> und lost </a:t>
                      </a:r>
                      <a:r>
                        <a:rPr kumimoji="0" lang="en-US" sz="1000" b="0" i="0" u="none" strike="noStrike" cap="none" normalizeH="0" baseline="0" err="1" smtClean="0">
                          <a:ln>
                            <a:noFill/>
                          </a:ln>
                          <a:solidFill>
                            <a:schemeClr val="tx1"/>
                          </a:solidFill>
                          <a:effectLst/>
                          <a:latin typeface="Arial" charset="0"/>
                        </a:rPr>
                        <a:t>diese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gerne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selbst</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ohne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immer</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nach</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Hilfe</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fragen</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zu</a:t>
                      </a:r>
                      <a:r>
                        <a:rPr kumimoji="0" lang="en-US" sz="1000" b="0" i="0" u="none" strike="noStrike" cap="none" normalizeH="0" baseline="0" smtClean="0">
                          <a:ln>
                            <a:noFill/>
                          </a:ln>
                          <a:solidFill>
                            <a:schemeClr val="tx1"/>
                          </a:solidFill>
                          <a:effectLst/>
                          <a:latin typeface="Arial" charset="0"/>
                        </a:rPr>
                        <a:t> </a:t>
                      </a:r>
                      <a:r>
                        <a:rPr kumimoji="0" lang="en-US" sz="1000" b="0" i="0" u="none" strike="noStrike" cap="none" normalizeH="0" baseline="0" err="1" smtClean="0">
                          <a:ln>
                            <a:noFill/>
                          </a:ln>
                          <a:solidFill>
                            <a:schemeClr val="tx1"/>
                          </a:solidFill>
                          <a:effectLst/>
                          <a:latin typeface="Arial" charset="0"/>
                        </a:rPr>
                        <a:t>müssen</a:t>
                      </a:r>
                      <a:r>
                        <a:rPr kumimoji="0" lang="en-US" sz="1000" b="0" i="0" u="none" strike="noStrike" cap="none" normalizeH="0" baseline="0" smtClean="0">
                          <a:ln>
                            <a:noFill/>
                          </a:ln>
                          <a:solidFill>
                            <a:schemeClr val="tx1"/>
                          </a:solidFill>
                          <a:effectLst/>
                          <a:latin typeface="Arial" charset="0"/>
                        </a:rPr>
                        <a:t>.</a:t>
                      </a:r>
                      <a:endParaRPr kumimoji="0" lang="en-US" sz="1000" b="0" i="0" u="none" strike="noStrike" cap="none" normalizeH="0" baseline="0" smtClean="0">
                        <a:ln>
                          <a:noFill/>
                        </a:ln>
                        <a:solidFill>
                          <a:schemeClr val="tx1"/>
                        </a:solidFill>
                        <a:effectLst/>
                        <a:latin typeface="Arial" charset="0"/>
                      </a:endParaRPr>
                    </a:p>
                  </a:txBody>
                  <a:tcPr marL="90488" marR="90488" marT="44450" marB="44450" horzOverflow="overflow">
                    <a:lnL>
                      <a:noFill/>
                    </a:lnL>
                    <a:lnR cap="flat">
                      <a:noFill/>
                    </a:lnR>
                    <a:lnT w="12700" cap="flat" cmpd="sng" algn="ctr">
                      <a:solidFill>
                        <a:schemeClr val="accent2"/>
                      </a:solidFill>
                      <a:prstDash val="solid"/>
                      <a:round/>
                      <a:headEnd type="none" w="sm" len="sm"/>
                      <a:tailEnd type="none" w="sm" len="sm"/>
                    </a:lnT>
                    <a:lnB cap="flat">
                      <a:noFill/>
                    </a:lnB>
                    <a:lnTlToBr>
                      <a:noFill/>
                    </a:lnTlToBr>
                    <a:lnBlToTr>
                      <a:noFill/>
                    </a:lnBlToTr>
                    <a:noFill/>
                  </a:tcPr>
                </a:tc>
              </a:tr>
            </a:tbl>
          </a:graphicData>
        </a:graphic>
      </p:graphicFrame>
      <p:pic>
        <p:nvPicPr>
          <p:cNvPr id="2050" name="Picture 2" descr="Olga Sork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772815"/>
            <a:ext cx="1223048" cy="146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7573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1822</Words>
  <Application>Microsoft Office PowerPoint</Application>
  <PresentationFormat>Bildschirmpräsentation (4:3)</PresentationFormat>
  <Paragraphs>201</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Tw Cen MT</vt:lpstr>
      <vt:lpstr>Wingdings</vt:lpstr>
      <vt:lpstr>Wingdings 2</vt:lpstr>
      <vt:lpstr>Median</vt:lpstr>
      <vt:lpstr>Personas Redesign Rz</vt:lpstr>
      <vt:lpstr>Einführung</vt:lpstr>
      <vt:lpstr> Max</vt:lpstr>
      <vt:lpstr>Max</vt:lpstr>
      <vt:lpstr>Max</vt:lpstr>
      <vt:lpstr> Christina</vt:lpstr>
      <vt:lpstr>Christina</vt:lpstr>
      <vt:lpstr>Christina</vt:lpstr>
      <vt:lpstr> Olga</vt:lpstr>
      <vt:lpstr>Olga</vt:lpstr>
      <vt:lpstr>Olga</vt:lpstr>
      <vt:lpstr> Hubert</vt:lpstr>
      <vt:lpstr>Hubert</vt:lpstr>
      <vt:lpstr>Hubert</vt:lpstr>
      <vt:lpstr> Franziska</vt:lpstr>
      <vt:lpstr>Franziska</vt:lpstr>
      <vt:lpstr>Franziska</vt:lpstr>
      <vt:lpstr> Leopold</vt:lpstr>
      <vt:lpstr>Leopold</vt:lpstr>
      <vt:lpstr>Leopold</vt:lpstr>
      <vt:lpstr> Sofia</vt:lpstr>
      <vt:lpstr>Sofia</vt:lpstr>
      <vt:lpstr>Sofia</vt:lpstr>
    </vt:vector>
  </TitlesOfParts>
  <Company>Universität Regensburg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teMPLATES</dc:title>
  <dc:creator>Rechenzentrum</dc:creator>
  <cp:lastModifiedBy>Mero</cp:lastModifiedBy>
  <cp:revision>25</cp:revision>
  <dcterms:created xsi:type="dcterms:W3CDTF">2010-11-04T15:24:28Z</dcterms:created>
  <dcterms:modified xsi:type="dcterms:W3CDTF">2015-09-02T14:16:46Z</dcterms:modified>
</cp:coreProperties>
</file>