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86" r:id="rId11"/>
    <p:sldId id="287" r:id="rId12"/>
    <p:sldId id="274" r:id="rId13"/>
    <p:sldId id="288" r:id="rId14"/>
    <p:sldId id="289" r:id="rId15"/>
    <p:sldId id="277" r:id="rId16"/>
    <p:sldId id="292" r:id="rId17"/>
    <p:sldId id="293" r:id="rId18"/>
    <p:sldId id="280" r:id="rId19"/>
    <p:sldId id="290" r:id="rId20"/>
    <p:sldId id="291" r:id="rId21"/>
    <p:sldId id="283" r:id="rId22"/>
    <p:sldId id="294" r:id="rId23"/>
    <p:sldId id="295"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09.09.2015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09.09.2015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09.09.2015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09.09.2015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09.09.2015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Personas</a:t>
            </a:r>
            <a:r>
              <a:rPr lang="de-DE" smtClean="0"/>
              <a:t> </a:t>
            </a:r>
            <a:r>
              <a:rPr lang="de-DE" err="1" smtClean="0"/>
              <a:t>Redesign</a:t>
            </a:r>
            <a:r>
              <a:rPr lang="de-DE" smtClean="0"/>
              <a:t> </a:t>
            </a:r>
            <a:r>
              <a:rPr lang="de-DE" err="1" smtClean="0"/>
              <a:t>Rz</a:t>
            </a:r>
            <a:endParaRPr lang="de-DE"/>
          </a:p>
        </p:txBody>
      </p:sp>
      <p:sp>
        <p:nvSpPr>
          <p:cNvPr id="3" name="Subtitle 2"/>
          <p:cNvSpPr>
            <a:spLocks noGrp="1"/>
          </p:cNvSpPr>
          <p:nvPr>
            <p:ph type="subTitle" idx="1"/>
          </p:nvPr>
        </p:nvSpPr>
        <p:spPr/>
        <p:txBody>
          <a:bodyPr/>
          <a:lstStyle/>
          <a:p>
            <a:r>
              <a:rPr lang="de-DE" smtClean="0"/>
              <a:t>Version </a:t>
            </a:r>
            <a:r>
              <a:rPr lang="de-DE" smtClean="0"/>
              <a:t>2.0</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Olga </a:t>
            </a:r>
            <a:r>
              <a:rPr lang="en-US" sz="1800" dirty="0" err="1" smtClean="0"/>
              <a:t>ist</a:t>
            </a:r>
            <a:r>
              <a:rPr lang="en-US" sz="1800" dirty="0" smtClean="0"/>
              <a:t> 28 </a:t>
            </a:r>
            <a:r>
              <a:rPr lang="en-US" sz="1800" dirty="0" err="1" smtClean="0"/>
              <a:t>Jahre</a:t>
            </a:r>
            <a:r>
              <a:rPr lang="en-US" sz="1800" dirty="0" smtClean="0"/>
              <a:t> alt und </a:t>
            </a:r>
            <a:r>
              <a:rPr lang="en-US" sz="1800" dirty="0" err="1" smtClean="0"/>
              <a:t>studiert</a:t>
            </a:r>
            <a:r>
              <a:rPr lang="en-US" sz="1800" dirty="0" smtClean="0"/>
              <a:t> </a:t>
            </a:r>
            <a:r>
              <a:rPr lang="en-US" sz="1800" dirty="0" err="1" smtClean="0"/>
              <a:t>seit</a:t>
            </a:r>
            <a:r>
              <a:rPr lang="en-US" sz="1800" dirty="0" smtClean="0"/>
              <a:t> </a:t>
            </a:r>
            <a:r>
              <a:rPr lang="en-US" sz="1800" dirty="0" err="1" smtClean="0"/>
              <a:t>zwei</a:t>
            </a:r>
            <a:r>
              <a:rPr lang="en-US" sz="1800" dirty="0" smtClean="0"/>
              <a:t> </a:t>
            </a:r>
            <a:r>
              <a:rPr lang="en-US" sz="1800" dirty="0" err="1" smtClean="0"/>
              <a:t>Jahren</a:t>
            </a:r>
            <a:r>
              <a:rPr lang="en-US" sz="1800" dirty="0" smtClean="0"/>
              <a:t> in Deutschland </a:t>
            </a:r>
            <a:r>
              <a:rPr lang="de-DE" sz="1800" dirty="0" smtClean="0"/>
              <a:t>Medizin. Nachdem sie das erste Staatsexamen in der Ukraine absolviert hat, wechselte sie an die Universität Regensburg.</a:t>
            </a:r>
          </a:p>
          <a:p>
            <a:r>
              <a:rPr lang="en-US" sz="1800" dirty="0" smtClean="0"/>
              <a:t>Olga </a:t>
            </a:r>
            <a:r>
              <a:rPr lang="de-DE" sz="1800" dirty="0" smtClean="0"/>
              <a:t>versucht</a:t>
            </a:r>
            <a:r>
              <a:rPr lang="en-US" sz="1800" dirty="0" smtClean="0"/>
              <a:t> so </a:t>
            </a:r>
            <a:r>
              <a:rPr lang="en-US" sz="1800" dirty="0" err="1" smtClean="0"/>
              <a:t>weit</a:t>
            </a:r>
            <a:r>
              <a:rPr lang="en-US" sz="1800" dirty="0" smtClean="0"/>
              <a:t> </a:t>
            </a:r>
            <a:r>
              <a:rPr lang="en-US" sz="1800" dirty="0" err="1" smtClean="0"/>
              <a:t>es</a:t>
            </a:r>
            <a:r>
              <a:rPr lang="en-US" sz="1800" dirty="0" smtClean="0"/>
              <a:t> </a:t>
            </a:r>
            <a:r>
              <a:rPr lang="en-US" sz="1800" dirty="0" err="1" smtClean="0"/>
              <a:t>ihr</a:t>
            </a:r>
            <a:r>
              <a:rPr lang="en-US" sz="1800" dirty="0" smtClean="0"/>
              <a:t> </a:t>
            </a:r>
            <a:r>
              <a:rPr lang="en-US" sz="1800" dirty="0" err="1" smtClean="0"/>
              <a:t>möglich</a:t>
            </a:r>
            <a:r>
              <a:rPr lang="en-US" sz="1800" dirty="0" smtClean="0"/>
              <a:t> </a:t>
            </a:r>
            <a:r>
              <a:rPr lang="en-US" sz="1800" dirty="0" err="1" smtClean="0"/>
              <a:t>ist</a:t>
            </a:r>
            <a:r>
              <a:rPr lang="en-US" sz="1800" dirty="0" smtClean="0"/>
              <a:t>, </a:t>
            </a:r>
            <a:r>
              <a:rPr lang="en-US" sz="1800" dirty="0" err="1" smtClean="0"/>
              <a:t>ihre</a:t>
            </a:r>
            <a:r>
              <a:rPr lang="en-US" sz="1800" dirty="0" smtClean="0"/>
              <a:t> Problem </a:t>
            </a:r>
            <a:r>
              <a:rPr lang="en-US" sz="1800" dirty="0" err="1" smtClean="0"/>
              <a:t>selbst</a:t>
            </a:r>
            <a:r>
              <a:rPr lang="en-US" sz="1800" dirty="0" smtClean="0"/>
              <a:t> </a:t>
            </a:r>
            <a:r>
              <a:rPr lang="en-US" sz="1800" dirty="0" err="1" smtClean="0"/>
              <a:t>zu</a:t>
            </a:r>
            <a:r>
              <a:rPr lang="en-US" sz="1800" dirty="0" smtClean="0"/>
              <a:t> </a:t>
            </a:r>
            <a:r>
              <a:rPr lang="en-US" sz="1800" dirty="0" err="1" smtClean="0"/>
              <a:t>lösen</a:t>
            </a:r>
            <a:r>
              <a:rPr lang="en-US" sz="1800" dirty="0" smtClean="0"/>
              <a:t>. </a:t>
            </a:r>
            <a:r>
              <a:rPr lang="en-US" sz="1800" dirty="0" err="1" smtClean="0"/>
              <a:t>Sie</a:t>
            </a:r>
            <a:r>
              <a:rPr lang="en-US" sz="1800" dirty="0" smtClean="0"/>
              <a:t> </a:t>
            </a:r>
            <a:r>
              <a:rPr lang="en-US" sz="1800" dirty="0" err="1" smtClean="0"/>
              <a:t>findet</a:t>
            </a:r>
            <a:r>
              <a:rPr lang="en-US" sz="1800" dirty="0" smtClean="0"/>
              <a:t> </a:t>
            </a:r>
            <a:r>
              <a:rPr lang="en-US" sz="1800" dirty="0" err="1" smtClean="0"/>
              <a:t>sich</a:t>
            </a:r>
            <a:r>
              <a:rPr lang="en-US" sz="1800" dirty="0" smtClean="0"/>
              <a:t> </a:t>
            </a:r>
            <a:r>
              <a:rPr lang="en-US" sz="1800" dirty="0" err="1" smtClean="0"/>
              <a:t>mitlerweile</a:t>
            </a:r>
            <a:r>
              <a:rPr lang="en-US" sz="1800" dirty="0" smtClean="0"/>
              <a:t> </a:t>
            </a:r>
            <a:r>
              <a:rPr lang="en-US" sz="1800" dirty="0" err="1" smtClean="0"/>
              <a:t>sehr</a:t>
            </a:r>
            <a:r>
              <a:rPr lang="en-US" sz="1800" dirty="0" smtClean="0"/>
              <a:t> gut auf der </a:t>
            </a:r>
            <a:r>
              <a:rPr lang="en-US" sz="1800" dirty="0" err="1" smtClean="0"/>
              <a:t>Rechenzentrumswebseite</a:t>
            </a:r>
            <a:r>
              <a:rPr lang="en-US" sz="1800" dirty="0" smtClean="0"/>
              <a:t> </a:t>
            </a:r>
            <a:r>
              <a:rPr lang="en-US" sz="1800" dirty="0" err="1" smtClean="0"/>
              <a:t>zurecht</a:t>
            </a:r>
            <a:r>
              <a:rPr lang="en-US" sz="1800" dirty="0" smtClean="0"/>
              <a:t>, </a:t>
            </a:r>
            <a:r>
              <a:rPr lang="en-US" sz="1800" dirty="0" err="1" smtClean="0"/>
              <a:t>jedoch</a:t>
            </a:r>
            <a:r>
              <a:rPr lang="en-US" sz="1800" dirty="0" smtClean="0"/>
              <a:t> hat dies </a:t>
            </a:r>
            <a:r>
              <a:rPr lang="en-US" sz="1800" dirty="0" err="1" smtClean="0"/>
              <a:t>einige</a:t>
            </a:r>
            <a:r>
              <a:rPr lang="en-US" sz="1800" dirty="0" smtClean="0"/>
              <a:t> </a:t>
            </a:r>
            <a:r>
              <a:rPr lang="en-US" sz="1800" dirty="0" err="1" smtClean="0"/>
              <a:t>Zeit</a:t>
            </a:r>
            <a:r>
              <a:rPr lang="en-US" sz="1800" dirty="0" smtClean="0"/>
              <a:t> in </a:t>
            </a:r>
            <a:r>
              <a:rPr lang="en-US" sz="1800" dirty="0" err="1" smtClean="0"/>
              <a:t>Anspriuch</a:t>
            </a:r>
            <a:r>
              <a:rPr lang="en-US" sz="1800" dirty="0" smtClean="0"/>
              <a:t> </a:t>
            </a:r>
            <a:r>
              <a:rPr lang="en-US" sz="1800" dirty="0" err="1" smtClean="0"/>
              <a:t>genommen</a:t>
            </a:r>
            <a:r>
              <a:rPr lang="en-US" sz="1800" dirty="0" smtClean="0"/>
              <a:t>.</a:t>
            </a:r>
          </a:p>
          <a:p>
            <a:r>
              <a:rPr lang="en-US" sz="1800" dirty="0" err="1" smtClean="0"/>
              <a:t>Neben</a:t>
            </a:r>
            <a:r>
              <a:rPr lang="en-US" sz="1800" dirty="0" smtClean="0"/>
              <a:t> der </a:t>
            </a:r>
            <a:r>
              <a:rPr lang="en-US" sz="1800" dirty="0" err="1" smtClean="0"/>
              <a:t>Softwarebeschaffung</a:t>
            </a:r>
            <a:r>
              <a:rPr lang="en-US" sz="1800" dirty="0" smtClean="0"/>
              <a:t> </a:t>
            </a:r>
            <a:r>
              <a:rPr lang="en-US" sz="1800" dirty="0" err="1" smtClean="0"/>
              <a:t>über</a:t>
            </a:r>
            <a:r>
              <a:rPr lang="en-US" sz="1800" dirty="0" smtClean="0"/>
              <a:t> das </a:t>
            </a:r>
            <a:r>
              <a:rPr lang="en-US" sz="1800" dirty="0" err="1" smtClean="0"/>
              <a:t>Rechenzentrum</a:t>
            </a:r>
            <a:r>
              <a:rPr lang="en-US" sz="1800" dirty="0" smtClean="0"/>
              <a:t> </a:t>
            </a:r>
            <a:r>
              <a:rPr lang="en-US" sz="1800" dirty="0" err="1" smtClean="0"/>
              <a:t>ist</a:t>
            </a:r>
            <a:r>
              <a:rPr lang="en-US" sz="1800" dirty="0" smtClean="0"/>
              <a:t> Olga </a:t>
            </a:r>
            <a:r>
              <a:rPr lang="en-US" sz="1800" dirty="0" err="1" smtClean="0"/>
              <a:t>vor</a:t>
            </a:r>
            <a:r>
              <a:rPr lang="en-US" sz="1800" dirty="0" smtClean="0"/>
              <a:t> </a:t>
            </a:r>
            <a:r>
              <a:rPr lang="en-US" sz="1800" dirty="0" err="1" smtClean="0"/>
              <a:t>allem</a:t>
            </a:r>
            <a:r>
              <a:rPr lang="en-US" sz="1800" dirty="0" smtClean="0"/>
              <a:t> an den </a:t>
            </a:r>
            <a:r>
              <a:rPr lang="en-US" sz="1800" dirty="0" err="1" smtClean="0"/>
              <a:t>Supportinhalten</a:t>
            </a:r>
            <a:r>
              <a:rPr lang="en-US" sz="1800" dirty="0"/>
              <a:t> </a:t>
            </a:r>
            <a:r>
              <a:rPr lang="en-US" sz="1800" dirty="0" err="1" smtClean="0"/>
              <a:t>interresiert</a:t>
            </a:r>
            <a:r>
              <a:rPr lang="en-US" sz="1800" dirty="0" smtClean="0"/>
              <a:t>.</a:t>
            </a:r>
          </a:p>
          <a:p>
            <a:r>
              <a:rPr lang="en-US" sz="1800" dirty="0" err="1" smtClean="0"/>
              <a:t>Aus</a:t>
            </a:r>
            <a:r>
              <a:rPr lang="en-US" sz="1800" dirty="0" smtClean="0"/>
              <a:t> Angst das </a:t>
            </a:r>
            <a:r>
              <a:rPr lang="en-US" sz="1800" dirty="0" err="1" smtClean="0"/>
              <a:t>Zeitfenster</a:t>
            </a:r>
            <a:r>
              <a:rPr lang="en-US" sz="1800" dirty="0" smtClean="0"/>
              <a:t> </a:t>
            </a:r>
            <a:r>
              <a:rPr lang="en-US" sz="1800" dirty="0" err="1" smtClean="0"/>
              <a:t>für</a:t>
            </a:r>
            <a:r>
              <a:rPr lang="en-US" sz="1800" dirty="0" smtClean="0"/>
              <a:t> die </a:t>
            </a:r>
            <a:r>
              <a:rPr lang="en-US" sz="1800" dirty="0" err="1" smtClean="0"/>
              <a:t>Passwortänderung</a:t>
            </a:r>
            <a:r>
              <a:rPr lang="en-US" sz="1800" dirty="0" smtClean="0"/>
              <a:t> </a:t>
            </a:r>
            <a:r>
              <a:rPr lang="en-US" sz="1800" dirty="0" err="1" smtClean="0"/>
              <a:t>zu</a:t>
            </a:r>
            <a:r>
              <a:rPr lang="en-US" sz="1800" dirty="0" smtClean="0"/>
              <a:t> </a:t>
            </a:r>
            <a:r>
              <a:rPr lang="en-US" sz="1800" dirty="0" err="1" smtClean="0"/>
              <a:t>versäumen</a:t>
            </a:r>
            <a:r>
              <a:rPr lang="en-US" sz="1800" dirty="0" smtClean="0"/>
              <a:t> hat </a:t>
            </a:r>
            <a:r>
              <a:rPr lang="en-US" sz="1800" dirty="0" err="1" smtClean="0"/>
              <a:t>sich</a:t>
            </a:r>
            <a:r>
              <a:rPr lang="en-US" sz="1800" dirty="0" smtClean="0"/>
              <a:t> Olga </a:t>
            </a:r>
            <a:r>
              <a:rPr lang="en-US" sz="1800" dirty="0" err="1" smtClean="0"/>
              <a:t>vor</a:t>
            </a:r>
            <a:r>
              <a:rPr lang="en-US" sz="1800" dirty="0" smtClean="0"/>
              <a:t> </a:t>
            </a:r>
            <a:r>
              <a:rPr lang="en-US" sz="1800" dirty="0" err="1" smtClean="0"/>
              <a:t>kurzem</a:t>
            </a:r>
            <a:r>
              <a:rPr lang="en-US" sz="1800" dirty="0" smtClean="0"/>
              <a:t> den SMS-Service </a:t>
            </a:r>
            <a:r>
              <a:rPr lang="en-US" sz="1800" dirty="0" err="1" smtClean="0"/>
              <a:t>eingerichtet</a:t>
            </a:r>
            <a:r>
              <a:rPr lang="en-US" sz="1800" dirty="0" smtClean="0"/>
              <a:t>.</a:t>
            </a:r>
            <a:endParaRPr lang="en-US" sz="14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Olga </a:t>
            </a:r>
            <a:r>
              <a:rPr lang="de-DE" sz="1500" dirty="0"/>
              <a:t>soll zunächst </a:t>
            </a:r>
            <a:r>
              <a:rPr lang="de-DE" sz="1500" dirty="0" smtClean="0"/>
              <a:t>ihr </a:t>
            </a:r>
            <a:r>
              <a:rPr lang="de-DE" sz="1500" dirty="0"/>
              <a:t>Passwort </a:t>
            </a:r>
            <a:r>
              <a:rPr lang="de-DE" sz="1500" dirty="0" smtClean="0"/>
              <a:t>ändern und im Anschluss ihren SMS Service einrichten.</a:t>
            </a:r>
            <a:endParaRPr lang="de-DE" sz="1800" dirty="0"/>
          </a:p>
          <a:p>
            <a:r>
              <a:rPr lang="de-DE" sz="1800" dirty="0"/>
              <a:t>Szenario </a:t>
            </a:r>
            <a:r>
              <a:rPr lang="de-DE" sz="1800" dirty="0" smtClean="0"/>
              <a:t>2:</a:t>
            </a:r>
          </a:p>
          <a:p>
            <a:pPr lvl="1"/>
            <a:r>
              <a:rPr lang="de-DE" sz="1500" dirty="0" smtClean="0"/>
              <a:t>Olga hat Ihr Passwort vergessen, weshalb sie den eingerichteten SMS Service in Anspruch nimmt um ihr Passwort zurückzusetzen.</a:t>
            </a:r>
          </a:p>
          <a:p>
            <a:r>
              <a:rPr lang="de-DE" sz="1800" dirty="0" smtClean="0"/>
              <a:t>Szenario 3:</a:t>
            </a:r>
          </a:p>
          <a:p>
            <a:pPr lvl="1"/>
            <a:r>
              <a:rPr lang="de-DE" sz="1500" dirty="0" smtClean="0"/>
              <a:t>Um sich nicht jedes mal an das Passwort erinnern zu müssen beschließt Olga ihr E-Mail Konto mit Outlook zu verbinden und informiert sich hierfür auf der RZ Seite.</a:t>
            </a:r>
            <a:endParaRPr lang="de-DE" sz="1500" dirty="0"/>
          </a:p>
          <a:p>
            <a:r>
              <a:rPr lang="de-DE" sz="1800" dirty="0" smtClean="0"/>
              <a:t>Szenario 4:</a:t>
            </a:r>
            <a:endParaRPr lang="de-DE" sz="1800" dirty="0"/>
          </a:p>
          <a:p>
            <a:pPr lvl="1"/>
            <a:r>
              <a:rPr lang="de-DE" sz="1500" dirty="0" smtClean="0"/>
              <a:t>Nachdem Olga weiß wie sie das Konto mit Outlook verbindet, bemerkt sie, dass auf ihrem Rechner noch kein Outlook installiert ist. Deshalb sucht sie nach ein Downloadoption für das Microsoft Office Paket.</a:t>
            </a:r>
          </a:p>
          <a:p>
            <a:pPr lvl="1"/>
            <a:endParaRPr lang="de-DE" sz="1500" dirty="0"/>
          </a:p>
          <a:p>
            <a:pPr lvl="1"/>
            <a:endParaRPr lang="de-DE" sz="700" dirty="0"/>
          </a:p>
          <a:p>
            <a:pPr lvl="1"/>
            <a:endParaRPr lang="de-DE" sz="15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Joachim</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3904162907"/>
              </p:ext>
            </p:extLst>
          </p:nvPr>
        </p:nvGraphicFramePr>
        <p:xfrm>
          <a:off x="3203848" y="1772816"/>
          <a:ext cx="5472608" cy="4198622"/>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Professor der </a:t>
                      </a:r>
                      <a:r>
                        <a:rPr kumimoji="0" lang="de-DE" sz="1000" b="0" i="0" u="none" strike="noStrike" cap="none" normalizeH="0" baseline="0" noProof="0" dirty="0" smtClean="0">
                          <a:ln>
                            <a:noFill/>
                          </a:ln>
                          <a:solidFill>
                            <a:schemeClr val="tx1"/>
                          </a:solidFill>
                          <a:effectLst/>
                          <a:latin typeface="Arial" charset="0"/>
                        </a:rPr>
                        <a:t>Psychologie </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Ändert</a:t>
                      </a:r>
                      <a:r>
                        <a:rPr kumimoji="0" lang="en-US" sz="1000" b="0" i="0" u="none" strike="noStrike" cap="none" normalizeH="0" baseline="0" dirty="0" smtClean="0">
                          <a:ln>
                            <a:noFill/>
                          </a:ln>
                          <a:solidFill>
                            <a:schemeClr val="tx1"/>
                          </a:solidFill>
                          <a:effectLst/>
                          <a:latin typeface="Arial" charset="0"/>
                        </a:rPr>
                        <a:t> sein </a:t>
                      </a:r>
                      <a:r>
                        <a:rPr kumimoji="0" lang="en-US" sz="1000" b="0" i="0" u="none" strike="noStrike" cap="none" normalizeH="0" baseline="0" dirty="0" err="1" smtClean="0">
                          <a:ln>
                            <a:noFill/>
                          </a:ln>
                          <a:solidFill>
                            <a:schemeClr val="tx1"/>
                          </a:solidFill>
                          <a:effectLst/>
                          <a:latin typeface="Arial" charset="0"/>
                        </a:rPr>
                        <a:t>Passwort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aufgerufen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wird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a:t>
                      </a:r>
                      <a:r>
                        <a:rPr lang="en-US" sz="1000" dirty="0" err="1" smtClean="0"/>
                        <a:t>Rechenzentrumswebseite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Vier</a:t>
                      </a:r>
                      <a:r>
                        <a:rPr kumimoji="0" lang="en-US" sz="1000" b="0" i="0" u="none" strike="noStrike" cap="none" normalizeH="0" baseline="0" dirty="0" smtClean="0">
                          <a:ln>
                            <a:noFill/>
                          </a:ln>
                          <a:solidFill>
                            <a:schemeClr val="tx1"/>
                          </a:solidFill>
                          <a:effectLst/>
                          <a:latin typeface="Arial" charset="0"/>
                        </a:rPr>
                        <a:t> Kinder, </a:t>
                      </a:r>
                      <a:r>
                        <a:rPr kumimoji="0" lang="en-US" sz="1000" b="0" i="0" u="none" strike="noStrike" cap="none" normalizeH="0" baseline="0" dirty="0" err="1" smtClean="0">
                          <a:ln>
                            <a:noFill/>
                          </a:ln>
                          <a:solidFill>
                            <a:schemeClr val="tx1"/>
                          </a:solidFill>
                          <a:effectLst/>
                          <a:latin typeface="Arial" charset="0"/>
                        </a:rPr>
                        <a:t>eins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studiert</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Regensburg </a:t>
                      </a:r>
                      <a:r>
                        <a:rPr kumimoji="0" lang="en-US" sz="1000" b="0" i="0" u="none" strike="noStrike" cap="none" normalizeH="0" baseline="0" dirty="0" err="1" smtClean="0">
                          <a:ln>
                            <a:noFill/>
                          </a:ln>
                          <a:solidFill>
                            <a:schemeClr val="tx1"/>
                          </a:solidFill>
                          <a:effectLst/>
                          <a:latin typeface="Arial" charset="0"/>
                        </a:rPr>
                        <a:t>Chemie</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Problemen</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Kindern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Kam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alten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neuem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angetan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Würde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Angebot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nutzen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sinnvoll</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konsistent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aufgebaut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2" name="Picture 2" descr="Hubert J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Joachim</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de-DE" sz="1800" dirty="0" smtClean="0"/>
              <a:t>Joachim ist 48 Jahre alt und Professor der Psychologie an der Universität Regensburg. Ein Kind von ihm studiert noch an der Universität Chemie. Seine restlichen drei Kinder haben bereits fertig studiert und arbeiten in der Wirtschaft. Bei technischen Fragen zu Hause wird eines der Kinder herangezogen. Auch bei Problemen in der Uni mit Software oder Hardware bezieht </a:t>
            </a:r>
            <a:r>
              <a:rPr lang="de-DE" sz="1800" dirty="0"/>
              <a:t>Joachim erst </a:t>
            </a:r>
            <a:r>
              <a:rPr lang="de-DE" sz="1800" dirty="0" smtClean="0"/>
              <a:t>seine Kinder mit ein, bevor er den Support kontaktiert.</a:t>
            </a:r>
          </a:p>
          <a:p>
            <a:r>
              <a:rPr lang="de-DE" sz="1800" dirty="0" smtClean="0"/>
              <a:t>Antworten auf seine Fragen hat Joachim meist auf der Rechenzentrumswebseite gefunden. Der Weg dorthin bereitete ihm stellenweiße Probleme und war zeitaufwändig.</a:t>
            </a:r>
          </a:p>
          <a:p>
            <a:r>
              <a:rPr lang="de-DE" sz="1800" dirty="0" smtClean="0"/>
              <a:t>Abhängig von seinen Terminen arbeitet Joachim ein- bis zweimal pro Woche von zu Hause aus.</a:t>
            </a:r>
          </a:p>
          <a:p>
            <a:r>
              <a:rPr lang="de-DE" sz="1800" dirty="0" smtClean="0"/>
              <a:t>Interessiert ist </a:t>
            </a:r>
            <a:r>
              <a:rPr lang="de-DE" sz="1800" dirty="0"/>
              <a:t>Joachim </a:t>
            </a:r>
            <a:r>
              <a:rPr lang="de-DE" sz="1800" dirty="0" smtClean="0"/>
              <a:t>vor allem am Softwareangebot. </a:t>
            </a:r>
            <a:endParaRPr lang="en-US" sz="14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Joachim</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Joachim ist heute zu Hause und möchte sich ein Programm herunterladen. Jedoch geht dies nicht ohne VPN. Deswegen informiert sich </a:t>
            </a:r>
            <a:r>
              <a:rPr lang="de-DE" sz="1500" dirty="0"/>
              <a:t>Joachim </a:t>
            </a:r>
            <a:r>
              <a:rPr lang="de-DE" sz="1500" dirty="0" smtClean="0"/>
              <a:t>über die Einrichtung eines VPN Zugangs.</a:t>
            </a:r>
            <a:endParaRPr lang="de-DE" sz="1800" dirty="0" smtClean="0"/>
          </a:p>
          <a:p>
            <a:r>
              <a:rPr lang="de-DE" sz="1800" dirty="0" smtClean="0"/>
              <a:t>Szenario 2:</a:t>
            </a:r>
          </a:p>
          <a:p>
            <a:pPr lvl="1"/>
            <a:r>
              <a:rPr lang="de-DE" sz="1500" dirty="0" smtClean="0"/>
              <a:t>Anschließend macht sich </a:t>
            </a:r>
            <a:r>
              <a:rPr lang="de-DE" sz="1500" dirty="0"/>
              <a:t>Joachim </a:t>
            </a:r>
            <a:r>
              <a:rPr lang="de-DE" sz="1500" dirty="0" smtClean="0"/>
              <a:t>auf die Suche nach dem Programm SPSS und prüft zunächst ob die angebotene Version mit seinem Rechner kompatibel ist. </a:t>
            </a:r>
            <a:endParaRPr lang="de-DE" sz="1500" dirty="0"/>
          </a:p>
          <a:p>
            <a:r>
              <a:rPr lang="de-DE" sz="1800" dirty="0" smtClean="0"/>
              <a:t>Szenario 3:</a:t>
            </a:r>
          </a:p>
          <a:p>
            <a:pPr lvl="1"/>
            <a:r>
              <a:rPr lang="de-DE" sz="1500" dirty="0" smtClean="0"/>
              <a:t>Da </a:t>
            </a:r>
            <a:r>
              <a:rPr lang="de-DE" sz="1500" dirty="0"/>
              <a:t>Joachim </a:t>
            </a:r>
            <a:r>
              <a:rPr lang="de-DE" sz="1500" dirty="0" smtClean="0"/>
              <a:t>dieses Semester zum ersten Mal seine eigenen Vorlesungen aufzeichnen lassen will, informiert er sich über Qualität dieser Videos.</a:t>
            </a:r>
          </a:p>
          <a:p>
            <a:r>
              <a:rPr lang="de-DE" sz="1800" dirty="0" smtClean="0"/>
              <a:t>Szenario 4:</a:t>
            </a:r>
          </a:p>
          <a:p>
            <a:pPr lvl="1"/>
            <a:r>
              <a:rPr lang="de-DE" sz="1500" dirty="0"/>
              <a:t>Joachim </a:t>
            </a:r>
            <a:r>
              <a:rPr lang="de-DE" sz="1500" dirty="0" smtClean="0"/>
              <a:t>ist mit der Qualität der Videos zufrieden und beschließt nun sich weiter mit dieser Thematik vertraut zu machen. Anschließend kontaktiert er die Zuständige Person für die Aufzeichnungen. </a:t>
            </a:r>
            <a:endParaRPr lang="de-DE" sz="700" dirty="0"/>
          </a:p>
          <a:p>
            <a:pPr lvl="1"/>
            <a:endParaRPr lang="de-DE" sz="15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de-DE" sz="2800" b="1" dirty="0" smtClean="0"/>
              <a:t>Franziska</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3576766471"/>
              </p:ext>
            </p:extLst>
          </p:nvPr>
        </p:nvGraphicFramePr>
        <p:xfrm>
          <a:off x="3203848" y="1772816"/>
          <a:ext cx="5472608" cy="3985262"/>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Dozentin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Rechtswissenschaft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kurzem</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Universität</a:t>
                      </a:r>
                      <a:r>
                        <a:rPr kumimoji="0" lang="en-US" sz="1000" b="0" i="0" u="none" strike="noStrike" cap="none" normalizeH="0" baseline="0" dirty="0" smtClean="0">
                          <a:ln>
                            <a:noFill/>
                          </a:ln>
                          <a:solidFill>
                            <a:schemeClr val="tx1"/>
                          </a:solidFill>
                          <a:effectLst/>
                          <a:latin typeface="Arial" charset="0"/>
                        </a:rPr>
                        <a:t> und muss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den Support </a:t>
                      </a:r>
                      <a:r>
                        <a:rPr kumimoji="0" lang="en-US" sz="1000" b="0" i="0" u="none" strike="noStrike" cap="none" normalizeH="0" baseline="0" dirty="0" err="1" smtClean="0">
                          <a:ln>
                            <a:noFill/>
                          </a:ln>
                          <a:solidFill>
                            <a:schemeClr val="tx1"/>
                          </a:solidFill>
                          <a:effectLst/>
                          <a:latin typeface="Arial" charset="0"/>
                        </a:rPr>
                        <a:t>erledigen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sofern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umsonst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gemacht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werden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ordentlicher</a:t>
                      </a:r>
                      <a:r>
                        <a:rPr kumimoji="0" lang="en-US" sz="1000" b="0" i="0" u="none" strike="noStrike" cap="none" normalizeH="0" baseline="0" dirty="0" smtClean="0">
                          <a:ln>
                            <a:noFill/>
                          </a:ln>
                          <a:solidFill>
                            <a:schemeClr val="tx1"/>
                          </a:solidFill>
                          <a:effectLst/>
                          <a:latin typeface="Arial" charset="0"/>
                        </a:rPr>
                        <a:t> Mensch und </a:t>
                      </a:r>
                      <a:r>
                        <a:rPr kumimoji="0" lang="en-US" sz="1000" b="0" i="0" u="none" strike="noStrike" cap="none" normalizeH="0" baseline="0" dirty="0" err="1" smtClean="0">
                          <a:ln>
                            <a:noFill/>
                          </a:ln>
                          <a:solidFill>
                            <a:schemeClr val="tx1"/>
                          </a:solidFill>
                          <a:effectLst/>
                          <a:latin typeface="Arial" charset="0"/>
                        </a:rPr>
                        <a:t>bevorzugt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deshalb</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klare</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eindeutige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Solange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übersichtliches</a:t>
                      </a:r>
                      <a:r>
                        <a:rPr kumimoji="0" lang="en-US" sz="1000" b="0" i="0" u="none" strike="noStrike" cap="none" normalizeH="0" baseline="0" dirty="0" smtClean="0">
                          <a:ln>
                            <a:noFill/>
                          </a:ln>
                          <a:solidFill>
                            <a:schemeClr val="tx1"/>
                          </a:solidFill>
                          <a:effectLst/>
                          <a:latin typeface="Arial" charset="0"/>
                        </a:rPr>
                        <a:t> Schema und </a:t>
                      </a:r>
                      <a:r>
                        <a:rPr kumimoji="0" lang="en-US" sz="1000" b="0" i="0" u="none" strike="noStrike" cap="none" normalizeH="0" baseline="0" dirty="0" err="1" smtClean="0">
                          <a:ln>
                            <a:noFill/>
                          </a:ln>
                          <a:solidFill>
                            <a:schemeClr val="tx1"/>
                          </a:solidFill>
                          <a:effectLst/>
                          <a:latin typeface="Arial" charset="0"/>
                        </a:rPr>
                        <a:t>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einheitliche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Bezeichung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vorhanden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arbeitet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Systeme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Universität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deshalb</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über</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Angebote</a:t>
                      </a:r>
                      <a:r>
                        <a:rPr kumimoji="0" lang="en-US" sz="1000" b="0" i="0" u="none" strike="noStrike" cap="none" normalizeH="0" baseline="0" dirty="0" smtClean="0">
                          <a:ln>
                            <a:noFill/>
                          </a:ln>
                          <a:solidFill>
                            <a:schemeClr val="tx1"/>
                          </a:solidFill>
                          <a:effectLst/>
                          <a:latin typeface="Arial" charset="0"/>
                        </a:rPr>
                        <a:t> des </a:t>
                      </a:r>
                      <a:r>
                        <a:rPr kumimoji="0" lang="en-US" sz="1000" b="0" i="0" u="none" strike="noStrike" cap="none" normalizeH="0" baseline="0" dirty="0" err="1" smtClean="0">
                          <a:ln>
                            <a:noFill/>
                          </a:ln>
                          <a:solidFill>
                            <a:schemeClr val="tx1"/>
                          </a:solidFill>
                          <a:effectLst/>
                          <a:latin typeface="Arial" charset="0"/>
                        </a:rPr>
                        <a:t>Rechenzenrums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informieren</a:t>
                      </a: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6"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7" y="1628800"/>
            <a:ext cx="91210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err="1" smtClean="0"/>
              <a:t>Franziska</a:t>
            </a:r>
            <a:r>
              <a:rPr lang="en-US" sz="1800" dirty="0" smtClean="0"/>
              <a:t> </a:t>
            </a:r>
            <a:r>
              <a:rPr lang="en-US" sz="1800" dirty="0" err="1" smtClean="0"/>
              <a:t>ist</a:t>
            </a:r>
            <a:r>
              <a:rPr lang="en-US" sz="1800" dirty="0" smtClean="0"/>
              <a:t> 42 </a:t>
            </a:r>
            <a:r>
              <a:rPr lang="en-US" sz="1800" dirty="0" err="1" smtClean="0"/>
              <a:t>Jahre</a:t>
            </a:r>
            <a:r>
              <a:rPr lang="en-US" sz="1800" dirty="0" smtClean="0"/>
              <a:t> alt und </a:t>
            </a:r>
            <a:r>
              <a:rPr lang="en-US" sz="1800" dirty="0" err="1" smtClean="0"/>
              <a:t>neu</a:t>
            </a:r>
            <a:r>
              <a:rPr lang="en-US" sz="1800" dirty="0" smtClean="0"/>
              <a:t> an der </a:t>
            </a:r>
            <a:r>
              <a:rPr lang="en-US" sz="1800" dirty="0" err="1" smtClean="0"/>
              <a:t>Universität</a:t>
            </a:r>
            <a:r>
              <a:rPr lang="en-US" sz="1800" dirty="0" smtClean="0"/>
              <a:t> Regensburg. </a:t>
            </a:r>
            <a:endParaRPr lang="en-US" sz="1800" dirty="0"/>
          </a:p>
          <a:p>
            <a:r>
              <a:rPr lang="en-US" sz="1800" dirty="0" smtClean="0"/>
              <a:t>Da </a:t>
            </a:r>
            <a:r>
              <a:rPr lang="en-US" sz="1800" dirty="0" err="1" smtClean="0"/>
              <a:t>sie</a:t>
            </a:r>
            <a:r>
              <a:rPr lang="en-US" sz="1800" dirty="0" smtClean="0"/>
              <a:t> </a:t>
            </a:r>
            <a:r>
              <a:rPr lang="en-US" sz="1800" dirty="0" err="1" smtClean="0"/>
              <a:t>als</a:t>
            </a:r>
            <a:r>
              <a:rPr lang="en-US" sz="1800" dirty="0" smtClean="0"/>
              <a:t> </a:t>
            </a:r>
            <a:r>
              <a:rPr lang="en-US" sz="1800" dirty="0" err="1" smtClean="0"/>
              <a:t>Einzelkind</a:t>
            </a:r>
            <a:r>
              <a:rPr lang="en-US" sz="1800" dirty="0" smtClean="0"/>
              <a:t> </a:t>
            </a:r>
            <a:r>
              <a:rPr lang="en-US" sz="1800" dirty="0" err="1" smtClean="0"/>
              <a:t>aufgewachsen</a:t>
            </a:r>
            <a:r>
              <a:rPr lang="en-US" sz="1800" dirty="0" smtClean="0"/>
              <a:t> </a:t>
            </a:r>
            <a:r>
              <a:rPr lang="en-US" sz="1800" dirty="0" err="1" smtClean="0"/>
              <a:t>ist</a:t>
            </a:r>
            <a:r>
              <a:rPr lang="en-US" sz="1800" dirty="0" smtClean="0"/>
              <a:t> und </a:t>
            </a:r>
            <a:r>
              <a:rPr lang="en-US" sz="1800" dirty="0" err="1" smtClean="0"/>
              <a:t>ihre</a:t>
            </a:r>
            <a:r>
              <a:rPr lang="en-US" sz="1800" dirty="0" smtClean="0"/>
              <a:t> </a:t>
            </a:r>
            <a:r>
              <a:rPr lang="en-US" sz="1800" dirty="0" err="1" smtClean="0"/>
              <a:t>Etlern</a:t>
            </a:r>
            <a:r>
              <a:rPr lang="en-US" sz="1800" dirty="0" smtClean="0"/>
              <a:t> </a:t>
            </a:r>
            <a:r>
              <a:rPr lang="en-US" sz="1800" dirty="0" err="1" smtClean="0"/>
              <a:t>bereits</a:t>
            </a:r>
            <a:r>
              <a:rPr lang="en-US" sz="1800" dirty="0" smtClean="0"/>
              <a:t> </a:t>
            </a:r>
            <a:r>
              <a:rPr lang="en-US" sz="1800" dirty="0" err="1" smtClean="0"/>
              <a:t>gestorben</a:t>
            </a:r>
            <a:r>
              <a:rPr lang="en-US" sz="1800" dirty="0" smtClean="0"/>
              <a:t> </a:t>
            </a:r>
            <a:r>
              <a:rPr lang="en-US" sz="1800" dirty="0" err="1" smtClean="0"/>
              <a:t>sind</a:t>
            </a:r>
            <a:r>
              <a:rPr lang="en-US" sz="1800" dirty="0" smtClean="0"/>
              <a:t>, </a:t>
            </a:r>
            <a:r>
              <a:rPr lang="en-US" sz="1800" dirty="0" err="1" smtClean="0"/>
              <a:t>hindert</a:t>
            </a:r>
            <a:r>
              <a:rPr lang="en-US" sz="1800" dirty="0" smtClean="0"/>
              <a:t> </a:t>
            </a:r>
            <a:r>
              <a:rPr lang="en-US" sz="1800" dirty="0" err="1" smtClean="0"/>
              <a:t>sie</a:t>
            </a:r>
            <a:r>
              <a:rPr lang="en-US" sz="1800" dirty="0" smtClean="0"/>
              <a:t> </a:t>
            </a:r>
            <a:r>
              <a:rPr lang="en-US" sz="1800" dirty="0" err="1" smtClean="0"/>
              <a:t>nichts</a:t>
            </a:r>
            <a:r>
              <a:rPr lang="en-US" sz="1800" dirty="0" smtClean="0"/>
              <a:t> </a:t>
            </a:r>
            <a:r>
              <a:rPr lang="en-US" sz="1800" dirty="0" err="1" smtClean="0"/>
              <a:t>daran</a:t>
            </a:r>
            <a:r>
              <a:rPr lang="en-US" sz="1800" dirty="0" smtClean="0"/>
              <a:t> </a:t>
            </a:r>
            <a:r>
              <a:rPr lang="en-US" sz="1800" dirty="0" err="1" smtClean="0"/>
              <a:t>zu</a:t>
            </a:r>
            <a:r>
              <a:rPr lang="en-US" sz="1800" dirty="0" smtClean="0"/>
              <a:t> </a:t>
            </a:r>
            <a:r>
              <a:rPr lang="en-US" sz="1800" dirty="0" err="1" smtClean="0"/>
              <a:t>ihrem</a:t>
            </a:r>
            <a:r>
              <a:rPr lang="en-US" sz="1800" dirty="0" smtClean="0"/>
              <a:t> </a:t>
            </a:r>
            <a:r>
              <a:rPr lang="en-US" sz="1800" dirty="0" err="1" smtClean="0"/>
              <a:t>Lebensgefährten</a:t>
            </a:r>
            <a:r>
              <a:rPr lang="en-US" sz="1800" dirty="0" smtClean="0"/>
              <a:t> </a:t>
            </a:r>
            <a:r>
              <a:rPr lang="en-US" sz="1800" dirty="0" err="1" smtClean="0"/>
              <a:t>nach</a:t>
            </a:r>
            <a:r>
              <a:rPr lang="en-US" sz="1800" dirty="0" smtClean="0"/>
              <a:t> Regensburg </a:t>
            </a:r>
            <a:r>
              <a:rPr lang="en-US" sz="1800" dirty="0" err="1" smtClean="0"/>
              <a:t>zu</a:t>
            </a:r>
            <a:r>
              <a:rPr lang="en-US" sz="1800" dirty="0" smtClean="0"/>
              <a:t> </a:t>
            </a:r>
            <a:r>
              <a:rPr lang="en-US" sz="1800" dirty="0" err="1" smtClean="0"/>
              <a:t>ziehen</a:t>
            </a:r>
            <a:r>
              <a:rPr lang="en-US" sz="1800" dirty="0" smtClean="0"/>
              <a:t>.</a:t>
            </a:r>
            <a:r>
              <a:rPr lang="de-DE" sz="1800" dirty="0" smtClean="0"/>
              <a:t> </a:t>
            </a:r>
          </a:p>
          <a:p>
            <a:r>
              <a:rPr lang="en-US" sz="1800" dirty="0" err="1" smtClean="0"/>
              <a:t>Bei</a:t>
            </a:r>
            <a:r>
              <a:rPr lang="en-US" sz="1800" dirty="0" smtClean="0"/>
              <a:t> </a:t>
            </a:r>
            <a:r>
              <a:rPr lang="en-US" sz="1800" dirty="0" err="1" smtClean="0"/>
              <a:t>technischen</a:t>
            </a:r>
            <a:r>
              <a:rPr lang="en-US" sz="1800" dirty="0" smtClean="0"/>
              <a:t> </a:t>
            </a:r>
            <a:r>
              <a:rPr lang="en-US" sz="1800" dirty="0" err="1" smtClean="0"/>
              <a:t>Fragen</a:t>
            </a:r>
            <a:r>
              <a:rPr lang="en-US" sz="1800" dirty="0" smtClean="0"/>
              <a:t> hat </a:t>
            </a:r>
            <a:r>
              <a:rPr lang="en-US" sz="1800" dirty="0" err="1" smtClean="0"/>
              <a:t>sie</a:t>
            </a:r>
            <a:r>
              <a:rPr lang="en-US" sz="1800" dirty="0" smtClean="0"/>
              <a:t> in </a:t>
            </a:r>
            <a:r>
              <a:rPr lang="en-US" sz="1800" dirty="0" err="1" smtClean="0"/>
              <a:t>ihrer</a:t>
            </a:r>
            <a:r>
              <a:rPr lang="en-US" sz="1800" dirty="0" smtClean="0"/>
              <a:t> </a:t>
            </a:r>
            <a:r>
              <a:rPr lang="en-US" sz="1800" dirty="0" err="1" smtClean="0"/>
              <a:t>alten</a:t>
            </a:r>
            <a:r>
              <a:rPr lang="en-US" sz="1800" dirty="0" smtClean="0"/>
              <a:t> </a:t>
            </a:r>
            <a:r>
              <a:rPr lang="en-US" sz="1800" dirty="0" err="1" smtClean="0"/>
              <a:t>Universität</a:t>
            </a:r>
            <a:r>
              <a:rPr lang="en-US" sz="1800" dirty="0" smtClean="0"/>
              <a:t> </a:t>
            </a:r>
            <a:r>
              <a:rPr lang="en-US" sz="1800" dirty="0" err="1" smtClean="0"/>
              <a:t>immer</a:t>
            </a:r>
            <a:r>
              <a:rPr lang="en-US" sz="1800" dirty="0" smtClean="0"/>
              <a:t> den Support </a:t>
            </a:r>
            <a:r>
              <a:rPr lang="en-US" sz="1800" dirty="0" err="1" smtClean="0"/>
              <a:t>angerufen</a:t>
            </a:r>
            <a:r>
              <a:rPr lang="en-US" sz="1800" dirty="0"/>
              <a:t>.</a:t>
            </a:r>
            <a:endParaRPr lang="en-US" sz="1800" dirty="0" smtClean="0"/>
          </a:p>
          <a:p>
            <a:r>
              <a:rPr lang="en-US" sz="1800" dirty="0" smtClean="0"/>
              <a:t>Franziska </a:t>
            </a:r>
            <a:r>
              <a:rPr lang="en-US" sz="1800" dirty="0" err="1" smtClean="0"/>
              <a:t>verwendet</a:t>
            </a:r>
            <a:r>
              <a:rPr lang="en-US" sz="1800" dirty="0" smtClean="0"/>
              <a:t> </a:t>
            </a:r>
            <a:r>
              <a:rPr lang="en-US" sz="1800" dirty="0" err="1" smtClean="0"/>
              <a:t>nicht</a:t>
            </a:r>
            <a:r>
              <a:rPr lang="en-US" sz="1800" dirty="0" smtClean="0"/>
              <a:t> </a:t>
            </a:r>
            <a:r>
              <a:rPr lang="en-US" sz="1800" dirty="0" err="1" smtClean="0"/>
              <a:t>unnötig</a:t>
            </a:r>
            <a:r>
              <a:rPr lang="en-US" sz="1800" dirty="0" smtClean="0"/>
              <a:t> </a:t>
            </a:r>
            <a:r>
              <a:rPr lang="en-US" sz="1800" dirty="0" err="1" smtClean="0"/>
              <a:t>viel</a:t>
            </a:r>
            <a:r>
              <a:rPr lang="en-US" sz="1800" dirty="0" smtClean="0"/>
              <a:t> </a:t>
            </a:r>
            <a:r>
              <a:rPr lang="en-US" sz="1800" dirty="0" err="1" smtClean="0"/>
              <a:t>Zeit</a:t>
            </a:r>
            <a:r>
              <a:rPr lang="en-US" sz="1800" dirty="0" smtClean="0"/>
              <a:t> um </a:t>
            </a:r>
            <a:r>
              <a:rPr lang="en-US" sz="1800" dirty="0" err="1" smtClean="0"/>
              <a:t>Lösungen</a:t>
            </a:r>
            <a:r>
              <a:rPr lang="en-US" sz="1800" dirty="0" smtClean="0"/>
              <a:t> </a:t>
            </a:r>
            <a:r>
              <a:rPr lang="en-US" sz="1800" dirty="0" err="1" smtClean="0"/>
              <a:t>für</a:t>
            </a:r>
            <a:r>
              <a:rPr lang="en-US" sz="1800" dirty="0" smtClean="0"/>
              <a:t> </a:t>
            </a:r>
            <a:r>
              <a:rPr lang="en-US" sz="1800" dirty="0" err="1" smtClean="0"/>
              <a:t>Probleme</a:t>
            </a:r>
            <a:r>
              <a:rPr lang="en-US" sz="1800" dirty="0" smtClean="0"/>
              <a:t> </a:t>
            </a:r>
            <a:r>
              <a:rPr lang="en-US" sz="1800" dirty="0" err="1" smtClean="0"/>
              <a:t>zu</a:t>
            </a:r>
            <a:r>
              <a:rPr lang="en-US" sz="1800" dirty="0" smtClean="0"/>
              <a:t> </a:t>
            </a:r>
            <a:r>
              <a:rPr lang="en-US" sz="1800" dirty="0" err="1" smtClean="0"/>
              <a:t>finden</a:t>
            </a:r>
            <a:r>
              <a:rPr lang="en-US" sz="1800" dirty="0" smtClean="0"/>
              <a:t>, </a:t>
            </a:r>
            <a:r>
              <a:rPr lang="en-US" sz="1800" dirty="0" err="1" smtClean="0"/>
              <a:t>weshalb</a:t>
            </a:r>
            <a:r>
              <a:rPr lang="en-US" sz="1800" dirty="0" smtClean="0"/>
              <a:t> </a:t>
            </a:r>
            <a:r>
              <a:rPr lang="en-US" sz="1800" dirty="0" err="1" smtClean="0"/>
              <a:t>sie</a:t>
            </a:r>
            <a:r>
              <a:rPr lang="en-US" sz="1800" dirty="0" smtClean="0"/>
              <a:t> </a:t>
            </a:r>
            <a:r>
              <a:rPr lang="en-US" sz="1800" dirty="0" err="1" smtClean="0"/>
              <a:t>bereits</a:t>
            </a:r>
            <a:r>
              <a:rPr lang="en-US" sz="1800" dirty="0" smtClean="0"/>
              <a:t> </a:t>
            </a:r>
            <a:r>
              <a:rPr lang="en-US" sz="1800" dirty="0" err="1" smtClean="0"/>
              <a:t>nach</a:t>
            </a:r>
            <a:r>
              <a:rPr lang="en-US" sz="1800" dirty="0" smtClean="0"/>
              <a:t> </a:t>
            </a:r>
            <a:r>
              <a:rPr lang="en-US" sz="1800" dirty="0" err="1" smtClean="0"/>
              <a:t>kurzer</a:t>
            </a:r>
            <a:r>
              <a:rPr lang="en-US" sz="1800" dirty="0" smtClean="0"/>
              <a:t> </a:t>
            </a:r>
            <a:r>
              <a:rPr lang="en-US" sz="1800" dirty="0" err="1" smtClean="0"/>
              <a:t>Recherche</a:t>
            </a:r>
            <a:r>
              <a:rPr lang="en-US" sz="1800" dirty="0" smtClean="0"/>
              <a:t> auf den Support </a:t>
            </a:r>
            <a:r>
              <a:rPr lang="en-US" sz="1800" dirty="0" err="1" smtClean="0"/>
              <a:t>zurückgreift</a:t>
            </a:r>
            <a:r>
              <a:rPr lang="en-US" sz="1800" dirty="0" smtClean="0"/>
              <a:t>.</a:t>
            </a:r>
            <a:endParaRPr lang="de-DE" sz="1800" dirty="0" smtClean="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7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Franziska </a:t>
            </a:r>
            <a:r>
              <a:rPr lang="de-DE" sz="1500" dirty="0"/>
              <a:t>soll zunächst </a:t>
            </a:r>
            <a:r>
              <a:rPr lang="de-DE" sz="1500" dirty="0" smtClean="0"/>
              <a:t>ihr </a:t>
            </a:r>
            <a:r>
              <a:rPr lang="de-DE" sz="1500" dirty="0"/>
              <a:t>Passwort </a:t>
            </a:r>
            <a:r>
              <a:rPr lang="de-DE" sz="1500" dirty="0" smtClean="0"/>
              <a:t>ändern und nachsehen wie viele Geräte sie aktuell registriert hat.</a:t>
            </a:r>
            <a:endParaRPr lang="de-DE" sz="1800" dirty="0"/>
          </a:p>
          <a:p>
            <a:r>
              <a:rPr lang="de-DE" sz="1800" dirty="0"/>
              <a:t>Szenario 2</a:t>
            </a:r>
            <a:r>
              <a:rPr lang="de-DE" sz="1800" dirty="0" smtClean="0"/>
              <a:t>:</a:t>
            </a:r>
          </a:p>
          <a:p>
            <a:pPr lvl="1"/>
            <a:r>
              <a:rPr lang="de-DE" sz="1500" dirty="0" smtClean="0"/>
              <a:t>Franziska benötigt außerdem einen neuen Computer und Drucker, weshalb sie sich beim Rechenzentrum über die notwendigen Schritte informiert.</a:t>
            </a:r>
            <a:endParaRPr lang="de-DE" sz="1500" dirty="0"/>
          </a:p>
          <a:p>
            <a:r>
              <a:rPr lang="de-DE" sz="1800" dirty="0" smtClean="0"/>
              <a:t>Szenario 3:</a:t>
            </a:r>
          </a:p>
          <a:p>
            <a:pPr lvl="1"/>
            <a:r>
              <a:rPr lang="de-DE" sz="1500" dirty="0" smtClean="0"/>
              <a:t>Nachdem ihr Computer angekommen ist bemerkt sie, dass noch kein gültiger RZ- Account für sie eingerichtet wurde, aus diesem Grund sich sie nach ihrem zuständigen Workgroup Manager.</a:t>
            </a:r>
            <a:endParaRPr lang="de-DE" sz="1500" dirty="0"/>
          </a:p>
          <a:p>
            <a:r>
              <a:rPr lang="de-DE" sz="1800" dirty="0" smtClean="0"/>
              <a:t>Szenario 4:</a:t>
            </a:r>
            <a:endParaRPr lang="de-DE" sz="1800" dirty="0"/>
          </a:p>
          <a:p>
            <a:pPr lvl="1"/>
            <a:r>
              <a:rPr lang="de-DE" sz="1500" dirty="0" smtClean="0"/>
              <a:t>Nachdem ihr Zugang eingerichtet wurde, sucht Franziska das Office Paket aus dem Softwarekatalog. Außerdem möchte sie hierfür eine </a:t>
            </a:r>
            <a:r>
              <a:rPr lang="de-DE" sz="1500" dirty="0"/>
              <a:t>I</a:t>
            </a:r>
            <a:r>
              <a:rPr lang="de-DE" sz="1500" dirty="0" smtClean="0"/>
              <a:t>nstallationsanleitung</a:t>
            </a:r>
            <a:r>
              <a:rPr lang="de-DE" sz="1500" dirty="0" smtClean="0"/>
              <a:t>.</a:t>
            </a:r>
          </a:p>
          <a:p>
            <a:pPr lvl="1"/>
            <a:endParaRPr lang="de-DE" sz="1500" dirty="0"/>
          </a:p>
          <a:p>
            <a:pPr lvl="1"/>
            <a:endParaRPr lang="de-DE" sz="700" dirty="0"/>
          </a:p>
          <a:p>
            <a:pPr lvl="1"/>
            <a:endParaRPr lang="de-DE" sz="1500" dirty="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2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Leopold</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2622256724"/>
              </p:ext>
            </p:extLst>
          </p:nvPr>
        </p:nvGraphicFramePr>
        <p:xfrm>
          <a:off x="3203848" y="1772816"/>
          <a:ext cx="5472608" cy="446563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56</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Abteilungsleiter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Personalangelegenheiten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a:t>
                      </a:r>
                      <a:r>
                        <a:rPr lang="en-US" sz="1000" dirty="0" err="1" smtClean="0">
                          <a:latin typeface="Arial" panose="020B0604020202020204" pitchFamily="34" charset="0"/>
                          <a:cs typeface="Arial" panose="020B0604020202020204" pitchFamily="34" charset="0"/>
                        </a:rPr>
                        <a:t>Rechenzentrumswebseite</a:t>
                      </a:r>
                      <a:r>
                        <a:rPr lang="en-US" sz="1000" dirty="0" smtClean="0"/>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Kümmert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um </a:t>
                      </a:r>
                      <a:r>
                        <a:rPr kumimoji="0" lang="en-US" sz="1000" b="0" i="0" u="none" strike="noStrike" cap="none" normalizeH="0" baseline="0" dirty="0" err="1" smtClean="0">
                          <a:ln>
                            <a:noFill/>
                          </a:ln>
                          <a:solidFill>
                            <a:schemeClr val="tx1"/>
                          </a:solidFill>
                          <a:effectLst/>
                          <a:latin typeface="Arial" charset="0"/>
                        </a:rPr>
                        <a:t>Personalengelgenheiten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verschiedene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Office </a:t>
                      </a:r>
                      <a:r>
                        <a:rPr kumimoji="0" lang="en-US" sz="1000" b="0" i="0" u="none" strike="noStrike" cap="none" normalizeH="0" baseline="0" dirty="0" err="1" smtClean="0">
                          <a:ln>
                            <a:noFill/>
                          </a:ln>
                          <a:solidFill>
                            <a:schemeClr val="tx1"/>
                          </a:solidFill>
                          <a:effectLst/>
                          <a:latin typeface="Arial" charset="0"/>
                        </a:rPr>
                        <a:t>Anwendungen</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kennt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aus</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meist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Problemen</a:t>
                      </a:r>
                      <a:r>
                        <a:rPr kumimoji="0" lang="en-US" sz="1000" b="0" i="0" u="none" strike="noStrike" cap="none" normalizeH="0" baseline="0" dirty="0" smtClean="0">
                          <a:ln>
                            <a:noFill/>
                          </a:ln>
                          <a:solidFill>
                            <a:schemeClr val="tx1"/>
                          </a:solidFill>
                          <a:effectLst/>
                          <a:latin typeface="Arial" charset="0"/>
                        </a:rPr>
                        <a:t> </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nun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gesuchte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Themen</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Rechenzentrumswebseite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Google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Funktionen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weiterhin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an </a:t>
                      </a:r>
                      <a:r>
                        <a:rPr kumimoji="0" lang="en-US" sz="1000" b="0" i="0" u="none" strike="noStrike" cap="none" normalizeH="0" baseline="0" dirty="0" err="1" smtClean="0">
                          <a:ln>
                            <a:noFill/>
                          </a:ln>
                          <a:solidFill>
                            <a:schemeClr val="tx1"/>
                          </a:solidFill>
                          <a:effectLst/>
                          <a:latin typeface="Arial" charset="0"/>
                        </a:rPr>
                        <a:t>bekannten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Orten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alle</a:t>
                      </a:r>
                      <a:r>
                        <a:rPr kumimoji="0" lang="en-US" sz="1000" b="0" i="0" u="none" strike="noStrike" cap="none" normalizeH="0" baseline="0" dirty="0" smtClean="0">
                          <a:ln>
                            <a:noFill/>
                          </a:ln>
                          <a:solidFill>
                            <a:schemeClr val="tx1"/>
                          </a:solidFill>
                          <a:effectLst/>
                          <a:latin typeface="Arial" charset="0"/>
                        </a:rPr>
                        <a:t> seine Bookmarks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speichern</a:t>
                      </a:r>
                      <a:r>
                        <a:rPr kumimoji="0" lang="en-US" sz="1000" b="0" i="0" u="none" strike="noStrike" cap="none" normalizeH="0" baseline="0" dirty="0" smtClean="0">
                          <a:ln>
                            <a:noFill/>
                          </a:ln>
                          <a:solidFill>
                            <a:schemeClr val="tx1"/>
                          </a:solidFill>
                          <a:effectLst/>
                          <a:latin typeface="Arial" charset="0"/>
                        </a:rPr>
                        <a:t> muss</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das System </a:t>
                      </a:r>
                      <a:r>
                        <a:rPr kumimoji="0" lang="en-US" sz="1000" b="0" i="0" u="none" strike="noStrike" cap="none" normalizeH="0" baseline="0" dirty="0" err="1" smtClean="0">
                          <a:ln>
                            <a:noFill/>
                          </a:ln>
                          <a:solidFill>
                            <a:schemeClr val="tx1"/>
                          </a:solidFill>
                          <a:effectLst/>
                          <a:latin typeface="Arial" charset="0"/>
                        </a:rPr>
                        <a:t>schon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Umgestlatung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viel</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besser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Veränderung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zunächst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gut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772816"/>
            <a:ext cx="1091611"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Leopold </a:t>
            </a:r>
            <a:r>
              <a:rPr lang="en-US" sz="1800" dirty="0" err="1" smtClean="0"/>
              <a:t>arbeitet</a:t>
            </a:r>
            <a:r>
              <a:rPr lang="en-US" sz="1800" dirty="0" smtClean="0"/>
              <a:t> </a:t>
            </a:r>
            <a:r>
              <a:rPr lang="en-US" sz="1800" dirty="0" err="1" smtClean="0"/>
              <a:t>bereits</a:t>
            </a:r>
            <a:r>
              <a:rPr lang="en-US" sz="1800" dirty="0" smtClean="0"/>
              <a:t> </a:t>
            </a:r>
            <a:r>
              <a:rPr lang="en-US" sz="1800" dirty="0" err="1" smtClean="0"/>
              <a:t>seit</a:t>
            </a:r>
            <a:r>
              <a:rPr lang="en-US" sz="1800" dirty="0" smtClean="0"/>
              <a:t> 30 </a:t>
            </a:r>
            <a:r>
              <a:rPr lang="en-US" sz="1800" dirty="0" err="1" smtClean="0"/>
              <a:t>Jahren</a:t>
            </a:r>
            <a:r>
              <a:rPr lang="en-US" sz="1800" dirty="0" smtClean="0"/>
              <a:t> </a:t>
            </a:r>
            <a:r>
              <a:rPr lang="en-US" sz="1800" dirty="0" err="1" smtClean="0"/>
              <a:t>als</a:t>
            </a:r>
            <a:r>
              <a:rPr lang="en-US" sz="1800" dirty="0" smtClean="0"/>
              <a:t> </a:t>
            </a:r>
            <a:r>
              <a:rPr lang="en-US" sz="1800" dirty="0" err="1" smtClean="0"/>
              <a:t>Personaler</a:t>
            </a:r>
            <a:r>
              <a:rPr lang="en-US" sz="1800" dirty="0" smtClean="0"/>
              <a:t>, </a:t>
            </a:r>
            <a:r>
              <a:rPr lang="en-US" sz="1800" dirty="0" err="1" smtClean="0"/>
              <a:t>jedoch</a:t>
            </a:r>
            <a:r>
              <a:rPr lang="en-US" sz="1800" dirty="0" smtClean="0"/>
              <a:t> </a:t>
            </a:r>
            <a:r>
              <a:rPr lang="en-US" sz="1800" dirty="0" err="1" smtClean="0"/>
              <a:t>erst</a:t>
            </a:r>
            <a:r>
              <a:rPr lang="en-US" sz="1800" dirty="0" smtClean="0"/>
              <a:t> </a:t>
            </a:r>
            <a:r>
              <a:rPr lang="en-US" sz="1800" dirty="0" err="1" smtClean="0"/>
              <a:t>seit</a:t>
            </a:r>
            <a:r>
              <a:rPr lang="en-US" sz="1800" dirty="0" smtClean="0"/>
              <a:t> 5 </a:t>
            </a:r>
            <a:r>
              <a:rPr lang="en-US" sz="1800" dirty="0" err="1" smtClean="0"/>
              <a:t>Jahren</a:t>
            </a:r>
            <a:r>
              <a:rPr lang="en-US" sz="1800" dirty="0" smtClean="0"/>
              <a:t> an der </a:t>
            </a:r>
            <a:r>
              <a:rPr lang="de-DE" sz="1800" dirty="0" smtClean="0"/>
              <a:t>Universität</a:t>
            </a:r>
            <a:r>
              <a:rPr lang="en-US" sz="1800" dirty="0" smtClean="0"/>
              <a:t>. In </a:t>
            </a:r>
            <a:r>
              <a:rPr lang="de-DE" sz="1800" dirty="0" smtClean="0"/>
              <a:t>seinen Zuständigkeitsbereich fallen alle Personalangelegenheiten der Beschäftigen an der Universität als auch deren Rechts- und Grundsatzfragen.</a:t>
            </a:r>
          </a:p>
          <a:p>
            <a:r>
              <a:rPr lang="de-DE" sz="1800" dirty="0" smtClean="0"/>
              <a:t>Interesse hat Leopold vor allem an den </a:t>
            </a:r>
            <a:r>
              <a:rPr lang="de-DE" sz="1800" dirty="0" smtClean="0"/>
              <a:t>Seiten, </a:t>
            </a:r>
            <a:r>
              <a:rPr lang="de-DE" sz="1800" dirty="0" smtClean="0"/>
              <a:t>welche </a:t>
            </a:r>
            <a:r>
              <a:rPr lang="de-DE" sz="1800" dirty="0" smtClean="0"/>
              <a:t>Mitarbeiter und rechtliche </a:t>
            </a:r>
            <a:r>
              <a:rPr lang="de-DE" sz="1800" dirty="0"/>
              <a:t>A</a:t>
            </a:r>
            <a:r>
              <a:rPr lang="de-DE" sz="1800" dirty="0" smtClean="0"/>
              <a:t>ngelegenheiten betreffen.</a:t>
            </a:r>
            <a:endParaRPr lang="de-DE" sz="1800" dirty="0" smtClean="0"/>
          </a:p>
          <a:p>
            <a:r>
              <a:rPr lang="de-DE" sz="1800" dirty="0" smtClean="0"/>
              <a:t>Da Leopold sehr </a:t>
            </a:r>
            <a:r>
              <a:rPr lang="de-DE" sz="1800" dirty="0" smtClean="0"/>
              <a:t>technikaffin </a:t>
            </a:r>
            <a:r>
              <a:rPr lang="de-DE" sz="1800" dirty="0" smtClean="0"/>
              <a:t>ist und </a:t>
            </a:r>
            <a:r>
              <a:rPr lang="de-DE" sz="1800" dirty="0" smtClean="0"/>
              <a:t>sogar </a:t>
            </a:r>
            <a:r>
              <a:rPr lang="de-DE" sz="1800" dirty="0" smtClean="0"/>
              <a:t>selbst einige Erfahrung mit der Programmierung von Webseiten hat, weiß er sich meist zu helfen wenn </a:t>
            </a:r>
            <a:r>
              <a:rPr lang="de-DE" sz="1800" dirty="0" smtClean="0"/>
              <a:t>er auf Probleme </a:t>
            </a:r>
            <a:r>
              <a:rPr lang="de-DE" sz="1800" dirty="0" err="1" smtClean="0"/>
              <a:t>stöst</a:t>
            </a:r>
            <a:r>
              <a:rPr lang="de-DE" sz="1800" dirty="0" smtClean="0"/>
              <a:t>. </a:t>
            </a:r>
            <a:endParaRPr lang="de-DE" sz="1800" dirty="0"/>
          </a:p>
          <a:p>
            <a:r>
              <a:rPr lang="de-DE" sz="1800" dirty="0" smtClean="0"/>
              <a:t>Für häufig </a:t>
            </a:r>
            <a:r>
              <a:rPr lang="de-DE" sz="1800" dirty="0" smtClean="0"/>
              <a:t>benutzte </a:t>
            </a:r>
            <a:r>
              <a:rPr lang="de-DE" sz="1800" dirty="0" smtClean="0"/>
              <a:t>Seiten verwendet Leopold Lesezeichen.</a:t>
            </a:r>
            <a:endParaRPr lang="de-DE" sz="1800" dirty="0" smtClean="0"/>
          </a:p>
          <a:p>
            <a:r>
              <a:rPr lang="de-DE" sz="1800" dirty="0" smtClean="0"/>
              <a:t>Falls Leopold nach </a:t>
            </a:r>
            <a:r>
              <a:rPr lang="de-DE" sz="1800" dirty="0" smtClean="0"/>
              <a:t>kurzer Zeit die gewünschte Information nicht finden kann, benutzt er Google.</a:t>
            </a:r>
            <a:endParaRPr lang="de-DE" sz="1800" dirty="0" smtClean="0"/>
          </a:p>
          <a:p>
            <a:endParaRPr lang="de-DE" sz="14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Einführung</a:t>
            </a:r>
            <a:endParaRPr lang="de-DE"/>
          </a:p>
        </p:txBody>
      </p:sp>
      <p:sp>
        <p:nvSpPr>
          <p:cNvPr id="3" name="Content Placeholder 2"/>
          <p:cNvSpPr>
            <a:spLocks noGrp="1"/>
          </p:cNvSpPr>
          <p:nvPr>
            <p:ph sz="quarter" idx="1"/>
          </p:nvPr>
        </p:nvSpPr>
        <p:spPr/>
        <p:txBody>
          <a:bodyPr>
            <a:normAutofit lnSpcReduction="10000"/>
          </a:bodyPr>
          <a:lstStyle/>
          <a:p>
            <a:r>
              <a:rPr lang="de-DE" sz="1800" dirty="0" smtClean="0"/>
              <a:t>Ziel dieses Dokuments ist die Beschreibung der typischen Nutzer der Rechenzentrumsseite der Universität Regensburg</a:t>
            </a:r>
          </a:p>
          <a:p>
            <a:pPr lvl="1"/>
            <a:r>
              <a:rPr lang="de-DE" sz="1600" dirty="0" smtClean="0"/>
              <a:t>Die beschriebenen Persona dienen der verbesserten Kommunikation innerhalb des Entwicklungsteams und ermöglicht Rückbezug, wenn fragen zu Informationsarchitektur zu treffen sind („Braucht dieser Nutzer wirklich diese Information?“)</a:t>
            </a:r>
          </a:p>
          <a:p>
            <a:pPr lvl="1"/>
            <a:r>
              <a:rPr lang="de-DE" sz="1600" dirty="0" smtClean="0"/>
              <a:t>Die hier dargestellten Persona wurden aus den folgenden Dokumenten abgeleitet:</a:t>
            </a:r>
          </a:p>
          <a:p>
            <a:pPr lvl="2"/>
            <a:r>
              <a:rPr lang="de-DE" sz="1300" dirty="0" smtClean="0"/>
              <a:t>Fragebögen</a:t>
            </a:r>
          </a:p>
          <a:p>
            <a:pPr lvl="2"/>
            <a:r>
              <a:rPr lang="de-DE" sz="1300" dirty="0" smtClean="0"/>
              <a:t>Nutzerinterviews</a:t>
            </a:r>
          </a:p>
          <a:p>
            <a:pPr lvl="2"/>
            <a:r>
              <a:rPr lang="de-DE" sz="1300" dirty="0" smtClean="0"/>
              <a:t>Fokusgruppen</a:t>
            </a:r>
          </a:p>
          <a:p>
            <a:pPr lvl="2"/>
            <a:r>
              <a:rPr lang="de-DE" sz="1300" dirty="0" smtClean="0"/>
              <a:t>User &amp; Task Analyse</a:t>
            </a:r>
          </a:p>
          <a:p>
            <a:pPr lvl="2"/>
            <a:r>
              <a:rPr lang="de-DE" sz="1300" dirty="0" err="1" smtClean="0"/>
              <a:t>Piwik</a:t>
            </a:r>
            <a:r>
              <a:rPr lang="de-DE" sz="1300" smtClean="0"/>
              <a:t> Analyse</a:t>
            </a:r>
          </a:p>
          <a:p>
            <a:pPr lvl="2">
              <a:buNone/>
            </a:pPr>
            <a:endParaRPr lang="de-DE" sz="1300" dirty="0" smtClean="0"/>
          </a:p>
          <a:p>
            <a:r>
              <a:rPr lang="de-DE" sz="1900" dirty="0" smtClean="0"/>
              <a:t>Was sind </a:t>
            </a:r>
            <a:r>
              <a:rPr lang="de-DE" sz="1900" dirty="0" err="1" smtClean="0"/>
              <a:t>Personas</a:t>
            </a:r>
            <a:r>
              <a:rPr lang="de-DE" sz="1900" dirty="0" smtClean="0"/>
              <a:t>?</a:t>
            </a:r>
          </a:p>
          <a:p>
            <a:pPr lvl="2">
              <a:lnSpc>
                <a:spcPct val="80000"/>
              </a:lnSpc>
            </a:pPr>
            <a:r>
              <a:rPr lang="en-US" sz="1200" dirty="0" err="1" smtClean="0"/>
              <a:t>Typische</a:t>
            </a:r>
            <a:r>
              <a:rPr lang="en-US" sz="1200" dirty="0" smtClean="0"/>
              <a:t> User </a:t>
            </a:r>
            <a:r>
              <a:rPr lang="en-US" sz="1200" dirty="0" err="1" smtClean="0"/>
              <a:t>basierend</a:t>
            </a:r>
            <a:r>
              <a:rPr lang="en-US" sz="1200" dirty="0" smtClean="0"/>
              <a:t> auf </a:t>
            </a:r>
            <a:r>
              <a:rPr lang="en-US" sz="1200" dirty="0" err="1" smtClean="0"/>
              <a:t>tatsächlichen</a:t>
            </a:r>
            <a:r>
              <a:rPr lang="en-US" sz="1200" dirty="0" smtClean="0"/>
              <a:t> </a:t>
            </a:r>
            <a:r>
              <a:rPr lang="en-US" sz="1200" dirty="0" err="1" smtClean="0"/>
              <a:t>Nutzerdaten</a:t>
            </a:r>
            <a:r>
              <a:rPr lang="en-US" sz="1200" dirty="0" smtClean="0"/>
              <a:t> – </a:t>
            </a:r>
            <a:r>
              <a:rPr lang="en-US" sz="1200" dirty="0" err="1" smtClean="0"/>
              <a:t>Wer</a:t>
            </a:r>
            <a:r>
              <a:rPr lang="en-US" sz="1200" dirty="0" smtClean="0"/>
              <a:t> </a:t>
            </a:r>
            <a:r>
              <a:rPr lang="en-US" sz="1200" dirty="0" err="1" smtClean="0"/>
              <a:t>ist</a:t>
            </a:r>
            <a:r>
              <a:rPr lang="en-US" sz="1200" dirty="0" smtClean="0"/>
              <a:t> der User, was </a:t>
            </a:r>
            <a:r>
              <a:rPr lang="en-US" sz="1200" dirty="0" err="1" smtClean="0"/>
              <a:t>sind</a:t>
            </a:r>
            <a:r>
              <a:rPr lang="en-US" sz="1200" dirty="0" smtClean="0"/>
              <a:t> seine/</a:t>
            </a:r>
            <a:r>
              <a:rPr lang="en-US" sz="1200" dirty="0" err="1" smtClean="0"/>
              <a:t>ihre</a:t>
            </a:r>
            <a:r>
              <a:rPr lang="en-US" sz="1200" dirty="0" smtClean="0"/>
              <a:t> </a:t>
            </a:r>
            <a:r>
              <a:rPr lang="en-US" sz="1200" dirty="0" err="1" smtClean="0"/>
              <a:t>Ziele</a:t>
            </a:r>
            <a:r>
              <a:rPr lang="en-US" sz="1200" dirty="0" smtClean="0"/>
              <a:t>?</a:t>
            </a:r>
          </a:p>
          <a:p>
            <a:pPr lvl="2">
              <a:lnSpc>
                <a:spcPct val="80000"/>
              </a:lnSpc>
            </a:pPr>
            <a:r>
              <a:rPr lang="en-US" sz="1200" dirty="0" err="1" smtClean="0"/>
              <a:t>Stellen</a:t>
            </a:r>
            <a:r>
              <a:rPr lang="en-US" sz="1200" dirty="0" smtClean="0"/>
              <a:t> </a:t>
            </a:r>
            <a:r>
              <a:rPr lang="en-US" sz="1200" dirty="0" err="1" smtClean="0"/>
              <a:t>gemeinsames</a:t>
            </a:r>
            <a:r>
              <a:rPr lang="en-US" sz="1200" dirty="0" smtClean="0"/>
              <a:t> </a:t>
            </a:r>
            <a:r>
              <a:rPr lang="en-US" sz="1200" dirty="0" err="1" smtClean="0"/>
              <a:t>Verständnis</a:t>
            </a:r>
            <a:r>
              <a:rPr lang="en-US" sz="1200" dirty="0" smtClean="0"/>
              <a:t> </a:t>
            </a:r>
            <a:r>
              <a:rPr lang="en-US" sz="1200" dirty="0" err="1" smtClean="0"/>
              <a:t>sicher</a:t>
            </a:r>
            <a:endParaRPr lang="en-US" sz="1200" dirty="0" smtClean="0"/>
          </a:p>
          <a:p>
            <a:pPr lvl="2">
              <a:lnSpc>
                <a:spcPct val="80000"/>
              </a:lnSpc>
            </a:pPr>
            <a:r>
              <a:rPr lang="en-US" sz="1200" dirty="0" err="1" smtClean="0"/>
              <a:t>Eine</a:t>
            </a:r>
            <a:r>
              <a:rPr lang="en-US" sz="1200" dirty="0" smtClean="0"/>
              <a:t> Persona </a:t>
            </a:r>
            <a:r>
              <a:rPr lang="en-US" sz="1200" dirty="0" err="1" smtClean="0"/>
              <a:t>steht</a:t>
            </a:r>
            <a:r>
              <a:rPr lang="en-US" sz="1200" dirty="0" smtClean="0"/>
              <a:t> </a:t>
            </a:r>
            <a:r>
              <a:rPr lang="en-US" sz="1200" dirty="0" err="1" smtClean="0"/>
              <a:t>stellvertrend</a:t>
            </a:r>
            <a:r>
              <a:rPr lang="en-US" sz="1200" dirty="0" smtClean="0"/>
              <a:t> </a:t>
            </a:r>
            <a:r>
              <a:rPr lang="en-US" sz="1200" dirty="0" err="1" smtClean="0"/>
              <a:t>für</a:t>
            </a:r>
            <a:r>
              <a:rPr lang="en-US" sz="1200" dirty="0" smtClean="0"/>
              <a:t> </a:t>
            </a:r>
            <a:r>
              <a:rPr lang="en-US" sz="1200" dirty="0" err="1" smtClean="0"/>
              <a:t>eine</a:t>
            </a:r>
            <a:r>
              <a:rPr lang="en-US" sz="1200" dirty="0" smtClean="0"/>
              <a:t> </a:t>
            </a:r>
            <a:r>
              <a:rPr lang="en-US" sz="1200" dirty="0" err="1" smtClean="0"/>
              <a:t>größere</a:t>
            </a:r>
            <a:r>
              <a:rPr lang="en-US" sz="1200" dirty="0" smtClean="0"/>
              <a:t> </a:t>
            </a:r>
            <a:r>
              <a:rPr lang="en-US" sz="1200" dirty="0" err="1" smtClean="0"/>
              <a:t>Klasse</a:t>
            </a:r>
            <a:r>
              <a:rPr lang="en-US" sz="1200" dirty="0" smtClean="0"/>
              <a:t> von </a:t>
            </a:r>
            <a:r>
              <a:rPr lang="en-US" sz="1200" dirty="0" err="1" smtClean="0"/>
              <a:t>Nutzern</a:t>
            </a:r>
            <a:endParaRPr lang="en-US" sz="1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Leopold </a:t>
            </a:r>
            <a:r>
              <a:rPr lang="de-DE" sz="1500" dirty="0"/>
              <a:t>soll zunächst </a:t>
            </a:r>
            <a:r>
              <a:rPr lang="de-DE" sz="1500" dirty="0" smtClean="0"/>
              <a:t>sein</a:t>
            </a:r>
            <a:r>
              <a:rPr lang="de-DE" sz="1500" dirty="0" smtClean="0"/>
              <a:t> </a:t>
            </a:r>
            <a:r>
              <a:rPr lang="de-DE" sz="1500" dirty="0"/>
              <a:t>Passwort </a:t>
            </a:r>
            <a:r>
              <a:rPr lang="de-DE" sz="1500" dirty="0" smtClean="0"/>
              <a:t>ändern </a:t>
            </a:r>
            <a:r>
              <a:rPr lang="de-DE" sz="1500" dirty="0" smtClean="0"/>
              <a:t>und danach den </a:t>
            </a:r>
            <a:r>
              <a:rPr lang="de-DE" sz="1500" dirty="0" smtClean="0"/>
              <a:t>SMS Service </a:t>
            </a:r>
            <a:r>
              <a:rPr lang="de-DE" sz="1500" dirty="0" smtClean="0"/>
              <a:t>einrichten. </a:t>
            </a:r>
            <a:endParaRPr lang="de-DE" sz="1800" dirty="0"/>
          </a:p>
          <a:p>
            <a:r>
              <a:rPr lang="de-DE" sz="1800" dirty="0"/>
              <a:t>Szenario 2</a:t>
            </a:r>
            <a:r>
              <a:rPr lang="de-DE" sz="1800" dirty="0" smtClean="0"/>
              <a:t>:</a:t>
            </a:r>
          </a:p>
          <a:p>
            <a:pPr lvl="1"/>
            <a:r>
              <a:rPr lang="de-DE" sz="1500" dirty="0" smtClean="0"/>
              <a:t>Da Leopold </a:t>
            </a:r>
            <a:r>
              <a:rPr lang="de-DE" sz="1500" dirty="0" smtClean="0"/>
              <a:t>in der Personalabteilung arbeitet, sucht er oft nach Mitarbeitern die am Rechenzentrum arbeiten. Er möchte wissen ob die aufgelisteten Personen mit seiner Personalliste übereinstimmen.</a:t>
            </a:r>
            <a:endParaRPr lang="de-DE" sz="1500" dirty="0"/>
          </a:p>
          <a:p>
            <a:r>
              <a:rPr lang="de-DE" sz="1800" dirty="0" smtClean="0"/>
              <a:t>Szenario 3:</a:t>
            </a:r>
          </a:p>
          <a:p>
            <a:pPr lvl="1"/>
            <a:r>
              <a:rPr lang="de-DE" sz="1500" dirty="0" smtClean="0"/>
              <a:t>Danach sieht sich Leopold die aktuellen Stellenausschreibungen des Rechenzentrums </a:t>
            </a:r>
            <a:r>
              <a:rPr lang="de-DE" sz="1500" dirty="0" smtClean="0"/>
              <a:t>an. Er möchte wissen ob diese korrekt </a:t>
            </a:r>
            <a:r>
              <a:rPr lang="de-DE" sz="1500" dirty="0" smtClean="0"/>
              <a:t>ausgeschrieben und genehmigt sind.</a:t>
            </a:r>
            <a:endParaRPr lang="de-DE" sz="1800" dirty="0"/>
          </a:p>
          <a:p>
            <a:r>
              <a:rPr lang="de-DE" sz="1800" dirty="0" smtClean="0"/>
              <a:t>Szenario 4:</a:t>
            </a:r>
          </a:p>
          <a:p>
            <a:pPr lvl="1"/>
            <a:r>
              <a:rPr lang="de-DE" sz="1500" dirty="0" smtClean="0"/>
              <a:t>Leopold benötigt demnächst einen neuen Rechner. </a:t>
            </a:r>
            <a:r>
              <a:rPr lang="de-DE" sz="1500" dirty="0" smtClean="0"/>
              <a:t>Aus diesem Grund lädt er sich das </a:t>
            </a:r>
            <a:r>
              <a:rPr lang="de-DE" sz="1500" dirty="0" smtClean="0"/>
              <a:t>Beschaffungsformular herunter </a:t>
            </a:r>
            <a:r>
              <a:rPr lang="de-DE" sz="1500" dirty="0" smtClean="0"/>
              <a:t>und </a:t>
            </a:r>
            <a:r>
              <a:rPr lang="de-DE" sz="1500" dirty="0" smtClean="0"/>
              <a:t>informiert sich </a:t>
            </a:r>
            <a:r>
              <a:rPr lang="de-DE" sz="1500" dirty="0" smtClean="0"/>
              <a:t>über den </a:t>
            </a:r>
            <a:r>
              <a:rPr lang="de-DE" sz="1500" dirty="0" smtClean="0"/>
              <a:t>Lieferservice.</a:t>
            </a:r>
            <a:endParaRPr lang="de-DE" sz="1500" dirty="0" smtClean="0"/>
          </a:p>
          <a:p>
            <a:r>
              <a:rPr lang="de-DE" sz="1800" dirty="0" smtClean="0"/>
              <a:t>Szenario 5:</a:t>
            </a:r>
            <a:endParaRPr lang="de-DE" sz="1800" dirty="0"/>
          </a:p>
          <a:p>
            <a:pPr lvl="1"/>
            <a:r>
              <a:rPr lang="de-DE" sz="1500" dirty="0" smtClean="0"/>
              <a:t>Nach zwei Wochen beginnt </a:t>
            </a:r>
            <a:r>
              <a:rPr lang="de-DE" sz="1500" dirty="0" smtClean="0"/>
              <a:t>Leopolds Computer </a:t>
            </a:r>
            <a:r>
              <a:rPr lang="de-DE" sz="1500" dirty="0" smtClean="0"/>
              <a:t>seltsame Geräusche zu machen, </a:t>
            </a:r>
            <a:r>
              <a:rPr lang="de-DE" sz="1500" dirty="0" smtClean="0"/>
              <a:t>deshalb sucht er Hilfe beim Rechenzentrum.</a:t>
            </a:r>
            <a:endParaRPr lang="de-DE" sz="1500" dirty="0" smtClean="0"/>
          </a:p>
          <a:p>
            <a:pPr lvl="1"/>
            <a:endParaRPr lang="de-DE" sz="1500" dirty="0"/>
          </a:p>
          <a:p>
            <a:pPr lvl="1"/>
            <a:endParaRPr lang="de-DE" sz="700" dirty="0"/>
          </a:p>
          <a:p>
            <a:pPr lvl="1"/>
            <a:endParaRPr lang="de-DE" sz="15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8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Sofia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907482748"/>
              </p:ext>
            </p:extLst>
          </p:nvPr>
        </p:nvGraphicFramePr>
        <p:xfrm>
          <a:off x="3203848" y="1772816"/>
          <a:ext cx="5472608" cy="45265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35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Sekretärin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Kunstgeschichte</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Nutzt</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Webseite</a:t>
                      </a:r>
                      <a:r>
                        <a:rPr kumimoji="0" lang="en-US" sz="1000" b="0" i="0" u="none" strike="noStrike" cap="none" normalizeH="0" baseline="0" dirty="0" smtClean="0">
                          <a:ln>
                            <a:noFill/>
                          </a:ln>
                          <a:solidFill>
                            <a:schemeClr val="tx1"/>
                          </a:solidFill>
                          <a:effectLst/>
                          <a:latin typeface="Arial" charset="0"/>
                        </a:rPr>
                        <a:t> des </a:t>
                      </a:r>
                      <a:r>
                        <a:rPr kumimoji="0" lang="en-US" sz="1000" b="0" i="0" u="none" strike="noStrike" cap="none" normalizeH="0" baseline="0" dirty="0" err="1" smtClean="0">
                          <a:ln>
                            <a:noFill/>
                          </a:ln>
                          <a:solidFill>
                            <a:schemeClr val="tx1"/>
                          </a:solidFill>
                          <a:effectLst/>
                          <a:latin typeface="Arial" charset="0"/>
                        </a:rPr>
                        <a:t>Rechenzentrums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regelmäßig</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lieber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anstatt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Lösungen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15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Lehrstuhl</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angelstellt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Drei</a:t>
                      </a:r>
                      <a:r>
                        <a:rPr kumimoji="0" lang="en-US" sz="1000" b="0" i="0" u="none" strike="noStrike" cap="none" normalizeH="0" baseline="0" dirty="0" smtClean="0">
                          <a:ln>
                            <a:noFill/>
                          </a:ln>
                          <a:solidFill>
                            <a:schemeClr val="tx1"/>
                          </a:solidFill>
                          <a:effectLst/>
                          <a:latin typeface="Arial" charset="0"/>
                        </a:rPr>
                        <a:t> Kinder </a:t>
                      </a:r>
                      <a:r>
                        <a:rPr kumimoji="0" lang="en-US" sz="1000" b="0" i="0" u="none" strike="noStrike" cap="none" normalizeH="0" baseline="0" dirty="0" err="1" smtClean="0">
                          <a:ln>
                            <a:noFill/>
                          </a:ln>
                          <a:solidFill>
                            <a:schemeClr val="tx1"/>
                          </a:solidFill>
                          <a:effectLst/>
                          <a:latin typeface="Arial" charset="0"/>
                        </a:rPr>
                        <a:t>im</a:t>
                      </a:r>
                      <a:r>
                        <a:rPr kumimoji="0" lang="en-US" sz="1000" b="0" i="0" u="none" strike="noStrike" cap="none" normalizeH="0" baseline="0" dirty="0" smtClean="0">
                          <a:ln>
                            <a:noFill/>
                          </a:ln>
                          <a:solidFill>
                            <a:schemeClr val="tx1"/>
                          </a:solidFill>
                          <a:effectLst/>
                          <a:latin typeface="Arial" charset="0"/>
                        </a:rPr>
                        <a:t> Alter von </a:t>
                      </a:r>
                      <a:r>
                        <a:rPr kumimoji="0" lang="en-US" sz="1000" b="0" i="0" u="none" strike="noStrike" cap="none" normalizeH="0" baseline="0" dirty="0" err="1" smtClean="0">
                          <a:ln>
                            <a:noFill/>
                          </a:ln>
                          <a:solidFill>
                            <a:schemeClr val="tx1"/>
                          </a:solidFill>
                          <a:effectLst/>
                          <a:latin typeface="Arial" charset="0"/>
                        </a:rPr>
                        <a:t>sieben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bis</a:t>
                      </a:r>
                      <a:r>
                        <a:rPr kumimoji="0" lang="en-US" sz="1000" b="0" i="0" u="none" strike="noStrike" cap="none" normalizeH="0" baseline="0" dirty="0" smtClean="0">
                          <a:ln>
                            <a:noFill/>
                          </a:ln>
                          <a:solidFill>
                            <a:schemeClr val="tx1"/>
                          </a:solidFill>
                          <a:effectLst/>
                          <a:latin typeface="Arial" charset="0"/>
                        </a:rPr>
                        <a:t> 14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technikaffin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Wünscht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langes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Befürchtet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durch</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erneute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Umstrukturierung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unübersichlticher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zuvor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wird</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verständlich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Support </a:t>
                      </a:r>
                      <a:r>
                        <a:rPr kumimoji="0" lang="en-US" sz="1000" b="0" i="0" u="none" strike="noStrike" cap="none" normalizeH="0" baseline="0" dirty="0" err="1" smtClean="0">
                          <a:ln>
                            <a:noFill/>
                          </a:ln>
                          <a:solidFill>
                            <a:schemeClr val="tx1"/>
                          </a:solidFill>
                          <a:effectLst/>
                          <a:latin typeface="Arial" charset="0"/>
                        </a:rPr>
                        <a:t>lösen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4"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151040" cy="129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Sofia </a:t>
            </a:r>
            <a:r>
              <a:rPr lang="en-US" sz="1800" dirty="0" err="1" smtClean="0"/>
              <a:t>ist</a:t>
            </a:r>
            <a:r>
              <a:rPr lang="en-US" sz="1800" dirty="0" smtClean="0"/>
              <a:t> 35 </a:t>
            </a:r>
            <a:r>
              <a:rPr lang="de-DE" sz="1800" dirty="0" smtClean="0"/>
              <a:t>Jahre alt und arbeitet </a:t>
            </a:r>
            <a:r>
              <a:rPr lang="de-DE" sz="1800" dirty="0" smtClean="0"/>
              <a:t>seit dem Abschluss ihrer Ausbildung als </a:t>
            </a:r>
            <a:r>
              <a:rPr lang="de-DE" sz="1800" dirty="0" smtClean="0"/>
              <a:t>Sekretärin </a:t>
            </a:r>
            <a:r>
              <a:rPr lang="de-DE" sz="1800" dirty="0" smtClean="0"/>
              <a:t>des Lehrstuhls für Kunstgeschichte. </a:t>
            </a:r>
            <a:r>
              <a:rPr lang="de-DE" sz="1800" dirty="0" smtClean="0"/>
              <a:t>Die </a:t>
            </a:r>
            <a:r>
              <a:rPr lang="de-DE" sz="1800" dirty="0" smtClean="0"/>
              <a:t>Rechenzentrumswebseite </a:t>
            </a:r>
            <a:r>
              <a:rPr lang="de-DE" sz="1800" dirty="0" smtClean="0"/>
              <a:t>benutzt sie </a:t>
            </a:r>
            <a:r>
              <a:rPr lang="de-DE" sz="1800" dirty="0" smtClean="0"/>
              <a:t>regelmäßig, </a:t>
            </a:r>
            <a:r>
              <a:rPr lang="de-DE" sz="1800" dirty="0" smtClean="0"/>
              <a:t>um nach Mitarbeitern oder Telefonnummern zu suchen.</a:t>
            </a:r>
          </a:p>
          <a:p>
            <a:r>
              <a:rPr lang="de-DE" sz="1800" dirty="0" smtClean="0"/>
              <a:t>Seit </a:t>
            </a:r>
            <a:r>
              <a:rPr lang="de-DE" sz="1800" dirty="0" smtClean="0"/>
              <a:t>der </a:t>
            </a:r>
            <a:r>
              <a:rPr lang="de-DE" sz="1800" dirty="0" smtClean="0"/>
              <a:t>ersten </a:t>
            </a:r>
            <a:r>
              <a:rPr lang="de-DE" sz="1800" dirty="0" smtClean="0"/>
              <a:t>Nutzung </a:t>
            </a:r>
            <a:r>
              <a:rPr lang="de-DE" sz="1800" dirty="0" smtClean="0"/>
              <a:t>der </a:t>
            </a:r>
            <a:r>
              <a:rPr lang="de-DE" sz="1800" dirty="0" smtClean="0"/>
              <a:t>Rechenzentrumsseite </a:t>
            </a:r>
            <a:r>
              <a:rPr lang="de-DE" sz="1800" dirty="0" smtClean="0"/>
              <a:t>hat sie die Struktur sehr </a:t>
            </a:r>
            <a:r>
              <a:rPr lang="de-DE" sz="1800" dirty="0" smtClean="0"/>
              <a:t>verwirrt. Bei Problemen hat sie </a:t>
            </a:r>
            <a:r>
              <a:rPr lang="de-DE" sz="1800" dirty="0" smtClean="0"/>
              <a:t>meist gleich den Support eingeschaltet. Seit </a:t>
            </a:r>
            <a:r>
              <a:rPr lang="de-DE" sz="1800" dirty="0" smtClean="0"/>
              <a:t>das neue Layout der Universitätshomepage eingeführt wurde hat sie mehrmals versucht selbst ihre </a:t>
            </a:r>
            <a:r>
              <a:rPr lang="de-DE" sz="1800" dirty="0" smtClean="0"/>
              <a:t>Probleme zu lösen, musste jedoch meist trotzdem den Support kontaktieren.</a:t>
            </a:r>
            <a:endParaRPr lang="de-DE" sz="1800" dirty="0" smtClean="0"/>
          </a:p>
          <a:p>
            <a:r>
              <a:rPr lang="de-DE" sz="1800" dirty="0" smtClean="0"/>
              <a:t>Die Grundfunktionen welche Sofia häufig verwendet hat sie mit Bookmarks versehen. Somit hat sie diese sofort parat und muss nicht </a:t>
            </a:r>
            <a:r>
              <a:rPr lang="de-DE" sz="1800" dirty="0" smtClean="0"/>
              <a:t>danach suchen.</a:t>
            </a:r>
            <a:endParaRPr lang="de-DE" sz="1800" dirty="0" smtClean="0"/>
          </a:p>
          <a:p>
            <a:r>
              <a:rPr lang="de-DE" sz="1800" dirty="0" smtClean="0"/>
              <a:t>Ihr </a:t>
            </a:r>
            <a:r>
              <a:rPr lang="de-DE" sz="1800" dirty="0" smtClean="0"/>
              <a:t>Passwort ändert sie immer sofort </a:t>
            </a:r>
            <a:r>
              <a:rPr lang="de-DE" sz="1800" dirty="0" smtClean="0"/>
              <a:t>wenn sie per </a:t>
            </a:r>
            <a:r>
              <a:rPr lang="de-DE" sz="1800" dirty="0" smtClean="0"/>
              <a:t>E-Mail </a:t>
            </a:r>
            <a:r>
              <a:rPr lang="de-DE" sz="1800" dirty="0" smtClean="0"/>
              <a:t>dazu aufgefordert wird. So vermeidet sie es den Infostand aufzusuchen. </a:t>
            </a:r>
            <a:r>
              <a:rPr lang="de-DE" sz="1800" dirty="0" smtClean="0"/>
              <a:t>Vom </a:t>
            </a:r>
            <a:r>
              <a:rPr lang="de-DE" sz="1800" dirty="0" smtClean="0"/>
              <a:t>SMS-Service </a:t>
            </a:r>
            <a:r>
              <a:rPr lang="de-DE" sz="1800" dirty="0" smtClean="0"/>
              <a:t>besitzt </a:t>
            </a:r>
            <a:r>
              <a:rPr lang="de-DE" sz="1800" dirty="0"/>
              <a:t>s</a:t>
            </a:r>
            <a:r>
              <a:rPr lang="de-DE" sz="1800" dirty="0" smtClean="0"/>
              <a:t>ie </a:t>
            </a:r>
            <a:r>
              <a:rPr lang="de-DE" sz="1800" dirty="0" smtClean="0"/>
              <a:t>keine Kenntnis.</a:t>
            </a:r>
            <a:endParaRPr lang="en-US" sz="1400" dirty="0"/>
          </a:p>
        </p:txBody>
      </p:sp>
      <p:pic>
        <p:nvPicPr>
          <p:cNvPr id="5"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Sofia </a:t>
            </a:r>
            <a:r>
              <a:rPr lang="de-DE" sz="1500" dirty="0"/>
              <a:t>soll zunächst </a:t>
            </a:r>
            <a:r>
              <a:rPr lang="de-DE" sz="1500" dirty="0" smtClean="0"/>
              <a:t>ihr </a:t>
            </a:r>
            <a:r>
              <a:rPr lang="de-DE" sz="1500" dirty="0"/>
              <a:t>Passwort </a:t>
            </a:r>
            <a:r>
              <a:rPr lang="de-DE" sz="1500" dirty="0" smtClean="0"/>
              <a:t>ändern und </a:t>
            </a:r>
            <a:r>
              <a:rPr lang="de-DE" sz="1500" dirty="0" smtClean="0"/>
              <a:t>anschließend den SMS-Service </a:t>
            </a:r>
            <a:r>
              <a:rPr lang="de-DE" sz="1500" dirty="0" smtClean="0"/>
              <a:t>einrichten.</a:t>
            </a:r>
            <a:endParaRPr lang="de-DE" sz="1800" dirty="0"/>
          </a:p>
          <a:p>
            <a:r>
              <a:rPr lang="de-DE" sz="1800" dirty="0"/>
              <a:t>Szenario 2</a:t>
            </a:r>
            <a:r>
              <a:rPr lang="de-DE" sz="1800" dirty="0" smtClean="0"/>
              <a:t>:</a:t>
            </a:r>
          </a:p>
          <a:p>
            <a:pPr lvl="1"/>
            <a:r>
              <a:rPr lang="de-DE" sz="1500" dirty="0" smtClean="0"/>
              <a:t>Sofia soll nun die Mitarbeitersuche </a:t>
            </a:r>
            <a:r>
              <a:rPr lang="de-DE" sz="1500" dirty="0" smtClean="0"/>
              <a:t>benutzten, </a:t>
            </a:r>
            <a:r>
              <a:rPr lang="de-DE" sz="1500" dirty="0" smtClean="0"/>
              <a:t>um den Professor der Medieninformatik zu finden und dessen Telefonnummer </a:t>
            </a:r>
            <a:r>
              <a:rPr lang="de-DE" sz="1500" dirty="0" smtClean="0"/>
              <a:t>herauszusuchen</a:t>
            </a:r>
            <a:r>
              <a:rPr lang="de-DE" sz="1500" dirty="0" smtClean="0"/>
              <a:t>.</a:t>
            </a:r>
            <a:endParaRPr lang="de-DE" sz="1500" dirty="0"/>
          </a:p>
          <a:p>
            <a:r>
              <a:rPr lang="de-DE" sz="1800" dirty="0" smtClean="0"/>
              <a:t>Szenario 3:</a:t>
            </a:r>
          </a:p>
          <a:p>
            <a:pPr lvl="1"/>
            <a:r>
              <a:rPr lang="de-DE" sz="1500" dirty="0" smtClean="0"/>
              <a:t>Da Sofia eine </a:t>
            </a:r>
            <a:r>
              <a:rPr lang="de-DE" sz="1500" dirty="0"/>
              <a:t>dringende Frage an den Professor des </a:t>
            </a:r>
            <a:r>
              <a:rPr lang="de-DE" sz="1500" dirty="0" smtClean="0"/>
              <a:t>Lehrstuhl hat, </a:t>
            </a:r>
            <a:r>
              <a:rPr lang="de-DE" sz="1500" dirty="0" smtClean="0"/>
              <a:t>benötigt sie </a:t>
            </a:r>
            <a:r>
              <a:rPr lang="de-DE" sz="1500" dirty="0" smtClean="0"/>
              <a:t>die Telefonnummer </a:t>
            </a:r>
            <a:r>
              <a:rPr lang="de-DE" sz="1500" dirty="0" smtClean="0"/>
              <a:t>des CIP-Pools </a:t>
            </a:r>
            <a:r>
              <a:rPr lang="de-DE" sz="1500" dirty="0" smtClean="0"/>
              <a:t>BIB </a:t>
            </a:r>
            <a:r>
              <a:rPr lang="de-DE" sz="1500" dirty="0" smtClean="0"/>
              <a:t>3.</a:t>
            </a:r>
          </a:p>
          <a:p>
            <a:r>
              <a:rPr lang="de-DE" sz="1800" dirty="0" smtClean="0"/>
              <a:t>Szenario 4:</a:t>
            </a:r>
          </a:p>
          <a:p>
            <a:pPr lvl="1"/>
            <a:r>
              <a:rPr lang="de-DE" sz="1500" dirty="0" smtClean="0"/>
              <a:t>Aufgrund </a:t>
            </a:r>
            <a:r>
              <a:rPr lang="de-DE" sz="1500" dirty="0" smtClean="0"/>
              <a:t>der </a:t>
            </a:r>
            <a:r>
              <a:rPr lang="de-DE" sz="1500" dirty="0" smtClean="0"/>
              <a:t>Informationen, </a:t>
            </a:r>
            <a:r>
              <a:rPr lang="de-DE" sz="1500" dirty="0" smtClean="0"/>
              <a:t>die Sofia vom Professor erhalten hat, muss sie nun eine Videokonferenz einrichten und informiert sich hierfür über das </a:t>
            </a:r>
            <a:r>
              <a:rPr lang="de-DE" sz="1500" dirty="0" smtClean="0"/>
              <a:t>Rechenzentrum. </a:t>
            </a:r>
            <a:endParaRPr lang="de-DE" sz="1500" dirty="0"/>
          </a:p>
          <a:p>
            <a:pPr lvl="1"/>
            <a:endParaRPr lang="de-DE" sz="700" dirty="0"/>
          </a:p>
          <a:p>
            <a:pPr lvl="1"/>
            <a:endParaRPr lang="de-DE" sz="1500" dirty="0"/>
          </a:p>
        </p:txBody>
      </p:sp>
      <p:pic>
        <p:nvPicPr>
          <p:cNvPr id="7"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Max</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943839454"/>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Hat nur Grundlegende Office Kenntnisse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Ändert nur das Passwort wenn er dazu aufgefordert wird</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Würde sich mit der Seite kurz beschäftigen um zu sehen, was dort alles zu finden ist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Max möchte wissen, was alles zu finden ist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dirty="0" smtClean="0"/>
              <a:t>Max ist 22 und studiert Geschichte und Politikwissenschaft an der Uni Regensburg.</a:t>
            </a:r>
          </a:p>
          <a:p>
            <a:r>
              <a:rPr lang="de-DE" sz="1800" dirty="0" smtClean="0"/>
              <a:t>Seit dem ersten Semester wird er regelmäßig dazu aufgefordert sein Passwort zu ändern, was er jedes mal sofort nach Erhalt der E-Mail erledigt.</a:t>
            </a:r>
          </a:p>
          <a:p>
            <a:r>
              <a:rPr lang="de-DE" sz="1800" dirty="0" smtClean="0"/>
              <a:t>Über die verschiedenen Funktionen und Informationen die das Rechenzentrum, bietet weiß Max nur sehr wenig, da er sich hiermit kaum beschäftigt hat. Außerdem erhielt er am Anfang seines Studiums vom Rechenzentrum lediglich Informationen zur Nutzung seines E-Mail Accounts.</a:t>
            </a:r>
          </a:p>
          <a:p>
            <a:endParaRPr lang="de-DE" sz="18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dirty="0" smtClean="0"/>
              <a:t>Szenario 1:</a:t>
            </a:r>
          </a:p>
          <a:p>
            <a:pPr lvl="1"/>
            <a:r>
              <a:rPr lang="de-DE" sz="1500" dirty="0" smtClean="0"/>
              <a:t>Max soll zunächst sein Passwort ändern.</a:t>
            </a:r>
            <a:endParaRPr lang="de-DE" sz="1800" dirty="0" smtClean="0"/>
          </a:p>
          <a:p>
            <a:r>
              <a:rPr lang="de-DE" sz="1800" dirty="0" smtClean="0"/>
              <a:t>Szenario 2:</a:t>
            </a:r>
          </a:p>
          <a:p>
            <a:pPr lvl="1"/>
            <a:r>
              <a:rPr lang="de-DE" sz="1500" dirty="0" smtClean="0"/>
              <a:t>Max soll sich nun informieren, welche Grundfunktionen und Dienste das Rechenzentrum bietet. Zusätzlich soll er beurteilen ob diese Informationen für ihn nützlich und verständlich dargestellt werden.</a:t>
            </a:r>
          </a:p>
          <a:p>
            <a:pPr lvl="1"/>
            <a:endParaRPr lang="de-DE" sz="15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Christina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742908810"/>
              </p:ext>
            </p:extLst>
          </p:nvPr>
        </p:nvGraphicFramePr>
        <p:xfrm>
          <a:off x="3203848" y="1772816"/>
          <a:ext cx="5472608" cy="457317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Physik</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7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in Regensburg an der </a:t>
                      </a:r>
                      <a:r>
                        <a:rPr kumimoji="0" lang="en-US" sz="1000" b="0" i="0" u="none" strike="noStrike" cap="none" normalizeH="0" baseline="0" dirty="0" err="1" smtClean="0">
                          <a:ln>
                            <a:noFill/>
                          </a:ln>
                          <a:solidFill>
                            <a:schemeClr val="tx1"/>
                          </a:solidFill>
                          <a:effectLst/>
                          <a:latin typeface="Arial" charset="0"/>
                        </a:rPr>
                        <a:t>Universität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Schreibt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gerade</a:t>
                      </a:r>
                      <a:r>
                        <a:rPr kumimoji="0" lang="en-US" sz="1000" b="0" i="0" u="none" strike="noStrike" cap="none" normalizeH="0" baseline="0" dirty="0" smtClean="0">
                          <a:ln>
                            <a:noFill/>
                          </a:ln>
                          <a:solidFill>
                            <a:schemeClr val="tx1"/>
                          </a:solidFill>
                          <a:effectLst/>
                          <a:latin typeface="Arial" charset="0"/>
                        </a:rPr>
                        <a:t> an </a:t>
                      </a:r>
                      <a:r>
                        <a:rPr kumimoji="0" lang="en-US" sz="1000" b="0" i="0" u="none" strike="noStrike" cap="none" normalizeH="0" baseline="0" dirty="0" err="1" smtClean="0">
                          <a:ln>
                            <a:noFill/>
                          </a:ln>
                          <a:solidFill>
                            <a:schemeClr val="tx1"/>
                          </a:solidFill>
                          <a:effectLst/>
                          <a:latin typeface="Arial" charset="0"/>
                        </a:rPr>
                        <a:t>ihrer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Doktorarbeit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Arbeitet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Programmen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das </a:t>
                      </a:r>
                      <a:r>
                        <a:rPr kumimoji="0" lang="en-US" sz="1000" b="0" i="0" u="none" strike="noStrike" cap="none" normalizeH="0" baseline="0" dirty="0" err="1" smtClean="0">
                          <a:ln>
                            <a:noFill/>
                          </a:ln>
                          <a:solidFill>
                            <a:schemeClr val="tx1"/>
                          </a:solidFill>
                          <a:effectLst/>
                          <a:latin typeface="Arial" charset="0"/>
                        </a:rPr>
                        <a:t>Passwort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ändern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Einfache</a:t>
                      </a:r>
                      <a:r>
                        <a:rPr kumimoji="0" lang="en-US" sz="1000" b="0" i="0" u="none" strike="noStrike" cap="none" normalizeH="0" baseline="0" dirty="0" smtClean="0">
                          <a:ln>
                            <a:noFill/>
                          </a:ln>
                          <a:solidFill>
                            <a:schemeClr val="tx1"/>
                          </a:solidFill>
                          <a:effectLst/>
                          <a:latin typeface="Arial" charset="0"/>
                        </a:rPr>
                        <a:t> Navigation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den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de-DE" sz="1000" b="0" i="0" u="none" strike="noStrike" cap="none" normalizeH="0" baseline="0" noProof="0" dirty="0" smtClean="0">
                          <a:ln>
                            <a:noFill/>
                          </a:ln>
                          <a:solidFill>
                            <a:schemeClr val="tx1"/>
                          </a:solidFill>
                          <a:effectLst/>
                          <a:latin typeface="Arial" charset="0"/>
                        </a:rPr>
                        <a:t>Redundanz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oder</a:t>
                      </a:r>
                      <a:r>
                        <a:rPr kumimoji="0" lang="en-US" sz="1000" b="0" i="0" u="none" strike="noStrike" cap="none" normalizeH="0" baseline="0" dirty="0" smtClean="0">
                          <a:ln>
                            <a:noFill/>
                          </a:ln>
                          <a:solidFill>
                            <a:schemeClr val="tx1"/>
                          </a:solidFill>
                          <a:effectLst/>
                          <a:latin typeface="Arial" charset="0"/>
                        </a:rPr>
                        <a:t> </a:t>
                      </a:r>
                      <a:r>
                        <a:rPr kumimoji="0" lang="de-DE" sz="1000" b="0" i="0" u="none" strike="noStrike" cap="none" normalizeH="0" baseline="0" noProof="0" dirty="0" smtClean="0">
                          <a:ln>
                            <a:noFill/>
                          </a:ln>
                          <a:solidFill>
                            <a:schemeClr val="tx1"/>
                          </a:solidFill>
                          <a:effectLst/>
                          <a:latin typeface="Arial" charset="0"/>
                        </a:rPr>
                        <a:t>gleichnamige</a:t>
                      </a:r>
                      <a:r>
                        <a:rPr kumimoji="0" lang="en-US" sz="1000" b="0" i="0" u="none" strike="noStrike" cap="none" normalizeH="0" baseline="0" dirty="0" smtClean="0">
                          <a:ln>
                            <a:noFill/>
                          </a:ln>
                          <a:solidFill>
                            <a:schemeClr val="tx1"/>
                          </a:solidFill>
                          <a:effectLst/>
                          <a:latin typeface="Arial" charset="0"/>
                        </a:rPr>
                        <a:t> </a:t>
                      </a:r>
                      <a:r>
                        <a:rPr kumimoji="0" lang="de-DE" sz="1000" b="0" i="0" u="none" strike="noStrike" cap="none" normalizeH="0" baseline="0" noProof="0" dirty="0" smtClean="0">
                          <a:ln>
                            <a:noFill/>
                          </a:ln>
                          <a:solidFill>
                            <a:schemeClr val="tx1"/>
                          </a:solidFill>
                          <a:effectLst/>
                          <a:latin typeface="Arial" charset="0"/>
                        </a:rPr>
                        <a:t>Benennung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Passende Bezeichnungen für die verschiedenen Menüpunkte</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Beschaffung</a:t>
                      </a:r>
                      <a:r>
                        <a:rPr kumimoji="0" lang="en-US" sz="1000" b="0" i="0" u="none" strike="noStrike" cap="none" normalizeH="0" baseline="0" dirty="0" smtClean="0">
                          <a:ln>
                            <a:noFill/>
                          </a:ln>
                          <a:solidFill>
                            <a:schemeClr val="tx1"/>
                          </a:solidFill>
                          <a:effectLst/>
                          <a:latin typeface="Arial" charset="0"/>
                        </a:rPr>
                        <a:t> von Software und </a:t>
                      </a:r>
                      <a:r>
                        <a:rPr kumimoji="0" lang="en-US" sz="1000" b="0" i="0" u="none" strike="noStrike" cap="none" normalizeH="0" baseline="0" dirty="0" err="1" smtClean="0">
                          <a:ln>
                            <a:noFill/>
                          </a:ln>
                          <a:solidFill>
                            <a:schemeClr val="tx1"/>
                          </a:solidFill>
                          <a:effectLst/>
                          <a:latin typeface="Arial" charset="0"/>
                        </a:rPr>
                        <a:t>Informationen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Einfach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falls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auftreten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628800"/>
            <a:ext cx="1397971" cy="179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Christina </a:t>
            </a:r>
            <a:r>
              <a:rPr lang="de-DE" sz="1800" dirty="0" smtClean="0"/>
              <a:t>ist 25 Jahre alt und schreibt gerade ihre Doktorarbeit im Fach Physik. Hierfür benötigt sie einige kostenpflichtige Programme, welche kostenlos über da Rechenzentrum bezogen werden können.</a:t>
            </a:r>
          </a:p>
          <a:p>
            <a:r>
              <a:rPr lang="de-DE" sz="1800" dirty="0" smtClean="0"/>
              <a:t>Das ändern des Passworts macht Christina immer so spät wie möglich, damit sie ihr aktuelles Passwort so lange wie möglich behalten kann. Die Passwortänderung führt sie direkt über die Rechenzentrumswebseite durch und nicht über den Direktlink in der E-Mail.</a:t>
            </a:r>
          </a:p>
          <a:p>
            <a:r>
              <a:rPr lang="de-DE" sz="1800" dirty="0" smtClean="0"/>
              <a:t>Da Christina ihre Ergebnisse lieber auf Papier ausdruckt und danach auswertet, muss sie regelmäßig ihr Druckerguthaben aufladen.</a:t>
            </a:r>
            <a:endParaRPr lang="en-US" sz="1400" dirty="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Christina </a:t>
            </a:r>
            <a:r>
              <a:rPr lang="de-DE" sz="1500" dirty="0"/>
              <a:t>soll zunächst </a:t>
            </a:r>
            <a:r>
              <a:rPr lang="de-DE" sz="1500" dirty="0" smtClean="0"/>
              <a:t>ihr </a:t>
            </a:r>
            <a:r>
              <a:rPr lang="de-DE" sz="1500" dirty="0"/>
              <a:t>Passwort </a:t>
            </a:r>
            <a:r>
              <a:rPr lang="de-DE" sz="1500" dirty="0" smtClean="0"/>
              <a:t>ändern und im Anschluss ihr Druckerguthaben aufladen.</a:t>
            </a:r>
            <a:endParaRPr lang="de-DE" sz="1800" dirty="0"/>
          </a:p>
          <a:p>
            <a:r>
              <a:rPr lang="de-DE" sz="1800" dirty="0"/>
              <a:t>Szenario 2</a:t>
            </a:r>
            <a:r>
              <a:rPr lang="de-DE" sz="1800" dirty="0" smtClean="0"/>
              <a:t>:</a:t>
            </a:r>
          </a:p>
          <a:p>
            <a:pPr lvl="1"/>
            <a:r>
              <a:rPr lang="de-DE" sz="1500" dirty="0" smtClean="0"/>
              <a:t>Christina bekommt demnächst einen neuen Laptop, da ihr Momentanes Gerät bereits 5 Jahre alt, und für größere Auswertungen nicht mehr gebrauchen zu ist. Deshalb informiert sie sich, wie sie ihren neuen Laptop W-</a:t>
            </a:r>
            <a:r>
              <a:rPr lang="de-DE" sz="1500" dirty="0" err="1" smtClean="0"/>
              <a:t>Lan</a:t>
            </a:r>
            <a:r>
              <a:rPr lang="de-DE" sz="1500" dirty="0" smtClean="0"/>
              <a:t> Netz der Uni Regensburg registriert.</a:t>
            </a:r>
            <a:endParaRPr lang="de-DE" sz="1500" dirty="0"/>
          </a:p>
          <a:p>
            <a:r>
              <a:rPr lang="de-DE" sz="1800" dirty="0" smtClean="0"/>
              <a:t>Szenario 3:</a:t>
            </a:r>
          </a:p>
          <a:p>
            <a:pPr lvl="1"/>
            <a:r>
              <a:rPr lang="de-DE" sz="1500" dirty="0" smtClean="0"/>
              <a:t>Da sie ihren aktuellen Laptop noch nicht zur Verfügung hat sucht Christina nach CIP-Pools welche </a:t>
            </a:r>
            <a:r>
              <a:rPr lang="de-DE" sz="1500" dirty="0" err="1" smtClean="0"/>
              <a:t>MathLab</a:t>
            </a:r>
            <a:r>
              <a:rPr lang="de-DE" sz="1500" dirty="0" smtClean="0"/>
              <a:t> vorinstalliert und mit einem Drucker haben.</a:t>
            </a:r>
            <a:endParaRPr lang="de-DE" sz="1500" dirty="0"/>
          </a:p>
          <a:p>
            <a:r>
              <a:rPr lang="de-DE" sz="1800" dirty="0" smtClean="0"/>
              <a:t>Szenario 4:</a:t>
            </a:r>
            <a:endParaRPr lang="de-DE" sz="1800" dirty="0"/>
          </a:p>
          <a:p>
            <a:pPr lvl="1"/>
            <a:r>
              <a:rPr lang="de-DE" sz="1500" dirty="0" smtClean="0"/>
              <a:t>Im Softwarekatalog des Rechenzentrums sucht Christina nach dem Programm </a:t>
            </a:r>
            <a:r>
              <a:rPr lang="de-DE" sz="1500" dirty="0" err="1" smtClean="0"/>
              <a:t>MathLab</a:t>
            </a:r>
            <a:r>
              <a:rPr lang="de-DE" sz="1500" dirty="0" smtClean="0"/>
              <a:t> um schnellstmöglich mit ihrem neunen Laptop die Auswertung weiter führen können. Da sie nicht technisch Versiert ist, sucht Christina nach einer Installationshilfe.</a:t>
            </a:r>
            <a:endParaRPr lang="de-DE" sz="700" dirty="0"/>
          </a:p>
          <a:p>
            <a:pPr lvl="1"/>
            <a:endParaRPr lang="de-DE" sz="1500" dirty="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Olga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80555163"/>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Humanmedizin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Ändert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Passwort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Webseite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ungern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vom</a:t>
                      </a:r>
                      <a:r>
                        <a:rPr kumimoji="0" lang="en-US" sz="1000" b="0" i="0" u="none" strike="noStrike" cap="none" normalizeH="0" baseline="0" dirty="0" smtClean="0">
                          <a:ln>
                            <a:noFill/>
                          </a:ln>
                          <a:solidFill>
                            <a:schemeClr val="tx1"/>
                          </a:solidFill>
                          <a:effectLst/>
                          <a:latin typeface="Arial" charset="0"/>
                        </a:rPr>
                        <a:t> Support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de-DE" sz="1000" b="1" i="0" u="none" strike="noStrike" cap="none" normalizeH="0" baseline="0" noProof="0"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auftretenden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Kurze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Einarbeitungszeit</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wichtig</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ihrem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erstem</a:t>
                      </a:r>
                      <a:r>
                        <a:rPr kumimoji="0" lang="en-US" sz="1000" b="0" i="0" u="none" strike="noStrike" cap="none" normalizeH="0" baseline="0" dirty="0" smtClean="0">
                          <a:ln>
                            <a:noFill/>
                          </a:ln>
                          <a:solidFill>
                            <a:schemeClr val="tx1"/>
                          </a:solidFill>
                          <a:effectLst/>
                          <a:latin typeface="Arial" charset="0"/>
                        </a:rPr>
                        <a:t> Semester </a:t>
                      </a:r>
                      <a:r>
                        <a:rPr kumimoji="0" lang="en-US" sz="1000" b="0" i="0" u="none" strike="noStrike" cap="none" normalizeH="0" baseline="0" dirty="0" err="1" smtClean="0">
                          <a:ln>
                            <a:noFill/>
                          </a:ln>
                          <a:solidFill>
                            <a:schemeClr val="tx1"/>
                          </a:solidFill>
                          <a:effectLst/>
                          <a:latin typeface="Arial" charset="0"/>
                        </a:rPr>
                        <a:t>löst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ihre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anderer</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Anspruch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nehmen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müssen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5"/>
            <a:ext cx="1223048" cy="14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57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2119</Words>
  <Application>Microsoft Office PowerPoint</Application>
  <PresentationFormat>Bildschirmpräsentation (4:3)</PresentationFormat>
  <Paragraphs>221</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Tw Cen MT</vt:lpstr>
      <vt:lpstr>Wingdings</vt:lpstr>
      <vt:lpstr>Wingdings 2</vt:lpstr>
      <vt:lpstr>Median</vt:lpstr>
      <vt:lpstr>Personas Redesign Rz</vt:lpstr>
      <vt:lpstr>Einführung</vt:lpstr>
      <vt:lpstr> Max</vt:lpstr>
      <vt:lpstr>Max</vt:lpstr>
      <vt:lpstr>Max</vt:lpstr>
      <vt:lpstr> Christina</vt:lpstr>
      <vt:lpstr>Christina</vt:lpstr>
      <vt:lpstr>Christina</vt:lpstr>
      <vt:lpstr> Olga</vt:lpstr>
      <vt:lpstr>Olga</vt:lpstr>
      <vt:lpstr>Olga</vt:lpstr>
      <vt:lpstr> Joachim</vt:lpstr>
      <vt:lpstr>Joachim</vt:lpstr>
      <vt:lpstr>Joachim</vt:lpstr>
      <vt:lpstr> Franziska</vt:lpstr>
      <vt:lpstr>Franziska</vt:lpstr>
      <vt:lpstr>Franziska</vt:lpstr>
      <vt:lpstr> Leopold</vt:lpstr>
      <vt:lpstr>Leopold</vt:lpstr>
      <vt:lpstr>Leopold</vt:lpstr>
      <vt:lpstr> Sofia</vt:lpstr>
      <vt:lpstr>Sofia</vt:lpstr>
      <vt:lpstr>Sofia</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166</cp:revision>
  <dcterms:created xsi:type="dcterms:W3CDTF">2010-11-04T15:24:28Z</dcterms:created>
  <dcterms:modified xsi:type="dcterms:W3CDTF">2015-09-09T12:04:32Z</dcterms:modified>
</cp:coreProperties>
</file>