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8" r:id="rId7"/>
    <p:sldId id="269" r:id="rId8"/>
    <p:sldId id="270" r:id="rId9"/>
    <p:sldId id="271" r:id="rId10"/>
    <p:sldId id="286" r:id="rId11"/>
    <p:sldId id="287" r:id="rId12"/>
    <p:sldId id="274" r:id="rId13"/>
    <p:sldId id="288" r:id="rId14"/>
    <p:sldId id="289" r:id="rId15"/>
    <p:sldId id="277" r:id="rId16"/>
    <p:sldId id="292" r:id="rId17"/>
    <p:sldId id="293" r:id="rId18"/>
    <p:sldId id="280" r:id="rId19"/>
    <p:sldId id="290" r:id="rId20"/>
    <p:sldId id="291" r:id="rId21"/>
    <p:sldId id="283" r:id="rId22"/>
    <p:sldId id="294" r:id="rId23"/>
    <p:sldId id="295" r:id="rId2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763" y="38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23E4B3-2C73-4EB6-894D-4ED28E44A2E3}" type="datetimeFigureOut">
              <a:rPr lang="de-DE" smtClean="0"/>
              <a:pPr/>
              <a:t>03.09.2015</a:t>
            </a:fld>
            <a:endParaRPr lang="de-D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de-D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3786ED-FCDE-4826-B59D-783EEEF4F5DB}"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423E4B3-2C73-4EB6-894D-4ED28E44A2E3}" type="datetimeFigureOut">
              <a:rPr lang="de-DE" smtClean="0"/>
              <a:pPr/>
              <a:t>03.09.2015</a:t>
            </a:fld>
            <a:endParaRPr lang="de-DE"/>
          </a:p>
        </p:txBody>
      </p:sp>
      <p:sp>
        <p:nvSpPr>
          <p:cNvPr id="5" name="Footer Placeholder 4"/>
          <p:cNvSpPr>
            <a:spLocks noGrp="1"/>
          </p:cNvSpPr>
          <p:nvPr>
            <p:ph type="ftr" sz="quarter" idx="11"/>
          </p:nvPr>
        </p:nvSpPr>
        <p:spPr>
          <a:xfrm>
            <a:off x="457201" y="6248207"/>
            <a:ext cx="5573483" cy="365125"/>
          </a:xfrm>
        </p:spPr>
        <p:txBody>
          <a:bodyPr/>
          <a:lstStyle/>
          <a:p>
            <a:endParaRPr lang="de-D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53786ED-FCDE-4826-B59D-783EEEF4F5DB}"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p:txBody>
          <a:bodyPr/>
          <a:lstStyle/>
          <a:p>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423E4B3-2C73-4EB6-894D-4ED28E44A2E3}" type="datetimeFigureOut">
              <a:rPr lang="de-DE" smtClean="0"/>
              <a:pPr/>
              <a:t>03.09.2015</a:t>
            </a:fld>
            <a:endParaRPr lang="de-DE"/>
          </a:p>
        </p:txBody>
      </p:sp>
      <p:sp>
        <p:nvSpPr>
          <p:cNvPr id="10" name="Slide Number Placeholder 9"/>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2" name="Footer Placeholder 11"/>
          <p:cNvSpPr>
            <a:spLocks noGrp="1"/>
          </p:cNvSpPr>
          <p:nvPr>
            <p:ph type="ftr" sz="quarter" idx="17"/>
          </p:nvPr>
        </p:nvSpPr>
        <p:spPr/>
        <p:txBody>
          <a:bodyPr rtlCol="0"/>
          <a:lstStyle/>
          <a:p>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23E4B3-2C73-4EB6-894D-4ED28E44A2E3}" type="datetimeFigureOut">
              <a:rPr lang="de-DE" smtClean="0"/>
              <a:pPr/>
              <a:t>03.09.2015</a:t>
            </a:fld>
            <a:endParaRPr lang="de-DE"/>
          </a:p>
        </p:txBody>
      </p:sp>
      <p:sp>
        <p:nvSpPr>
          <p:cNvPr id="12" name="Slide Number Placeholder 11"/>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4" name="Footer Placeholder 13"/>
          <p:cNvSpPr>
            <a:spLocks noGrp="1"/>
          </p:cNvSpPr>
          <p:nvPr>
            <p:ph type="ftr" sz="quarter" idx="17"/>
          </p:nvPr>
        </p:nvSpPr>
        <p:spPr/>
        <p:txBody>
          <a:bodyPr rtlCol="0"/>
          <a:lstStyle/>
          <a:p>
            <a:endParaRPr lang="de-D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23E4B3-2C73-4EB6-894D-4ED28E44A2E3}" type="datetimeFigureOut">
              <a:rPr lang="de-DE" smtClean="0"/>
              <a:pPr/>
              <a:t>03.09.2015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23E4B3-2C73-4EB6-894D-4ED28E44A2E3}" type="datetimeFigureOut">
              <a:rPr lang="de-DE" smtClean="0"/>
              <a:pPr/>
              <a:t>03.09.2015</a:t>
            </a:fld>
            <a:endParaRPr lang="de-D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a:xfrm>
            <a:off x="1600200" y="6248206"/>
            <a:ext cx="4572000" cy="365125"/>
          </a:xfrm>
        </p:spPr>
        <p:txBody>
          <a:bodyPr rtlCol="0"/>
          <a:lstStyle/>
          <a:p>
            <a:endParaRPr lang="de-D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23E4B3-2C73-4EB6-894D-4ED28E44A2E3}" type="datetimeFigureOut">
              <a:rPr lang="de-DE" smtClean="0"/>
              <a:pPr/>
              <a:t>03.09.2015</a:t>
            </a:fld>
            <a:endParaRPr lang="de-D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de-D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3786ED-FCDE-4826-B59D-783EEEF4F5DB}"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Personas</a:t>
            </a:r>
            <a:r>
              <a:rPr lang="de-DE" smtClean="0"/>
              <a:t> </a:t>
            </a:r>
            <a:r>
              <a:rPr lang="de-DE" err="1" smtClean="0"/>
              <a:t>Redesign</a:t>
            </a:r>
            <a:r>
              <a:rPr lang="de-DE" smtClean="0"/>
              <a:t> </a:t>
            </a:r>
            <a:r>
              <a:rPr lang="de-DE" err="1" smtClean="0"/>
              <a:t>Rz</a:t>
            </a:r>
            <a:endParaRPr lang="de-DE"/>
          </a:p>
        </p:txBody>
      </p:sp>
      <p:sp>
        <p:nvSpPr>
          <p:cNvPr id="3" name="Subtitle 2"/>
          <p:cNvSpPr>
            <a:spLocks noGrp="1"/>
          </p:cNvSpPr>
          <p:nvPr>
            <p:ph type="subTitle" idx="1"/>
          </p:nvPr>
        </p:nvSpPr>
        <p:spPr/>
        <p:txBody>
          <a:bodyPr/>
          <a:lstStyle/>
          <a:p>
            <a:r>
              <a:rPr lang="de-DE" smtClean="0"/>
              <a:t>Version 1.0</a:t>
            </a:r>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Olga </a:t>
            </a:r>
            <a:r>
              <a:rPr lang="en-US" sz="1800" dirty="0" err="1" smtClean="0"/>
              <a:t>ist</a:t>
            </a:r>
            <a:r>
              <a:rPr lang="en-US" sz="1800" dirty="0" smtClean="0"/>
              <a:t> 28 </a:t>
            </a:r>
            <a:r>
              <a:rPr lang="en-US" sz="1800" dirty="0" err="1" smtClean="0"/>
              <a:t>Jahre</a:t>
            </a:r>
            <a:r>
              <a:rPr lang="en-US" sz="1800" dirty="0" smtClean="0"/>
              <a:t> alt und </a:t>
            </a:r>
            <a:r>
              <a:rPr lang="en-US" sz="1800" dirty="0" err="1" smtClean="0"/>
              <a:t>studiert</a:t>
            </a:r>
            <a:r>
              <a:rPr lang="en-US" sz="1800" dirty="0" smtClean="0"/>
              <a:t> </a:t>
            </a:r>
            <a:r>
              <a:rPr lang="en-US" sz="1800" dirty="0" err="1" smtClean="0"/>
              <a:t>seit</a:t>
            </a:r>
            <a:r>
              <a:rPr lang="en-US" sz="1800" dirty="0" smtClean="0"/>
              <a:t> </a:t>
            </a:r>
            <a:r>
              <a:rPr lang="en-US" sz="1800" dirty="0" err="1" smtClean="0"/>
              <a:t>zwei</a:t>
            </a:r>
            <a:r>
              <a:rPr lang="en-US" sz="1800" dirty="0" smtClean="0"/>
              <a:t> </a:t>
            </a:r>
            <a:r>
              <a:rPr lang="en-US" sz="1800" dirty="0" err="1" smtClean="0"/>
              <a:t>Jahren</a:t>
            </a:r>
            <a:r>
              <a:rPr lang="en-US" sz="1800" dirty="0" smtClean="0"/>
              <a:t> in Deutschland </a:t>
            </a:r>
            <a:r>
              <a:rPr lang="de-DE" sz="1800" dirty="0" smtClean="0"/>
              <a:t>Medizin. Das erste Staatsexamen hat sie bereits in der Ukraine absolviert, jedoch hiernach einen Platz an der Uni Regensburg bekommen.</a:t>
            </a:r>
          </a:p>
          <a:p>
            <a:r>
              <a:rPr lang="en-US" sz="1800" dirty="0" smtClean="0"/>
              <a:t> Olga </a:t>
            </a:r>
            <a:r>
              <a:rPr lang="de-DE" sz="1800" dirty="0" smtClean="0"/>
              <a:t>versucht</a:t>
            </a:r>
            <a:r>
              <a:rPr lang="en-US" sz="1800" dirty="0" smtClean="0"/>
              <a:t> so </a:t>
            </a:r>
            <a:r>
              <a:rPr lang="en-US" sz="1800" dirty="0" err="1" smtClean="0"/>
              <a:t>weit</a:t>
            </a:r>
            <a:r>
              <a:rPr lang="en-US" sz="1800" dirty="0" smtClean="0"/>
              <a:t> </a:t>
            </a:r>
            <a:r>
              <a:rPr lang="en-US" sz="1800" dirty="0" err="1" smtClean="0"/>
              <a:t>es</a:t>
            </a:r>
            <a:r>
              <a:rPr lang="en-US" sz="1800" dirty="0" smtClean="0"/>
              <a:t> </a:t>
            </a:r>
            <a:r>
              <a:rPr lang="en-US" sz="1800" dirty="0" err="1" smtClean="0"/>
              <a:t>ihr</a:t>
            </a:r>
            <a:r>
              <a:rPr lang="en-US" sz="1800" dirty="0" smtClean="0"/>
              <a:t> </a:t>
            </a:r>
            <a:r>
              <a:rPr lang="en-US" sz="1800" dirty="0" err="1" smtClean="0"/>
              <a:t>möglich</a:t>
            </a:r>
            <a:r>
              <a:rPr lang="en-US" sz="1800" dirty="0" smtClean="0"/>
              <a:t> </a:t>
            </a:r>
            <a:r>
              <a:rPr lang="en-US" sz="1800" dirty="0" err="1" smtClean="0"/>
              <a:t>ist</a:t>
            </a:r>
            <a:r>
              <a:rPr lang="en-US" sz="1800" dirty="0" smtClean="0"/>
              <a:t>, </a:t>
            </a:r>
            <a:r>
              <a:rPr lang="en-US" sz="1800" dirty="0" err="1" smtClean="0"/>
              <a:t>ihre</a:t>
            </a:r>
            <a:r>
              <a:rPr lang="en-US" sz="1800" dirty="0" smtClean="0"/>
              <a:t> Problem </a:t>
            </a:r>
            <a:r>
              <a:rPr lang="en-US" sz="1800" dirty="0" err="1" smtClean="0"/>
              <a:t>selbst</a:t>
            </a:r>
            <a:r>
              <a:rPr lang="en-US" sz="1800" dirty="0" smtClean="0"/>
              <a:t> </a:t>
            </a:r>
            <a:r>
              <a:rPr lang="en-US" sz="1800" dirty="0" err="1" smtClean="0"/>
              <a:t>zu</a:t>
            </a:r>
            <a:r>
              <a:rPr lang="en-US" sz="1800" dirty="0" smtClean="0"/>
              <a:t> </a:t>
            </a:r>
            <a:r>
              <a:rPr lang="en-US" sz="1800" dirty="0" err="1" smtClean="0"/>
              <a:t>lösen</a:t>
            </a:r>
            <a:r>
              <a:rPr lang="en-US" sz="1800" dirty="0" smtClean="0"/>
              <a:t>. </a:t>
            </a:r>
            <a:r>
              <a:rPr lang="en-US" sz="1800" dirty="0" err="1" smtClean="0"/>
              <a:t>Sie</a:t>
            </a:r>
            <a:r>
              <a:rPr lang="en-US" sz="1800" dirty="0" smtClean="0"/>
              <a:t> </a:t>
            </a:r>
            <a:r>
              <a:rPr lang="en-US" sz="1800" dirty="0" err="1" smtClean="0"/>
              <a:t>findet</a:t>
            </a:r>
            <a:r>
              <a:rPr lang="en-US" sz="1800" dirty="0" smtClean="0"/>
              <a:t> </a:t>
            </a:r>
            <a:r>
              <a:rPr lang="en-US" sz="1800" dirty="0" err="1" smtClean="0"/>
              <a:t>sich</a:t>
            </a:r>
            <a:r>
              <a:rPr lang="en-US" sz="1800" dirty="0" smtClean="0"/>
              <a:t> </a:t>
            </a:r>
            <a:r>
              <a:rPr lang="en-US" sz="1800" dirty="0" err="1" smtClean="0"/>
              <a:t>deshalb</a:t>
            </a:r>
            <a:r>
              <a:rPr lang="en-US" sz="1800" dirty="0" smtClean="0"/>
              <a:t> </a:t>
            </a:r>
            <a:r>
              <a:rPr lang="en-US" sz="1800" dirty="0" err="1" smtClean="0"/>
              <a:t>mitlerweile</a:t>
            </a:r>
            <a:r>
              <a:rPr lang="en-US" sz="1800" dirty="0" smtClean="0"/>
              <a:t> </a:t>
            </a:r>
            <a:r>
              <a:rPr lang="en-US" sz="1800" dirty="0" err="1" smtClean="0"/>
              <a:t>sehr</a:t>
            </a:r>
            <a:r>
              <a:rPr lang="en-US" sz="1800" dirty="0" smtClean="0"/>
              <a:t> gut auf der RZ-</a:t>
            </a:r>
            <a:r>
              <a:rPr lang="en-US" sz="1800" dirty="0" err="1" smtClean="0"/>
              <a:t>Seite</a:t>
            </a:r>
            <a:r>
              <a:rPr lang="en-US" sz="1800" dirty="0" smtClean="0"/>
              <a:t> </a:t>
            </a:r>
            <a:r>
              <a:rPr lang="en-US" sz="1800" dirty="0" err="1" smtClean="0"/>
              <a:t>zurecht</a:t>
            </a:r>
            <a:r>
              <a:rPr lang="en-US" sz="1800" dirty="0" smtClean="0"/>
              <a:t>, </a:t>
            </a:r>
            <a:r>
              <a:rPr lang="en-US" sz="1800" dirty="0" err="1" smtClean="0"/>
              <a:t>jedoch</a:t>
            </a:r>
            <a:r>
              <a:rPr lang="en-US" sz="1800" dirty="0" smtClean="0"/>
              <a:t> hat </a:t>
            </a:r>
            <a:r>
              <a:rPr lang="en-US" sz="1800" dirty="0" err="1" smtClean="0"/>
              <a:t>sie</a:t>
            </a:r>
            <a:r>
              <a:rPr lang="en-US" sz="1800" dirty="0" smtClean="0"/>
              <a:t> </a:t>
            </a:r>
            <a:r>
              <a:rPr lang="en-US" sz="1800" dirty="0" err="1" smtClean="0"/>
              <a:t>hierfür</a:t>
            </a:r>
            <a:r>
              <a:rPr lang="en-US" sz="1800" dirty="0" smtClean="0"/>
              <a:t> </a:t>
            </a:r>
            <a:r>
              <a:rPr lang="en-US" sz="1800" dirty="0" err="1" smtClean="0"/>
              <a:t>sehr</a:t>
            </a:r>
            <a:r>
              <a:rPr lang="en-US" sz="1800" dirty="0" smtClean="0"/>
              <a:t> </a:t>
            </a:r>
            <a:r>
              <a:rPr lang="en-US" sz="1800" dirty="0" err="1" smtClean="0"/>
              <a:t>lange</a:t>
            </a:r>
            <a:r>
              <a:rPr lang="en-US" sz="1800" dirty="0" smtClean="0"/>
              <a:t> </a:t>
            </a:r>
            <a:r>
              <a:rPr lang="en-US" sz="1800" dirty="0" err="1" smtClean="0"/>
              <a:t>benötigt</a:t>
            </a:r>
            <a:r>
              <a:rPr lang="en-US" sz="1800" dirty="0" smtClean="0"/>
              <a:t>.</a:t>
            </a:r>
          </a:p>
          <a:p>
            <a:r>
              <a:rPr lang="en-US" sz="1800" dirty="0" err="1" smtClean="0"/>
              <a:t>Interresiert</a:t>
            </a:r>
            <a:r>
              <a:rPr lang="en-US" sz="1800" dirty="0" smtClean="0"/>
              <a:t> </a:t>
            </a:r>
            <a:r>
              <a:rPr lang="en-US" sz="1800" dirty="0" err="1" smtClean="0"/>
              <a:t>ist</a:t>
            </a:r>
            <a:r>
              <a:rPr lang="en-US" sz="1800" dirty="0" smtClean="0"/>
              <a:t> Olga </a:t>
            </a:r>
            <a:r>
              <a:rPr lang="en-US" sz="1800" dirty="0" err="1" smtClean="0"/>
              <a:t>vor</a:t>
            </a:r>
            <a:r>
              <a:rPr lang="en-US" sz="1800" dirty="0" smtClean="0"/>
              <a:t> </a:t>
            </a:r>
            <a:r>
              <a:rPr lang="en-US" sz="1800" dirty="0" err="1" smtClean="0"/>
              <a:t>allem</a:t>
            </a:r>
            <a:r>
              <a:rPr lang="en-US" sz="1800" dirty="0" smtClean="0"/>
              <a:t> an Software die </a:t>
            </a:r>
            <a:r>
              <a:rPr lang="en-US" sz="1800" dirty="0" err="1" smtClean="0"/>
              <a:t>Sie</a:t>
            </a:r>
            <a:r>
              <a:rPr lang="en-US" sz="1800" dirty="0" smtClean="0"/>
              <a:t> </a:t>
            </a:r>
            <a:r>
              <a:rPr lang="en-US" sz="1800" dirty="0" err="1" smtClean="0"/>
              <a:t>über</a:t>
            </a:r>
            <a:r>
              <a:rPr lang="en-US" sz="1800" dirty="0" smtClean="0"/>
              <a:t> das </a:t>
            </a:r>
            <a:r>
              <a:rPr lang="en-US" sz="1800" dirty="0" err="1" smtClean="0"/>
              <a:t>Rechenzentrum</a:t>
            </a:r>
            <a:r>
              <a:rPr lang="en-US" sz="1800" dirty="0" smtClean="0"/>
              <a:t> </a:t>
            </a:r>
            <a:r>
              <a:rPr lang="en-US" sz="1800" dirty="0" err="1" smtClean="0"/>
              <a:t>zur</a:t>
            </a:r>
            <a:r>
              <a:rPr lang="en-US" sz="1800" dirty="0" smtClean="0"/>
              <a:t> </a:t>
            </a:r>
            <a:r>
              <a:rPr lang="en-US" sz="1800" dirty="0" err="1" smtClean="0"/>
              <a:t>Verfügung</a:t>
            </a:r>
            <a:r>
              <a:rPr lang="en-US" sz="1800" dirty="0" smtClean="0"/>
              <a:t> </a:t>
            </a:r>
            <a:r>
              <a:rPr lang="en-US" sz="1800" dirty="0" err="1" smtClean="0"/>
              <a:t>gestellt</a:t>
            </a:r>
            <a:r>
              <a:rPr lang="en-US" sz="1800" dirty="0" smtClean="0"/>
              <a:t> </a:t>
            </a:r>
            <a:r>
              <a:rPr lang="en-US" sz="1800" dirty="0" err="1" smtClean="0"/>
              <a:t>bekommt</a:t>
            </a:r>
            <a:r>
              <a:rPr lang="en-US" sz="1800" dirty="0" smtClean="0"/>
              <a:t> und an den Support seiten, falls </a:t>
            </a:r>
            <a:r>
              <a:rPr lang="en-US" sz="1800" dirty="0" err="1" smtClean="0"/>
              <a:t>Fragen</a:t>
            </a:r>
            <a:r>
              <a:rPr lang="en-US" sz="1800" dirty="0" smtClean="0"/>
              <a:t> </a:t>
            </a:r>
            <a:r>
              <a:rPr lang="en-US" sz="1800" dirty="0" err="1" smtClean="0"/>
              <a:t>auftreten</a:t>
            </a:r>
            <a:r>
              <a:rPr lang="en-US" sz="1800" dirty="0" smtClean="0"/>
              <a:t>.</a:t>
            </a:r>
          </a:p>
          <a:p>
            <a:r>
              <a:rPr lang="en-US" sz="1800" dirty="0" smtClean="0"/>
              <a:t>Das </a:t>
            </a:r>
            <a:r>
              <a:rPr lang="en-US" sz="1800" dirty="0" err="1" smtClean="0"/>
              <a:t>Passwort</a:t>
            </a:r>
            <a:r>
              <a:rPr lang="en-US" sz="1800" dirty="0" smtClean="0"/>
              <a:t> </a:t>
            </a:r>
            <a:r>
              <a:rPr lang="en-US" sz="1800" dirty="0" err="1" smtClean="0"/>
              <a:t>ändert</a:t>
            </a:r>
            <a:r>
              <a:rPr lang="en-US" sz="1800" dirty="0" smtClean="0"/>
              <a:t> </a:t>
            </a:r>
            <a:r>
              <a:rPr lang="en-US" sz="1800" dirty="0" err="1" smtClean="0"/>
              <a:t>sie</a:t>
            </a:r>
            <a:r>
              <a:rPr lang="en-US" sz="1800" dirty="0" smtClean="0"/>
              <a:t> </a:t>
            </a:r>
            <a:r>
              <a:rPr lang="en-US" sz="1800" dirty="0" err="1" smtClean="0"/>
              <a:t>immer</a:t>
            </a:r>
            <a:r>
              <a:rPr lang="en-US" sz="1800" dirty="0" smtClean="0"/>
              <a:t> so </a:t>
            </a:r>
            <a:r>
              <a:rPr lang="en-US" sz="1800" dirty="0" err="1" smtClean="0"/>
              <a:t>spät</a:t>
            </a:r>
            <a:r>
              <a:rPr lang="en-US" sz="1800" dirty="0" smtClean="0"/>
              <a:t> </a:t>
            </a:r>
            <a:r>
              <a:rPr lang="en-US" sz="1800" dirty="0" err="1" smtClean="0"/>
              <a:t>wie</a:t>
            </a:r>
            <a:r>
              <a:rPr lang="en-US" sz="1800" dirty="0" smtClean="0"/>
              <a:t> </a:t>
            </a:r>
            <a:r>
              <a:rPr lang="en-US" sz="1800" dirty="0" err="1" smtClean="0"/>
              <a:t>möglich</a:t>
            </a:r>
            <a:r>
              <a:rPr lang="en-US" sz="1800" dirty="0" smtClean="0"/>
              <a:t>, </a:t>
            </a:r>
            <a:r>
              <a:rPr lang="en-US" sz="1800" dirty="0" err="1" smtClean="0"/>
              <a:t>weshalb</a:t>
            </a:r>
            <a:r>
              <a:rPr lang="en-US" sz="1800" dirty="0" smtClean="0"/>
              <a:t> </a:t>
            </a:r>
            <a:r>
              <a:rPr lang="en-US" sz="1800" dirty="0" err="1" smtClean="0"/>
              <a:t>Sie</a:t>
            </a:r>
            <a:r>
              <a:rPr lang="en-US" sz="1800" dirty="0" smtClean="0"/>
              <a:t> </a:t>
            </a:r>
            <a:r>
              <a:rPr lang="en-US" sz="1800" dirty="0" err="1" smtClean="0"/>
              <a:t>sich</a:t>
            </a:r>
            <a:r>
              <a:rPr lang="en-US" sz="1800" dirty="0" smtClean="0"/>
              <a:t> </a:t>
            </a:r>
            <a:r>
              <a:rPr lang="en-US" sz="1800" dirty="0" err="1" smtClean="0"/>
              <a:t>vor</a:t>
            </a:r>
            <a:r>
              <a:rPr lang="en-US" sz="1800" dirty="0" smtClean="0"/>
              <a:t> </a:t>
            </a:r>
            <a:r>
              <a:rPr lang="en-US" sz="1800" dirty="0" err="1" smtClean="0"/>
              <a:t>kurzen</a:t>
            </a:r>
            <a:r>
              <a:rPr lang="en-US" sz="1800" dirty="0" smtClean="0"/>
              <a:t> </a:t>
            </a:r>
            <a:r>
              <a:rPr lang="en-US" sz="1800" dirty="0" err="1" smtClean="0"/>
              <a:t>erst</a:t>
            </a:r>
            <a:r>
              <a:rPr lang="en-US" sz="1800" dirty="0" smtClean="0"/>
              <a:t> den SMS-Service </a:t>
            </a:r>
            <a:r>
              <a:rPr lang="en-US" sz="1800" dirty="0" err="1" smtClean="0"/>
              <a:t>eingerichtet</a:t>
            </a:r>
            <a:r>
              <a:rPr lang="en-US" sz="1800" dirty="0" smtClean="0"/>
              <a:t> hat, </a:t>
            </a:r>
            <a:r>
              <a:rPr lang="en-US" sz="1800" dirty="0" err="1" smtClean="0"/>
              <a:t>aus</a:t>
            </a:r>
            <a:r>
              <a:rPr lang="en-US" sz="1800" dirty="0" smtClean="0"/>
              <a:t> Angst </a:t>
            </a:r>
            <a:r>
              <a:rPr lang="en-US" sz="1800" dirty="0" err="1" smtClean="0"/>
              <a:t>sie</a:t>
            </a:r>
            <a:r>
              <a:rPr lang="en-US" sz="1800" dirty="0" smtClean="0"/>
              <a:t> </a:t>
            </a:r>
            <a:r>
              <a:rPr lang="en-US" sz="1800" dirty="0" err="1" smtClean="0"/>
              <a:t>vergesse</a:t>
            </a:r>
            <a:r>
              <a:rPr lang="en-US" sz="1800" dirty="0" smtClean="0"/>
              <a:t> </a:t>
            </a:r>
            <a:r>
              <a:rPr lang="en-US" sz="1800" dirty="0" err="1" smtClean="0"/>
              <a:t>es</a:t>
            </a:r>
            <a:r>
              <a:rPr lang="en-US" sz="1800" dirty="0" smtClean="0"/>
              <a:t> </a:t>
            </a:r>
            <a:r>
              <a:rPr lang="en-US" sz="1800" dirty="0" err="1" smtClean="0"/>
              <a:t>doch</a:t>
            </a:r>
            <a:r>
              <a:rPr lang="en-US" sz="1800" dirty="0" smtClean="0"/>
              <a:t> </a:t>
            </a:r>
            <a:r>
              <a:rPr lang="en-US" sz="1800" dirty="0" err="1" smtClean="0"/>
              <a:t>einmal</a:t>
            </a:r>
            <a:r>
              <a:rPr lang="en-US" sz="1800" dirty="0" smtClean="0"/>
              <a:t>  </a:t>
            </a:r>
            <a:endParaRPr lang="en-US" sz="14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2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Olga </a:t>
            </a:r>
            <a:r>
              <a:rPr lang="de-DE" sz="1500" dirty="0"/>
              <a:t>soll zunächst </a:t>
            </a:r>
            <a:r>
              <a:rPr lang="de-DE" sz="1500" dirty="0" smtClean="0"/>
              <a:t>ihr </a:t>
            </a:r>
            <a:r>
              <a:rPr lang="de-DE" sz="1500" dirty="0"/>
              <a:t>Passwort </a:t>
            </a:r>
            <a:r>
              <a:rPr lang="de-DE" sz="1500" dirty="0" smtClean="0"/>
              <a:t>ändern und ihren SMS Service einrichten.</a:t>
            </a:r>
            <a:endParaRPr lang="de-DE" sz="1800" dirty="0"/>
          </a:p>
          <a:p>
            <a:r>
              <a:rPr lang="de-DE" sz="1800" dirty="0"/>
              <a:t>Szenario </a:t>
            </a:r>
            <a:r>
              <a:rPr lang="de-DE" sz="1800" dirty="0" smtClean="0"/>
              <a:t>2:</a:t>
            </a:r>
          </a:p>
          <a:p>
            <a:pPr lvl="1"/>
            <a:r>
              <a:rPr lang="de-DE" sz="1500" dirty="0" smtClean="0"/>
              <a:t>Olga hat vor kurzem Ihr Passwort vergessen, kann sich jedoch nicht mehr daran erinnern. Weshalb sie den vor kurzen eingerichteten SMS Service in Anspruch nimmt um ihr Passwort zurück zu setzen. </a:t>
            </a:r>
          </a:p>
          <a:p>
            <a:r>
              <a:rPr lang="de-DE" sz="1800" dirty="0" smtClean="0"/>
              <a:t>Szenario 3:</a:t>
            </a:r>
          </a:p>
          <a:p>
            <a:pPr lvl="1"/>
            <a:r>
              <a:rPr lang="de-DE" sz="1500" dirty="0" smtClean="0"/>
              <a:t>Um sich nicht jedes mal an das Passwort erinnern zu müssen beschließt Olga ihr E-Mail Konto mit Outlook zu verbinden und informiert sich hierfür auf der RZ Seite, wie dies funktioniert.</a:t>
            </a:r>
            <a:endParaRPr lang="de-DE" sz="1500" dirty="0"/>
          </a:p>
          <a:p>
            <a:r>
              <a:rPr lang="de-DE" sz="1800" dirty="0" smtClean="0"/>
              <a:t>Szenario 4:</a:t>
            </a:r>
            <a:endParaRPr lang="de-DE" sz="1800" dirty="0"/>
          </a:p>
          <a:p>
            <a:pPr lvl="1"/>
            <a:r>
              <a:rPr lang="de-DE" sz="1500" dirty="0" smtClean="0"/>
              <a:t>Nachdem Olga weiß wie sie das Konto mit Outlook verbindet, bemerkt sie, dass auf ihrem Rechner noch kein Outlook installiert ist, weshalb sie nun nach dem Office Paket sucht und dieses </a:t>
            </a:r>
            <a:r>
              <a:rPr lang="de-DE" sz="1500" dirty="0" err="1" smtClean="0"/>
              <a:t>herunterläd</a:t>
            </a:r>
            <a:r>
              <a:rPr lang="de-DE" sz="1500" dirty="0" smtClean="0"/>
              <a:t>.</a:t>
            </a:r>
          </a:p>
          <a:p>
            <a:pPr lvl="1"/>
            <a:endParaRPr lang="de-DE" sz="1500" dirty="0"/>
          </a:p>
          <a:p>
            <a:pPr lvl="1"/>
            <a:endParaRPr lang="de-DE" sz="700" dirty="0"/>
          </a:p>
          <a:p>
            <a:pPr lvl="1"/>
            <a:endParaRPr lang="de-DE" sz="15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0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Hubert</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2838990688"/>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48</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Professor der </a:t>
                      </a:r>
                      <a:r>
                        <a:rPr kumimoji="0" lang="de-DE" sz="1000" b="0" i="0" u="none" strike="noStrike" cap="none" normalizeH="0" baseline="0" noProof="0" dirty="0" smtClean="0">
                          <a:ln>
                            <a:noFill/>
                          </a:ln>
                          <a:solidFill>
                            <a:schemeClr val="tx1"/>
                          </a:solidFill>
                          <a:effectLst/>
                          <a:latin typeface="Arial" charset="0"/>
                        </a:rPr>
                        <a:t>Literaturwissenschaft</a:t>
                      </a:r>
                      <a:r>
                        <a:rPr kumimoji="0" lang="en-US" sz="1000" b="0" i="0" u="none" strike="noStrike" cap="none" normalizeH="0" baseline="0" dirty="0" smtClean="0">
                          <a:ln>
                            <a:noFill/>
                          </a:ln>
                          <a:solidFill>
                            <a:schemeClr val="tx1"/>
                          </a:solidFill>
                          <a:effectLst/>
                          <a:latin typeface="Arial" charset="0"/>
                        </a:rPr>
                        <a:t> </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2" name="Picture 2" descr="Hubert Jo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29614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04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Christina </a:t>
            </a:r>
            <a:r>
              <a:rPr lang="de-DE" sz="1800" dirty="0" smtClean="0"/>
              <a:t>ist 25 Jahre alt und schreibt gerade ihre Doktorarbeit in Physik. Hierfür benötigt sie einige kostenpflichtige Programme, welche sie jedoch über das Rechenzentrum umsonst bekommt.</a:t>
            </a:r>
          </a:p>
          <a:p>
            <a:r>
              <a:rPr lang="de-DE" sz="1800" dirty="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dirty="0" smtClean="0"/>
              <a:t>Da Christina ihre Ergebnisse lieber auf Papier ausgedruckt auswertet, muss sie regelmäßig ihr Guthaben aufladen</a:t>
            </a:r>
            <a:endParaRPr lang="en-US" sz="14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34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a:t>
            </a:r>
            <a:r>
              <a:rPr lang="de-DE" sz="1500" err="1" smtClean="0"/>
              <a:t>iher</a:t>
            </a:r>
            <a:r>
              <a:rPr lang="de-DE" sz="1500" smtClean="0"/>
              <a:t>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8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err="1" smtClean="0"/>
              <a:t>Franziska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29454792"/>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42</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Dozentin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Rechtswissenschaft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6"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537" y="1628800"/>
            <a:ext cx="91210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3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smtClean="0"/>
              <a:t> Christina </a:t>
            </a:r>
            <a:r>
              <a:rPr lang="de-DE" sz="1800" smtClean="0"/>
              <a:t>ist 25 Jahre alt und schreibt gerade ihre Doktorarbeit in Physik. Hierfür benötigt sie einige kostenpflichtige Programme, welche sie jedoch über das Rechenzentrum umsonst bekommt.</a:t>
            </a:r>
          </a:p>
          <a:p>
            <a:r>
              <a:rPr lang="de-DE" sz="180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smtClean="0"/>
              <a:t>Da Christina ihre Ergebnisse lieber auf Papier ausgedruckt auswertet, muss sie regelmäßig ihr Guthaben aufladen</a:t>
            </a:r>
            <a:endParaRPr lang="en-US" sz="140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97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a:t>
            </a:r>
            <a:r>
              <a:rPr lang="de-DE" sz="1500" err="1" smtClean="0"/>
              <a:t>iher</a:t>
            </a:r>
            <a:r>
              <a:rPr lang="de-DE" sz="1500" smtClean="0"/>
              <a:t>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32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Leopold</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169249791"/>
              </p:ext>
            </p:extLst>
          </p:nvPr>
        </p:nvGraphicFramePr>
        <p:xfrm>
          <a:off x="3203848" y="1772816"/>
          <a:ext cx="5472608" cy="423789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56</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Abteilungsleiter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Personalangelegenheiten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die RZ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gelegentlich</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Kümmert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um </a:t>
                      </a:r>
                      <a:r>
                        <a:rPr kumimoji="0" lang="en-US" sz="1000" b="0" i="0" u="none" strike="noStrike" cap="none" normalizeH="0" baseline="0" dirty="0" err="1" smtClean="0">
                          <a:ln>
                            <a:noFill/>
                          </a:ln>
                          <a:solidFill>
                            <a:schemeClr val="tx1"/>
                          </a:solidFill>
                          <a:effectLst/>
                          <a:latin typeface="Arial" charset="0"/>
                        </a:rPr>
                        <a:t>Personalengelgenheiten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das Office </a:t>
                      </a:r>
                      <a:r>
                        <a:rPr kumimoji="0" lang="en-US" sz="1000" b="0" i="0" u="none" strike="noStrike" cap="none" normalizeH="0" baseline="0" dirty="0" err="1" smtClean="0">
                          <a:ln>
                            <a:noFill/>
                          </a:ln>
                          <a:solidFill>
                            <a:schemeClr val="tx1"/>
                          </a:solidFill>
                          <a:effectLst/>
                          <a:latin typeface="Arial" charset="0"/>
                        </a:rPr>
                        <a:t>Paket</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kennt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hiermit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gut </a:t>
                      </a:r>
                      <a:r>
                        <a:rPr kumimoji="0" lang="en-US" sz="1000" b="0" i="0" u="none" strike="noStrike" cap="none" normalizeH="0" baseline="0" dirty="0" err="1" smtClean="0">
                          <a:ln>
                            <a:noFill/>
                          </a:ln>
                          <a:solidFill>
                            <a:schemeClr val="tx1"/>
                          </a:solidFill>
                          <a:effectLst/>
                          <a:latin typeface="Arial" charset="0"/>
                        </a:rPr>
                        <a:t>aus</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meist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keine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nun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Google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verwendete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Funktionen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weiterhin</a:t>
                      </a:r>
                      <a:r>
                        <a:rPr kumimoji="0" lang="en-US" sz="1000" b="0" i="0" u="none" strike="noStrike" cap="none" normalizeH="0" baseline="0" dirty="0" smtClean="0">
                          <a:ln>
                            <a:noFill/>
                          </a:ln>
                          <a:solidFill>
                            <a:schemeClr val="tx1"/>
                          </a:solidFill>
                          <a:effectLst/>
                          <a:latin typeface="Arial" charset="0"/>
                        </a:rPr>
                        <a:t> am </a:t>
                      </a:r>
                      <a:r>
                        <a:rPr kumimoji="0" lang="en-US" sz="1000" b="0" i="0" u="none" strike="noStrike" cap="none" normalizeH="0" baseline="0" dirty="0" err="1" smtClean="0">
                          <a:ln>
                            <a:noFill/>
                          </a:ln>
                          <a:solidFill>
                            <a:schemeClr val="tx1"/>
                          </a:solidFill>
                          <a:effectLst/>
                          <a:latin typeface="Arial" charset="0"/>
                        </a:rPr>
                        <a:t>selben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Platz</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alle</a:t>
                      </a:r>
                      <a:r>
                        <a:rPr kumimoji="0" lang="en-US" sz="1000" b="0" i="0" u="none" strike="noStrike" cap="none" normalizeH="0" baseline="0" dirty="0" smtClean="0">
                          <a:ln>
                            <a:noFill/>
                          </a:ln>
                          <a:solidFill>
                            <a:schemeClr val="tx1"/>
                          </a:solidFill>
                          <a:effectLst/>
                          <a:latin typeface="Arial" charset="0"/>
                        </a:rPr>
                        <a:t> seine Bookmarks </a:t>
                      </a:r>
                      <a:r>
                        <a:rPr kumimoji="0" lang="en-US" sz="1000" b="0" i="0" u="none" strike="noStrike" cap="none" normalizeH="0" baseline="0" dirty="0" err="1" smtClean="0">
                          <a:ln>
                            <a:noFill/>
                          </a:ln>
                          <a:solidFill>
                            <a:schemeClr val="tx1"/>
                          </a:solidFill>
                          <a:effectLst/>
                          <a:latin typeface="Arial" charset="0"/>
                        </a:rPr>
                        <a:t>neu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speichern</a:t>
                      </a:r>
                      <a:r>
                        <a:rPr kumimoji="0" lang="en-US" sz="1000" b="0" i="0" u="none" strike="noStrike" cap="none" normalizeH="0" baseline="0" dirty="0" smtClean="0">
                          <a:ln>
                            <a:noFill/>
                          </a:ln>
                          <a:solidFill>
                            <a:schemeClr val="tx1"/>
                          </a:solidFill>
                          <a:effectLst/>
                          <a:latin typeface="Arial" charset="0"/>
                        </a:rPr>
                        <a:t> muss</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das System </a:t>
                      </a:r>
                      <a:r>
                        <a:rPr kumimoji="0" lang="en-US" sz="1000" b="0" i="0" u="none" strike="noStrike" cap="none" normalizeH="0" baseline="0" dirty="0" err="1" smtClean="0">
                          <a:ln>
                            <a:noFill/>
                          </a:ln>
                          <a:solidFill>
                            <a:schemeClr val="tx1"/>
                          </a:solidFill>
                          <a:effectLst/>
                          <a:latin typeface="Arial" charset="0"/>
                        </a:rPr>
                        <a:t>schon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Umgestlatung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viel</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besser</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jede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Veränderung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zunächst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immer</a:t>
                      </a:r>
                      <a:r>
                        <a:rPr kumimoji="0" lang="en-US" sz="1000" b="0" i="0" u="none" strike="noStrike" cap="none" normalizeH="0" baseline="0" dirty="0" smtClean="0">
                          <a:ln>
                            <a:noFill/>
                          </a:ln>
                          <a:solidFill>
                            <a:schemeClr val="tx1"/>
                          </a:solidFill>
                          <a:effectLst/>
                          <a:latin typeface="Arial" charset="0"/>
                        </a:rPr>
                        <a:t> gut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772816"/>
            <a:ext cx="1091611"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33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a:t>
            </a:r>
            <a:r>
              <a:rPr lang="en-US" sz="1800" dirty="0" smtClean="0"/>
              <a:t>Leopold </a:t>
            </a:r>
            <a:r>
              <a:rPr lang="en-US" sz="1800" dirty="0" err="1" smtClean="0"/>
              <a:t>arbeitet</a:t>
            </a:r>
            <a:r>
              <a:rPr lang="en-US" sz="1800" dirty="0" smtClean="0"/>
              <a:t> </a:t>
            </a:r>
            <a:r>
              <a:rPr lang="en-US" sz="1800" dirty="0" err="1" smtClean="0"/>
              <a:t>bereits</a:t>
            </a:r>
            <a:r>
              <a:rPr lang="en-US" sz="1800" dirty="0" smtClean="0"/>
              <a:t> </a:t>
            </a:r>
            <a:r>
              <a:rPr lang="en-US" sz="1800" dirty="0" err="1" smtClean="0"/>
              <a:t>seit</a:t>
            </a:r>
            <a:r>
              <a:rPr lang="en-US" sz="1800" dirty="0" smtClean="0"/>
              <a:t> 30 </a:t>
            </a:r>
            <a:r>
              <a:rPr lang="en-US" sz="1800" dirty="0" err="1" smtClean="0"/>
              <a:t>Jahren</a:t>
            </a:r>
            <a:r>
              <a:rPr lang="en-US" sz="1800" dirty="0" smtClean="0"/>
              <a:t> </a:t>
            </a:r>
            <a:r>
              <a:rPr lang="en-US" sz="1800" dirty="0" err="1" smtClean="0"/>
              <a:t>als</a:t>
            </a:r>
            <a:r>
              <a:rPr lang="en-US" sz="1800" dirty="0" smtClean="0"/>
              <a:t> </a:t>
            </a:r>
            <a:r>
              <a:rPr lang="en-US" sz="1800" dirty="0" err="1" smtClean="0"/>
              <a:t>Personaler</a:t>
            </a:r>
            <a:r>
              <a:rPr lang="en-US" sz="1800" dirty="0" smtClean="0"/>
              <a:t>, </a:t>
            </a:r>
            <a:r>
              <a:rPr lang="en-US" sz="1800" dirty="0" err="1" smtClean="0"/>
              <a:t>jedoch</a:t>
            </a:r>
            <a:r>
              <a:rPr lang="en-US" sz="1800" dirty="0" smtClean="0"/>
              <a:t> </a:t>
            </a:r>
            <a:r>
              <a:rPr lang="en-US" sz="1800" dirty="0" err="1" smtClean="0"/>
              <a:t>erst</a:t>
            </a:r>
            <a:r>
              <a:rPr lang="en-US" sz="1800" dirty="0" smtClean="0"/>
              <a:t> </a:t>
            </a:r>
            <a:r>
              <a:rPr lang="en-US" sz="1800" dirty="0" err="1" smtClean="0"/>
              <a:t>seit</a:t>
            </a:r>
            <a:r>
              <a:rPr lang="en-US" sz="1800" dirty="0" smtClean="0"/>
              <a:t> 5 </a:t>
            </a:r>
            <a:r>
              <a:rPr lang="en-US" sz="1800" dirty="0" err="1" smtClean="0"/>
              <a:t>Jahren</a:t>
            </a:r>
            <a:r>
              <a:rPr lang="en-US" sz="1800" dirty="0" smtClean="0"/>
              <a:t> an der </a:t>
            </a:r>
            <a:r>
              <a:rPr lang="de-DE" sz="1800" dirty="0" smtClean="0"/>
              <a:t>Universität</a:t>
            </a:r>
            <a:r>
              <a:rPr lang="en-US" sz="1800" dirty="0" smtClean="0"/>
              <a:t>. In </a:t>
            </a:r>
            <a:r>
              <a:rPr lang="de-DE" sz="1800" dirty="0" smtClean="0"/>
              <a:t>seinen Zuständigkeitsbereich fallen alle Personalangelegenheiten der Beschäftigen an der Universität als auch deren Rechts- und Grundsatzfragen.</a:t>
            </a:r>
          </a:p>
          <a:p>
            <a:r>
              <a:rPr lang="de-DE" sz="1800" dirty="0" smtClean="0"/>
              <a:t>Interesse hat Leopold vor allem an den Seiten welche Mitarbeiter betreffen, als auch rechtliche Seiten.</a:t>
            </a:r>
          </a:p>
          <a:p>
            <a:r>
              <a:rPr lang="de-DE" sz="1800" dirty="0" smtClean="0"/>
              <a:t>Da Leopold sehr Technikaffin ist und auch selbst einige Erfahrung mit der Programmierung von Webseiten hat, weiß er sich meist zu helfen wenn er Fragen hat. </a:t>
            </a:r>
            <a:endParaRPr lang="de-DE" sz="1800" dirty="0"/>
          </a:p>
          <a:p>
            <a:r>
              <a:rPr lang="de-DE" sz="1800" dirty="0" smtClean="0"/>
              <a:t>Häufig benutzte Seiten hat sich Leopold gebookmarkt um diese nicht immer wieder erneut Suchen zu müssen.</a:t>
            </a:r>
          </a:p>
          <a:p>
            <a:r>
              <a:rPr lang="de-DE" sz="1800" dirty="0" smtClean="0"/>
              <a:t>Leopold benutzt Google, wenn er nach kurzer Zeit nicht findet nach was er sucht.</a:t>
            </a:r>
            <a:endParaRPr lang="de-DE" sz="1800" dirty="0" smtClean="0"/>
          </a:p>
          <a:p>
            <a:endParaRPr lang="de-DE" sz="14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76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Einführung</a:t>
            </a:r>
            <a:endParaRPr lang="de-DE"/>
          </a:p>
        </p:txBody>
      </p:sp>
      <p:sp>
        <p:nvSpPr>
          <p:cNvPr id="3" name="Content Placeholder 2"/>
          <p:cNvSpPr>
            <a:spLocks noGrp="1"/>
          </p:cNvSpPr>
          <p:nvPr>
            <p:ph sz="quarter" idx="1"/>
          </p:nvPr>
        </p:nvSpPr>
        <p:spPr/>
        <p:txBody>
          <a:bodyPr>
            <a:normAutofit lnSpcReduction="10000"/>
          </a:bodyPr>
          <a:lstStyle/>
          <a:p>
            <a:r>
              <a:rPr lang="de-DE" sz="1800" smtClean="0"/>
              <a:t>Ziel dieses Dokuments ist die Beschreibung der typischen Nutzer der Rechenzentrumsseite der Universität Regensburg</a:t>
            </a:r>
          </a:p>
          <a:p>
            <a:pPr lvl="1"/>
            <a:r>
              <a:rPr lang="de-DE" sz="1600" smtClean="0"/>
              <a:t>Die beschriebenen Persona dienen der verbesserten Kommunikation innerhalb des Entwicklungsteams und ermöglicht Rückbezug, wenn fragen zu Informationsarchitektur zu treffen sind („Braucht dieser Nutzer wirklich diese Information?“)</a:t>
            </a:r>
          </a:p>
          <a:p>
            <a:pPr lvl="1"/>
            <a:r>
              <a:rPr lang="de-DE" sz="1600" smtClean="0"/>
              <a:t>Die hier dargestellten Persona wurden aus den folgenden Dokumenten abgeleitet:</a:t>
            </a:r>
          </a:p>
          <a:p>
            <a:pPr lvl="2"/>
            <a:r>
              <a:rPr lang="de-DE" sz="1300" smtClean="0"/>
              <a:t>Fragebögen</a:t>
            </a:r>
          </a:p>
          <a:p>
            <a:pPr lvl="2"/>
            <a:r>
              <a:rPr lang="de-DE" sz="1300" smtClean="0"/>
              <a:t>Nutzerinterviews</a:t>
            </a:r>
          </a:p>
          <a:p>
            <a:pPr lvl="2"/>
            <a:r>
              <a:rPr lang="de-DE" sz="1300" smtClean="0"/>
              <a:t>Fokusgruppen</a:t>
            </a:r>
          </a:p>
          <a:p>
            <a:pPr lvl="2"/>
            <a:r>
              <a:rPr lang="de-DE" sz="1300" smtClean="0"/>
              <a:t>User &amp; Task Analyse</a:t>
            </a:r>
          </a:p>
          <a:p>
            <a:pPr lvl="2">
              <a:buNone/>
            </a:pPr>
            <a:endParaRPr lang="de-DE" sz="1300" smtClean="0"/>
          </a:p>
          <a:p>
            <a:r>
              <a:rPr lang="de-DE" sz="1900" smtClean="0"/>
              <a:t>Was sind Personas?</a:t>
            </a:r>
          </a:p>
          <a:p>
            <a:pPr lvl="2">
              <a:lnSpc>
                <a:spcPct val="80000"/>
              </a:lnSpc>
            </a:pPr>
            <a:r>
              <a:rPr lang="en-US" sz="1200" err="1" smtClean="0"/>
              <a:t>Typische</a:t>
            </a:r>
            <a:r>
              <a:rPr lang="en-US" sz="1200" smtClean="0"/>
              <a:t> User </a:t>
            </a:r>
            <a:r>
              <a:rPr lang="en-US" sz="1200" err="1" smtClean="0"/>
              <a:t>basierend</a:t>
            </a:r>
            <a:r>
              <a:rPr lang="en-US" sz="1200" smtClean="0"/>
              <a:t> auf </a:t>
            </a:r>
            <a:r>
              <a:rPr lang="en-US" sz="1200" err="1" smtClean="0"/>
              <a:t>tatsächlichen</a:t>
            </a:r>
            <a:r>
              <a:rPr lang="en-US" sz="1200" smtClean="0"/>
              <a:t> </a:t>
            </a:r>
            <a:r>
              <a:rPr lang="en-US" sz="1200" err="1" smtClean="0"/>
              <a:t>Nutzerdaten</a:t>
            </a:r>
            <a:r>
              <a:rPr lang="en-US" sz="1200" smtClean="0"/>
              <a:t> – </a:t>
            </a:r>
            <a:r>
              <a:rPr lang="en-US" sz="1200" err="1" smtClean="0"/>
              <a:t>Wer</a:t>
            </a:r>
            <a:r>
              <a:rPr lang="en-US" sz="1200" smtClean="0"/>
              <a:t> </a:t>
            </a:r>
            <a:r>
              <a:rPr lang="en-US" sz="1200" err="1" smtClean="0"/>
              <a:t>ist</a:t>
            </a:r>
            <a:r>
              <a:rPr lang="en-US" sz="1200" smtClean="0"/>
              <a:t> </a:t>
            </a:r>
            <a:r>
              <a:rPr lang="en-US" sz="1200" err="1" smtClean="0"/>
              <a:t>der</a:t>
            </a:r>
            <a:r>
              <a:rPr lang="en-US" sz="1200" smtClean="0"/>
              <a:t> User, was </a:t>
            </a:r>
            <a:r>
              <a:rPr lang="en-US" sz="1200" err="1" smtClean="0"/>
              <a:t>sind</a:t>
            </a:r>
            <a:r>
              <a:rPr lang="en-US" sz="1200" smtClean="0"/>
              <a:t> seine/</a:t>
            </a:r>
            <a:r>
              <a:rPr lang="en-US" sz="1200" err="1" smtClean="0"/>
              <a:t>ihre</a:t>
            </a:r>
            <a:r>
              <a:rPr lang="en-US" sz="1200" smtClean="0"/>
              <a:t> </a:t>
            </a:r>
            <a:r>
              <a:rPr lang="en-US" sz="1200" err="1" smtClean="0"/>
              <a:t>Ziele</a:t>
            </a:r>
            <a:r>
              <a:rPr lang="en-US" sz="1200" smtClean="0"/>
              <a:t>?</a:t>
            </a:r>
          </a:p>
          <a:p>
            <a:pPr lvl="2">
              <a:lnSpc>
                <a:spcPct val="80000"/>
              </a:lnSpc>
            </a:pPr>
            <a:r>
              <a:rPr lang="en-US" sz="1200" err="1" smtClean="0"/>
              <a:t>Stellen</a:t>
            </a:r>
            <a:r>
              <a:rPr lang="en-US" sz="1200" smtClean="0"/>
              <a:t> </a:t>
            </a:r>
            <a:r>
              <a:rPr lang="en-US" sz="1200" err="1" smtClean="0"/>
              <a:t>gemeinsames</a:t>
            </a:r>
            <a:r>
              <a:rPr lang="en-US" sz="1200" smtClean="0"/>
              <a:t> </a:t>
            </a:r>
            <a:r>
              <a:rPr lang="en-US" sz="1200" err="1" smtClean="0"/>
              <a:t>Verständnis</a:t>
            </a:r>
            <a:r>
              <a:rPr lang="en-US" sz="1200" smtClean="0"/>
              <a:t> </a:t>
            </a:r>
            <a:r>
              <a:rPr lang="en-US" sz="1200" err="1" smtClean="0"/>
              <a:t>sicher</a:t>
            </a:r>
            <a:endParaRPr lang="en-US" sz="1200" smtClean="0"/>
          </a:p>
          <a:p>
            <a:pPr lvl="2">
              <a:lnSpc>
                <a:spcPct val="80000"/>
              </a:lnSpc>
            </a:pPr>
            <a:r>
              <a:rPr lang="en-US" sz="1200" err="1" smtClean="0"/>
              <a:t>Eine</a:t>
            </a:r>
            <a:r>
              <a:rPr lang="en-US" sz="1200" smtClean="0"/>
              <a:t> Persona </a:t>
            </a:r>
            <a:r>
              <a:rPr lang="en-US" sz="1200" err="1" smtClean="0"/>
              <a:t>steht</a:t>
            </a:r>
            <a:r>
              <a:rPr lang="en-US" sz="1200" smtClean="0"/>
              <a:t> </a:t>
            </a:r>
            <a:r>
              <a:rPr lang="en-US" sz="1200" err="1" smtClean="0"/>
              <a:t>stellvertrend</a:t>
            </a:r>
            <a:r>
              <a:rPr lang="en-US" sz="1200" smtClean="0"/>
              <a:t> </a:t>
            </a:r>
            <a:r>
              <a:rPr lang="en-US" sz="1200" err="1" smtClean="0"/>
              <a:t>für</a:t>
            </a:r>
            <a:r>
              <a:rPr lang="en-US" sz="1200" smtClean="0"/>
              <a:t> </a:t>
            </a:r>
            <a:r>
              <a:rPr lang="en-US" sz="1200" err="1" smtClean="0"/>
              <a:t>eine</a:t>
            </a:r>
            <a:r>
              <a:rPr lang="en-US" sz="1200" smtClean="0"/>
              <a:t> </a:t>
            </a:r>
            <a:r>
              <a:rPr lang="en-US" sz="1200" err="1" smtClean="0"/>
              <a:t>größere</a:t>
            </a:r>
            <a:r>
              <a:rPr lang="en-US" sz="1200" smtClean="0"/>
              <a:t> </a:t>
            </a:r>
            <a:r>
              <a:rPr lang="en-US" sz="1200" err="1" smtClean="0"/>
              <a:t>Klasse</a:t>
            </a:r>
            <a:r>
              <a:rPr lang="en-US" sz="1200" smtClean="0"/>
              <a:t> von </a:t>
            </a:r>
            <a:r>
              <a:rPr lang="en-US" sz="1200" err="1" smtClean="0"/>
              <a:t>Nutzern</a:t>
            </a:r>
            <a:endParaRPr lang="en-US" sz="12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p:txBody>
          <a:bodyPr>
            <a:normAutofit lnSpcReduction="10000"/>
          </a:bodyPr>
          <a:lstStyle/>
          <a:p>
            <a:r>
              <a:rPr lang="de-DE" sz="1800" dirty="0"/>
              <a:t>Szenario 1:</a:t>
            </a:r>
          </a:p>
          <a:p>
            <a:pPr lvl="1"/>
            <a:r>
              <a:rPr lang="de-DE" sz="1500" dirty="0" smtClean="0"/>
              <a:t>Leopold</a:t>
            </a:r>
            <a:r>
              <a:rPr lang="de-DE" sz="1500" dirty="0" smtClean="0"/>
              <a:t> </a:t>
            </a:r>
            <a:r>
              <a:rPr lang="de-DE" sz="1500" dirty="0"/>
              <a:t>soll zunächst </a:t>
            </a:r>
            <a:r>
              <a:rPr lang="de-DE" sz="1500" dirty="0" smtClean="0"/>
              <a:t>ihr </a:t>
            </a:r>
            <a:r>
              <a:rPr lang="de-DE" sz="1500" dirty="0"/>
              <a:t>Passwort </a:t>
            </a:r>
            <a:r>
              <a:rPr lang="de-DE" sz="1500" dirty="0" smtClean="0"/>
              <a:t>ändern und </a:t>
            </a:r>
            <a:r>
              <a:rPr lang="de-DE" sz="1500" dirty="0" smtClean="0"/>
              <a:t>seinen SMS Service einrichten </a:t>
            </a:r>
            <a:endParaRPr lang="de-DE" sz="1800" dirty="0"/>
          </a:p>
          <a:p>
            <a:r>
              <a:rPr lang="de-DE" sz="1800" dirty="0"/>
              <a:t>Szenario 2</a:t>
            </a:r>
            <a:r>
              <a:rPr lang="de-DE" sz="1800" dirty="0" smtClean="0"/>
              <a:t>:</a:t>
            </a:r>
          </a:p>
          <a:p>
            <a:pPr lvl="1"/>
            <a:r>
              <a:rPr lang="de-DE" sz="1500" dirty="0" smtClean="0"/>
              <a:t>Da Leopold viel mit Mitarbeitern zu tun hat, sucht er nach den Mitarbeitern die am Rechenzentrum arbeiten und ob die aufgelisteten Personen mit seiner Personalliste übereinstimmen.</a:t>
            </a:r>
            <a:endParaRPr lang="de-DE" sz="1500" dirty="0"/>
          </a:p>
          <a:p>
            <a:r>
              <a:rPr lang="de-DE" sz="1800" dirty="0" smtClean="0"/>
              <a:t>Szenario 3</a:t>
            </a:r>
            <a:r>
              <a:rPr lang="de-DE" sz="1800" dirty="0" smtClean="0"/>
              <a:t>:</a:t>
            </a:r>
          </a:p>
          <a:p>
            <a:pPr lvl="1"/>
            <a:r>
              <a:rPr lang="de-DE" sz="1500" dirty="0" smtClean="0"/>
              <a:t>Danach sieht sich Leopold die aktuellen Stellenausschreibungen des Rechenzentrums an und ob diese korrekt ausgeschrieben und genehmigt sind.</a:t>
            </a:r>
            <a:endParaRPr lang="de-DE" sz="1800" dirty="0"/>
          </a:p>
          <a:p>
            <a:r>
              <a:rPr lang="de-DE" sz="1800" dirty="0" smtClean="0"/>
              <a:t>Szenario 4:</a:t>
            </a:r>
          </a:p>
          <a:p>
            <a:pPr lvl="1"/>
            <a:r>
              <a:rPr lang="de-DE" sz="1500" dirty="0" smtClean="0"/>
              <a:t>Da sein alter Rechner schon recht alt ist, bekommt Leopold bald einen neuen Rechner, weshalb er sich das Beschaffungsformular herunterlädt und sich über den </a:t>
            </a:r>
            <a:r>
              <a:rPr lang="de-DE" sz="1500" dirty="0" err="1" smtClean="0"/>
              <a:t>Lieferserivice</a:t>
            </a:r>
            <a:r>
              <a:rPr lang="de-DE" sz="1500" dirty="0" smtClean="0"/>
              <a:t> informiert.</a:t>
            </a:r>
            <a:endParaRPr lang="de-DE" sz="1500" dirty="0" smtClean="0"/>
          </a:p>
          <a:p>
            <a:r>
              <a:rPr lang="de-DE" sz="1800" dirty="0" smtClean="0"/>
              <a:t>Szenario 5:</a:t>
            </a:r>
            <a:endParaRPr lang="de-DE" sz="1800" dirty="0"/>
          </a:p>
          <a:p>
            <a:pPr lvl="1"/>
            <a:r>
              <a:rPr lang="de-DE" sz="1500" dirty="0" smtClean="0"/>
              <a:t>Nach zwei Wochen beginnt Leopolds seltsame Geräusche zu machen, weshalb er sich erkundigt, ob das Rechenzentrum ihm hierbei helfen kann.</a:t>
            </a:r>
            <a:endParaRPr lang="de-DE" sz="1500" dirty="0" smtClean="0"/>
          </a:p>
          <a:p>
            <a:pPr lvl="1"/>
            <a:endParaRPr lang="de-DE" sz="1500" dirty="0"/>
          </a:p>
          <a:p>
            <a:pPr lvl="1"/>
            <a:endParaRPr lang="de-DE" sz="700" dirty="0"/>
          </a:p>
          <a:p>
            <a:pPr lvl="1"/>
            <a:endParaRPr lang="de-DE" sz="15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8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Sofia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3455786662"/>
              </p:ext>
            </p:extLst>
          </p:nvPr>
        </p:nvGraphicFramePr>
        <p:xfrm>
          <a:off x="3203848" y="1772816"/>
          <a:ext cx="5472608" cy="454269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35</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Sekretärin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Kunstgeschichte</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RZ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regelmäßig</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lieber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helfen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statt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selbst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Lösung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15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am </a:t>
                      </a:r>
                      <a:r>
                        <a:rPr kumimoji="0" lang="en-US" sz="1000" b="0" i="0" u="none" strike="noStrike" cap="none" normalizeH="0" baseline="0" dirty="0" err="1" smtClean="0">
                          <a:ln>
                            <a:noFill/>
                          </a:ln>
                          <a:solidFill>
                            <a:schemeClr val="tx1"/>
                          </a:solidFill>
                          <a:effectLst/>
                          <a:latin typeface="Arial" charset="0"/>
                        </a:rPr>
                        <a:t>Lehrstuhl</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Drei</a:t>
                      </a:r>
                      <a:r>
                        <a:rPr kumimoji="0" lang="en-US" sz="1000" b="0" i="0" u="none" strike="noStrike" cap="none" normalizeH="0" baseline="0" dirty="0" smtClean="0">
                          <a:ln>
                            <a:noFill/>
                          </a:ln>
                          <a:solidFill>
                            <a:schemeClr val="tx1"/>
                          </a:solidFill>
                          <a:effectLst/>
                          <a:latin typeface="Arial" charset="0"/>
                        </a:rPr>
                        <a:t> Kinder von 7 </a:t>
                      </a:r>
                      <a:r>
                        <a:rPr kumimoji="0" lang="en-US" sz="1000" b="0" i="0" u="none" strike="noStrike" cap="none" normalizeH="0" baseline="0" dirty="0" err="1" smtClean="0">
                          <a:ln>
                            <a:noFill/>
                          </a:ln>
                          <a:solidFill>
                            <a:schemeClr val="tx1"/>
                          </a:solidFill>
                          <a:effectLst/>
                          <a:latin typeface="Arial" charset="0"/>
                        </a:rPr>
                        <a:t>bis</a:t>
                      </a:r>
                      <a:r>
                        <a:rPr kumimoji="0" lang="en-US" sz="1000" b="0" i="0" u="none" strike="noStrike" cap="none" normalizeH="0" baseline="0" dirty="0" smtClean="0">
                          <a:ln>
                            <a:noFill/>
                          </a:ln>
                          <a:solidFill>
                            <a:schemeClr val="tx1"/>
                          </a:solidFill>
                          <a:effectLst/>
                          <a:latin typeface="Arial" charset="0"/>
                        </a:rPr>
                        <a:t> 14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Nicht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technik</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Affin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a:t>
                      </a:r>
                      <a:r>
                        <a:rPr kumimoji="0" lang="en-US" sz="1000" b="0" i="0" u="none" strike="noStrike" cap="none" normalizeH="0" baseline="0" dirty="0" smtClean="0">
                          <a:ln>
                            <a:noFill/>
                          </a:ln>
                          <a:solidFill>
                            <a:schemeClr val="tx1"/>
                          </a:solidFill>
                          <a:effectLst/>
                          <a:latin typeface="Arial" charset="0"/>
                        </a:rPr>
                        <a:t> auf der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wünscht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Hauptfunktionen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verwendet</a:t>
                      </a:r>
                      <a:r>
                        <a:rPr kumimoji="0" lang="en-US" sz="1000" b="0" i="0" u="none" strike="noStrike" cap="none" normalizeH="0" baseline="0" dirty="0" smtClean="0">
                          <a:ln>
                            <a:noFill/>
                          </a:ln>
                          <a:solidFill>
                            <a:schemeClr val="tx1"/>
                          </a:solidFill>
                          <a:effectLst/>
                          <a:latin typeface="Arial" charset="0"/>
                        </a:rPr>
                        <a:t> hat,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langes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befürchtet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durch</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erneute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Umstrukturierung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noch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verwirrender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zuvor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endlich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verständlich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Support </a:t>
                      </a:r>
                      <a:r>
                        <a:rPr kumimoji="0" lang="en-US" sz="1000" b="0" i="0" u="none" strike="noStrike" cap="none" normalizeH="0" baseline="0" dirty="0" err="1" smtClean="0">
                          <a:ln>
                            <a:noFill/>
                          </a:ln>
                          <a:solidFill>
                            <a:schemeClr val="tx1"/>
                          </a:solidFill>
                          <a:effectLst/>
                          <a:latin typeface="Arial" charset="0"/>
                        </a:rPr>
                        <a:t>lösen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können</a:t>
                      </a:r>
                      <a:r>
                        <a:rPr kumimoji="0" lang="en-US" sz="1000" b="0" i="0" u="none" strike="noStrike" cap="none" normalizeH="0" baseline="0" dirty="0" smtClean="0">
                          <a:ln>
                            <a:noFill/>
                          </a:ln>
                          <a:solidFill>
                            <a:schemeClr val="tx1"/>
                          </a:solidFill>
                          <a:effectLst/>
                          <a:latin typeface="Arial" charset="0"/>
                        </a:rPr>
                        <a:t> </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4"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151040" cy="129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59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a:t>
            </a:r>
            <a:r>
              <a:rPr lang="en-US" sz="1800" dirty="0" smtClean="0"/>
              <a:t>Sofia </a:t>
            </a:r>
            <a:r>
              <a:rPr lang="en-US" sz="1800" dirty="0" err="1" smtClean="0"/>
              <a:t>ist</a:t>
            </a:r>
            <a:r>
              <a:rPr lang="en-US" sz="1800" dirty="0" smtClean="0"/>
              <a:t> 35 </a:t>
            </a:r>
            <a:r>
              <a:rPr lang="de-DE" sz="1800" dirty="0" smtClean="0"/>
              <a:t>Jahre alt und arbeitet seit sie mit ihrer Ausbildung fertig ist als Sekretärin der Kunstgeschichte. Die Rechenzentrum Seite benutzt sie regelmäßig um nach Mitarbeitern oder Telefonnummern zu suchen.</a:t>
            </a:r>
          </a:p>
          <a:p>
            <a:r>
              <a:rPr lang="de-DE" sz="1800" dirty="0"/>
              <a:t> </a:t>
            </a:r>
            <a:r>
              <a:rPr lang="de-DE" sz="1800" dirty="0" smtClean="0"/>
              <a:t>Seit dem ersten benutzen der Rechenzentrumsseite, hat sie die Struktur sehr verwirrt und bei Problemen meist gleich den Support eingeschaltet. Seit dem neuen Layout hat sie mehrmals versucht selbst Lösungen für ihre Probleme zu finden, landete jedoch meist doch beim Support, welcher ihr jedoch immer weiterhelfen konnte.</a:t>
            </a:r>
          </a:p>
          <a:p>
            <a:r>
              <a:rPr lang="de-DE" sz="1800" dirty="0" smtClean="0"/>
              <a:t>Die Grundfunktionen welche Sofia häufig braucht hat sie mit Bookmarks versehen, dass sie diese sofort parat hat und nicht suchen muss.</a:t>
            </a:r>
          </a:p>
          <a:p>
            <a:r>
              <a:rPr lang="de-DE" sz="1800" dirty="0" smtClean="0"/>
              <a:t>Ihr Passwort ändert sie immer sofort wenn die E-Mail ankommt, damit sie nicht zum Rechenzentrum muss und ihr Passwort zurücksetzen muss. Vom SMS Service besitzt Sie keine Kenntnis.</a:t>
            </a:r>
            <a:endParaRPr lang="en-US" sz="1400" dirty="0"/>
          </a:p>
        </p:txBody>
      </p:sp>
      <p:pic>
        <p:nvPicPr>
          <p:cNvPr id="5"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8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Sofia </a:t>
            </a:r>
            <a:r>
              <a:rPr lang="de-DE" sz="1500" dirty="0"/>
              <a:t>soll zunächst </a:t>
            </a:r>
            <a:r>
              <a:rPr lang="de-DE" sz="1500" dirty="0" smtClean="0"/>
              <a:t>ihr </a:t>
            </a:r>
            <a:r>
              <a:rPr lang="de-DE" sz="1500" dirty="0"/>
              <a:t>Passwort </a:t>
            </a:r>
            <a:r>
              <a:rPr lang="de-DE" sz="1500" dirty="0" smtClean="0"/>
              <a:t>ändern und </a:t>
            </a:r>
            <a:r>
              <a:rPr lang="de-DE" sz="1500" dirty="0" smtClean="0"/>
              <a:t>den SMS Service einrichten.</a:t>
            </a:r>
            <a:endParaRPr lang="de-DE" sz="1800" dirty="0"/>
          </a:p>
          <a:p>
            <a:r>
              <a:rPr lang="de-DE" sz="1800" dirty="0"/>
              <a:t>Szenario 2</a:t>
            </a:r>
            <a:r>
              <a:rPr lang="de-DE" sz="1800" dirty="0" smtClean="0"/>
              <a:t>:</a:t>
            </a:r>
          </a:p>
          <a:p>
            <a:pPr lvl="1"/>
            <a:r>
              <a:rPr lang="de-DE" sz="1500" dirty="0" smtClean="0"/>
              <a:t>Sofia soll nun die Mitarbeitersuche benutzten um den Professor der Medieninformatik zu finden und dessen Telefonnummer heraussuchen.</a:t>
            </a:r>
            <a:endParaRPr lang="de-DE" sz="1500" dirty="0"/>
          </a:p>
          <a:p>
            <a:r>
              <a:rPr lang="de-DE" sz="1800" dirty="0" smtClean="0"/>
              <a:t>Szenario 3:</a:t>
            </a:r>
          </a:p>
          <a:p>
            <a:pPr lvl="1"/>
            <a:r>
              <a:rPr lang="de-DE" sz="1500" dirty="0" smtClean="0"/>
              <a:t>Um eine dringende Frage zu beantworten, benötigt Sofia die Telefonnummer der </a:t>
            </a:r>
            <a:r>
              <a:rPr lang="de-DE" sz="1500" dirty="0" err="1" smtClean="0"/>
              <a:t>Cip</a:t>
            </a:r>
            <a:r>
              <a:rPr lang="de-DE" sz="1500" dirty="0" smtClean="0"/>
              <a:t>-Pools BIB 3 um den Professor des Lehrstuhl zu erreichen.</a:t>
            </a:r>
            <a:endParaRPr lang="de-DE" sz="1500" dirty="0" smtClean="0"/>
          </a:p>
          <a:p>
            <a:r>
              <a:rPr lang="de-DE" sz="1800" dirty="0" smtClean="0"/>
              <a:t>Szenario 4:</a:t>
            </a:r>
          </a:p>
          <a:p>
            <a:pPr lvl="1"/>
            <a:r>
              <a:rPr lang="de-DE" sz="1500" dirty="0" smtClean="0"/>
              <a:t>Aufgrund der Informationen die Sofia vom Professor erhalten hat, muss sie nun eine Videokonferenz einrichten und informiert sich hierfür über das Rechenzentrum </a:t>
            </a:r>
            <a:endParaRPr lang="de-DE" sz="1500" dirty="0"/>
          </a:p>
          <a:p>
            <a:pPr lvl="1"/>
            <a:endParaRPr lang="de-DE" sz="700" dirty="0"/>
          </a:p>
          <a:p>
            <a:pPr lvl="1"/>
            <a:endParaRPr lang="de-DE" sz="1500" dirty="0"/>
          </a:p>
        </p:txBody>
      </p:sp>
      <p:pic>
        <p:nvPicPr>
          <p:cNvPr id="7"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5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Max</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799689621"/>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22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Student  der Geschichte(1. HF), Politikwissenschaften (2.HF)</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Einheimischer der Stadt Regensburg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im 5.Semester</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Hat nur Grundlegende Office Kenntnisse</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ändert nur das Passwort wenn er dazu aufgefordert wird</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 zur neuen Anwendung</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Würde sich mit der Seite kurz beschäftigen um zu sehen, was dort alles zu finden ist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Max möchte wissen, was alles zu finden ist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43" name="Picture 3"/>
          <p:cNvPicPr>
            <a:picLocks noChangeAspect="1" noChangeArrowheads="1"/>
          </p:cNvPicPr>
          <p:nvPr/>
        </p:nvPicPr>
        <p:blipFill>
          <a:blip r:embed="rId2" cstate="print"/>
          <a:srcRect/>
          <a:stretch>
            <a:fillRect/>
          </a:stretch>
        </p:blipFill>
        <p:spPr bwMode="auto">
          <a:xfrm>
            <a:off x="611560" y="1916832"/>
            <a:ext cx="1512167" cy="1656183"/>
          </a:xfrm>
          <a:prstGeom prst="rect">
            <a:avLst/>
          </a:prstGeom>
          <a:noFill/>
          <a:ln w="9525">
            <a:noFill/>
            <a:miter lim="800000"/>
            <a:headEnd/>
            <a:tailEnd/>
          </a:ln>
        </p:spPr>
      </p:pic>
    </p:spTree>
    <p:extLst>
      <p:ext uri="{BB962C8B-B14F-4D97-AF65-F5344CB8AC3E}">
        <p14:creationId xmlns:p14="http://schemas.microsoft.com/office/powerpoint/2010/main" val="44751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smtClean="0"/>
              <a:t>Max ist 22 und studiert Geschichte und Politikwissenschaft an der Uni Regensburg.</a:t>
            </a:r>
          </a:p>
          <a:p>
            <a:r>
              <a:rPr lang="de-DE" sz="1800" smtClean="0"/>
              <a:t>Seit dem ersten Semester wird er regelmäßig dazu aufgefordert sein Passwort zu ändern, was er jedes mal sofort nach erhalt der E-Mail erledigt.</a:t>
            </a:r>
          </a:p>
          <a:p>
            <a:r>
              <a:rPr lang="de-DE" sz="1800" smtClean="0"/>
              <a:t>Über die verschiedenen Funktionen und Informationen die das Rechenzentrum bietet weiß Max nur sehr wenig, da er sich hiermit kaum beschäftigt hat. Außerdem wurden ihm am Anfang seines Studiums keine Informationen zum Rechenzentrum geboten, lediglich wie man zu seine Uni E-Mail benutzt.</a:t>
            </a:r>
          </a:p>
          <a:p>
            <a:endParaRPr lang="de-DE" sz="180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7701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smtClean="0"/>
              <a:t>Szenario 1:</a:t>
            </a:r>
          </a:p>
          <a:p>
            <a:pPr lvl="1"/>
            <a:r>
              <a:rPr lang="de-DE" sz="1500" smtClean="0"/>
              <a:t>Max soll zunächst sein Passwort ändern</a:t>
            </a:r>
            <a:endParaRPr lang="de-DE" sz="1800" smtClean="0"/>
          </a:p>
          <a:p>
            <a:r>
              <a:rPr lang="de-DE" sz="1800" smtClean="0"/>
              <a:t>Szenario 2:</a:t>
            </a:r>
          </a:p>
          <a:p>
            <a:pPr lvl="1"/>
            <a:r>
              <a:rPr lang="de-DE" sz="1500" smtClean="0"/>
              <a:t>Max soll sich nun Informieren welche Grundfunktionen und Informationen das Rechenzentrum bietet und ob diese Informationen für ihn nützlich und verständlich dargestellt werden</a:t>
            </a:r>
          </a:p>
          <a:p>
            <a:pPr lvl="1"/>
            <a:endParaRPr lang="de-DE" sz="150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91806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Christina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2934423504"/>
              </p:ext>
            </p:extLst>
          </p:nvPr>
        </p:nvGraphicFramePr>
        <p:xfrm>
          <a:off x="3203848" y="1772816"/>
          <a:ext cx="5472608" cy="457317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25</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Physik</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Seit</a:t>
                      </a:r>
                      <a:r>
                        <a:rPr kumimoji="0" lang="en-US" sz="1000" b="0" i="0" u="none" strike="noStrike" cap="none" normalizeH="0" baseline="0" smtClean="0">
                          <a:ln>
                            <a:noFill/>
                          </a:ln>
                          <a:solidFill>
                            <a:schemeClr val="tx1"/>
                          </a:solidFill>
                          <a:effectLst/>
                          <a:latin typeface="Arial" charset="0"/>
                        </a:rPr>
                        <a:t> 7 </a:t>
                      </a:r>
                      <a:r>
                        <a:rPr kumimoji="0" lang="en-US" sz="1000" b="0" i="0" u="none" strike="noStrike" cap="none" normalizeH="0" baseline="0" err="1" smtClean="0">
                          <a:ln>
                            <a:noFill/>
                          </a:ln>
                          <a:solidFill>
                            <a:schemeClr val="tx1"/>
                          </a:solidFill>
                          <a:effectLst/>
                          <a:latin typeface="Arial" charset="0"/>
                        </a:rPr>
                        <a:t>Jahren</a:t>
                      </a:r>
                      <a:r>
                        <a:rPr kumimoji="0" lang="en-US" sz="1000" b="0" i="0" u="none" strike="noStrike" cap="none" normalizeH="0" baseline="0" smtClean="0">
                          <a:ln>
                            <a:noFill/>
                          </a:ln>
                          <a:solidFill>
                            <a:schemeClr val="tx1"/>
                          </a:solidFill>
                          <a:effectLst/>
                          <a:latin typeface="Arial" charset="0"/>
                        </a:rPr>
                        <a:t> in Regensburg an der </a:t>
                      </a:r>
                      <a:r>
                        <a:rPr kumimoji="0" lang="en-US" sz="1000" b="0" i="0" u="none" strike="noStrike" cap="none" normalizeH="0" baseline="0" err="1" smtClean="0">
                          <a:ln>
                            <a:noFill/>
                          </a:ln>
                          <a:solidFill>
                            <a:schemeClr val="tx1"/>
                          </a:solidFill>
                          <a:effectLst/>
                          <a:latin typeface="Arial" charset="0"/>
                        </a:rPr>
                        <a:t>Universität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Schreibt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gerade</a:t>
                      </a:r>
                      <a:r>
                        <a:rPr kumimoji="0" lang="en-US" sz="1000" b="0" i="0" u="none" strike="noStrike" cap="none" normalizeH="0" baseline="0" smtClean="0">
                          <a:ln>
                            <a:noFill/>
                          </a:ln>
                          <a:solidFill>
                            <a:schemeClr val="tx1"/>
                          </a:solidFill>
                          <a:effectLst/>
                          <a:latin typeface="Arial" charset="0"/>
                        </a:rPr>
                        <a:t> an </a:t>
                      </a:r>
                      <a:r>
                        <a:rPr kumimoji="0" lang="en-US" sz="1000" b="0" i="0" u="none" strike="noStrike" cap="none" normalizeH="0" baseline="0" err="1" smtClean="0">
                          <a:ln>
                            <a:noFill/>
                          </a:ln>
                          <a:solidFill>
                            <a:schemeClr val="tx1"/>
                          </a:solidFill>
                          <a:effectLst/>
                          <a:latin typeface="Arial" charset="0"/>
                        </a:rPr>
                        <a:t>ihrer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Doktorarbeit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Arbeitet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mit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neuen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Programmen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möchte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a:t>
                      </a:r>
                      <a:r>
                        <a:rPr kumimoji="0" lang="en-US" sz="1000" b="0" i="0" u="none" strike="noStrike" cap="none" normalizeH="0" baseline="0" smtClean="0">
                          <a:ln>
                            <a:noFill/>
                          </a:ln>
                          <a:solidFill>
                            <a:schemeClr val="tx1"/>
                          </a:solidFill>
                          <a:effectLst/>
                          <a:latin typeface="Arial" charset="0"/>
                        </a:rPr>
                        <a:t> das </a:t>
                      </a:r>
                      <a:r>
                        <a:rPr kumimoji="0" lang="en-US" sz="1000" b="0" i="0" u="none" strike="noStrike" cap="none" normalizeH="0" baseline="0" err="1" smtClean="0">
                          <a:ln>
                            <a:noFill/>
                          </a:ln>
                          <a:solidFill>
                            <a:schemeClr val="tx1"/>
                          </a:solidFill>
                          <a:effectLst/>
                          <a:latin typeface="Arial" charset="0"/>
                        </a:rPr>
                        <a:t>Passwort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ändern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können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einfache</a:t>
                      </a:r>
                      <a:r>
                        <a:rPr kumimoji="0" lang="en-US" sz="1000" b="0" i="0" u="none" strike="noStrike" cap="none" normalizeH="0" baseline="0" smtClean="0">
                          <a:ln>
                            <a:noFill/>
                          </a:ln>
                          <a:solidFill>
                            <a:schemeClr val="tx1"/>
                          </a:solidFill>
                          <a:effectLst/>
                          <a:latin typeface="Arial" charset="0"/>
                        </a:rPr>
                        <a:t> Navigation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den </a:t>
                      </a:r>
                      <a:r>
                        <a:rPr kumimoji="0" lang="en-US" sz="1000" b="0" i="0" u="none" strike="noStrike" cap="none" normalizeH="0" baseline="0" err="1" smtClean="0">
                          <a:ln>
                            <a:noFill/>
                          </a:ln>
                          <a:solidFill>
                            <a:schemeClr val="tx1"/>
                          </a:solidFill>
                          <a:effectLst/>
                          <a:latin typeface="Arial" charset="0"/>
                        </a:rPr>
                        <a:t>Hauptfunktionen</a:t>
                      </a:r>
                      <a:r>
                        <a:rPr kumimoji="0" lang="en-US" sz="1000" b="0" i="0" u="none" strike="noStrike" cap="none" normalizeH="0" baseline="0" smtClean="0">
                          <a:ln>
                            <a:noFill/>
                          </a:ln>
                          <a:solidFill>
                            <a:schemeClr val="tx1"/>
                          </a:solidFill>
                          <a:effectLst/>
                          <a:latin typeface="Arial" charset="0"/>
                        </a:rPr>
                        <a:t> die </a:t>
                      </a:r>
                      <a:r>
                        <a:rPr kumimoji="0" lang="en-US" sz="1000" b="0" i="0" u="none" strike="noStrike" cap="none" normalizeH="0" baseline="0" err="1" smtClean="0">
                          <a:ln>
                            <a:noFill/>
                          </a:ln>
                          <a:solidFill>
                            <a:schemeClr val="tx1"/>
                          </a:solidFill>
                          <a:effectLst/>
                          <a:latin typeface="Arial" charset="0"/>
                        </a:rPr>
                        <a:t>Sie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benötigt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keine</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Redundanz</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oder</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gleichnamige</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Benennung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Passende Namen für die verschiedenen Menüpunkte</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Beschaffung</a:t>
                      </a:r>
                      <a:r>
                        <a:rPr kumimoji="0" lang="en-US" sz="1000" b="0" i="0" u="none" strike="noStrike" cap="none" normalizeH="0" baseline="0" smtClean="0">
                          <a:ln>
                            <a:noFill/>
                          </a:ln>
                          <a:solidFill>
                            <a:schemeClr val="tx1"/>
                          </a:solidFill>
                          <a:effectLst/>
                          <a:latin typeface="Arial" charset="0"/>
                        </a:rPr>
                        <a:t> von Software und Information</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einfach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findende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falls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auftreten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628800"/>
            <a:ext cx="1397971" cy="179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0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smtClean="0"/>
              <a:t> Christina </a:t>
            </a:r>
            <a:r>
              <a:rPr lang="de-DE" sz="1800" smtClean="0"/>
              <a:t>ist 25 Jahre alt und schreibt gerade ihre Doktorarbeit in Physik. Hierfür benötigt sie einige kostenpflichtige Programme, welche sie jedoch über das Rechenzentrum umsonst bekommt.</a:t>
            </a:r>
          </a:p>
          <a:p>
            <a:r>
              <a:rPr lang="de-DE" sz="180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smtClean="0"/>
              <a:t>Da Christina ihre Ergebnisse lieber auf Papier ausgedruckt auswertet, muss sie regelmäßig ihr Guthaben aufladen</a:t>
            </a:r>
            <a:endParaRPr lang="en-US" sz="140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ihr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8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Olga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357134892"/>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28</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Humanmedizin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ändert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ihr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Passwort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Sucht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erst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auf der </a:t>
                      </a:r>
                      <a:r>
                        <a:rPr kumimoji="0" lang="en-US" sz="1000" b="0" i="0" u="none" strike="noStrike" cap="none" normalizeH="0" baseline="0" err="1" smtClean="0">
                          <a:ln>
                            <a:noFill/>
                          </a:ln>
                          <a:solidFill>
                            <a:schemeClr val="tx1"/>
                          </a:solidFill>
                          <a:effectLst/>
                          <a:latin typeface="Arial" charset="0"/>
                        </a:rPr>
                        <a:t>Webseite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wenn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sie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mag </a:t>
                      </a:r>
                      <a:r>
                        <a:rPr kumimoji="0" lang="en-US" sz="1000" b="0" i="0" u="none" strike="noStrike" cap="none" normalizeH="0" baseline="0" err="1" smtClean="0">
                          <a:ln>
                            <a:noFill/>
                          </a:ln>
                          <a:solidFill>
                            <a:schemeClr val="tx1"/>
                          </a:solidFill>
                          <a:effectLst/>
                          <a:latin typeface="Arial" charset="0"/>
                        </a:rPr>
                        <a:t>es</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nicht</a:t>
                      </a:r>
                      <a:r>
                        <a:rPr kumimoji="0" lang="en-US" sz="1000" b="0" i="0" u="none" strike="noStrike" cap="none" normalizeH="0" baseline="0" smtClean="0">
                          <a:ln>
                            <a:noFill/>
                          </a:ln>
                          <a:solidFill>
                            <a:schemeClr val="tx1"/>
                          </a:solidFill>
                          <a:effectLst/>
                          <a:latin typeface="Arial" charset="0"/>
                        </a:rPr>
                        <a:t> die </a:t>
                      </a:r>
                      <a:r>
                        <a:rPr kumimoji="0" lang="en-US" sz="1000" b="0" i="0" u="none" strike="noStrike" cap="none" normalizeH="0" baseline="0" err="1" smtClean="0">
                          <a:ln>
                            <a:noFill/>
                          </a:ln>
                          <a:solidFill>
                            <a:schemeClr val="tx1"/>
                          </a:solidFill>
                          <a:effectLst/>
                          <a:latin typeface="Arial" charset="0"/>
                        </a:rPr>
                        <a:t>Leute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vom</a:t>
                      </a:r>
                      <a:r>
                        <a:rPr kumimoji="0" lang="en-US" sz="1000" b="0" i="0" u="none" strike="noStrike" cap="none" normalizeH="0" baseline="0" smtClean="0">
                          <a:ln>
                            <a:noFill/>
                          </a:ln>
                          <a:solidFill>
                            <a:schemeClr val="tx1"/>
                          </a:solidFill>
                          <a:effectLst/>
                          <a:latin typeface="Arial" charset="0"/>
                        </a:rPr>
                        <a:t> Support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stören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de-DE" sz="1000" b="1" i="0" u="none" strike="noStrike" cap="none" normalizeH="0" baseline="0" noProof="0"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erhofft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sich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Hiilfe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wenn</a:t>
                      </a:r>
                      <a:r>
                        <a:rPr kumimoji="0" lang="en-US" sz="1000" b="0" i="0" u="none" strike="noStrike" cap="none" normalizeH="0" baseline="0" smtClean="0">
                          <a:ln>
                            <a:noFill/>
                          </a:ln>
                          <a:solidFill>
                            <a:schemeClr val="tx1"/>
                          </a:solidFill>
                          <a:effectLst/>
                          <a:latin typeface="Arial" charset="0"/>
                        </a:rPr>
                        <a:t> man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schnellere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Einarbeitungszeit</a:t>
                      </a:r>
                      <a:r>
                        <a:rPr kumimoji="0" lang="en-US" sz="1000" b="0" i="0" u="none" strike="noStrike" cap="none" normalizeH="0" baseline="0" smtClean="0">
                          <a:ln>
                            <a:noFill/>
                          </a:ln>
                          <a:solidFill>
                            <a:schemeClr val="tx1"/>
                          </a:solidFill>
                          <a:effectLst/>
                          <a:latin typeface="Arial" charset="0"/>
                        </a:rPr>
                        <a:t> in </a:t>
                      </a:r>
                      <a:r>
                        <a:rPr kumimoji="0" lang="en-US" sz="1000" b="0" i="0" u="none" strike="noStrike" cap="none" normalizeH="0" baseline="0" err="1" smtClean="0">
                          <a:ln>
                            <a:noFill/>
                          </a:ln>
                          <a:solidFill>
                            <a:schemeClr val="tx1"/>
                          </a:solidFill>
                          <a:effectLst/>
                          <a:latin typeface="Arial" charset="0"/>
                        </a:rPr>
                        <a:t>Seite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wäre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Wünchenswert</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Hat </a:t>
                      </a:r>
                      <a:r>
                        <a:rPr kumimoji="0" lang="en-US" sz="1000" b="0" i="0" u="none" strike="noStrike" cap="none" normalizeH="0" baseline="0" err="1" smtClean="0">
                          <a:ln>
                            <a:noFill/>
                          </a:ln>
                          <a:solidFill>
                            <a:schemeClr val="tx1"/>
                          </a:solidFill>
                          <a:effectLst/>
                          <a:latin typeface="Arial" charset="0"/>
                        </a:rPr>
                        <a:t>schon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seit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ihrem</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erstem</a:t>
                      </a:r>
                      <a:r>
                        <a:rPr kumimoji="0" lang="en-US" sz="1000" b="0" i="0" u="none" strike="noStrike" cap="none" normalizeH="0" baseline="0" smtClean="0">
                          <a:ln>
                            <a:noFill/>
                          </a:ln>
                          <a:solidFill>
                            <a:schemeClr val="tx1"/>
                          </a:solidFill>
                          <a:effectLst/>
                          <a:latin typeface="Arial" charset="0"/>
                        </a:rPr>
                        <a:t> Semester </a:t>
                      </a:r>
                      <a:r>
                        <a:rPr kumimoji="0" lang="en-US" sz="1000" b="0" i="0" u="none" strike="noStrike" cap="none" normalizeH="0" baseline="0" err="1" smtClean="0">
                          <a:ln>
                            <a:noFill/>
                          </a:ln>
                          <a:solidFill>
                            <a:schemeClr val="tx1"/>
                          </a:solidFill>
                          <a:effectLst/>
                          <a:latin typeface="Arial" charset="0"/>
                        </a:rPr>
                        <a:t>immer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wieder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und lost </a:t>
                      </a:r>
                      <a:r>
                        <a:rPr kumimoji="0" lang="en-US" sz="1000" b="0" i="0" u="none" strike="noStrike" cap="none" normalizeH="0" baseline="0" err="1" smtClean="0">
                          <a:ln>
                            <a:noFill/>
                          </a:ln>
                          <a:solidFill>
                            <a:schemeClr val="tx1"/>
                          </a:solidFill>
                          <a:effectLst/>
                          <a:latin typeface="Arial" charset="0"/>
                        </a:rPr>
                        <a:t>diese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selbst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ohne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immer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fragen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müssen</a:t>
                      </a: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5"/>
            <a:ext cx="1223048" cy="146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7573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2041</Words>
  <Application>Microsoft Office PowerPoint</Application>
  <PresentationFormat>Bildschirmpräsentation (4:3)</PresentationFormat>
  <Paragraphs>213</Paragraphs>
  <Slides>23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Tw Cen MT</vt:lpstr>
      <vt:lpstr>Wingdings</vt:lpstr>
      <vt:lpstr>Wingdings 2</vt:lpstr>
      <vt:lpstr>Median</vt:lpstr>
      <vt:lpstr>Personas Redesign Rz</vt:lpstr>
      <vt:lpstr>Einführung</vt:lpstr>
      <vt:lpstr> Max</vt:lpstr>
      <vt:lpstr>Max</vt:lpstr>
      <vt:lpstr>Max</vt:lpstr>
      <vt:lpstr> Christina</vt:lpstr>
      <vt:lpstr>Christina</vt:lpstr>
      <vt:lpstr>Christina</vt:lpstr>
      <vt:lpstr> Olga</vt:lpstr>
      <vt:lpstr>Olga</vt:lpstr>
      <vt:lpstr>Olga</vt:lpstr>
      <vt:lpstr> Hubert</vt:lpstr>
      <vt:lpstr>Hubert</vt:lpstr>
      <vt:lpstr>Hubert</vt:lpstr>
      <vt:lpstr> Franziska</vt:lpstr>
      <vt:lpstr>Franziska</vt:lpstr>
      <vt:lpstr>Franziska</vt:lpstr>
      <vt:lpstr> Leopold</vt:lpstr>
      <vt:lpstr>Leopold</vt:lpstr>
      <vt:lpstr>Leopold</vt:lpstr>
      <vt:lpstr> Sofia</vt:lpstr>
      <vt:lpstr>Sofia</vt:lpstr>
      <vt:lpstr>Sofia</vt:lpstr>
    </vt:vector>
  </TitlesOfParts>
  <Company>Universität Regensburg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teMPLATES</dc:title>
  <dc:creator>Rechenzentrum</dc:creator>
  <cp:lastModifiedBy>Mero</cp:lastModifiedBy>
  <cp:revision>37</cp:revision>
  <dcterms:created xsi:type="dcterms:W3CDTF">2010-11-04T15:24:28Z</dcterms:created>
  <dcterms:modified xsi:type="dcterms:W3CDTF">2015-09-03T09:58:33Z</dcterms:modified>
</cp:coreProperties>
</file>