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66" r:id="rId6"/>
    <p:sldId id="268" r:id="rId7"/>
    <p:sldId id="269" r:id="rId8"/>
    <p:sldId id="270" r:id="rId9"/>
    <p:sldId id="271" r:id="rId10"/>
    <p:sldId id="286" r:id="rId11"/>
    <p:sldId id="287" r:id="rId12"/>
    <p:sldId id="274" r:id="rId13"/>
    <p:sldId id="288" r:id="rId14"/>
    <p:sldId id="289" r:id="rId15"/>
    <p:sldId id="277" r:id="rId16"/>
    <p:sldId id="292" r:id="rId17"/>
    <p:sldId id="293" r:id="rId18"/>
    <p:sldId id="280" r:id="rId19"/>
    <p:sldId id="290" r:id="rId20"/>
    <p:sldId id="291" r:id="rId21"/>
    <p:sldId id="283" r:id="rId22"/>
    <p:sldId id="294" r:id="rId23"/>
    <p:sldId id="295" r:id="rId24"/>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423E4B3-2C73-4EB6-894D-4ED28E44A2E3}" type="datetimeFigureOut">
              <a:rPr lang="de-DE" smtClean="0"/>
              <a:pPr/>
              <a:t>09.09.2015</a:t>
            </a:fld>
            <a:endParaRPr lang="de-DE"/>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de-DE"/>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53786ED-FCDE-4826-B59D-783EEEF4F5DB}" type="slidenum">
              <a:rPr lang="de-DE" smtClean="0"/>
              <a:pPr/>
              <a:t>‹Nr.›</a:t>
            </a:fld>
            <a:endParaRPr lang="de-DE"/>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23E4B3-2C73-4EB6-894D-4ED28E44A2E3}" type="datetimeFigureOut">
              <a:rPr lang="de-DE" smtClean="0"/>
              <a:pPr/>
              <a:t>09.09.2015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53786ED-FCDE-4826-B59D-783EEEF4F5DB}"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9423E4B3-2C73-4EB6-894D-4ED28E44A2E3}" type="datetimeFigureOut">
              <a:rPr lang="de-DE" smtClean="0"/>
              <a:pPr/>
              <a:t>09.09.2015</a:t>
            </a:fld>
            <a:endParaRPr lang="de-DE"/>
          </a:p>
        </p:txBody>
      </p:sp>
      <p:sp>
        <p:nvSpPr>
          <p:cNvPr id="5" name="Footer Placeholder 4"/>
          <p:cNvSpPr>
            <a:spLocks noGrp="1"/>
          </p:cNvSpPr>
          <p:nvPr>
            <p:ph type="ftr" sz="quarter" idx="11"/>
          </p:nvPr>
        </p:nvSpPr>
        <p:spPr>
          <a:xfrm>
            <a:off x="457201" y="6248207"/>
            <a:ext cx="5573483" cy="365125"/>
          </a:xfrm>
        </p:spPr>
        <p:txBody>
          <a:bodyPr/>
          <a:lstStyle/>
          <a:p>
            <a:endParaRPr lang="de-DE"/>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153786ED-FCDE-4826-B59D-783EEEF4F5DB}" type="slidenum">
              <a:rPr lang="de-DE" smtClean="0"/>
              <a:pPr/>
              <a:t>‹Nr.›</a:t>
            </a:fld>
            <a:endParaRPr lang="de-DE"/>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423E4B3-2C73-4EB6-894D-4ED28E44A2E3}" type="datetimeFigureOut">
              <a:rPr lang="de-DE" smtClean="0"/>
              <a:pPr/>
              <a:t>09.09.2015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53786ED-FCDE-4826-B59D-783EEEF4F5DB}" type="slidenum">
              <a:rPr lang="de-DE" smtClean="0"/>
              <a:pPr/>
              <a:t>‹Nr.›</a:t>
            </a:fld>
            <a:endParaRPr lang="de-DE"/>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423E4B3-2C73-4EB6-894D-4ED28E44A2E3}" type="datetimeFigureOut">
              <a:rPr lang="de-DE" smtClean="0"/>
              <a:pPr/>
              <a:t>09.09.2015</a:t>
            </a:fld>
            <a:endParaRPr lang="de-DE"/>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53786ED-FCDE-4826-B59D-783EEEF4F5DB}" type="slidenum">
              <a:rPr lang="de-DE" smtClean="0"/>
              <a:pPr/>
              <a:t>‹Nr.›</a:t>
            </a:fld>
            <a:endParaRPr lang="de-DE"/>
          </a:p>
        </p:txBody>
      </p:sp>
      <p:sp>
        <p:nvSpPr>
          <p:cNvPr id="14" name="Footer Placeholder 13"/>
          <p:cNvSpPr>
            <a:spLocks noGrp="1"/>
          </p:cNvSpPr>
          <p:nvPr>
            <p:ph type="ftr" sz="quarter" idx="12"/>
          </p:nvPr>
        </p:nvSpPr>
        <p:spPr/>
        <p:txBody>
          <a:bodyPr/>
          <a:lstStyle/>
          <a:p>
            <a:endParaRPr lang="de-D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9423E4B3-2C73-4EB6-894D-4ED28E44A2E3}" type="datetimeFigureOut">
              <a:rPr lang="de-DE" smtClean="0"/>
              <a:pPr/>
              <a:t>09.09.2015</a:t>
            </a:fld>
            <a:endParaRPr lang="de-DE"/>
          </a:p>
        </p:txBody>
      </p:sp>
      <p:sp>
        <p:nvSpPr>
          <p:cNvPr id="10" name="Slide Number Placeholder 9"/>
          <p:cNvSpPr>
            <a:spLocks noGrp="1"/>
          </p:cNvSpPr>
          <p:nvPr>
            <p:ph type="sldNum" sz="quarter" idx="16"/>
          </p:nvPr>
        </p:nvSpPr>
        <p:spPr/>
        <p:txBody>
          <a:bodyPr rtlCol="0"/>
          <a:lstStyle/>
          <a:p>
            <a:fld id="{153786ED-FCDE-4826-B59D-783EEEF4F5DB}" type="slidenum">
              <a:rPr lang="de-DE" smtClean="0"/>
              <a:pPr/>
              <a:t>‹Nr.›</a:t>
            </a:fld>
            <a:endParaRPr lang="de-DE"/>
          </a:p>
        </p:txBody>
      </p:sp>
      <p:sp>
        <p:nvSpPr>
          <p:cNvPr id="12" name="Footer Placeholder 11"/>
          <p:cNvSpPr>
            <a:spLocks noGrp="1"/>
          </p:cNvSpPr>
          <p:nvPr>
            <p:ph type="ftr" sz="quarter" idx="17"/>
          </p:nvPr>
        </p:nvSpPr>
        <p:spPr/>
        <p:txBody>
          <a:bodyPr rtlCol="0"/>
          <a:lstStyle/>
          <a:p>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423E4B3-2C73-4EB6-894D-4ED28E44A2E3}" type="datetimeFigureOut">
              <a:rPr lang="de-DE" smtClean="0"/>
              <a:pPr/>
              <a:t>09.09.2015</a:t>
            </a:fld>
            <a:endParaRPr lang="de-DE"/>
          </a:p>
        </p:txBody>
      </p:sp>
      <p:sp>
        <p:nvSpPr>
          <p:cNvPr id="12" name="Slide Number Placeholder 11"/>
          <p:cNvSpPr>
            <a:spLocks noGrp="1"/>
          </p:cNvSpPr>
          <p:nvPr>
            <p:ph type="sldNum" sz="quarter" idx="16"/>
          </p:nvPr>
        </p:nvSpPr>
        <p:spPr/>
        <p:txBody>
          <a:bodyPr rtlCol="0"/>
          <a:lstStyle/>
          <a:p>
            <a:fld id="{153786ED-FCDE-4826-B59D-783EEEF4F5DB}" type="slidenum">
              <a:rPr lang="de-DE" smtClean="0"/>
              <a:pPr/>
              <a:t>‹Nr.›</a:t>
            </a:fld>
            <a:endParaRPr lang="de-DE"/>
          </a:p>
        </p:txBody>
      </p:sp>
      <p:sp>
        <p:nvSpPr>
          <p:cNvPr id="14" name="Footer Placeholder 13"/>
          <p:cNvSpPr>
            <a:spLocks noGrp="1"/>
          </p:cNvSpPr>
          <p:nvPr>
            <p:ph type="ftr" sz="quarter" idx="17"/>
          </p:nvPr>
        </p:nvSpPr>
        <p:spPr/>
        <p:txBody>
          <a:bodyPr rtlCol="0"/>
          <a:lstStyle/>
          <a:p>
            <a:endParaRPr lang="de-DE"/>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23E4B3-2C73-4EB6-894D-4ED28E44A2E3}" type="datetimeFigureOut">
              <a:rPr lang="de-DE" smtClean="0"/>
              <a:pPr/>
              <a:t>09.09.2015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53786ED-FCDE-4826-B59D-783EEEF4F5DB}"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3E4B3-2C73-4EB6-894D-4ED28E44A2E3}" type="datetimeFigureOut">
              <a:rPr lang="de-DE" smtClean="0"/>
              <a:pPr/>
              <a:t>09.09.2015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53786ED-FCDE-4826-B59D-783EEEF4F5DB}"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423E4B3-2C73-4EB6-894D-4ED28E44A2E3}" type="datetimeFigureOut">
              <a:rPr lang="de-DE" smtClean="0"/>
              <a:pPr/>
              <a:t>09.09.2015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53786ED-FCDE-4826-B59D-783EEEF4F5DB}" type="slidenum">
              <a:rPr lang="de-DE" smtClean="0"/>
              <a:pPr/>
              <a:t>‹Nr.›</a:t>
            </a:fld>
            <a:endParaRPr lang="de-DE"/>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423E4B3-2C73-4EB6-894D-4ED28E44A2E3}" type="datetimeFigureOut">
              <a:rPr lang="de-DE" smtClean="0"/>
              <a:pPr/>
              <a:t>09.09.2015</a:t>
            </a:fld>
            <a:endParaRPr lang="de-DE"/>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53786ED-FCDE-4826-B59D-783EEEF4F5DB}" type="slidenum">
              <a:rPr lang="de-DE" smtClean="0"/>
              <a:pPr/>
              <a:t>‹Nr.›</a:t>
            </a:fld>
            <a:endParaRPr lang="de-DE"/>
          </a:p>
        </p:txBody>
      </p:sp>
      <p:sp>
        <p:nvSpPr>
          <p:cNvPr id="14" name="Footer Placeholder 13"/>
          <p:cNvSpPr>
            <a:spLocks noGrp="1"/>
          </p:cNvSpPr>
          <p:nvPr>
            <p:ph type="ftr" sz="quarter" idx="12"/>
          </p:nvPr>
        </p:nvSpPr>
        <p:spPr>
          <a:xfrm>
            <a:off x="1600200" y="6248206"/>
            <a:ext cx="4572000" cy="365125"/>
          </a:xfrm>
        </p:spPr>
        <p:txBody>
          <a:bodyPr rtlCol="0"/>
          <a:lstStyle/>
          <a:p>
            <a:endParaRPr lang="de-DE"/>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423E4B3-2C73-4EB6-894D-4ED28E44A2E3}" type="datetimeFigureOut">
              <a:rPr lang="de-DE" smtClean="0"/>
              <a:pPr/>
              <a:t>09.09.2015</a:t>
            </a:fld>
            <a:endParaRPr lang="de-DE"/>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de-DE"/>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53786ED-FCDE-4826-B59D-783EEEF4F5DB}"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err="1" smtClean="0"/>
              <a:t>Personas</a:t>
            </a:r>
            <a:r>
              <a:rPr lang="de-DE" smtClean="0"/>
              <a:t> </a:t>
            </a:r>
            <a:r>
              <a:rPr lang="de-DE" err="1" smtClean="0"/>
              <a:t>Redesign</a:t>
            </a:r>
            <a:r>
              <a:rPr lang="de-DE" smtClean="0"/>
              <a:t> </a:t>
            </a:r>
            <a:r>
              <a:rPr lang="de-DE" err="1" smtClean="0"/>
              <a:t>Rz</a:t>
            </a:r>
            <a:endParaRPr lang="de-DE"/>
          </a:p>
        </p:txBody>
      </p:sp>
      <p:sp>
        <p:nvSpPr>
          <p:cNvPr id="3" name="Subtitle 2"/>
          <p:cNvSpPr>
            <a:spLocks noGrp="1"/>
          </p:cNvSpPr>
          <p:nvPr>
            <p:ph type="subTitle" idx="1"/>
          </p:nvPr>
        </p:nvSpPr>
        <p:spPr/>
        <p:txBody>
          <a:bodyPr/>
          <a:lstStyle/>
          <a:p>
            <a:r>
              <a:rPr lang="de-DE" dirty="0" smtClean="0"/>
              <a:t>Version </a:t>
            </a:r>
            <a:r>
              <a:rPr lang="de-DE" dirty="0" smtClean="0"/>
              <a:t>1.2</a:t>
            </a:r>
            <a:endParaRPr lang="de-D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Olga</a:t>
            </a:r>
            <a:endParaRPr lang="de-DE"/>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dirty="0" smtClean="0"/>
              <a:t>Olga </a:t>
            </a:r>
            <a:r>
              <a:rPr lang="en-US" sz="1800" dirty="0" err="1" smtClean="0"/>
              <a:t>ist</a:t>
            </a:r>
            <a:r>
              <a:rPr lang="en-US" sz="1800" dirty="0" smtClean="0"/>
              <a:t> 28 </a:t>
            </a:r>
            <a:r>
              <a:rPr lang="en-US" sz="1800" dirty="0" err="1" smtClean="0"/>
              <a:t>Jahre</a:t>
            </a:r>
            <a:r>
              <a:rPr lang="en-US" sz="1800" dirty="0" smtClean="0"/>
              <a:t> alt und </a:t>
            </a:r>
            <a:r>
              <a:rPr lang="en-US" sz="1800" dirty="0" err="1" smtClean="0"/>
              <a:t>studiert</a:t>
            </a:r>
            <a:r>
              <a:rPr lang="en-US" sz="1800" dirty="0" smtClean="0"/>
              <a:t> </a:t>
            </a:r>
            <a:r>
              <a:rPr lang="en-US" sz="1800" dirty="0" err="1" smtClean="0"/>
              <a:t>seit</a:t>
            </a:r>
            <a:r>
              <a:rPr lang="en-US" sz="1800" dirty="0" smtClean="0"/>
              <a:t> </a:t>
            </a:r>
            <a:r>
              <a:rPr lang="en-US" sz="1800" dirty="0" err="1" smtClean="0"/>
              <a:t>zwei</a:t>
            </a:r>
            <a:r>
              <a:rPr lang="en-US" sz="1800" dirty="0" smtClean="0"/>
              <a:t> </a:t>
            </a:r>
            <a:r>
              <a:rPr lang="en-US" sz="1800" dirty="0" err="1" smtClean="0"/>
              <a:t>Jahren</a:t>
            </a:r>
            <a:r>
              <a:rPr lang="en-US" sz="1800" dirty="0" smtClean="0"/>
              <a:t> in Deutschland </a:t>
            </a:r>
            <a:r>
              <a:rPr lang="de-DE" sz="1800" dirty="0" smtClean="0"/>
              <a:t>Medizin. Das erste Staatsexamen hat sie bereits in der Ukraine absolviert, jedoch hiernach einen Platz an der Uni Regensburg bekommen.</a:t>
            </a:r>
          </a:p>
          <a:p>
            <a:r>
              <a:rPr lang="en-US" sz="1800" dirty="0" smtClean="0"/>
              <a:t>Olga </a:t>
            </a:r>
            <a:r>
              <a:rPr lang="de-DE" sz="1800" dirty="0" smtClean="0"/>
              <a:t>versucht</a:t>
            </a:r>
            <a:r>
              <a:rPr lang="en-US" sz="1800" dirty="0" smtClean="0"/>
              <a:t> so </a:t>
            </a:r>
            <a:r>
              <a:rPr lang="en-US" sz="1800" dirty="0" err="1" smtClean="0"/>
              <a:t>weit</a:t>
            </a:r>
            <a:r>
              <a:rPr lang="en-US" sz="1800" dirty="0" smtClean="0"/>
              <a:t> </a:t>
            </a:r>
            <a:r>
              <a:rPr lang="en-US" sz="1800" dirty="0" err="1" smtClean="0"/>
              <a:t>es</a:t>
            </a:r>
            <a:r>
              <a:rPr lang="en-US" sz="1800" dirty="0" smtClean="0"/>
              <a:t> </a:t>
            </a:r>
            <a:r>
              <a:rPr lang="en-US" sz="1800" dirty="0" err="1" smtClean="0"/>
              <a:t>ihr</a:t>
            </a:r>
            <a:r>
              <a:rPr lang="en-US" sz="1800" dirty="0" smtClean="0"/>
              <a:t> </a:t>
            </a:r>
            <a:r>
              <a:rPr lang="en-US" sz="1800" dirty="0" err="1" smtClean="0"/>
              <a:t>möglich</a:t>
            </a:r>
            <a:r>
              <a:rPr lang="en-US" sz="1800" dirty="0" smtClean="0"/>
              <a:t> </a:t>
            </a:r>
            <a:r>
              <a:rPr lang="en-US" sz="1800" dirty="0" err="1" smtClean="0"/>
              <a:t>ist</a:t>
            </a:r>
            <a:r>
              <a:rPr lang="en-US" sz="1800" dirty="0" smtClean="0"/>
              <a:t>, </a:t>
            </a:r>
            <a:r>
              <a:rPr lang="en-US" sz="1800" dirty="0" err="1" smtClean="0"/>
              <a:t>ihre</a:t>
            </a:r>
            <a:r>
              <a:rPr lang="en-US" sz="1800" dirty="0" smtClean="0"/>
              <a:t> Problem </a:t>
            </a:r>
            <a:r>
              <a:rPr lang="en-US" sz="1800" dirty="0" err="1" smtClean="0"/>
              <a:t>selbst</a:t>
            </a:r>
            <a:r>
              <a:rPr lang="en-US" sz="1800" dirty="0" smtClean="0"/>
              <a:t> </a:t>
            </a:r>
            <a:r>
              <a:rPr lang="en-US" sz="1800" dirty="0" err="1" smtClean="0"/>
              <a:t>zu</a:t>
            </a:r>
            <a:r>
              <a:rPr lang="en-US" sz="1800" dirty="0" smtClean="0"/>
              <a:t> </a:t>
            </a:r>
            <a:r>
              <a:rPr lang="en-US" sz="1800" dirty="0" err="1" smtClean="0"/>
              <a:t>lösen</a:t>
            </a:r>
            <a:r>
              <a:rPr lang="en-US" sz="1800" dirty="0" smtClean="0"/>
              <a:t>. </a:t>
            </a:r>
            <a:r>
              <a:rPr lang="en-US" sz="1800" dirty="0" err="1" smtClean="0"/>
              <a:t>Sie</a:t>
            </a:r>
            <a:r>
              <a:rPr lang="en-US" sz="1800" dirty="0" smtClean="0"/>
              <a:t> </a:t>
            </a:r>
            <a:r>
              <a:rPr lang="en-US" sz="1800" dirty="0" err="1" smtClean="0"/>
              <a:t>findet</a:t>
            </a:r>
            <a:r>
              <a:rPr lang="en-US" sz="1800" dirty="0" smtClean="0"/>
              <a:t> </a:t>
            </a:r>
            <a:r>
              <a:rPr lang="en-US" sz="1800" dirty="0" err="1" smtClean="0"/>
              <a:t>sich</a:t>
            </a:r>
            <a:r>
              <a:rPr lang="en-US" sz="1800" dirty="0" smtClean="0"/>
              <a:t> </a:t>
            </a:r>
            <a:r>
              <a:rPr lang="en-US" sz="1800" dirty="0" err="1" smtClean="0"/>
              <a:t>deshalb</a:t>
            </a:r>
            <a:r>
              <a:rPr lang="en-US" sz="1800" dirty="0" smtClean="0"/>
              <a:t> </a:t>
            </a:r>
            <a:r>
              <a:rPr lang="en-US" sz="1800" dirty="0" err="1" smtClean="0"/>
              <a:t>mitlerweile</a:t>
            </a:r>
            <a:r>
              <a:rPr lang="en-US" sz="1800" dirty="0" smtClean="0"/>
              <a:t> </a:t>
            </a:r>
            <a:r>
              <a:rPr lang="en-US" sz="1800" dirty="0" err="1" smtClean="0"/>
              <a:t>sehr</a:t>
            </a:r>
            <a:r>
              <a:rPr lang="en-US" sz="1800" dirty="0" smtClean="0"/>
              <a:t> gut auf der </a:t>
            </a:r>
            <a:r>
              <a:rPr lang="en-US" sz="1800" dirty="0" err="1" smtClean="0"/>
              <a:t>Rechenzentrumswebseite</a:t>
            </a:r>
            <a:r>
              <a:rPr lang="en-US" sz="1800" dirty="0" smtClean="0"/>
              <a:t> </a:t>
            </a:r>
            <a:r>
              <a:rPr lang="en-US" sz="1800" dirty="0" err="1" smtClean="0"/>
              <a:t>zurecht</a:t>
            </a:r>
            <a:r>
              <a:rPr lang="en-US" sz="1800" dirty="0" smtClean="0"/>
              <a:t>, </a:t>
            </a:r>
            <a:r>
              <a:rPr lang="en-US" sz="1800" dirty="0" err="1" smtClean="0"/>
              <a:t>jedoch</a:t>
            </a:r>
            <a:r>
              <a:rPr lang="en-US" sz="1800" dirty="0" smtClean="0"/>
              <a:t> hat </a:t>
            </a:r>
            <a:r>
              <a:rPr lang="en-US" sz="1800" dirty="0" err="1" smtClean="0"/>
              <a:t>sie</a:t>
            </a:r>
            <a:r>
              <a:rPr lang="en-US" sz="1800" dirty="0" smtClean="0"/>
              <a:t> </a:t>
            </a:r>
            <a:r>
              <a:rPr lang="en-US" sz="1800" dirty="0" err="1" smtClean="0"/>
              <a:t>hierfür</a:t>
            </a:r>
            <a:r>
              <a:rPr lang="en-US" sz="1800" dirty="0" smtClean="0"/>
              <a:t> </a:t>
            </a:r>
            <a:r>
              <a:rPr lang="en-US" sz="1800" dirty="0" err="1" smtClean="0"/>
              <a:t>sehr</a:t>
            </a:r>
            <a:r>
              <a:rPr lang="en-US" sz="1800" dirty="0" smtClean="0"/>
              <a:t> </a:t>
            </a:r>
            <a:r>
              <a:rPr lang="en-US" sz="1800" dirty="0" err="1" smtClean="0"/>
              <a:t>lange</a:t>
            </a:r>
            <a:r>
              <a:rPr lang="en-US" sz="1800" dirty="0" smtClean="0"/>
              <a:t> </a:t>
            </a:r>
            <a:r>
              <a:rPr lang="en-US" sz="1800" dirty="0" err="1" smtClean="0"/>
              <a:t>benötigt</a:t>
            </a:r>
            <a:r>
              <a:rPr lang="en-US" sz="1800" dirty="0" smtClean="0"/>
              <a:t>.</a:t>
            </a:r>
          </a:p>
          <a:p>
            <a:r>
              <a:rPr lang="en-US" sz="1800" dirty="0" err="1" smtClean="0"/>
              <a:t>Interresiert</a:t>
            </a:r>
            <a:r>
              <a:rPr lang="en-US" sz="1800" dirty="0" smtClean="0"/>
              <a:t> </a:t>
            </a:r>
            <a:r>
              <a:rPr lang="en-US" sz="1800" dirty="0" err="1" smtClean="0"/>
              <a:t>ist</a:t>
            </a:r>
            <a:r>
              <a:rPr lang="en-US" sz="1800" dirty="0" smtClean="0"/>
              <a:t> Olga </a:t>
            </a:r>
            <a:r>
              <a:rPr lang="en-US" sz="1800" dirty="0" err="1" smtClean="0"/>
              <a:t>vor</a:t>
            </a:r>
            <a:r>
              <a:rPr lang="en-US" sz="1800" dirty="0" smtClean="0"/>
              <a:t> </a:t>
            </a:r>
            <a:r>
              <a:rPr lang="en-US" sz="1800" dirty="0" err="1" smtClean="0"/>
              <a:t>allem</a:t>
            </a:r>
            <a:r>
              <a:rPr lang="en-US" sz="1800" dirty="0" smtClean="0"/>
              <a:t> an Software die </a:t>
            </a:r>
            <a:r>
              <a:rPr lang="en-US" sz="1800" dirty="0" err="1"/>
              <a:t>s</a:t>
            </a:r>
            <a:r>
              <a:rPr lang="en-US" sz="1800" dirty="0" err="1" smtClean="0"/>
              <a:t>ie</a:t>
            </a:r>
            <a:r>
              <a:rPr lang="en-US" sz="1800" dirty="0" smtClean="0"/>
              <a:t> </a:t>
            </a:r>
            <a:r>
              <a:rPr lang="en-US" sz="1800" dirty="0" err="1" smtClean="0"/>
              <a:t>über</a:t>
            </a:r>
            <a:r>
              <a:rPr lang="en-US" sz="1800" dirty="0" smtClean="0"/>
              <a:t> das </a:t>
            </a:r>
            <a:r>
              <a:rPr lang="en-US" sz="1800" dirty="0" err="1" smtClean="0"/>
              <a:t>Rechenzentrum</a:t>
            </a:r>
            <a:r>
              <a:rPr lang="en-US" sz="1800" dirty="0" smtClean="0"/>
              <a:t> </a:t>
            </a:r>
            <a:r>
              <a:rPr lang="en-US" sz="1800" dirty="0" err="1" smtClean="0"/>
              <a:t>zur</a:t>
            </a:r>
            <a:r>
              <a:rPr lang="en-US" sz="1800" dirty="0" smtClean="0"/>
              <a:t> </a:t>
            </a:r>
            <a:r>
              <a:rPr lang="en-US" sz="1800" dirty="0" err="1" smtClean="0"/>
              <a:t>Verfügung</a:t>
            </a:r>
            <a:r>
              <a:rPr lang="en-US" sz="1800" dirty="0" smtClean="0"/>
              <a:t> </a:t>
            </a:r>
            <a:r>
              <a:rPr lang="en-US" sz="1800" dirty="0" err="1" smtClean="0"/>
              <a:t>gestellt</a:t>
            </a:r>
            <a:r>
              <a:rPr lang="en-US" sz="1800" dirty="0" smtClean="0"/>
              <a:t> </a:t>
            </a:r>
            <a:r>
              <a:rPr lang="en-US" sz="1800" dirty="0" err="1" smtClean="0"/>
              <a:t>bekommt</a:t>
            </a:r>
            <a:r>
              <a:rPr lang="en-US" sz="1800" dirty="0" smtClean="0"/>
              <a:t> und an den Support seiten, falls </a:t>
            </a:r>
            <a:r>
              <a:rPr lang="en-US" sz="1800" dirty="0" err="1" smtClean="0"/>
              <a:t>Fragen</a:t>
            </a:r>
            <a:r>
              <a:rPr lang="en-US" sz="1800" dirty="0" smtClean="0"/>
              <a:t> </a:t>
            </a:r>
            <a:r>
              <a:rPr lang="en-US" sz="1800" dirty="0" err="1" smtClean="0"/>
              <a:t>auftreten</a:t>
            </a:r>
            <a:r>
              <a:rPr lang="en-US" sz="1800" dirty="0" smtClean="0"/>
              <a:t>.</a:t>
            </a:r>
          </a:p>
          <a:p>
            <a:r>
              <a:rPr lang="en-US" sz="1800" dirty="0" smtClean="0"/>
              <a:t>Das </a:t>
            </a:r>
            <a:r>
              <a:rPr lang="en-US" sz="1800" dirty="0" err="1" smtClean="0"/>
              <a:t>Passwort</a:t>
            </a:r>
            <a:r>
              <a:rPr lang="en-US" sz="1800" dirty="0" smtClean="0"/>
              <a:t> </a:t>
            </a:r>
            <a:r>
              <a:rPr lang="en-US" sz="1800" dirty="0" err="1" smtClean="0"/>
              <a:t>ändert</a:t>
            </a:r>
            <a:r>
              <a:rPr lang="en-US" sz="1800" dirty="0" smtClean="0"/>
              <a:t> </a:t>
            </a:r>
            <a:r>
              <a:rPr lang="en-US" sz="1800" dirty="0" err="1" smtClean="0"/>
              <a:t>sie</a:t>
            </a:r>
            <a:r>
              <a:rPr lang="en-US" sz="1800" dirty="0" smtClean="0"/>
              <a:t> </a:t>
            </a:r>
            <a:r>
              <a:rPr lang="en-US" sz="1800" dirty="0" err="1" smtClean="0"/>
              <a:t>immer</a:t>
            </a:r>
            <a:r>
              <a:rPr lang="en-US" sz="1800" dirty="0" smtClean="0"/>
              <a:t> so </a:t>
            </a:r>
            <a:r>
              <a:rPr lang="en-US" sz="1800" dirty="0" err="1" smtClean="0"/>
              <a:t>spät</a:t>
            </a:r>
            <a:r>
              <a:rPr lang="en-US" sz="1800" dirty="0" smtClean="0"/>
              <a:t> </a:t>
            </a:r>
            <a:r>
              <a:rPr lang="en-US" sz="1800" dirty="0" err="1" smtClean="0"/>
              <a:t>wie</a:t>
            </a:r>
            <a:r>
              <a:rPr lang="en-US" sz="1800" dirty="0" smtClean="0"/>
              <a:t> </a:t>
            </a:r>
            <a:r>
              <a:rPr lang="en-US" sz="1800" dirty="0" err="1" smtClean="0"/>
              <a:t>möglich</a:t>
            </a:r>
            <a:r>
              <a:rPr lang="en-US" sz="1800" dirty="0" smtClean="0"/>
              <a:t>, </a:t>
            </a:r>
            <a:r>
              <a:rPr lang="en-US" sz="1800" dirty="0" err="1" smtClean="0"/>
              <a:t>weshalb</a:t>
            </a:r>
            <a:r>
              <a:rPr lang="en-US" sz="1800" dirty="0" smtClean="0"/>
              <a:t> </a:t>
            </a:r>
            <a:r>
              <a:rPr lang="en-US" sz="1800" dirty="0" err="1" smtClean="0"/>
              <a:t>sie</a:t>
            </a:r>
            <a:r>
              <a:rPr lang="en-US" sz="1800" dirty="0" smtClean="0"/>
              <a:t> </a:t>
            </a:r>
            <a:r>
              <a:rPr lang="en-US" sz="1800" dirty="0" err="1" smtClean="0"/>
              <a:t>sich</a:t>
            </a:r>
            <a:r>
              <a:rPr lang="en-US" sz="1800" dirty="0" smtClean="0"/>
              <a:t> </a:t>
            </a:r>
            <a:r>
              <a:rPr lang="en-US" sz="1800" dirty="0" err="1" smtClean="0"/>
              <a:t>vor</a:t>
            </a:r>
            <a:r>
              <a:rPr lang="en-US" sz="1800" dirty="0" smtClean="0"/>
              <a:t> </a:t>
            </a:r>
            <a:r>
              <a:rPr lang="en-US" sz="1800" dirty="0" err="1" smtClean="0"/>
              <a:t>kurzen</a:t>
            </a:r>
            <a:r>
              <a:rPr lang="en-US" sz="1800" dirty="0" smtClean="0"/>
              <a:t> </a:t>
            </a:r>
            <a:r>
              <a:rPr lang="en-US" sz="1800" dirty="0" err="1" smtClean="0"/>
              <a:t>erst</a:t>
            </a:r>
            <a:r>
              <a:rPr lang="en-US" sz="1800" dirty="0" smtClean="0"/>
              <a:t> den SMS-Service </a:t>
            </a:r>
            <a:r>
              <a:rPr lang="en-US" sz="1800" dirty="0" err="1" smtClean="0"/>
              <a:t>eingerichtet</a:t>
            </a:r>
            <a:r>
              <a:rPr lang="en-US" sz="1800" dirty="0" smtClean="0"/>
              <a:t> hat, </a:t>
            </a:r>
            <a:r>
              <a:rPr lang="en-US" sz="1800" dirty="0" err="1" smtClean="0"/>
              <a:t>aus</a:t>
            </a:r>
            <a:r>
              <a:rPr lang="en-US" sz="1800" dirty="0" smtClean="0"/>
              <a:t> Angst </a:t>
            </a:r>
            <a:r>
              <a:rPr lang="en-US" sz="1800" dirty="0" err="1" smtClean="0"/>
              <a:t>sie</a:t>
            </a:r>
            <a:r>
              <a:rPr lang="en-US" sz="1800" dirty="0" smtClean="0"/>
              <a:t> </a:t>
            </a:r>
            <a:r>
              <a:rPr lang="en-US" sz="1800" dirty="0" err="1" smtClean="0"/>
              <a:t>vergesse</a:t>
            </a:r>
            <a:r>
              <a:rPr lang="en-US" sz="1800" dirty="0" smtClean="0"/>
              <a:t> </a:t>
            </a:r>
            <a:r>
              <a:rPr lang="en-US" sz="1800" dirty="0" err="1" smtClean="0"/>
              <a:t>es</a:t>
            </a:r>
            <a:r>
              <a:rPr lang="en-US" sz="1800" dirty="0" smtClean="0"/>
              <a:t> </a:t>
            </a:r>
            <a:r>
              <a:rPr lang="en-US" sz="1800" dirty="0" err="1" smtClean="0"/>
              <a:t>doch</a:t>
            </a:r>
            <a:r>
              <a:rPr lang="en-US" sz="1800" dirty="0" smtClean="0"/>
              <a:t> </a:t>
            </a:r>
            <a:r>
              <a:rPr lang="en-US" sz="1800" dirty="0" err="1" smtClean="0"/>
              <a:t>einmal</a:t>
            </a:r>
            <a:r>
              <a:rPr lang="en-US" sz="1800" dirty="0"/>
              <a:t>.</a:t>
            </a:r>
            <a:endParaRPr lang="en-US" sz="1400" dirty="0"/>
          </a:p>
        </p:txBody>
      </p:sp>
      <p:pic>
        <p:nvPicPr>
          <p:cNvPr id="5" name="Picture 2" descr="Olga Sork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161141"/>
            <a:ext cx="863008" cy="1035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421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Olga</a:t>
            </a:r>
            <a:endParaRPr lang="de-DE"/>
          </a:p>
        </p:txBody>
      </p:sp>
      <p:sp>
        <p:nvSpPr>
          <p:cNvPr id="3" name="Content Placeholder 2"/>
          <p:cNvSpPr>
            <a:spLocks noGrp="1"/>
          </p:cNvSpPr>
          <p:nvPr>
            <p:ph sz="quarter" idx="1"/>
          </p:nvPr>
        </p:nvSpPr>
        <p:spPr/>
        <p:txBody>
          <a:bodyPr>
            <a:normAutofit/>
          </a:bodyPr>
          <a:lstStyle/>
          <a:p>
            <a:r>
              <a:rPr lang="de-DE" sz="1800" dirty="0"/>
              <a:t>Szenario 1:</a:t>
            </a:r>
          </a:p>
          <a:p>
            <a:pPr lvl="1"/>
            <a:r>
              <a:rPr lang="de-DE" sz="1500" dirty="0" smtClean="0"/>
              <a:t>Olga </a:t>
            </a:r>
            <a:r>
              <a:rPr lang="de-DE" sz="1500" dirty="0"/>
              <a:t>soll zunächst </a:t>
            </a:r>
            <a:r>
              <a:rPr lang="de-DE" sz="1500" dirty="0" smtClean="0"/>
              <a:t>ihr </a:t>
            </a:r>
            <a:r>
              <a:rPr lang="de-DE" sz="1500" dirty="0"/>
              <a:t>Passwort </a:t>
            </a:r>
            <a:r>
              <a:rPr lang="de-DE" sz="1500" dirty="0" smtClean="0"/>
              <a:t>ändern und ihren SMS Service einrichten.</a:t>
            </a:r>
            <a:endParaRPr lang="de-DE" sz="1800" dirty="0"/>
          </a:p>
          <a:p>
            <a:r>
              <a:rPr lang="de-DE" sz="1800" dirty="0"/>
              <a:t>Szenario </a:t>
            </a:r>
            <a:r>
              <a:rPr lang="de-DE" sz="1800" dirty="0" smtClean="0"/>
              <a:t>2:</a:t>
            </a:r>
          </a:p>
          <a:p>
            <a:pPr lvl="1"/>
            <a:r>
              <a:rPr lang="de-DE" sz="1500" dirty="0" smtClean="0"/>
              <a:t>Olga hat vor kurzem Ihr Passwort vergessen, kann sich jedoch nicht mehr daran erinnern. Weshalb sie den vor kurzen eingerichteten SMS Service in Anspruch nimmt um ihr Passwort zurück zu setzen. </a:t>
            </a:r>
          </a:p>
          <a:p>
            <a:r>
              <a:rPr lang="de-DE" sz="1800" dirty="0" smtClean="0"/>
              <a:t>Szenario 3:</a:t>
            </a:r>
          </a:p>
          <a:p>
            <a:pPr lvl="1"/>
            <a:r>
              <a:rPr lang="de-DE" sz="1500" dirty="0" smtClean="0"/>
              <a:t>Um sich nicht jedes mal an das Passwort erinnern zu müssen beschließt Olga ihr E-Mail Konto mit Outlook zu verbinden und informiert sich hierfür auf der RZ Seite, wie dies funktioniert.</a:t>
            </a:r>
            <a:endParaRPr lang="de-DE" sz="1500" dirty="0"/>
          </a:p>
          <a:p>
            <a:r>
              <a:rPr lang="de-DE" sz="1800" dirty="0" smtClean="0"/>
              <a:t>Szenario 4:</a:t>
            </a:r>
            <a:endParaRPr lang="de-DE" sz="1800" dirty="0"/>
          </a:p>
          <a:p>
            <a:pPr lvl="1"/>
            <a:r>
              <a:rPr lang="de-DE" sz="1500" dirty="0" smtClean="0"/>
              <a:t>Nachdem Olga weiß wie sie das Konto mit Outlook verbindet, bemerkt sie, dass auf ihrem Rechner noch kein Outlook installiert ist, weshalb sie nun nach dem Office Paket sucht und dieses </a:t>
            </a:r>
            <a:r>
              <a:rPr lang="de-DE" sz="1500" dirty="0" smtClean="0"/>
              <a:t>herunterlädt.</a:t>
            </a:r>
            <a:endParaRPr lang="de-DE" sz="1500" dirty="0" smtClean="0"/>
          </a:p>
          <a:p>
            <a:pPr lvl="1"/>
            <a:endParaRPr lang="de-DE" sz="1500" dirty="0"/>
          </a:p>
          <a:p>
            <a:pPr lvl="1"/>
            <a:endParaRPr lang="de-DE" sz="700" dirty="0"/>
          </a:p>
          <a:p>
            <a:pPr lvl="1"/>
            <a:endParaRPr lang="de-DE" sz="1500" dirty="0"/>
          </a:p>
        </p:txBody>
      </p:sp>
      <p:pic>
        <p:nvPicPr>
          <p:cNvPr id="5" name="Picture 2" descr="Olga Sork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161141"/>
            <a:ext cx="863008" cy="1035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807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smtClean="0"/>
              <a:t>Hubert</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2602628368"/>
              </p:ext>
            </p:extLst>
          </p:nvPr>
        </p:nvGraphicFramePr>
        <p:xfrm>
          <a:off x="3203848" y="1772816"/>
          <a:ext cx="5472608" cy="4046222"/>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48</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Bezeichnung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Professor der </a:t>
                      </a:r>
                      <a:r>
                        <a:rPr kumimoji="0" lang="de-DE" sz="1000" b="0" i="0" u="none" strike="noStrike" cap="none" normalizeH="0" baseline="0" noProof="0" dirty="0" smtClean="0">
                          <a:ln>
                            <a:noFill/>
                          </a:ln>
                          <a:solidFill>
                            <a:schemeClr val="tx1"/>
                          </a:solidFill>
                          <a:effectLst/>
                          <a:latin typeface="Arial" charset="0"/>
                        </a:rPr>
                        <a:t>Literaturwissenschaft</a:t>
                      </a:r>
                      <a:r>
                        <a:rPr kumimoji="0" lang="en-US" sz="1000" b="0" i="0" u="none" strike="noStrike" cap="none" normalizeH="0" baseline="0" dirty="0" smtClean="0">
                          <a:ln>
                            <a:noFill/>
                          </a:ln>
                          <a:solidFill>
                            <a:schemeClr val="tx1"/>
                          </a:solidFill>
                          <a:effectLst/>
                          <a:latin typeface="Arial" charset="0"/>
                        </a:rPr>
                        <a:t> </a:t>
                      </a: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err="1" smtClean="0">
                          <a:ln>
                            <a:noFill/>
                          </a:ln>
                          <a:solidFill>
                            <a:schemeClr val="tx1"/>
                          </a:solidFill>
                          <a:effectLst/>
                          <a:latin typeface="Arial" charset="0"/>
                        </a:rPr>
                        <a:t>Schlüsselaktivitäten</a:t>
                      </a:r>
                      <a:endParaRPr kumimoji="0" lang="en-US" sz="1000" b="1" i="0" u="none" strike="noStrike" cap="none" normalizeH="0" baseline="0" dirty="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Ändert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smtClean="0">
                          <a:ln>
                            <a:noFill/>
                          </a:ln>
                          <a:solidFill>
                            <a:schemeClr val="tx1"/>
                          </a:solidFill>
                          <a:effectLst/>
                          <a:latin typeface="Arial" charset="0"/>
                        </a:rPr>
                        <a:t>sein </a:t>
                      </a:r>
                      <a:r>
                        <a:rPr kumimoji="0" lang="en-US" sz="1000" b="0" i="0" u="none" strike="noStrike" cap="none" normalizeH="0" baseline="0" dirty="0" err="1" smtClean="0">
                          <a:ln>
                            <a:noFill/>
                          </a:ln>
                          <a:solidFill>
                            <a:schemeClr val="tx1"/>
                          </a:solidFill>
                          <a:effectLst/>
                          <a:latin typeface="Arial" charset="0"/>
                        </a:rPr>
                        <a:t>Passwort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wenn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dazu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aufgerufen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wird</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Benutzt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smtClean="0">
                          <a:ln>
                            <a:noFill/>
                          </a:ln>
                          <a:solidFill>
                            <a:schemeClr val="tx1"/>
                          </a:solidFill>
                          <a:effectLst/>
                          <a:latin typeface="Arial" charset="0"/>
                        </a:rPr>
                        <a:t>die </a:t>
                      </a:r>
                      <a:r>
                        <a:rPr kumimoji="0" lang="en-US" sz="1000" b="0" i="0" u="none" strike="noStrike" cap="none" normalizeH="0" baseline="0" dirty="0" err="1" smtClean="0">
                          <a:ln>
                            <a:noFill/>
                          </a:ln>
                          <a:solidFill>
                            <a:schemeClr val="tx1"/>
                          </a:solidFill>
                          <a:effectLst/>
                          <a:latin typeface="Arial" charset="0"/>
                        </a:rPr>
                        <a:t>Seite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gelegentlich</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Vier</a:t>
                      </a:r>
                      <a:r>
                        <a:rPr kumimoji="0" lang="en-US" sz="1000" b="0" i="0" u="none" strike="noStrike" cap="none" normalizeH="0" baseline="0" dirty="0" smtClean="0">
                          <a:ln>
                            <a:noFill/>
                          </a:ln>
                          <a:solidFill>
                            <a:schemeClr val="tx1"/>
                          </a:solidFill>
                          <a:effectLst/>
                          <a:latin typeface="Arial" charset="0"/>
                        </a:rPr>
                        <a:t> Kinder, </a:t>
                      </a:r>
                      <a:r>
                        <a:rPr kumimoji="0" lang="en-US" sz="1000" b="0" i="0" u="none" strike="noStrike" cap="none" normalizeH="0" baseline="0" dirty="0" err="1" smtClean="0">
                          <a:ln>
                            <a:noFill/>
                          </a:ln>
                          <a:solidFill>
                            <a:schemeClr val="tx1"/>
                          </a:solidFill>
                          <a:effectLst/>
                          <a:latin typeface="Arial" charset="0"/>
                        </a:rPr>
                        <a:t>eins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studiert</a:t>
                      </a:r>
                      <a:r>
                        <a:rPr kumimoji="0" lang="en-US" sz="1000" b="0" i="0" u="none" strike="noStrike" cap="none" normalizeH="0" baseline="0" dirty="0" smtClean="0">
                          <a:ln>
                            <a:noFill/>
                          </a:ln>
                          <a:solidFill>
                            <a:schemeClr val="tx1"/>
                          </a:solidFill>
                          <a:effectLst/>
                          <a:latin typeface="Arial" charset="0"/>
                        </a:rPr>
                        <a:t> an der </a:t>
                      </a:r>
                      <a:r>
                        <a:rPr kumimoji="0" lang="en-US" sz="1000" b="0" i="0" u="none" strike="noStrike" cap="none" normalizeH="0" baseline="0" dirty="0" err="1" smtClean="0">
                          <a:ln>
                            <a:noFill/>
                          </a:ln>
                          <a:solidFill>
                            <a:schemeClr val="tx1"/>
                          </a:solidFill>
                          <a:effectLst/>
                          <a:latin typeface="Arial" charset="0"/>
                        </a:rPr>
                        <a:t>Uni</a:t>
                      </a:r>
                      <a:r>
                        <a:rPr kumimoji="0" lang="en-US" sz="1000" b="0" i="0" u="none" strike="noStrike" cap="none" normalizeH="0" baseline="0" dirty="0" smtClean="0">
                          <a:ln>
                            <a:noFill/>
                          </a:ln>
                          <a:solidFill>
                            <a:schemeClr val="tx1"/>
                          </a:solidFill>
                          <a:effectLst/>
                          <a:latin typeface="Arial" charset="0"/>
                        </a:rPr>
                        <a:t> Regensburg </a:t>
                      </a:r>
                      <a:r>
                        <a:rPr kumimoji="0" lang="en-US" sz="1000" b="0" i="0" u="none" strike="noStrike" cap="none" normalizeH="0" baseline="0" dirty="0" err="1" smtClean="0">
                          <a:ln>
                            <a:noFill/>
                          </a:ln>
                          <a:solidFill>
                            <a:schemeClr val="tx1"/>
                          </a:solidFill>
                          <a:effectLst/>
                          <a:latin typeface="Arial" charset="0"/>
                        </a:rPr>
                        <a:t>Chemie</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Lässt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bei</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technischen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Sachen</a:t>
                      </a:r>
                      <a:r>
                        <a:rPr kumimoji="0" lang="en-US" sz="1000" b="0" i="0" u="none" strike="noStrike" cap="none" normalizeH="0" baseline="0" dirty="0" smtClean="0">
                          <a:ln>
                            <a:noFill/>
                          </a:ln>
                          <a:solidFill>
                            <a:schemeClr val="tx1"/>
                          </a:solidFill>
                          <a:effectLst/>
                          <a:latin typeface="Arial" charset="0"/>
                        </a:rPr>
                        <a:t> von </a:t>
                      </a:r>
                      <a:r>
                        <a:rPr kumimoji="0" lang="en-US" sz="1000" b="0" i="0" u="none" strike="noStrike" cap="none" normalizeH="0" baseline="0" dirty="0" err="1" smtClean="0">
                          <a:ln>
                            <a:noFill/>
                          </a:ln>
                          <a:solidFill>
                            <a:schemeClr val="tx1"/>
                          </a:solidFill>
                          <a:effectLst/>
                          <a:latin typeface="Arial" charset="0"/>
                        </a:rPr>
                        <a:t>Kindern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helfen</a:t>
                      </a:r>
                      <a:r>
                        <a:rPr kumimoji="0" lang="en-US" sz="1000" b="0" i="0" u="none" strike="noStrike" cap="none" normalizeH="0" baseline="0" dirty="0" smtClean="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Kam</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mit</a:t>
                      </a:r>
                      <a:r>
                        <a:rPr kumimoji="0" lang="en-US" sz="1000" b="0" i="0" u="none" strike="noStrike" cap="none" normalizeH="0" baseline="0" dirty="0" smtClean="0">
                          <a:ln>
                            <a:noFill/>
                          </a:ln>
                          <a:solidFill>
                            <a:schemeClr val="tx1"/>
                          </a:solidFill>
                          <a:effectLst/>
                          <a:latin typeface="Arial" charset="0"/>
                        </a:rPr>
                        <a:t> der </a:t>
                      </a:r>
                      <a:r>
                        <a:rPr kumimoji="0" lang="en-US" sz="1000" b="0" i="0" u="none" strike="noStrike" cap="none" normalizeH="0" baseline="0" dirty="0" err="1" smtClean="0">
                          <a:ln>
                            <a:noFill/>
                          </a:ln>
                          <a:solidFill>
                            <a:schemeClr val="tx1"/>
                          </a:solidFill>
                          <a:effectLst/>
                          <a:latin typeface="Arial" charset="0"/>
                        </a:rPr>
                        <a:t>alten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Seite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soweit</a:t>
                      </a:r>
                      <a:r>
                        <a:rPr kumimoji="0" lang="en-US" sz="1000" b="0" i="0" u="none" strike="noStrike" cap="none" normalizeH="0" baseline="0" dirty="0" smtClean="0">
                          <a:ln>
                            <a:noFill/>
                          </a:ln>
                          <a:solidFill>
                            <a:schemeClr val="tx1"/>
                          </a:solidFill>
                          <a:effectLst/>
                          <a:latin typeface="Arial" charset="0"/>
                        </a:rPr>
                        <a:t> gut </a:t>
                      </a:r>
                      <a:r>
                        <a:rPr kumimoji="0" lang="en-US" sz="1000" b="0" i="0" u="none" strike="noStrike" cap="none" normalizeH="0" baseline="0" dirty="0" err="1" smtClean="0">
                          <a:ln>
                            <a:noFill/>
                          </a:ln>
                          <a:solidFill>
                            <a:schemeClr val="tx1"/>
                          </a:solidFill>
                          <a:effectLst/>
                          <a:latin typeface="Arial" charset="0"/>
                        </a:rPr>
                        <a:t>zurecht</a:t>
                      </a:r>
                      <a:r>
                        <a:rPr kumimoji="0" lang="en-US" sz="1000" b="0" i="0" u="none" strike="noStrike" cap="none" normalizeH="0" baseline="0" dirty="0" smtClean="0">
                          <a:ln>
                            <a:noFill/>
                          </a:ln>
                          <a:solidFill>
                            <a:schemeClr val="tx1"/>
                          </a:solidFill>
                          <a:effectLst/>
                          <a:latin typeface="Arial" charset="0"/>
                        </a:rPr>
                        <a:t> und </a:t>
                      </a:r>
                      <a:r>
                        <a:rPr kumimoji="0" lang="en-US" sz="1000" b="0" i="0" u="none" strike="noStrike" cap="none" normalizeH="0" baseline="0" dirty="0" err="1" smtClean="0">
                          <a:ln>
                            <a:noFill/>
                          </a:ln>
                          <a:solidFill>
                            <a:schemeClr val="tx1"/>
                          </a:solidFill>
                          <a:effectLst/>
                          <a:latin typeface="Arial" charset="0"/>
                        </a:rPr>
                        <a:t>hofft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dass</a:t>
                      </a:r>
                      <a:r>
                        <a:rPr kumimoji="0" lang="en-US" sz="1000" b="0" i="0" u="none" strike="noStrike" cap="none" normalizeH="0" baseline="0" dirty="0" smtClean="0">
                          <a:ln>
                            <a:noFill/>
                          </a:ln>
                          <a:solidFill>
                            <a:schemeClr val="tx1"/>
                          </a:solidFill>
                          <a:effectLst/>
                          <a:latin typeface="Arial" charset="0"/>
                        </a:rPr>
                        <a:t> der </a:t>
                      </a:r>
                      <a:r>
                        <a:rPr kumimoji="0" lang="en-US" sz="1000" b="0" i="0" u="none" strike="noStrike" cap="none" normalizeH="0" baseline="0" dirty="0" err="1" smtClean="0">
                          <a:ln>
                            <a:noFill/>
                          </a:ln>
                          <a:solidFill>
                            <a:schemeClr val="tx1"/>
                          </a:solidFill>
                          <a:effectLst/>
                          <a:latin typeface="Arial" charset="0"/>
                        </a:rPr>
                        <a:t>neue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Aufbau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nicht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schlechter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ist</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jedoch</a:t>
                      </a:r>
                      <a:r>
                        <a:rPr kumimoji="0" lang="en-US" sz="1000" b="0" i="0" u="none" strike="noStrike" cap="none" normalizeH="0" baseline="0" dirty="0" smtClean="0">
                          <a:ln>
                            <a:noFill/>
                          </a:ln>
                          <a:solidFill>
                            <a:schemeClr val="tx1"/>
                          </a:solidFill>
                          <a:effectLst/>
                          <a:latin typeface="Arial" charset="0"/>
                        </a:rPr>
                        <a:t> von </a:t>
                      </a:r>
                      <a:r>
                        <a:rPr kumimoji="0" lang="en-US" sz="1000" b="0" i="0" u="none" strike="noStrike" cap="none" normalizeH="0" baseline="0" dirty="0" err="1" smtClean="0">
                          <a:ln>
                            <a:noFill/>
                          </a:ln>
                          <a:solidFill>
                            <a:schemeClr val="tx1"/>
                          </a:solidFill>
                          <a:effectLst/>
                          <a:latin typeface="Arial" charset="0"/>
                        </a:rPr>
                        <a:t>neuem</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Aufbau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angetan</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Liest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gerne</a:t>
                      </a:r>
                      <a:r>
                        <a:rPr kumimoji="0" lang="en-US" sz="1000" b="0" i="0" u="none" strike="noStrike" cap="none" normalizeH="0" baseline="0" dirty="0" smtClean="0">
                          <a:ln>
                            <a:noFill/>
                          </a:ln>
                          <a:solidFill>
                            <a:schemeClr val="tx1"/>
                          </a:solidFill>
                          <a:effectLst/>
                          <a:latin typeface="Arial" charset="0"/>
                        </a:rPr>
                        <a:t> in </a:t>
                      </a:r>
                      <a:r>
                        <a:rPr kumimoji="0" lang="en-US" sz="1000" b="0" i="0" u="none" strike="noStrike" cap="none" normalizeH="0" baseline="0" dirty="0" err="1" smtClean="0">
                          <a:ln>
                            <a:noFill/>
                          </a:ln>
                          <a:solidFill>
                            <a:schemeClr val="tx1"/>
                          </a:solidFill>
                          <a:effectLst/>
                          <a:latin typeface="Arial" charset="0"/>
                        </a:rPr>
                        <a:t>Sachen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ein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Würde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Angebot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nutzen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wenn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Struktur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sinnvoll</a:t>
                      </a:r>
                      <a:r>
                        <a:rPr kumimoji="0" lang="en-US" sz="1000" b="0" i="0" u="none" strike="noStrike" cap="none" normalizeH="0" baseline="0" dirty="0" smtClean="0">
                          <a:ln>
                            <a:noFill/>
                          </a:ln>
                          <a:solidFill>
                            <a:schemeClr val="tx1"/>
                          </a:solidFill>
                          <a:effectLst/>
                          <a:latin typeface="Arial" charset="0"/>
                        </a:rPr>
                        <a:t> und </a:t>
                      </a:r>
                      <a:r>
                        <a:rPr kumimoji="0" lang="en-US" sz="1000" b="0" i="0" u="none" strike="noStrike" cap="none" normalizeH="0" baseline="0" dirty="0" err="1" smtClean="0">
                          <a:ln>
                            <a:noFill/>
                          </a:ln>
                          <a:solidFill>
                            <a:schemeClr val="tx1"/>
                          </a:solidFill>
                          <a:effectLst/>
                          <a:latin typeface="Arial" charset="0"/>
                        </a:rPr>
                        <a:t>konsistent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aufgebaut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ist</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5122" name="Picture 2" descr="Hubert Jo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1772816"/>
            <a:ext cx="1296144"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044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Hubert</a:t>
            </a:r>
            <a:endParaRPr lang="de-DE" dirty="0"/>
          </a:p>
        </p:txBody>
      </p:sp>
      <p:sp>
        <p:nvSpPr>
          <p:cNvPr id="3" name="Content Placeholder 2"/>
          <p:cNvSpPr>
            <a:spLocks noGrp="1"/>
          </p:cNvSpPr>
          <p:nvPr>
            <p:ph sz="quarter" idx="1"/>
          </p:nvPr>
        </p:nvSpPr>
        <p:spPr>
          <a:xfrm>
            <a:off x="612648" y="1628800"/>
            <a:ext cx="8153400" cy="4495800"/>
          </a:xfrm>
        </p:spPr>
        <p:txBody>
          <a:bodyPr>
            <a:normAutofit/>
          </a:bodyPr>
          <a:lstStyle/>
          <a:p>
            <a:r>
              <a:rPr lang="de-DE" sz="1800" dirty="0" smtClean="0"/>
              <a:t>Hubert </a:t>
            </a:r>
            <a:r>
              <a:rPr lang="de-DE" sz="1800" dirty="0" smtClean="0"/>
              <a:t>ist 48 Jahre alt und Professor der Literaturwissenschaft an der Universität Regensburg. Seine Frau arbeitet ebenfalls an der Universität als Chemie Professorin. Ein Kind von ihm studiert noch an der Universität Chemie. Seine restlichen drei Kinder haben bereits fertig studiert und arbeiten in der Wirtschaft. Bei technischen Fragen zu Hause wird bei fragen immer eines der Kinder herangezogen. Auch bei Problemen in der Uni mit Software oder Hardware bezieht Hubert erst seine Kinder mit ein bevor er den Support kontaktiert.</a:t>
            </a:r>
          </a:p>
          <a:p>
            <a:r>
              <a:rPr lang="de-DE" sz="1800" dirty="0" smtClean="0"/>
              <a:t>Informationen zu seinen Fragen und Problemen hat Hubert meist auch der Rechenzentrum Seite gefunden, jedoch ist der Weg dorthin für ihn meist sehr beschwerlich, wenn er nicht genau weiß wo er suchen muss.</a:t>
            </a:r>
          </a:p>
          <a:p>
            <a:r>
              <a:rPr lang="de-DE" sz="1800" dirty="0" smtClean="0"/>
              <a:t>Hubert arbeitet außerdem ein bis zwei mal pro Woche von zu Hause aus, je nachdem welche Termine er in der Universität wahrnehmen </a:t>
            </a:r>
            <a:r>
              <a:rPr lang="de-DE" sz="1800" dirty="0" smtClean="0"/>
              <a:t>muss.</a:t>
            </a:r>
            <a:endParaRPr lang="de-DE" sz="1800" dirty="0" smtClean="0"/>
          </a:p>
          <a:p>
            <a:r>
              <a:rPr lang="de-DE" sz="1800" dirty="0" smtClean="0"/>
              <a:t>Interessiert ist Hubert vor allem am Softwareangebot. </a:t>
            </a:r>
            <a:endParaRPr lang="en-US" sz="1400" dirty="0"/>
          </a:p>
        </p:txBody>
      </p:sp>
      <p:pic>
        <p:nvPicPr>
          <p:cNvPr id="5" name="Picture 2" descr="Hubert Jol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39080"/>
            <a:ext cx="1080120" cy="108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346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Hubert</a:t>
            </a:r>
            <a:endParaRPr lang="de-DE" dirty="0"/>
          </a:p>
        </p:txBody>
      </p:sp>
      <p:sp>
        <p:nvSpPr>
          <p:cNvPr id="3" name="Content Placeholder 2"/>
          <p:cNvSpPr>
            <a:spLocks noGrp="1"/>
          </p:cNvSpPr>
          <p:nvPr>
            <p:ph sz="quarter" idx="1"/>
          </p:nvPr>
        </p:nvSpPr>
        <p:spPr/>
        <p:txBody>
          <a:bodyPr>
            <a:normAutofit/>
          </a:bodyPr>
          <a:lstStyle/>
          <a:p>
            <a:r>
              <a:rPr lang="de-DE" sz="1800" dirty="0"/>
              <a:t>Szenario 1:</a:t>
            </a:r>
          </a:p>
          <a:p>
            <a:pPr lvl="1"/>
            <a:r>
              <a:rPr lang="de-DE" sz="1500" dirty="0" smtClean="0"/>
              <a:t>Hubert ist heute zu Hause und möchte sich ein Programm herunterladen. Jedoch geht dies nicht ohne VPN. Deswegen informiert sich Hubert wie dies funktioniert und richtet sich seinen VPN Zugang ein.</a:t>
            </a:r>
            <a:endParaRPr lang="de-DE" sz="1800" dirty="0" smtClean="0"/>
          </a:p>
          <a:p>
            <a:r>
              <a:rPr lang="de-DE" sz="1800" dirty="0" smtClean="0"/>
              <a:t>Szenario 2:</a:t>
            </a:r>
          </a:p>
          <a:p>
            <a:pPr lvl="1"/>
            <a:r>
              <a:rPr lang="de-DE" sz="1500" dirty="0" smtClean="0"/>
              <a:t>Anschließend macht Hubert auch die Suche nach dem Statistik Programm SPSS und prüft zunächst ob die Angebotene Version mit seinem Rechner kompatibel ist. </a:t>
            </a:r>
            <a:endParaRPr lang="de-DE" sz="1500" dirty="0"/>
          </a:p>
          <a:p>
            <a:r>
              <a:rPr lang="de-DE" sz="1800" dirty="0" smtClean="0"/>
              <a:t>Szenario 3:</a:t>
            </a:r>
          </a:p>
          <a:p>
            <a:pPr lvl="1"/>
            <a:r>
              <a:rPr lang="de-DE" sz="1500" dirty="0" smtClean="0"/>
              <a:t>Da Hubert dieses Semester zum ersten mal seine eigenen Vorlesungen aufzeichnen lassen will, informiert er sich, welche Qualität diese Videos haben werden.</a:t>
            </a:r>
          </a:p>
          <a:p>
            <a:r>
              <a:rPr lang="de-DE" sz="1800" dirty="0" smtClean="0"/>
              <a:t>Szenario 4:</a:t>
            </a:r>
          </a:p>
          <a:p>
            <a:pPr lvl="1"/>
            <a:r>
              <a:rPr lang="de-DE" sz="1500" dirty="0" smtClean="0"/>
              <a:t>Hubert ist mit der Videos zufrieden und beschließt sich nun weiter damit Vertraut zu machen, welche Schritte unternommen werden müssen um seine Vorlesung aufzeichnen zu </a:t>
            </a:r>
            <a:r>
              <a:rPr lang="de-DE" sz="1500" dirty="0" smtClean="0"/>
              <a:t>lassen.</a:t>
            </a:r>
            <a:endParaRPr lang="de-DE" sz="1500" dirty="0"/>
          </a:p>
          <a:p>
            <a:pPr lvl="1"/>
            <a:endParaRPr lang="de-DE" sz="700" dirty="0"/>
          </a:p>
          <a:p>
            <a:pPr lvl="1"/>
            <a:endParaRPr lang="de-DE" sz="1500" dirty="0"/>
          </a:p>
        </p:txBody>
      </p:sp>
      <p:pic>
        <p:nvPicPr>
          <p:cNvPr id="5" name="Picture 2" descr="Hubert Jol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39080"/>
            <a:ext cx="1080120" cy="108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086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dirty="0" smtClean="0"/>
              <a:t/>
            </a:r>
            <a:br>
              <a:rPr lang="de-DE" sz="2800" dirty="0" smtClean="0"/>
            </a:br>
            <a:r>
              <a:rPr lang="de-DE" sz="2800" b="1" dirty="0" smtClean="0"/>
              <a:t>Franziska</a:t>
            </a:r>
            <a:endParaRPr lang="de-DE" sz="2800" dirty="0"/>
          </a:p>
        </p:txBody>
      </p:sp>
      <p:graphicFrame>
        <p:nvGraphicFramePr>
          <p:cNvPr id="4" name="Group 98"/>
          <p:cNvGraphicFramePr>
            <a:graphicFrameLocks noGrp="1"/>
          </p:cNvGraphicFramePr>
          <p:nvPr>
            <p:extLst>
              <p:ext uri="{D42A27DB-BD31-4B8C-83A1-F6EECF244321}">
                <p14:modId xmlns:p14="http://schemas.microsoft.com/office/powerpoint/2010/main" val="3397424421"/>
              </p:ext>
            </p:extLst>
          </p:nvPr>
        </p:nvGraphicFramePr>
        <p:xfrm>
          <a:off x="3203848" y="1772816"/>
          <a:ext cx="5472608" cy="3940399"/>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42</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err="1" smtClean="0">
                          <a:ln>
                            <a:noFill/>
                          </a:ln>
                          <a:solidFill>
                            <a:schemeClr val="tx1"/>
                          </a:solidFill>
                          <a:effectLst/>
                          <a:latin typeface="Arial" charset="0"/>
                        </a:rPr>
                        <a:t>Bezeichnung</a:t>
                      </a:r>
                      <a:endParaRPr kumimoji="0" lang="en-US" sz="1000" b="1" i="0" u="none" strike="noStrike" cap="none" normalizeH="0" baseline="0" dirty="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err="1" smtClean="0">
                          <a:ln>
                            <a:noFill/>
                          </a:ln>
                          <a:solidFill>
                            <a:schemeClr val="tx1"/>
                          </a:solidFill>
                          <a:effectLst/>
                          <a:latin typeface="Arial" charset="0"/>
                        </a:rPr>
                        <a:t>Dozentin</a:t>
                      </a:r>
                      <a:r>
                        <a:rPr kumimoji="0" lang="en-US" sz="1000" b="0" i="0" u="none" strike="noStrike" cap="none" normalizeH="0" baseline="0" dirty="0" smtClean="0">
                          <a:ln>
                            <a:noFill/>
                          </a:ln>
                          <a:solidFill>
                            <a:schemeClr val="tx1"/>
                          </a:solidFill>
                          <a:effectLst/>
                          <a:latin typeface="Arial" charset="0"/>
                        </a:rPr>
                        <a:t> der </a:t>
                      </a:r>
                      <a:r>
                        <a:rPr kumimoji="0" lang="en-US" sz="1000" b="0" i="0" u="none" strike="noStrike" cap="none" normalizeH="0" baseline="0" dirty="0" err="1" smtClean="0">
                          <a:ln>
                            <a:noFill/>
                          </a:ln>
                          <a:solidFill>
                            <a:schemeClr val="tx1"/>
                          </a:solidFill>
                          <a:effectLst/>
                          <a:latin typeface="Arial" charset="0"/>
                        </a:rPr>
                        <a:t>Rechtswissenschaft</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Schlüsselaktivitäten</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Erst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seit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kurzem</a:t>
                      </a:r>
                      <a:r>
                        <a:rPr kumimoji="0" lang="en-US" sz="1000" b="0" i="0" u="none" strike="noStrike" cap="none" normalizeH="0" baseline="0" dirty="0" smtClean="0">
                          <a:ln>
                            <a:noFill/>
                          </a:ln>
                          <a:solidFill>
                            <a:schemeClr val="tx1"/>
                          </a:solidFill>
                          <a:effectLst/>
                          <a:latin typeface="Arial" charset="0"/>
                        </a:rPr>
                        <a:t> an der </a:t>
                      </a:r>
                      <a:r>
                        <a:rPr kumimoji="0" lang="en-US" sz="1000" b="0" i="0" u="none" strike="noStrike" cap="none" normalizeH="0" baseline="0" dirty="0" err="1" smtClean="0">
                          <a:ln>
                            <a:noFill/>
                          </a:ln>
                          <a:solidFill>
                            <a:schemeClr val="tx1"/>
                          </a:solidFill>
                          <a:effectLst/>
                          <a:latin typeface="Arial" charset="0"/>
                        </a:rPr>
                        <a:t>Universität</a:t>
                      </a:r>
                      <a:r>
                        <a:rPr kumimoji="0" lang="en-US" sz="1000" b="0" i="0" u="none" strike="noStrike" cap="none" normalizeH="0" baseline="0" dirty="0" smtClean="0">
                          <a:ln>
                            <a:noFill/>
                          </a:ln>
                          <a:solidFill>
                            <a:schemeClr val="tx1"/>
                          </a:solidFill>
                          <a:effectLst/>
                          <a:latin typeface="Arial" charset="0"/>
                        </a:rPr>
                        <a:t> und muss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noch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zurecht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finden</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Lässt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technische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Sachen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sofern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umsonst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gemacht</a:t>
                      </a:r>
                      <a:r>
                        <a:rPr kumimoji="0" lang="en-US" sz="1000" b="0" i="0" u="none" strike="noStrike" cap="none" normalizeH="0" baseline="0" dirty="0" smtClean="0">
                          <a:ln>
                            <a:noFill/>
                          </a:ln>
                          <a:solidFill>
                            <a:schemeClr val="tx1"/>
                          </a:solidFill>
                          <a:effectLst/>
                          <a:latin typeface="Arial" charset="0"/>
                        </a:rPr>
                        <a:t> warden den Support </a:t>
                      </a:r>
                      <a:r>
                        <a:rPr kumimoji="0" lang="en-US" sz="1000" b="0" i="0" u="none" strike="noStrike" cap="none" normalizeH="0" baseline="0" dirty="0" err="1" smtClean="0">
                          <a:ln>
                            <a:noFill/>
                          </a:ln>
                          <a:solidFill>
                            <a:schemeClr val="tx1"/>
                          </a:solidFill>
                          <a:effectLst/>
                          <a:latin typeface="Arial" charset="0"/>
                        </a:rPr>
                        <a:t>erledigen</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ein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sehr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ordentlicher</a:t>
                      </a:r>
                      <a:r>
                        <a:rPr kumimoji="0" lang="en-US" sz="1000" b="0" i="0" u="none" strike="noStrike" cap="none" normalizeH="0" baseline="0" dirty="0" smtClean="0">
                          <a:ln>
                            <a:noFill/>
                          </a:ln>
                          <a:solidFill>
                            <a:schemeClr val="tx1"/>
                          </a:solidFill>
                          <a:effectLst/>
                          <a:latin typeface="Arial" charset="0"/>
                        </a:rPr>
                        <a:t> Mensch und mag </a:t>
                      </a:r>
                      <a:r>
                        <a:rPr kumimoji="0" lang="en-US" sz="1000" b="0" i="0" u="none" strike="noStrike" cap="none" normalizeH="0" baseline="0" dirty="0" err="1" smtClean="0">
                          <a:ln>
                            <a:noFill/>
                          </a:ln>
                          <a:solidFill>
                            <a:schemeClr val="tx1"/>
                          </a:solidFill>
                          <a:effectLst/>
                          <a:latin typeface="Arial" charset="0"/>
                        </a:rPr>
                        <a:t>deshalb</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aufgeräumte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Strukturen</a:t>
                      </a:r>
                      <a:r>
                        <a:rPr kumimoji="0" lang="en-US" sz="1000" b="0" i="0" u="none" strike="noStrike" cap="none" normalizeH="0" baseline="0" dirty="0" smtClean="0">
                          <a:ln>
                            <a:noFill/>
                          </a:ln>
                          <a:solidFill>
                            <a:schemeClr val="tx1"/>
                          </a:solidFill>
                          <a:effectLst/>
                          <a:latin typeface="Arial" charset="0"/>
                        </a:rPr>
                        <a:t> </a:t>
                      </a: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Solange </a:t>
                      </a:r>
                      <a:r>
                        <a:rPr kumimoji="0" lang="en-US" sz="1000" b="0" i="0" u="none" strike="noStrike" cap="none" normalizeH="0" baseline="0" dirty="0" err="1" smtClean="0">
                          <a:ln>
                            <a:noFill/>
                          </a:ln>
                          <a:solidFill>
                            <a:schemeClr val="tx1"/>
                          </a:solidFill>
                          <a:effectLst/>
                          <a:latin typeface="Arial" charset="0"/>
                        </a:rPr>
                        <a:t>eine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einheitliche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Struktur</a:t>
                      </a:r>
                      <a:r>
                        <a:rPr kumimoji="0" lang="en-US" sz="1000" b="0" i="0" u="none" strike="noStrike" cap="none" normalizeH="0" baseline="0" dirty="0" smtClean="0">
                          <a:ln>
                            <a:noFill/>
                          </a:ln>
                          <a:solidFill>
                            <a:schemeClr val="tx1"/>
                          </a:solidFill>
                          <a:effectLst/>
                          <a:latin typeface="Arial" charset="0"/>
                        </a:rPr>
                        <a:t> und </a:t>
                      </a:r>
                      <a:r>
                        <a:rPr kumimoji="0" lang="en-US" sz="1000" b="0" i="0" u="none" strike="noStrike" cap="none" normalizeH="0" baseline="0" dirty="0" err="1" smtClean="0">
                          <a:ln>
                            <a:noFill/>
                          </a:ln>
                          <a:solidFill>
                            <a:schemeClr val="tx1"/>
                          </a:solidFill>
                          <a:effectLst/>
                          <a:latin typeface="Arial" charset="0"/>
                        </a:rPr>
                        <a:t>Bezeichung</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vorhanden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arbeitet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gerne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mit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neuen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Sachen</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neu</a:t>
                      </a:r>
                      <a:r>
                        <a:rPr kumimoji="0" lang="en-US" sz="1000" b="0" i="0" u="none" strike="noStrike" cap="none" normalizeH="0" baseline="0" dirty="0" smtClean="0">
                          <a:ln>
                            <a:noFill/>
                          </a:ln>
                          <a:solidFill>
                            <a:schemeClr val="tx1"/>
                          </a:solidFill>
                          <a:effectLst/>
                          <a:latin typeface="Arial" charset="0"/>
                        </a:rPr>
                        <a:t> an der </a:t>
                      </a:r>
                      <a:r>
                        <a:rPr kumimoji="0" lang="en-US" sz="1000" b="0" i="0" u="none" strike="noStrike" cap="none" normalizeH="0" baseline="0" dirty="0" err="1" smtClean="0">
                          <a:ln>
                            <a:noFill/>
                          </a:ln>
                          <a:solidFill>
                            <a:schemeClr val="tx1"/>
                          </a:solidFill>
                          <a:effectLst/>
                          <a:latin typeface="Arial" charset="0"/>
                        </a:rPr>
                        <a:t>Uni</a:t>
                      </a:r>
                      <a:r>
                        <a:rPr kumimoji="0" lang="en-US" sz="1000" b="0" i="0" u="none" strike="noStrike" cap="none" normalizeH="0" baseline="0" dirty="0" smtClean="0">
                          <a:ln>
                            <a:noFill/>
                          </a:ln>
                          <a:solidFill>
                            <a:schemeClr val="tx1"/>
                          </a:solidFill>
                          <a:effectLst/>
                          <a:latin typeface="Arial" charset="0"/>
                        </a:rPr>
                        <a:t> und </a:t>
                      </a:r>
                      <a:r>
                        <a:rPr kumimoji="0" lang="en-US" sz="1000" b="0" i="0" u="none" strike="noStrike" cap="none" normalizeH="0" baseline="0" dirty="0" err="1" smtClean="0">
                          <a:ln>
                            <a:noFill/>
                          </a:ln>
                          <a:solidFill>
                            <a:schemeClr val="tx1"/>
                          </a:solidFill>
                          <a:effectLst/>
                          <a:latin typeface="Arial" charset="0"/>
                        </a:rPr>
                        <a:t>möchte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wissen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wie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hier</a:t>
                      </a:r>
                      <a:r>
                        <a:rPr kumimoji="0" lang="en-US" sz="1000" b="0" i="0" u="none" strike="noStrike" cap="none" normalizeH="0" baseline="0" dirty="0" smtClean="0">
                          <a:ln>
                            <a:noFill/>
                          </a:ln>
                          <a:solidFill>
                            <a:schemeClr val="tx1"/>
                          </a:solidFill>
                          <a:effectLst/>
                          <a:latin typeface="Arial" charset="0"/>
                        </a:rPr>
                        <a:t> die </a:t>
                      </a:r>
                      <a:r>
                        <a:rPr kumimoji="0" lang="en-US" sz="1000" b="0" i="0" u="none" strike="noStrike" cap="none" normalizeH="0" baseline="0" dirty="0" err="1" smtClean="0">
                          <a:ln>
                            <a:noFill/>
                          </a:ln>
                          <a:solidFill>
                            <a:schemeClr val="tx1"/>
                          </a:solidFill>
                          <a:effectLst/>
                          <a:latin typeface="Arial" charset="0"/>
                        </a:rPr>
                        <a:t>Sachen</a:t>
                      </a:r>
                      <a:r>
                        <a:rPr kumimoji="0" lang="en-US" sz="1000" b="0" i="0" u="none" strike="noStrike" cap="none" normalizeH="0" baseline="0" dirty="0" smtClean="0">
                          <a:ln>
                            <a:noFill/>
                          </a:ln>
                          <a:solidFill>
                            <a:schemeClr val="tx1"/>
                          </a:solidFill>
                          <a:effectLst/>
                          <a:latin typeface="Arial" charset="0"/>
                        </a:rPr>
                        <a:t> so </a:t>
                      </a:r>
                      <a:r>
                        <a:rPr kumimoji="0" lang="en-US" sz="1000" b="0" i="0" u="none" strike="noStrike" cap="none" normalizeH="0" baseline="0" dirty="0" err="1" smtClean="0">
                          <a:ln>
                            <a:noFill/>
                          </a:ln>
                          <a:solidFill>
                            <a:schemeClr val="tx1"/>
                          </a:solidFill>
                          <a:effectLst/>
                          <a:latin typeface="Arial" charset="0"/>
                        </a:rPr>
                        <a:t>laufen</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6" name="Picture 2" descr="Felder Franzisk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537" y="1628800"/>
            <a:ext cx="91210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310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Franziska</a:t>
            </a:r>
            <a:endParaRPr lang="de-DE" dirty="0"/>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dirty="0" err="1" smtClean="0"/>
              <a:t>Franziska</a:t>
            </a:r>
            <a:r>
              <a:rPr lang="en-US" sz="1800" dirty="0" smtClean="0"/>
              <a:t> </a:t>
            </a:r>
            <a:r>
              <a:rPr lang="en-US" sz="1800" dirty="0" err="1" smtClean="0"/>
              <a:t>ist</a:t>
            </a:r>
            <a:r>
              <a:rPr lang="en-US" sz="1800" dirty="0" smtClean="0"/>
              <a:t> 42 </a:t>
            </a:r>
            <a:r>
              <a:rPr lang="en-US" sz="1800" dirty="0" err="1" smtClean="0"/>
              <a:t>Jahre</a:t>
            </a:r>
            <a:r>
              <a:rPr lang="en-US" sz="1800" dirty="0" smtClean="0"/>
              <a:t> alt und </a:t>
            </a:r>
            <a:r>
              <a:rPr lang="en-US" sz="1800" dirty="0" err="1" smtClean="0"/>
              <a:t>neu</a:t>
            </a:r>
            <a:r>
              <a:rPr lang="en-US" sz="1800" dirty="0" smtClean="0"/>
              <a:t> an der </a:t>
            </a:r>
            <a:r>
              <a:rPr lang="en-US" sz="1800" dirty="0" err="1" smtClean="0"/>
              <a:t>Universität</a:t>
            </a:r>
            <a:r>
              <a:rPr lang="en-US" sz="1800" dirty="0" smtClean="0"/>
              <a:t> Regensburg. </a:t>
            </a:r>
            <a:endParaRPr lang="en-US" sz="1800" dirty="0"/>
          </a:p>
          <a:p>
            <a:r>
              <a:rPr lang="en-US" sz="1800" dirty="0" err="1" smtClean="0"/>
              <a:t>Familie</a:t>
            </a:r>
            <a:r>
              <a:rPr lang="en-US" sz="1800" dirty="0" smtClean="0"/>
              <a:t> hat </a:t>
            </a:r>
            <a:r>
              <a:rPr lang="en-US" sz="1800" dirty="0" err="1" smtClean="0"/>
              <a:t>sie</a:t>
            </a:r>
            <a:r>
              <a:rPr lang="en-US" sz="1800" dirty="0" smtClean="0"/>
              <a:t> </a:t>
            </a:r>
            <a:r>
              <a:rPr lang="en-US" sz="1800" dirty="0" err="1" smtClean="0"/>
              <a:t>keine</a:t>
            </a:r>
            <a:r>
              <a:rPr lang="en-US" sz="1800" dirty="0" smtClean="0"/>
              <a:t> </a:t>
            </a:r>
            <a:r>
              <a:rPr lang="en-US" sz="1800" dirty="0" err="1" smtClean="0"/>
              <a:t>mehr</a:t>
            </a:r>
            <a:r>
              <a:rPr lang="en-US" sz="1800" dirty="0" smtClean="0"/>
              <a:t>, da </a:t>
            </a:r>
            <a:r>
              <a:rPr lang="en-US" sz="1800" dirty="0" err="1" smtClean="0"/>
              <a:t>sie</a:t>
            </a:r>
            <a:r>
              <a:rPr lang="en-US" sz="1800" dirty="0" smtClean="0"/>
              <a:t> </a:t>
            </a:r>
            <a:r>
              <a:rPr lang="en-US" sz="1800" dirty="0" err="1" smtClean="0"/>
              <a:t>als</a:t>
            </a:r>
            <a:r>
              <a:rPr lang="en-US" sz="1800" dirty="0" smtClean="0"/>
              <a:t> </a:t>
            </a:r>
            <a:r>
              <a:rPr lang="en-US" sz="1800" dirty="0" err="1" smtClean="0"/>
              <a:t>Einzelkind</a:t>
            </a:r>
            <a:r>
              <a:rPr lang="en-US" sz="1800" dirty="0" smtClean="0"/>
              <a:t> </a:t>
            </a:r>
            <a:r>
              <a:rPr lang="en-US" sz="1800" dirty="0" err="1" smtClean="0"/>
              <a:t>aufgewachsen</a:t>
            </a:r>
            <a:r>
              <a:rPr lang="en-US" sz="1800" dirty="0" smtClean="0"/>
              <a:t> </a:t>
            </a:r>
            <a:r>
              <a:rPr lang="de-DE" sz="1800" dirty="0" smtClean="0"/>
              <a:t>ist und ihre Eltern bereits verstorben sind. Nach Regensburg ist Franziska gegangen, da hier ihr Lebensgefährt arbeitet und wohnt. </a:t>
            </a:r>
          </a:p>
          <a:p>
            <a:r>
              <a:rPr lang="en-US" sz="1800" dirty="0" err="1" smtClean="0"/>
              <a:t>Bei</a:t>
            </a:r>
            <a:r>
              <a:rPr lang="en-US" sz="1800" dirty="0" smtClean="0"/>
              <a:t> </a:t>
            </a:r>
            <a:r>
              <a:rPr lang="en-US" sz="1800" dirty="0" err="1" smtClean="0"/>
              <a:t>technischen</a:t>
            </a:r>
            <a:r>
              <a:rPr lang="en-US" sz="1800" dirty="0" smtClean="0"/>
              <a:t> </a:t>
            </a:r>
            <a:r>
              <a:rPr lang="en-US" sz="1800" dirty="0" err="1" smtClean="0"/>
              <a:t>Fragen</a:t>
            </a:r>
            <a:r>
              <a:rPr lang="en-US" sz="1800" dirty="0" smtClean="0"/>
              <a:t> hat </a:t>
            </a:r>
            <a:r>
              <a:rPr lang="en-US" sz="1800" dirty="0" err="1" smtClean="0"/>
              <a:t>sie</a:t>
            </a:r>
            <a:r>
              <a:rPr lang="en-US" sz="1800" dirty="0" smtClean="0"/>
              <a:t> in </a:t>
            </a:r>
            <a:r>
              <a:rPr lang="en-US" sz="1800" dirty="0" err="1" smtClean="0"/>
              <a:t>ihrer</a:t>
            </a:r>
            <a:r>
              <a:rPr lang="en-US" sz="1800" dirty="0" smtClean="0"/>
              <a:t> </a:t>
            </a:r>
            <a:r>
              <a:rPr lang="en-US" sz="1800" dirty="0" err="1" smtClean="0"/>
              <a:t>alten</a:t>
            </a:r>
            <a:r>
              <a:rPr lang="en-US" sz="1800" dirty="0" smtClean="0"/>
              <a:t> </a:t>
            </a:r>
            <a:r>
              <a:rPr lang="en-US" sz="1800" dirty="0" err="1" smtClean="0"/>
              <a:t>Universität</a:t>
            </a:r>
            <a:r>
              <a:rPr lang="en-US" sz="1800" dirty="0" smtClean="0"/>
              <a:t> </a:t>
            </a:r>
            <a:r>
              <a:rPr lang="en-US" sz="1800" dirty="0" err="1" smtClean="0"/>
              <a:t>immer</a:t>
            </a:r>
            <a:r>
              <a:rPr lang="en-US" sz="1800" dirty="0" smtClean="0"/>
              <a:t> den Support </a:t>
            </a:r>
            <a:r>
              <a:rPr lang="en-US" sz="1800" dirty="0" err="1" smtClean="0"/>
              <a:t>angerufen</a:t>
            </a:r>
            <a:r>
              <a:rPr lang="en-US" sz="1800" dirty="0" smtClean="0"/>
              <a:t>, </a:t>
            </a:r>
            <a:r>
              <a:rPr lang="en-US" sz="1800" dirty="0" err="1" smtClean="0"/>
              <a:t>welcher</a:t>
            </a:r>
            <a:r>
              <a:rPr lang="en-US" sz="1800" dirty="0" smtClean="0"/>
              <a:t> </a:t>
            </a:r>
            <a:r>
              <a:rPr lang="en-US" sz="1800" dirty="0" err="1" smtClean="0"/>
              <a:t>dann</a:t>
            </a:r>
            <a:r>
              <a:rPr lang="en-US" sz="1800" dirty="0" smtClean="0"/>
              <a:t> </a:t>
            </a:r>
            <a:r>
              <a:rPr lang="en-US" sz="1800" dirty="0" err="1" smtClean="0"/>
              <a:t>gekommen</a:t>
            </a:r>
            <a:r>
              <a:rPr lang="en-US" sz="1800" dirty="0" smtClean="0"/>
              <a:t> </a:t>
            </a:r>
            <a:r>
              <a:rPr lang="en-US" sz="1800" dirty="0" err="1" smtClean="0"/>
              <a:t>ist</a:t>
            </a:r>
            <a:r>
              <a:rPr lang="en-US" sz="1800" dirty="0" smtClean="0"/>
              <a:t> und </a:t>
            </a:r>
            <a:r>
              <a:rPr lang="en-US" sz="1800" dirty="0" err="1" smtClean="0"/>
              <a:t>ihr</a:t>
            </a:r>
            <a:r>
              <a:rPr lang="en-US" sz="1800" dirty="0" smtClean="0"/>
              <a:t> </a:t>
            </a:r>
            <a:r>
              <a:rPr lang="en-US" sz="1800" dirty="0" err="1" smtClean="0"/>
              <a:t>geholfen</a:t>
            </a:r>
            <a:r>
              <a:rPr lang="en-US" sz="1800" dirty="0" smtClean="0"/>
              <a:t> hat.</a:t>
            </a:r>
          </a:p>
          <a:p>
            <a:r>
              <a:rPr lang="en-US" sz="1800" dirty="0" err="1" smtClean="0"/>
              <a:t>Franziska</a:t>
            </a:r>
            <a:r>
              <a:rPr lang="en-US" sz="1800" dirty="0" smtClean="0"/>
              <a:t> </a:t>
            </a:r>
            <a:r>
              <a:rPr lang="en-US" sz="1800" dirty="0" err="1" smtClean="0"/>
              <a:t>ist</a:t>
            </a:r>
            <a:r>
              <a:rPr lang="en-US" sz="1800" dirty="0" smtClean="0"/>
              <a:t> </a:t>
            </a:r>
            <a:r>
              <a:rPr lang="en-US" sz="1800" dirty="0" err="1" smtClean="0"/>
              <a:t>ein</a:t>
            </a:r>
            <a:r>
              <a:rPr lang="en-US" sz="1800" dirty="0" smtClean="0"/>
              <a:t> </a:t>
            </a:r>
            <a:r>
              <a:rPr lang="en-US" sz="1800" dirty="0" err="1" smtClean="0"/>
              <a:t>typischer</a:t>
            </a:r>
            <a:r>
              <a:rPr lang="en-US" sz="1800" dirty="0" smtClean="0"/>
              <a:t> </a:t>
            </a:r>
            <a:r>
              <a:rPr lang="en-US" sz="1800" dirty="0" err="1" smtClean="0"/>
              <a:t>Verbraucher</a:t>
            </a:r>
            <a:r>
              <a:rPr lang="en-US" sz="1800" dirty="0" smtClean="0"/>
              <a:t>, </a:t>
            </a:r>
            <a:r>
              <a:rPr lang="en-US" sz="1800" dirty="0" err="1" smtClean="0"/>
              <a:t>wenn</a:t>
            </a:r>
            <a:r>
              <a:rPr lang="en-US" sz="1800" dirty="0" smtClean="0"/>
              <a:t> </a:t>
            </a:r>
            <a:r>
              <a:rPr lang="en-US" sz="1800" dirty="0" err="1" smtClean="0"/>
              <a:t>etwas</a:t>
            </a:r>
            <a:r>
              <a:rPr lang="en-US" sz="1800" dirty="0" smtClean="0"/>
              <a:t> </a:t>
            </a:r>
            <a:r>
              <a:rPr lang="en-US" sz="1800" dirty="0" err="1" smtClean="0"/>
              <a:t>nicht</a:t>
            </a:r>
            <a:r>
              <a:rPr lang="en-US" sz="1800" dirty="0" smtClean="0"/>
              <a:t> </a:t>
            </a:r>
            <a:r>
              <a:rPr lang="en-US" sz="1800" dirty="0" err="1" smtClean="0"/>
              <a:t>funkioniert</a:t>
            </a:r>
            <a:r>
              <a:rPr lang="en-US" sz="1800" dirty="0" smtClean="0"/>
              <a:t> </a:t>
            </a:r>
            <a:r>
              <a:rPr lang="en-US" sz="1800" dirty="0" err="1" smtClean="0"/>
              <a:t>erkundigt</a:t>
            </a:r>
            <a:r>
              <a:rPr lang="en-US" sz="1800" dirty="0" smtClean="0"/>
              <a:t> </a:t>
            </a:r>
            <a:r>
              <a:rPr lang="en-US" sz="1800" dirty="0" err="1" smtClean="0"/>
              <a:t>sie</a:t>
            </a:r>
            <a:r>
              <a:rPr lang="en-US" sz="1800" dirty="0" smtClean="0"/>
              <a:t> </a:t>
            </a:r>
            <a:r>
              <a:rPr lang="en-US" sz="1800" dirty="0" err="1" smtClean="0"/>
              <a:t>sich</a:t>
            </a:r>
            <a:r>
              <a:rPr lang="en-US" sz="1800" dirty="0" smtClean="0"/>
              <a:t> </a:t>
            </a:r>
            <a:r>
              <a:rPr lang="en-US" sz="1800" dirty="0" err="1" smtClean="0"/>
              <a:t>kurz</a:t>
            </a:r>
            <a:r>
              <a:rPr lang="en-US" sz="1800" dirty="0" smtClean="0"/>
              <a:t>, such </a:t>
            </a:r>
            <a:r>
              <a:rPr lang="en-US" sz="1800" dirty="0" err="1" smtClean="0"/>
              <a:t>jedoch</a:t>
            </a:r>
            <a:r>
              <a:rPr lang="en-US" sz="1800" dirty="0" smtClean="0"/>
              <a:t> </a:t>
            </a:r>
            <a:r>
              <a:rPr lang="en-US" sz="1800" dirty="0" err="1" smtClean="0"/>
              <a:t>schnell</a:t>
            </a:r>
            <a:r>
              <a:rPr lang="en-US" sz="1800" dirty="0" smtClean="0"/>
              <a:t> </a:t>
            </a:r>
            <a:r>
              <a:rPr lang="en-US" sz="1800" dirty="0" err="1" smtClean="0"/>
              <a:t>nach</a:t>
            </a:r>
            <a:r>
              <a:rPr lang="en-US" sz="1800" dirty="0" smtClean="0"/>
              <a:t> </a:t>
            </a:r>
            <a:r>
              <a:rPr lang="en-US" sz="1800" dirty="0" err="1" smtClean="0"/>
              <a:t>Hilfe</a:t>
            </a:r>
            <a:r>
              <a:rPr lang="en-US" sz="1800" dirty="0" smtClean="0"/>
              <a:t>, </a:t>
            </a:r>
            <a:r>
              <a:rPr lang="en-US" sz="1800" dirty="0" err="1" smtClean="0"/>
              <a:t>oder</a:t>
            </a:r>
            <a:r>
              <a:rPr lang="en-US" sz="1800" dirty="0" smtClean="0"/>
              <a:t> </a:t>
            </a:r>
            <a:r>
              <a:rPr lang="en-US" sz="1800" dirty="0" err="1" smtClean="0"/>
              <a:t>lässt</a:t>
            </a:r>
            <a:r>
              <a:rPr lang="en-US" sz="1800" dirty="0" smtClean="0"/>
              <a:t> </a:t>
            </a:r>
            <a:r>
              <a:rPr lang="en-US" sz="1800" dirty="0" err="1" smtClean="0"/>
              <a:t>es</a:t>
            </a:r>
            <a:r>
              <a:rPr lang="en-US" sz="1800" dirty="0" smtClean="0"/>
              <a:t> </a:t>
            </a:r>
            <a:r>
              <a:rPr lang="en-US" sz="1800" dirty="0" err="1" smtClean="0"/>
              <a:t>einfach</a:t>
            </a:r>
            <a:r>
              <a:rPr lang="en-US" sz="1800" dirty="0" smtClean="0"/>
              <a:t> </a:t>
            </a:r>
            <a:r>
              <a:rPr lang="en-US" sz="1800" dirty="0" err="1" smtClean="0"/>
              <a:t>bleiben</a:t>
            </a:r>
            <a:r>
              <a:rPr lang="en-US" sz="1800" dirty="0" smtClean="0"/>
              <a:t> </a:t>
            </a:r>
            <a:r>
              <a:rPr lang="en-US" sz="1800" dirty="0" err="1" smtClean="0"/>
              <a:t>sofern</a:t>
            </a:r>
            <a:r>
              <a:rPr lang="en-US" sz="1800" dirty="0" smtClean="0"/>
              <a:t> </a:t>
            </a:r>
            <a:r>
              <a:rPr lang="en-US" sz="1800" dirty="0" err="1" smtClean="0"/>
              <a:t>sie</a:t>
            </a:r>
            <a:r>
              <a:rPr lang="en-US" sz="1800" dirty="0" smtClean="0"/>
              <a:t> </a:t>
            </a:r>
            <a:r>
              <a:rPr lang="en-US" sz="1800" dirty="0" err="1" smtClean="0"/>
              <a:t>auch</a:t>
            </a:r>
            <a:r>
              <a:rPr lang="en-US" sz="1800" dirty="0" smtClean="0"/>
              <a:t> so </a:t>
            </a:r>
            <a:r>
              <a:rPr lang="en-US" sz="1800" dirty="0" err="1" smtClean="0"/>
              <a:t>weiter</a:t>
            </a:r>
            <a:r>
              <a:rPr lang="en-US" sz="1800" dirty="0" smtClean="0"/>
              <a:t> </a:t>
            </a:r>
            <a:r>
              <a:rPr lang="en-US" sz="1800" dirty="0" err="1" smtClean="0"/>
              <a:t>arbeiten</a:t>
            </a:r>
            <a:r>
              <a:rPr lang="en-US" sz="1800" dirty="0" smtClean="0"/>
              <a:t> </a:t>
            </a:r>
            <a:r>
              <a:rPr lang="en-US" sz="1800" dirty="0" err="1" smtClean="0"/>
              <a:t>kann</a:t>
            </a:r>
            <a:r>
              <a:rPr lang="en-US" sz="1800" dirty="0" smtClean="0"/>
              <a:t>.</a:t>
            </a:r>
          </a:p>
          <a:p>
            <a:endParaRPr lang="de-DE" sz="1800" dirty="0" smtClean="0"/>
          </a:p>
        </p:txBody>
      </p:sp>
      <p:pic>
        <p:nvPicPr>
          <p:cNvPr id="4" name="Picture 2" descr="Felder Franzisk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0392" y="228600"/>
            <a:ext cx="665656" cy="998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976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Franziska</a:t>
            </a:r>
            <a:endParaRPr lang="de-DE" dirty="0"/>
          </a:p>
        </p:txBody>
      </p:sp>
      <p:sp>
        <p:nvSpPr>
          <p:cNvPr id="3" name="Content Placeholder 2"/>
          <p:cNvSpPr>
            <a:spLocks noGrp="1"/>
          </p:cNvSpPr>
          <p:nvPr>
            <p:ph sz="quarter" idx="1"/>
          </p:nvPr>
        </p:nvSpPr>
        <p:spPr/>
        <p:txBody>
          <a:bodyPr>
            <a:normAutofit/>
          </a:bodyPr>
          <a:lstStyle/>
          <a:p>
            <a:r>
              <a:rPr lang="de-DE" sz="1800" dirty="0"/>
              <a:t>Szenario 1:</a:t>
            </a:r>
          </a:p>
          <a:p>
            <a:pPr lvl="1"/>
            <a:r>
              <a:rPr lang="de-DE" sz="1500" dirty="0" smtClean="0"/>
              <a:t>Franziska </a:t>
            </a:r>
            <a:r>
              <a:rPr lang="de-DE" sz="1500" dirty="0"/>
              <a:t>soll zunächst </a:t>
            </a:r>
            <a:r>
              <a:rPr lang="de-DE" sz="1500" dirty="0" smtClean="0"/>
              <a:t>ihr </a:t>
            </a:r>
            <a:r>
              <a:rPr lang="de-DE" sz="1500" dirty="0"/>
              <a:t>Passwort </a:t>
            </a:r>
            <a:r>
              <a:rPr lang="de-DE" sz="1500" dirty="0" smtClean="0"/>
              <a:t>ändern und nachsehen wie viele Geräte sie Registriert hat.</a:t>
            </a:r>
            <a:endParaRPr lang="de-DE" sz="1800" dirty="0"/>
          </a:p>
          <a:p>
            <a:r>
              <a:rPr lang="de-DE" sz="1800" dirty="0"/>
              <a:t>Szenario 2</a:t>
            </a:r>
            <a:r>
              <a:rPr lang="de-DE" sz="1800" dirty="0" smtClean="0"/>
              <a:t>:</a:t>
            </a:r>
          </a:p>
          <a:p>
            <a:pPr lvl="1"/>
            <a:r>
              <a:rPr lang="de-DE" sz="1500" dirty="0" smtClean="0"/>
              <a:t> Franziska benötigt außerdem einen neuen Computer und Drucker, weshalb sie sich übers Rechenzentrum informiert wie sie einen bekommt.</a:t>
            </a:r>
            <a:endParaRPr lang="de-DE" sz="1500" dirty="0"/>
          </a:p>
          <a:p>
            <a:r>
              <a:rPr lang="de-DE" sz="1800" dirty="0" smtClean="0"/>
              <a:t>Szenario 3:</a:t>
            </a:r>
          </a:p>
          <a:p>
            <a:pPr lvl="1"/>
            <a:r>
              <a:rPr lang="de-DE" sz="1500" dirty="0" smtClean="0"/>
              <a:t> Nachdem ihr Computer angekommen ist bemerkt sie, dass noch kein Zugang für sie eingerichtet wurde, weshalb sie nach ihrem zuständigen Workgroup Manager sucht.</a:t>
            </a:r>
            <a:endParaRPr lang="de-DE" sz="1500" dirty="0"/>
          </a:p>
          <a:p>
            <a:r>
              <a:rPr lang="de-DE" sz="1800" dirty="0" smtClean="0"/>
              <a:t>Szenario 4:</a:t>
            </a:r>
            <a:endParaRPr lang="de-DE" sz="1800" dirty="0"/>
          </a:p>
          <a:p>
            <a:pPr lvl="1"/>
            <a:r>
              <a:rPr lang="de-DE" sz="1500" dirty="0" smtClean="0"/>
              <a:t>Nachdem ihr Zugang gewährt wurde, sucht sich Franziska zunächst das Office Paket aus dem Softwarekatalog und wie man dieses installiert.</a:t>
            </a:r>
          </a:p>
          <a:p>
            <a:pPr lvl="1"/>
            <a:endParaRPr lang="de-DE" sz="1500" dirty="0"/>
          </a:p>
          <a:p>
            <a:pPr lvl="1"/>
            <a:endParaRPr lang="de-DE" sz="700" dirty="0"/>
          </a:p>
          <a:p>
            <a:pPr lvl="1"/>
            <a:endParaRPr lang="de-DE" sz="1500" dirty="0"/>
          </a:p>
        </p:txBody>
      </p:sp>
      <p:pic>
        <p:nvPicPr>
          <p:cNvPr id="4" name="Picture 2" descr="Felder Franzisk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0392" y="228600"/>
            <a:ext cx="665656" cy="998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320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dirty="0" smtClean="0"/>
              <a:t/>
            </a:r>
            <a:br>
              <a:rPr lang="de-DE" sz="2800" dirty="0" smtClean="0"/>
            </a:br>
            <a:r>
              <a:rPr lang="en-US" sz="2800" b="1" dirty="0" smtClean="0"/>
              <a:t>Leopold</a:t>
            </a:r>
            <a:endParaRPr lang="de-DE" sz="2800" dirty="0"/>
          </a:p>
        </p:txBody>
      </p:sp>
      <p:graphicFrame>
        <p:nvGraphicFramePr>
          <p:cNvPr id="4" name="Group 98"/>
          <p:cNvGraphicFramePr>
            <a:graphicFrameLocks noGrp="1"/>
          </p:cNvGraphicFramePr>
          <p:nvPr>
            <p:extLst>
              <p:ext uri="{D42A27DB-BD31-4B8C-83A1-F6EECF244321}">
                <p14:modId xmlns:p14="http://schemas.microsoft.com/office/powerpoint/2010/main" val="1924747202"/>
              </p:ext>
            </p:extLst>
          </p:nvPr>
        </p:nvGraphicFramePr>
        <p:xfrm>
          <a:off x="3203848" y="1772816"/>
          <a:ext cx="5472608" cy="4237896"/>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56</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err="1" smtClean="0">
                          <a:ln>
                            <a:noFill/>
                          </a:ln>
                          <a:solidFill>
                            <a:schemeClr val="tx1"/>
                          </a:solidFill>
                          <a:effectLst/>
                          <a:latin typeface="Arial" charset="0"/>
                        </a:rPr>
                        <a:t>Bezeichnung</a:t>
                      </a:r>
                      <a:endParaRPr kumimoji="0" lang="en-US" sz="1000" b="1" i="0" u="none" strike="noStrike" cap="none" normalizeH="0" baseline="0" dirty="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err="1" smtClean="0">
                          <a:ln>
                            <a:noFill/>
                          </a:ln>
                          <a:solidFill>
                            <a:schemeClr val="tx1"/>
                          </a:solidFill>
                          <a:effectLst/>
                          <a:latin typeface="Arial" charset="0"/>
                        </a:rPr>
                        <a:t>Abteilungsleiter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für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Personalangelegenheiten</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err="1" smtClean="0">
                          <a:ln>
                            <a:noFill/>
                          </a:ln>
                          <a:solidFill>
                            <a:schemeClr val="tx1"/>
                          </a:solidFill>
                          <a:effectLst/>
                          <a:latin typeface="Arial" charset="0"/>
                        </a:rPr>
                        <a:t>Schlüsselaktivitäten</a:t>
                      </a:r>
                      <a:endParaRPr kumimoji="0" lang="en-US" sz="1000" b="1" i="0" u="none" strike="noStrike" cap="none" normalizeH="0" baseline="0" dirty="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Benutzt</a:t>
                      </a:r>
                      <a:r>
                        <a:rPr kumimoji="0" lang="en-US" sz="1000" b="0" i="0" u="none" strike="noStrike" cap="none" normalizeH="0" baseline="0" dirty="0" smtClean="0">
                          <a:ln>
                            <a:noFill/>
                          </a:ln>
                          <a:solidFill>
                            <a:schemeClr val="tx1"/>
                          </a:solidFill>
                          <a:effectLst/>
                          <a:latin typeface="Arial" charset="0"/>
                        </a:rPr>
                        <a:t> die </a:t>
                      </a:r>
                      <a:r>
                        <a:rPr lang="en-US" sz="1000" dirty="0" err="1" smtClean="0">
                          <a:latin typeface="Arial" panose="020B0604020202020204" pitchFamily="34" charset="0"/>
                          <a:cs typeface="Arial" panose="020B0604020202020204" pitchFamily="34" charset="0"/>
                        </a:rPr>
                        <a:t>Rechenzentrumswebseite</a:t>
                      </a:r>
                      <a:r>
                        <a:rPr lang="en-US" sz="1000" dirty="0" smtClean="0"/>
                        <a:t> </a:t>
                      </a:r>
                      <a:r>
                        <a:rPr kumimoji="0" lang="en-US" sz="1000" b="0" i="0" u="none" strike="noStrike" cap="none" normalizeH="0" baseline="0" dirty="0" err="1" smtClean="0">
                          <a:ln>
                            <a:noFill/>
                          </a:ln>
                          <a:solidFill>
                            <a:schemeClr val="tx1"/>
                          </a:solidFill>
                          <a:effectLst/>
                          <a:latin typeface="Arial" charset="0"/>
                        </a:rPr>
                        <a:t>gelegentlich</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Kümmert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um </a:t>
                      </a:r>
                      <a:r>
                        <a:rPr kumimoji="0" lang="en-US" sz="1000" b="0" i="0" u="none" strike="noStrike" cap="none" normalizeH="0" baseline="0" dirty="0" err="1" smtClean="0">
                          <a:ln>
                            <a:noFill/>
                          </a:ln>
                          <a:solidFill>
                            <a:schemeClr val="tx1"/>
                          </a:solidFill>
                          <a:effectLst/>
                          <a:latin typeface="Arial" charset="0"/>
                        </a:rPr>
                        <a:t>Personalengelgenheiten</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Benutzt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seit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Jahren</a:t>
                      </a:r>
                      <a:r>
                        <a:rPr kumimoji="0" lang="en-US" sz="1000" b="0" i="0" u="none" strike="noStrike" cap="none" normalizeH="0" baseline="0" dirty="0" smtClean="0">
                          <a:ln>
                            <a:noFill/>
                          </a:ln>
                          <a:solidFill>
                            <a:schemeClr val="tx1"/>
                          </a:solidFill>
                          <a:effectLst/>
                          <a:latin typeface="Arial" charset="0"/>
                        </a:rPr>
                        <a:t> das Office </a:t>
                      </a:r>
                      <a:r>
                        <a:rPr kumimoji="0" lang="en-US" sz="1000" b="0" i="0" u="none" strike="noStrike" cap="none" normalizeH="0" baseline="0" dirty="0" err="1" smtClean="0">
                          <a:ln>
                            <a:noFill/>
                          </a:ln>
                          <a:solidFill>
                            <a:schemeClr val="tx1"/>
                          </a:solidFill>
                          <a:effectLst/>
                          <a:latin typeface="Arial" charset="0"/>
                        </a:rPr>
                        <a:t>Paket</a:t>
                      </a:r>
                      <a:r>
                        <a:rPr kumimoji="0" lang="en-US" sz="1000" b="0" i="0" u="none" strike="noStrike" cap="none" normalizeH="0" baseline="0" dirty="0" smtClean="0">
                          <a:ln>
                            <a:noFill/>
                          </a:ln>
                          <a:solidFill>
                            <a:schemeClr val="tx1"/>
                          </a:solidFill>
                          <a:effectLst/>
                          <a:latin typeface="Arial" charset="0"/>
                        </a:rPr>
                        <a:t> und </a:t>
                      </a:r>
                      <a:r>
                        <a:rPr kumimoji="0" lang="en-US" sz="1000" b="0" i="0" u="none" strike="noStrike" cap="none" normalizeH="0" baseline="0" dirty="0" err="1" smtClean="0">
                          <a:ln>
                            <a:noFill/>
                          </a:ln>
                          <a:solidFill>
                            <a:schemeClr val="tx1"/>
                          </a:solidFill>
                          <a:effectLst/>
                          <a:latin typeface="Arial" charset="0"/>
                        </a:rPr>
                        <a:t>kennt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hiermit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sehr</a:t>
                      </a:r>
                      <a:r>
                        <a:rPr kumimoji="0" lang="en-US" sz="1000" b="0" i="0" u="none" strike="noStrike" cap="none" normalizeH="0" baseline="0" dirty="0" smtClean="0">
                          <a:ln>
                            <a:noFill/>
                          </a:ln>
                          <a:solidFill>
                            <a:schemeClr val="tx1"/>
                          </a:solidFill>
                          <a:effectLst/>
                          <a:latin typeface="Arial" charset="0"/>
                        </a:rPr>
                        <a:t> gut </a:t>
                      </a:r>
                      <a:r>
                        <a:rPr kumimoji="0" lang="en-US" sz="1000" b="0" i="0" u="none" strike="noStrike" cap="none" normalizeH="0" baseline="0" dirty="0" err="1" smtClean="0">
                          <a:ln>
                            <a:noFill/>
                          </a:ln>
                          <a:solidFill>
                            <a:schemeClr val="tx1"/>
                          </a:solidFill>
                          <a:effectLst/>
                          <a:latin typeface="Arial" charset="0"/>
                        </a:rPr>
                        <a:t>aus</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Benötigt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meist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keine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Hilfe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bei</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technischen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Sachen</a:t>
                      </a:r>
                      <a:r>
                        <a:rPr kumimoji="0" lang="en-US" sz="1000" b="0" i="0" u="none" strike="noStrike" cap="none" normalizeH="0" baseline="0" dirty="0" smtClean="0">
                          <a:ln>
                            <a:noFill/>
                          </a:ln>
                          <a:solidFill>
                            <a:schemeClr val="tx1"/>
                          </a:solidFill>
                          <a:effectLst/>
                          <a:latin typeface="Arial" charset="0"/>
                        </a:rPr>
                        <a:t> </a:t>
                      </a: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Hofft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smtClean="0">
                          <a:ln>
                            <a:noFill/>
                          </a:ln>
                          <a:solidFill>
                            <a:schemeClr val="tx1"/>
                          </a:solidFill>
                          <a:effectLst/>
                          <a:latin typeface="Arial" charset="0"/>
                        </a:rPr>
                        <a:t>nun </a:t>
                      </a:r>
                      <a:r>
                        <a:rPr kumimoji="0" lang="en-US" sz="1000" b="0" i="0" u="none" strike="noStrike" cap="none" normalizeH="0" baseline="0" dirty="0" err="1" smtClean="0">
                          <a:ln>
                            <a:noFill/>
                          </a:ln>
                          <a:solidFill>
                            <a:schemeClr val="tx1"/>
                          </a:solidFill>
                          <a:effectLst/>
                          <a:latin typeface="Arial" charset="0"/>
                        </a:rPr>
                        <a:t>auch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Sachen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ohne</a:t>
                      </a:r>
                      <a:r>
                        <a:rPr kumimoji="0" lang="en-US" sz="1000" b="0" i="0" u="none" strike="noStrike" cap="none" normalizeH="0" baseline="0" dirty="0" smtClean="0">
                          <a:ln>
                            <a:noFill/>
                          </a:ln>
                          <a:solidFill>
                            <a:schemeClr val="tx1"/>
                          </a:solidFill>
                          <a:effectLst/>
                          <a:latin typeface="Arial" charset="0"/>
                        </a:rPr>
                        <a:t> Google </a:t>
                      </a:r>
                      <a:r>
                        <a:rPr kumimoji="0" lang="en-US" sz="1000" b="0" i="0" u="none" strike="noStrike" cap="none" normalizeH="0" baseline="0" dirty="0" err="1" smtClean="0">
                          <a:ln>
                            <a:noFill/>
                          </a:ln>
                          <a:solidFill>
                            <a:schemeClr val="tx1"/>
                          </a:solidFill>
                          <a:effectLst/>
                          <a:latin typeface="Arial" charset="0"/>
                        </a:rPr>
                        <a:t>zu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finden</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err="1" smtClean="0">
                          <a:ln>
                            <a:noFill/>
                          </a:ln>
                          <a:solidFill>
                            <a:schemeClr val="tx1"/>
                          </a:solidFill>
                          <a:effectLst/>
                          <a:latin typeface="Arial" charset="0"/>
                        </a:rPr>
                        <a:t>Hofft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dass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verwendete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Funktionen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weiterhin</a:t>
                      </a:r>
                      <a:r>
                        <a:rPr kumimoji="0" lang="en-US" sz="1000" b="0" i="0" u="none" strike="noStrike" cap="none" normalizeH="0" baseline="0" dirty="0" smtClean="0">
                          <a:ln>
                            <a:noFill/>
                          </a:ln>
                          <a:solidFill>
                            <a:schemeClr val="tx1"/>
                          </a:solidFill>
                          <a:effectLst/>
                          <a:latin typeface="Arial" charset="0"/>
                        </a:rPr>
                        <a:t> am </a:t>
                      </a:r>
                      <a:r>
                        <a:rPr kumimoji="0" lang="en-US" sz="1000" b="0" i="0" u="none" strike="noStrike" cap="none" normalizeH="0" baseline="0" dirty="0" err="1" smtClean="0">
                          <a:ln>
                            <a:noFill/>
                          </a:ln>
                          <a:solidFill>
                            <a:schemeClr val="tx1"/>
                          </a:solidFill>
                          <a:effectLst/>
                          <a:latin typeface="Arial" charset="0"/>
                        </a:rPr>
                        <a:t>selben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Platz</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sind</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Füchtet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dass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alle</a:t>
                      </a:r>
                      <a:r>
                        <a:rPr kumimoji="0" lang="en-US" sz="1000" b="0" i="0" u="none" strike="noStrike" cap="none" normalizeH="0" baseline="0" dirty="0" smtClean="0">
                          <a:ln>
                            <a:noFill/>
                          </a:ln>
                          <a:solidFill>
                            <a:schemeClr val="tx1"/>
                          </a:solidFill>
                          <a:effectLst/>
                          <a:latin typeface="Arial" charset="0"/>
                        </a:rPr>
                        <a:t> seine Bookmarks </a:t>
                      </a:r>
                      <a:r>
                        <a:rPr kumimoji="0" lang="en-US" sz="1000" b="0" i="0" u="none" strike="noStrike" cap="none" normalizeH="0" baseline="0" dirty="0" err="1" smtClean="0">
                          <a:ln>
                            <a:noFill/>
                          </a:ln>
                          <a:solidFill>
                            <a:schemeClr val="tx1"/>
                          </a:solidFill>
                          <a:effectLst/>
                          <a:latin typeface="Arial" charset="0"/>
                        </a:rPr>
                        <a:t>neu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speichern</a:t>
                      </a:r>
                      <a:r>
                        <a:rPr kumimoji="0" lang="en-US" sz="1000" b="0" i="0" u="none" strike="noStrike" cap="none" normalizeH="0" baseline="0" dirty="0" smtClean="0">
                          <a:ln>
                            <a:noFill/>
                          </a:ln>
                          <a:solidFill>
                            <a:schemeClr val="tx1"/>
                          </a:solidFill>
                          <a:effectLst/>
                          <a:latin typeface="Arial" charset="0"/>
                        </a:rPr>
                        <a:t> muss</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Findet</a:t>
                      </a:r>
                      <a:r>
                        <a:rPr kumimoji="0" lang="en-US" sz="1000" b="0" i="0" u="none" strike="noStrike" cap="none" normalizeH="0" baseline="0" dirty="0" smtClean="0">
                          <a:ln>
                            <a:noFill/>
                          </a:ln>
                          <a:solidFill>
                            <a:schemeClr val="tx1"/>
                          </a:solidFill>
                          <a:effectLst/>
                          <a:latin typeface="Arial" charset="0"/>
                        </a:rPr>
                        <a:t> das System </a:t>
                      </a:r>
                      <a:r>
                        <a:rPr kumimoji="0" lang="en-US" sz="1000" b="0" i="0" u="none" strike="noStrike" cap="none" normalizeH="0" baseline="0" dirty="0" err="1" smtClean="0">
                          <a:ln>
                            <a:noFill/>
                          </a:ln>
                          <a:solidFill>
                            <a:schemeClr val="tx1"/>
                          </a:solidFill>
                          <a:effectLst/>
                          <a:latin typeface="Arial" charset="0"/>
                        </a:rPr>
                        <a:t>schon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seit</a:t>
                      </a:r>
                      <a:r>
                        <a:rPr kumimoji="0" lang="en-US" sz="1000" b="0" i="0" u="none" strike="noStrike" cap="none" normalizeH="0" baseline="0" dirty="0" smtClean="0">
                          <a:ln>
                            <a:noFill/>
                          </a:ln>
                          <a:solidFill>
                            <a:schemeClr val="tx1"/>
                          </a:solidFill>
                          <a:effectLst/>
                          <a:latin typeface="Arial" charset="0"/>
                        </a:rPr>
                        <a:t> der </a:t>
                      </a:r>
                      <a:r>
                        <a:rPr kumimoji="0" lang="en-US" sz="1000" b="0" i="0" u="none" strike="noStrike" cap="none" normalizeH="0" baseline="0" dirty="0" err="1" smtClean="0">
                          <a:ln>
                            <a:noFill/>
                          </a:ln>
                          <a:solidFill>
                            <a:schemeClr val="tx1"/>
                          </a:solidFill>
                          <a:effectLst/>
                          <a:latin typeface="Arial" charset="0"/>
                        </a:rPr>
                        <a:t>Umgestlatung</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sehr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viel</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besser</a:t>
                      </a:r>
                      <a:r>
                        <a:rPr kumimoji="0" lang="en-US" sz="1000" b="0" i="0" u="none" strike="noStrike" cap="none" normalizeH="0" baseline="0" dirty="0" smtClean="0">
                          <a:ln>
                            <a:noFill/>
                          </a:ln>
                          <a:solidFill>
                            <a:schemeClr val="tx1"/>
                          </a:solidFill>
                          <a:effectLst/>
                          <a:latin typeface="Arial" charset="0"/>
                        </a:rPr>
                        <a:t> und </a:t>
                      </a:r>
                      <a:r>
                        <a:rPr kumimoji="0" lang="en-US" sz="1000" b="0" i="0" u="none" strike="noStrike" cap="none" normalizeH="0" baseline="0" dirty="0" err="1" smtClean="0">
                          <a:ln>
                            <a:noFill/>
                          </a:ln>
                          <a:solidFill>
                            <a:schemeClr val="tx1"/>
                          </a:solidFill>
                          <a:effectLst/>
                          <a:latin typeface="Arial" charset="0"/>
                        </a:rPr>
                        <a:t>findet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jede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Veränderung</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zunächst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immer</a:t>
                      </a:r>
                      <a:r>
                        <a:rPr kumimoji="0" lang="en-US" sz="1000" b="0" i="0" u="none" strike="noStrike" cap="none" normalizeH="0" baseline="0" dirty="0" smtClean="0">
                          <a:ln>
                            <a:noFill/>
                          </a:ln>
                          <a:solidFill>
                            <a:schemeClr val="tx1"/>
                          </a:solidFill>
                          <a:effectLst/>
                          <a:latin typeface="Arial" charset="0"/>
                        </a:rPr>
                        <a:t> gut</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2050" name="Picture 2" descr="Donald Leopol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648" y="1772816"/>
            <a:ext cx="1091611"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333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Leopold</a:t>
            </a:r>
            <a:endParaRPr lang="de-DE" dirty="0"/>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dirty="0" smtClean="0"/>
              <a:t>Leopold </a:t>
            </a:r>
            <a:r>
              <a:rPr lang="en-US" sz="1800" dirty="0" err="1" smtClean="0"/>
              <a:t>arbeitet</a:t>
            </a:r>
            <a:r>
              <a:rPr lang="en-US" sz="1800" dirty="0" smtClean="0"/>
              <a:t> </a:t>
            </a:r>
            <a:r>
              <a:rPr lang="en-US" sz="1800" dirty="0" err="1" smtClean="0"/>
              <a:t>bereits</a:t>
            </a:r>
            <a:r>
              <a:rPr lang="en-US" sz="1800" dirty="0" smtClean="0"/>
              <a:t> </a:t>
            </a:r>
            <a:r>
              <a:rPr lang="en-US" sz="1800" dirty="0" err="1" smtClean="0"/>
              <a:t>seit</a:t>
            </a:r>
            <a:r>
              <a:rPr lang="en-US" sz="1800" dirty="0" smtClean="0"/>
              <a:t> 30 </a:t>
            </a:r>
            <a:r>
              <a:rPr lang="en-US" sz="1800" dirty="0" err="1" smtClean="0"/>
              <a:t>Jahren</a:t>
            </a:r>
            <a:r>
              <a:rPr lang="en-US" sz="1800" dirty="0" smtClean="0"/>
              <a:t> </a:t>
            </a:r>
            <a:r>
              <a:rPr lang="en-US" sz="1800" dirty="0" err="1" smtClean="0"/>
              <a:t>als</a:t>
            </a:r>
            <a:r>
              <a:rPr lang="en-US" sz="1800" dirty="0" smtClean="0"/>
              <a:t> </a:t>
            </a:r>
            <a:r>
              <a:rPr lang="en-US" sz="1800" dirty="0" err="1" smtClean="0"/>
              <a:t>Personaler</a:t>
            </a:r>
            <a:r>
              <a:rPr lang="en-US" sz="1800" dirty="0" smtClean="0"/>
              <a:t>, </a:t>
            </a:r>
            <a:r>
              <a:rPr lang="en-US" sz="1800" dirty="0" err="1" smtClean="0"/>
              <a:t>jedoch</a:t>
            </a:r>
            <a:r>
              <a:rPr lang="en-US" sz="1800" dirty="0" smtClean="0"/>
              <a:t> </a:t>
            </a:r>
            <a:r>
              <a:rPr lang="en-US" sz="1800" dirty="0" err="1" smtClean="0"/>
              <a:t>erst</a:t>
            </a:r>
            <a:r>
              <a:rPr lang="en-US" sz="1800" dirty="0" smtClean="0"/>
              <a:t> </a:t>
            </a:r>
            <a:r>
              <a:rPr lang="en-US" sz="1800" dirty="0" err="1" smtClean="0"/>
              <a:t>seit</a:t>
            </a:r>
            <a:r>
              <a:rPr lang="en-US" sz="1800" dirty="0" smtClean="0"/>
              <a:t> 5 </a:t>
            </a:r>
            <a:r>
              <a:rPr lang="en-US" sz="1800" dirty="0" err="1" smtClean="0"/>
              <a:t>Jahren</a:t>
            </a:r>
            <a:r>
              <a:rPr lang="en-US" sz="1800" dirty="0" smtClean="0"/>
              <a:t> an der </a:t>
            </a:r>
            <a:r>
              <a:rPr lang="de-DE" sz="1800" dirty="0" smtClean="0"/>
              <a:t>Universität</a:t>
            </a:r>
            <a:r>
              <a:rPr lang="en-US" sz="1800" dirty="0" smtClean="0"/>
              <a:t>. In </a:t>
            </a:r>
            <a:r>
              <a:rPr lang="de-DE" sz="1800" dirty="0" smtClean="0"/>
              <a:t>seinen Zuständigkeitsbereich fallen alle Personalangelegenheiten der Beschäftigen an der Universität als auch deren Rechts- und Grundsatzfragen.</a:t>
            </a:r>
          </a:p>
          <a:p>
            <a:r>
              <a:rPr lang="de-DE" sz="1800" dirty="0" smtClean="0"/>
              <a:t>Interesse hat Leopold vor allem an den Seiten welche Mitarbeiter betreffen, als auch rechtliche Seiten.</a:t>
            </a:r>
          </a:p>
          <a:p>
            <a:r>
              <a:rPr lang="de-DE" sz="1800" dirty="0" smtClean="0"/>
              <a:t>Da Leopold sehr Technikaffin ist und auch selbst einige Erfahrung mit der Programmierung von Webseiten hat, weiß er sich meist zu helfen wenn er Fragen hat. </a:t>
            </a:r>
            <a:endParaRPr lang="de-DE" sz="1800" dirty="0"/>
          </a:p>
          <a:p>
            <a:r>
              <a:rPr lang="de-DE" sz="1800" dirty="0" smtClean="0"/>
              <a:t>Häufig benutzte Seiten hat sich Leopold gebookmarkt um diese nicht immer wieder erneut Suchen zu müssen.</a:t>
            </a:r>
          </a:p>
          <a:p>
            <a:r>
              <a:rPr lang="de-DE" sz="1800" dirty="0" smtClean="0"/>
              <a:t>Leopold benutzt Google, wenn er nach kurzer Zeit nicht findet nach was er sucht.</a:t>
            </a:r>
          </a:p>
          <a:p>
            <a:endParaRPr lang="de-DE" sz="1400" dirty="0"/>
          </a:p>
        </p:txBody>
      </p:sp>
      <p:pic>
        <p:nvPicPr>
          <p:cNvPr id="4" name="Picture 2" descr="Donald Leopol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228600"/>
            <a:ext cx="737664" cy="924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760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Einführung</a:t>
            </a:r>
            <a:endParaRPr lang="de-DE"/>
          </a:p>
        </p:txBody>
      </p:sp>
      <p:sp>
        <p:nvSpPr>
          <p:cNvPr id="3" name="Content Placeholder 2"/>
          <p:cNvSpPr>
            <a:spLocks noGrp="1"/>
          </p:cNvSpPr>
          <p:nvPr>
            <p:ph sz="quarter" idx="1"/>
          </p:nvPr>
        </p:nvSpPr>
        <p:spPr/>
        <p:txBody>
          <a:bodyPr>
            <a:normAutofit lnSpcReduction="10000"/>
          </a:bodyPr>
          <a:lstStyle/>
          <a:p>
            <a:r>
              <a:rPr lang="de-DE" sz="1800" dirty="0" smtClean="0"/>
              <a:t>Ziel dieses Dokuments ist die Beschreibung der typischen Nutzer der Rechenzentrumsseite der Universität Regensburg</a:t>
            </a:r>
          </a:p>
          <a:p>
            <a:pPr lvl="1"/>
            <a:r>
              <a:rPr lang="de-DE" sz="1600" dirty="0" smtClean="0"/>
              <a:t>Die beschriebenen Persona dienen der verbesserten Kommunikation innerhalb des Entwicklungsteams und ermöglicht Rückbezug, wenn fragen zu Informationsarchitektur zu treffen sind („Braucht dieser Nutzer wirklich diese Information?“)</a:t>
            </a:r>
          </a:p>
          <a:p>
            <a:pPr lvl="1"/>
            <a:r>
              <a:rPr lang="de-DE" sz="1600" dirty="0" smtClean="0"/>
              <a:t>Die hier dargestellten Persona wurden aus den folgenden Dokumenten abgeleitet:</a:t>
            </a:r>
          </a:p>
          <a:p>
            <a:pPr lvl="2"/>
            <a:r>
              <a:rPr lang="de-DE" sz="1300" dirty="0" smtClean="0"/>
              <a:t>Fragebögen</a:t>
            </a:r>
          </a:p>
          <a:p>
            <a:pPr lvl="2"/>
            <a:r>
              <a:rPr lang="de-DE" sz="1300" dirty="0" smtClean="0"/>
              <a:t>Nutzerinterviews</a:t>
            </a:r>
          </a:p>
          <a:p>
            <a:pPr lvl="2"/>
            <a:r>
              <a:rPr lang="de-DE" sz="1300" dirty="0" smtClean="0"/>
              <a:t>Fokusgruppen</a:t>
            </a:r>
          </a:p>
          <a:p>
            <a:pPr lvl="2"/>
            <a:r>
              <a:rPr lang="de-DE" sz="1300" dirty="0" smtClean="0"/>
              <a:t>User &amp; Task Analyse</a:t>
            </a:r>
          </a:p>
          <a:p>
            <a:pPr lvl="2"/>
            <a:r>
              <a:rPr lang="de-DE" sz="1300" dirty="0" err="1" smtClean="0"/>
              <a:t>Piwik</a:t>
            </a:r>
            <a:r>
              <a:rPr lang="de-DE" sz="1300" smtClean="0"/>
              <a:t> Analyse</a:t>
            </a:r>
          </a:p>
          <a:p>
            <a:pPr lvl="2">
              <a:buNone/>
            </a:pPr>
            <a:endParaRPr lang="de-DE" sz="1300" dirty="0" smtClean="0"/>
          </a:p>
          <a:p>
            <a:r>
              <a:rPr lang="de-DE" sz="1900" dirty="0" smtClean="0"/>
              <a:t>Was sind </a:t>
            </a:r>
            <a:r>
              <a:rPr lang="de-DE" sz="1900" dirty="0" err="1" smtClean="0"/>
              <a:t>Personas</a:t>
            </a:r>
            <a:r>
              <a:rPr lang="de-DE" sz="1900" dirty="0" smtClean="0"/>
              <a:t>?</a:t>
            </a:r>
          </a:p>
          <a:p>
            <a:pPr lvl="2">
              <a:lnSpc>
                <a:spcPct val="80000"/>
              </a:lnSpc>
            </a:pPr>
            <a:r>
              <a:rPr lang="en-US" sz="1200" dirty="0" err="1" smtClean="0"/>
              <a:t>Typische</a:t>
            </a:r>
            <a:r>
              <a:rPr lang="en-US" sz="1200" dirty="0" smtClean="0"/>
              <a:t> User </a:t>
            </a:r>
            <a:r>
              <a:rPr lang="en-US" sz="1200" dirty="0" err="1" smtClean="0"/>
              <a:t>basierend</a:t>
            </a:r>
            <a:r>
              <a:rPr lang="en-US" sz="1200" dirty="0" smtClean="0"/>
              <a:t> auf </a:t>
            </a:r>
            <a:r>
              <a:rPr lang="en-US" sz="1200" dirty="0" err="1" smtClean="0"/>
              <a:t>tatsächlichen</a:t>
            </a:r>
            <a:r>
              <a:rPr lang="en-US" sz="1200" dirty="0" smtClean="0"/>
              <a:t> </a:t>
            </a:r>
            <a:r>
              <a:rPr lang="en-US" sz="1200" dirty="0" err="1" smtClean="0"/>
              <a:t>Nutzerdaten</a:t>
            </a:r>
            <a:r>
              <a:rPr lang="en-US" sz="1200" dirty="0" smtClean="0"/>
              <a:t> – </a:t>
            </a:r>
            <a:r>
              <a:rPr lang="en-US" sz="1200" dirty="0" err="1" smtClean="0"/>
              <a:t>Wer</a:t>
            </a:r>
            <a:r>
              <a:rPr lang="en-US" sz="1200" dirty="0" smtClean="0"/>
              <a:t> </a:t>
            </a:r>
            <a:r>
              <a:rPr lang="en-US" sz="1200" dirty="0" err="1" smtClean="0"/>
              <a:t>ist</a:t>
            </a:r>
            <a:r>
              <a:rPr lang="en-US" sz="1200" dirty="0" smtClean="0"/>
              <a:t> der User, was </a:t>
            </a:r>
            <a:r>
              <a:rPr lang="en-US" sz="1200" dirty="0" err="1" smtClean="0"/>
              <a:t>sind</a:t>
            </a:r>
            <a:r>
              <a:rPr lang="en-US" sz="1200" dirty="0" smtClean="0"/>
              <a:t> seine/</a:t>
            </a:r>
            <a:r>
              <a:rPr lang="en-US" sz="1200" dirty="0" err="1" smtClean="0"/>
              <a:t>ihre</a:t>
            </a:r>
            <a:r>
              <a:rPr lang="en-US" sz="1200" dirty="0" smtClean="0"/>
              <a:t> </a:t>
            </a:r>
            <a:r>
              <a:rPr lang="en-US" sz="1200" dirty="0" err="1" smtClean="0"/>
              <a:t>Ziele</a:t>
            </a:r>
            <a:r>
              <a:rPr lang="en-US" sz="1200" dirty="0" smtClean="0"/>
              <a:t>?</a:t>
            </a:r>
          </a:p>
          <a:p>
            <a:pPr lvl="2">
              <a:lnSpc>
                <a:spcPct val="80000"/>
              </a:lnSpc>
            </a:pPr>
            <a:r>
              <a:rPr lang="en-US" sz="1200" dirty="0" err="1" smtClean="0"/>
              <a:t>Stellen</a:t>
            </a:r>
            <a:r>
              <a:rPr lang="en-US" sz="1200" dirty="0" smtClean="0"/>
              <a:t> </a:t>
            </a:r>
            <a:r>
              <a:rPr lang="en-US" sz="1200" dirty="0" err="1" smtClean="0"/>
              <a:t>gemeinsames</a:t>
            </a:r>
            <a:r>
              <a:rPr lang="en-US" sz="1200" dirty="0" smtClean="0"/>
              <a:t> </a:t>
            </a:r>
            <a:r>
              <a:rPr lang="en-US" sz="1200" dirty="0" err="1" smtClean="0"/>
              <a:t>Verständnis</a:t>
            </a:r>
            <a:r>
              <a:rPr lang="en-US" sz="1200" dirty="0" smtClean="0"/>
              <a:t> </a:t>
            </a:r>
            <a:r>
              <a:rPr lang="en-US" sz="1200" dirty="0" err="1" smtClean="0"/>
              <a:t>sicher</a:t>
            </a:r>
            <a:endParaRPr lang="en-US" sz="1200" dirty="0" smtClean="0"/>
          </a:p>
          <a:p>
            <a:pPr lvl="2">
              <a:lnSpc>
                <a:spcPct val="80000"/>
              </a:lnSpc>
            </a:pPr>
            <a:r>
              <a:rPr lang="en-US" sz="1200" dirty="0" err="1" smtClean="0"/>
              <a:t>Eine</a:t>
            </a:r>
            <a:r>
              <a:rPr lang="en-US" sz="1200" dirty="0" smtClean="0"/>
              <a:t> Persona </a:t>
            </a:r>
            <a:r>
              <a:rPr lang="en-US" sz="1200" dirty="0" err="1" smtClean="0"/>
              <a:t>steht</a:t>
            </a:r>
            <a:r>
              <a:rPr lang="en-US" sz="1200" dirty="0" smtClean="0"/>
              <a:t> </a:t>
            </a:r>
            <a:r>
              <a:rPr lang="en-US" sz="1200" dirty="0" err="1" smtClean="0"/>
              <a:t>stellvertrend</a:t>
            </a:r>
            <a:r>
              <a:rPr lang="en-US" sz="1200" dirty="0" smtClean="0"/>
              <a:t> </a:t>
            </a:r>
            <a:r>
              <a:rPr lang="en-US" sz="1200" dirty="0" err="1" smtClean="0"/>
              <a:t>für</a:t>
            </a:r>
            <a:r>
              <a:rPr lang="en-US" sz="1200" dirty="0" smtClean="0"/>
              <a:t> </a:t>
            </a:r>
            <a:r>
              <a:rPr lang="en-US" sz="1200" dirty="0" err="1" smtClean="0"/>
              <a:t>eine</a:t>
            </a:r>
            <a:r>
              <a:rPr lang="en-US" sz="1200" dirty="0" smtClean="0"/>
              <a:t> </a:t>
            </a:r>
            <a:r>
              <a:rPr lang="en-US" sz="1200" dirty="0" err="1" smtClean="0"/>
              <a:t>größere</a:t>
            </a:r>
            <a:r>
              <a:rPr lang="en-US" sz="1200" dirty="0" smtClean="0"/>
              <a:t> </a:t>
            </a:r>
            <a:r>
              <a:rPr lang="en-US" sz="1200" dirty="0" err="1" smtClean="0"/>
              <a:t>Klasse</a:t>
            </a:r>
            <a:r>
              <a:rPr lang="en-US" sz="1200" dirty="0" smtClean="0"/>
              <a:t> von </a:t>
            </a:r>
            <a:r>
              <a:rPr lang="en-US" sz="1200" dirty="0" err="1" smtClean="0"/>
              <a:t>Nutzern</a:t>
            </a:r>
            <a:endParaRPr lang="en-US" sz="12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Leopold</a:t>
            </a:r>
            <a:endParaRPr lang="de-DE" dirty="0"/>
          </a:p>
        </p:txBody>
      </p:sp>
      <p:sp>
        <p:nvSpPr>
          <p:cNvPr id="3" name="Content Placeholder 2"/>
          <p:cNvSpPr>
            <a:spLocks noGrp="1"/>
          </p:cNvSpPr>
          <p:nvPr>
            <p:ph sz="quarter" idx="1"/>
          </p:nvPr>
        </p:nvSpPr>
        <p:spPr/>
        <p:txBody>
          <a:bodyPr>
            <a:normAutofit lnSpcReduction="10000"/>
          </a:bodyPr>
          <a:lstStyle/>
          <a:p>
            <a:r>
              <a:rPr lang="de-DE" sz="1800" dirty="0"/>
              <a:t>Szenario 1:</a:t>
            </a:r>
          </a:p>
          <a:p>
            <a:pPr lvl="1"/>
            <a:r>
              <a:rPr lang="de-DE" sz="1500" dirty="0" smtClean="0"/>
              <a:t>Leopold </a:t>
            </a:r>
            <a:r>
              <a:rPr lang="de-DE" sz="1500" dirty="0"/>
              <a:t>soll zunächst </a:t>
            </a:r>
            <a:r>
              <a:rPr lang="de-DE" sz="1500" dirty="0" smtClean="0"/>
              <a:t>ihr </a:t>
            </a:r>
            <a:r>
              <a:rPr lang="de-DE" sz="1500" dirty="0"/>
              <a:t>Passwort </a:t>
            </a:r>
            <a:r>
              <a:rPr lang="de-DE" sz="1500" dirty="0" smtClean="0"/>
              <a:t>ändern und seinen SMS Service einrichten </a:t>
            </a:r>
            <a:endParaRPr lang="de-DE" sz="1800" dirty="0"/>
          </a:p>
          <a:p>
            <a:r>
              <a:rPr lang="de-DE" sz="1800" dirty="0"/>
              <a:t>Szenario 2</a:t>
            </a:r>
            <a:r>
              <a:rPr lang="de-DE" sz="1800" dirty="0" smtClean="0"/>
              <a:t>:</a:t>
            </a:r>
          </a:p>
          <a:p>
            <a:pPr lvl="1"/>
            <a:r>
              <a:rPr lang="de-DE" sz="1500" dirty="0" smtClean="0"/>
              <a:t>Da Leopold viel mit Mitarbeitern zu tun hat, sucht er nach den Mitarbeitern die am Rechenzentrum arbeiten und ob die aufgelisteten Personen mit seiner Personalliste übereinstimmen.</a:t>
            </a:r>
            <a:endParaRPr lang="de-DE" sz="1500" dirty="0"/>
          </a:p>
          <a:p>
            <a:r>
              <a:rPr lang="de-DE" sz="1800" dirty="0" smtClean="0"/>
              <a:t>Szenario 3:</a:t>
            </a:r>
          </a:p>
          <a:p>
            <a:pPr lvl="1"/>
            <a:r>
              <a:rPr lang="de-DE" sz="1500" dirty="0" smtClean="0"/>
              <a:t>Danach sieht sich Leopold die aktuellen Stellenausschreibungen des Rechenzentrums an und ob diese korrekt ausgeschrieben und genehmigt sind.</a:t>
            </a:r>
            <a:endParaRPr lang="de-DE" sz="1800" dirty="0"/>
          </a:p>
          <a:p>
            <a:r>
              <a:rPr lang="de-DE" sz="1800" dirty="0" smtClean="0"/>
              <a:t>Szenario 4:</a:t>
            </a:r>
          </a:p>
          <a:p>
            <a:pPr lvl="1"/>
            <a:r>
              <a:rPr lang="de-DE" sz="1500" dirty="0" smtClean="0"/>
              <a:t>Da sein alter Rechner schon recht alt ist, bekommt Leopold bald einen neuen Rechner, weshalb er sich das Beschaffungsformular herunterlädt und sich über den </a:t>
            </a:r>
            <a:r>
              <a:rPr lang="de-DE" sz="1500" dirty="0" err="1" smtClean="0"/>
              <a:t>Lieferserivice</a:t>
            </a:r>
            <a:r>
              <a:rPr lang="de-DE" sz="1500" dirty="0" smtClean="0"/>
              <a:t> informiert.</a:t>
            </a:r>
          </a:p>
          <a:p>
            <a:r>
              <a:rPr lang="de-DE" sz="1800" dirty="0" smtClean="0"/>
              <a:t>Szenario 5:</a:t>
            </a:r>
            <a:endParaRPr lang="de-DE" sz="1800" dirty="0"/>
          </a:p>
          <a:p>
            <a:pPr lvl="1"/>
            <a:r>
              <a:rPr lang="de-DE" sz="1500" dirty="0" smtClean="0"/>
              <a:t>Nach zwei Wochen beginnt Leopolds seltsame Geräusche zu machen, weshalb er sich erkundigt, ob das Rechenzentrum ihm hierbei helfen kann.</a:t>
            </a:r>
          </a:p>
          <a:p>
            <a:pPr lvl="1"/>
            <a:endParaRPr lang="de-DE" sz="1500" dirty="0"/>
          </a:p>
          <a:p>
            <a:pPr lvl="1"/>
            <a:endParaRPr lang="de-DE" sz="700" dirty="0"/>
          </a:p>
          <a:p>
            <a:pPr lvl="1"/>
            <a:endParaRPr lang="de-DE" sz="1500" dirty="0"/>
          </a:p>
        </p:txBody>
      </p:sp>
      <p:pic>
        <p:nvPicPr>
          <p:cNvPr id="4" name="Picture 2" descr="Donald Leopol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228600"/>
            <a:ext cx="737664" cy="924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586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smtClean="0"/>
              <a:t>Sofia</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2707125292"/>
              </p:ext>
            </p:extLst>
          </p:nvPr>
        </p:nvGraphicFramePr>
        <p:xfrm>
          <a:off x="3203848" y="1772816"/>
          <a:ext cx="5472608" cy="4542696"/>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35</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Bezeichnung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err="1" smtClean="0">
                          <a:ln>
                            <a:noFill/>
                          </a:ln>
                          <a:solidFill>
                            <a:schemeClr val="tx1"/>
                          </a:solidFill>
                          <a:effectLst/>
                          <a:latin typeface="Arial" charset="0"/>
                        </a:rPr>
                        <a:t>Sekretärin</a:t>
                      </a:r>
                      <a:r>
                        <a:rPr kumimoji="0" lang="en-US" sz="1000" b="0" i="0" u="none" strike="noStrike" cap="none" normalizeH="0" baseline="0" dirty="0" smtClean="0">
                          <a:ln>
                            <a:noFill/>
                          </a:ln>
                          <a:solidFill>
                            <a:schemeClr val="tx1"/>
                          </a:solidFill>
                          <a:effectLst/>
                          <a:latin typeface="Arial" charset="0"/>
                        </a:rPr>
                        <a:t> der </a:t>
                      </a:r>
                      <a:r>
                        <a:rPr kumimoji="0" lang="en-US" sz="1000" b="0" i="0" u="none" strike="noStrike" cap="none" normalizeH="0" baseline="0" dirty="0" err="1" smtClean="0">
                          <a:ln>
                            <a:noFill/>
                          </a:ln>
                          <a:solidFill>
                            <a:schemeClr val="tx1"/>
                          </a:solidFill>
                          <a:effectLst/>
                          <a:latin typeface="Arial" charset="0"/>
                        </a:rPr>
                        <a:t>Kunstgeschichte</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err="1" smtClean="0">
                          <a:ln>
                            <a:noFill/>
                          </a:ln>
                          <a:solidFill>
                            <a:schemeClr val="tx1"/>
                          </a:solidFill>
                          <a:effectLst/>
                          <a:latin typeface="Arial" charset="0"/>
                        </a:rPr>
                        <a:t>Schlüsselaktivitäten</a:t>
                      </a:r>
                      <a:endParaRPr kumimoji="0" lang="en-US" sz="1000" b="1" i="0" u="none" strike="noStrike" cap="none" normalizeH="0" baseline="0" dirty="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Benutzt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smtClean="0">
                          <a:ln>
                            <a:noFill/>
                          </a:ln>
                          <a:solidFill>
                            <a:schemeClr val="tx1"/>
                          </a:solidFill>
                          <a:effectLst/>
                          <a:latin typeface="Arial" charset="0"/>
                        </a:rPr>
                        <a:t>RZ </a:t>
                      </a:r>
                      <a:r>
                        <a:rPr kumimoji="0" lang="en-US" sz="1000" b="0" i="0" u="none" strike="noStrike" cap="none" normalizeH="0" baseline="0" dirty="0" err="1" smtClean="0">
                          <a:ln>
                            <a:noFill/>
                          </a:ln>
                          <a:solidFill>
                            <a:schemeClr val="tx1"/>
                          </a:solidFill>
                          <a:effectLst/>
                          <a:latin typeface="Arial" charset="0"/>
                        </a:rPr>
                        <a:t>Seite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regelmäßig</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Lässt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lieber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helfen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statt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selbst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nach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Lösung</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suchen</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Seit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smtClean="0">
                          <a:ln>
                            <a:noFill/>
                          </a:ln>
                          <a:solidFill>
                            <a:schemeClr val="tx1"/>
                          </a:solidFill>
                          <a:effectLst/>
                          <a:latin typeface="Arial" charset="0"/>
                        </a:rPr>
                        <a:t>15 </a:t>
                      </a:r>
                      <a:r>
                        <a:rPr kumimoji="0" lang="en-US" sz="1000" b="0" i="0" u="none" strike="noStrike" cap="none" normalizeH="0" baseline="0" dirty="0" err="1" smtClean="0">
                          <a:ln>
                            <a:noFill/>
                          </a:ln>
                          <a:solidFill>
                            <a:schemeClr val="tx1"/>
                          </a:solidFill>
                          <a:effectLst/>
                          <a:latin typeface="Arial" charset="0"/>
                        </a:rPr>
                        <a:t>Jahren</a:t>
                      </a:r>
                      <a:r>
                        <a:rPr kumimoji="0" lang="en-US" sz="1000" b="0" i="0" u="none" strike="noStrike" cap="none" normalizeH="0" baseline="0" dirty="0" smtClean="0">
                          <a:ln>
                            <a:noFill/>
                          </a:ln>
                          <a:solidFill>
                            <a:schemeClr val="tx1"/>
                          </a:solidFill>
                          <a:effectLst/>
                          <a:latin typeface="Arial" charset="0"/>
                        </a:rPr>
                        <a:t> am </a:t>
                      </a:r>
                      <a:r>
                        <a:rPr kumimoji="0" lang="en-US" sz="1000" b="0" i="0" u="none" strike="noStrike" cap="none" normalizeH="0" baseline="0" dirty="0" err="1" smtClean="0">
                          <a:ln>
                            <a:noFill/>
                          </a:ln>
                          <a:solidFill>
                            <a:schemeClr val="tx1"/>
                          </a:solidFill>
                          <a:effectLst/>
                          <a:latin typeface="Arial" charset="0"/>
                        </a:rPr>
                        <a:t>Lehrstuhl</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Drei</a:t>
                      </a:r>
                      <a:r>
                        <a:rPr kumimoji="0" lang="en-US" sz="1000" b="0" i="0" u="none" strike="noStrike" cap="none" normalizeH="0" baseline="0" dirty="0" smtClean="0">
                          <a:ln>
                            <a:noFill/>
                          </a:ln>
                          <a:solidFill>
                            <a:schemeClr val="tx1"/>
                          </a:solidFill>
                          <a:effectLst/>
                          <a:latin typeface="Arial" charset="0"/>
                        </a:rPr>
                        <a:t> Kinder von 7 </a:t>
                      </a:r>
                      <a:r>
                        <a:rPr kumimoji="0" lang="en-US" sz="1000" b="0" i="0" u="none" strike="noStrike" cap="none" normalizeH="0" baseline="0" dirty="0" err="1" smtClean="0">
                          <a:ln>
                            <a:noFill/>
                          </a:ln>
                          <a:solidFill>
                            <a:schemeClr val="tx1"/>
                          </a:solidFill>
                          <a:effectLst/>
                          <a:latin typeface="Arial" charset="0"/>
                        </a:rPr>
                        <a:t>bis</a:t>
                      </a:r>
                      <a:r>
                        <a:rPr kumimoji="0" lang="en-US" sz="1000" b="0" i="0" u="none" strike="noStrike" cap="none" normalizeH="0" baseline="0" dirty="0" smtClean="0">
                          <a:ln>
                            <a:noFill/>
                          </a:ln>
                          <a:solidFill>
                            <a:schemeClr val="tx1"/>
                          </a:solidFill>
                          <a:effectLst/>
                          <a:latin typeface="Arial" charset="0"/>
                        </a:rPr>
                        <a:t> 14 </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Nicht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sehr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technikaffin</a:t>
                      </a:r>
                      <a:r>
                        <a:rPr kumimoji="0" lang="en-US" sz="1000" b="0" i="0" u="none" strike="noStrike" cap="none" normalizeH="0" baseline="0" dirty="0" smtClean="0">
                          <a:ln>
                            <a:noFill/>
                          </a:ln>
                          <a:solidFill>
                            <a:schemeClr val="tx1"/>
                          </a:solidFill>
                          <a:effectLst/>
                          <a:latin typeface="Arial" charset="0"/>
                        </a:rPr>
                        <a:t> </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Erhofft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schnell</a:t>
                      </a:r>
                      <a:r>
                        <a:rPr kumimoji="0" lang="en-US" sz="1000" b="0" i="0" u="none" strike="noStrike" cap="none" normalizeH="0" baseline="0" dirty="0" smtClean="0">
                          <a:ln>
                            <a:noFill/>
                          </a:ln>
                          <a:solidFill>
                            <a:schemeClr val="tx1"/>
                          </a:solidFill>
                          <a:effectLst/>
                          <a:latin typeface="Arial" charset="0"/>
                        </a:rPr>
                        <a:t> auf der </a:t>
                      </a:r>
                      <a:r>
                        <a:rPr kumimoji="0" lang="en-US" sz="1000" b="0" i="0" u="none" strike="noStrike" cap="none" normalizeH="0" baseline="0" dirty="0" err="1" smtClean="0">
                          <a:ln>
                            <a:noFill/>
                          </a:ln>
                          <a:solidFill>
                            <a:schemeClr val="tx1"/>
                          </a:solidFill>
                          <a:effectLst/>
                          <a:latin typeface="Arial" charset="0"/>
                        </a:rPr>
                        <a:t>Seite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zurecht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finden</a:t>
                      </a:r>
                      <a:r>
                        <a:rPr kumimoji="0" lang="en-US" sz="1000" b="0" i="0" u="none" strike="noStrike" cap="none" normalizeH="0" baseline="0" dirty="0" smtClean="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Wünscht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dass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benötigte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Hauptfunktionen</a:t>
                      </a:r>
                      <a:r>
                        <a:rPr kumimoji="0" lang="en-US" sz="1000" b="0" i="0" u="none" strike="noStrike" cap="none" normalizeH="0" baseline="0" dirty="0" smtClean="0">
                          <a:ln>
                            <a:noFill/>
                          </a:ln>
                          <a:solidFill>
                            <a:schemeClr val="tx1"/>
                          </a:solidFill>
                          <a:effectLst/>
                          <a:latin typeface="Arial" charset="0"/>
                        </a:rPr>
                        <a:t> der </a:t>
                      </a:r>
                      <a:r>
                        <a:rPr kumimoji="0" lang="en-US" sz="1000" b="0" i="0" u="none" strike="noStrike" cap="none" normalizeH="0" baseline="0" dirty="0" err="1" smtClean="0">
                          <a:ln>
                            <a:noFill/>
                          </a:ln>
                          <a:solidFill>
                            <a:schemeClr val="tx1"/>
                          </a:solidFill>
                          <a:effectLst/>
                          <a:latin typeface="Arial" charset="0"/>
                        </a:rPr>
                        <a:t>Seite</a:t>
                      </a:r>
                      <a:r>
                        <a:rPr kumimoji="0" lang="en-US" sz="1000" b="0" i="0" u="none" strike="noStrike" cap="none" normalizeH="0" baseline="0" dirty="0" smtClean="0">
                          <a:ln>
                            <a:noFill/>
                          </a:ln>
                          <a:solidFill>
                            <a:schemeClr val="tx1"/>
                          </a:solidFill>
                          <a:effectLst/>
                          <a:latin typeface="Arial" charset="0"/>
                        </a:rPr>
                        <a:t> die </a:t>
                      </a:r>
                      <a:r>
                        <a:rPr kumimoji="0" lang="en-US" sz="1000" b="0" i="0" u="none" strike="noStrike" cap="none" normalizeH="0" baseline="0" dirty="0" err="1" smtClean="0">
                          <a:ln>
                            <a:noFill/>
                          </a:ln>
                          <a:solidFill>
                            <a:schemeClr val="tx1"/>
                          </a:solidFill>
                          <a:effectLst/>
                          <a:latin typeface="Arial" charset="0"/>
                        </a:rPr>
                        <a:t>sie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verwendet</a:t>
                      </a:r>
                      <a:r>
                        <a:rPr kumimoji="0" lang="en-US" sz="1000" b="0" i="0" u="none" strike="noStrike" cap="none" normalizeH="0" baseline="0" dirty="0" smtClean="0">
                          <a:ln>
                            <a:noFill/>
                          </a:ln>
                          <a:solidFill>
                            <a:schemeClr val="tx1"/>
                          </a:solidFill>
                          <a:effectLst/>
                          <a:latin typeface="Arial" charset="0"/>
                        </a:rPr>
                        <a:t> hat, </a:t>
                      </a:r>
                      <a:r>
                        <a:rPr kumimoji="0" lang="en-US" sz="1000" b="0" i="0" u="none" strike="noStrike" cap="none" normalizeH="0" baseline="0" dirty="0" err="1" smtClean="0">
                          <a:ln>
                            <a:noFill/>
                          </a:ln>
                          <a:solidFill>
                            <a:schemeClr val="tx1"/>
                          </a:solidFill>
                          <a:effectLst/>
                          <a:latin typeface="Arial" charset="0"/>
                        </a:rPr>
                        <a:t>ohne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langes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Suchen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finden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sind</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Befürchtet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dass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durch</a:t>
                      </a:r>
                      <a:r>
                        <a:rPr kumimoji="0" lang="en-US" sz="1000" b="0" i="0" u="none" strike="noStrike" cap="none" normalizeH="0" baseline="0" dirty="0" smtClean="0">
                          <a:ln>
                            <a:noFill/>
                          </a:ln>
                          <a:solidFill>
                            <a:schemeClr val="tx1"/>
                          </a:solidFill>
                          <a:effectLst/>
                          <a:latin typeface="Arial" charset="0"/>
                        </a:rPr>
                        <a:t> die </a:t>
                      </a:r>
                      <a:r>
                        <a:rPr kumimoji="0" lang="en-US" sz="1000" b="0" i="0" u="none" strike="noStrike" cap="none" normalizeH="0" baseline="0" dirty="0" err="1" smtClean="0">
                          <a:ln>
                            <a:noFill/>
                          </a:ln>
                          <a:solidFill>
                            <a:schemeClr val="tx1"/>
                          </a:solidFill>
                          <a:effectLst/>
                          <a:latin typeface="Arial" charset="0"/>
                        </a:rPr>
                        <a:t>erneute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Umstrukturierung</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noch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verwirrender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als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zuvor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ist</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Hofft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dass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neue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Struktur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für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endlich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verständlich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ist</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Möchte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Probleme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ohne</a:t>
                      </a:r>
                      <a:r>
                        <a:rPr kumimoji="0" lang="en-US" sz="1000" b="0" i="0" u="none" strike="noStrike" cap="none" normalizeH="0" baseline="0" dirty="0" smtClean="0">
                          <a:ln>
                            <a:noFill/>
                          </a:ln>
                          <a:solidFill>
                            <a:schemeClr val="tx1"/>
                          </a:solidFill>
                          <a:effectLst/>
                          <a:latin typeface="Arial" charset="0"/>
                        </a:rPr>
                        <a:t> Support </a:t>
                      </a:r>
                      <a:r>
                        <a:rPr kumimoji="0" lang="en-US" sz="1000" b="0" i="0" u="none" strike="noStrike" cap="none" normalizeH="0" baseline="0" dirty="0" err="1" smtClean="0">
                          <a:ln>
                            <a:noFill/>
                          </a:ln>
                          <a:solidFill>
                            <a:schemeClr val="tx1"/>
                          </a:solidFill>
                          <a:effectLst/>
                          <a:latin typeface="Arial" charset="0"/>
                        </a:rPr>
                        <a:t>lösen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können</a:t>
                      </a:r>
                      <a:r>
                        <a:rPr kumimoji="0" lang="en-US" sz="1000" b="0" i="0" u="none" strike="noStrike" cap="none" normalizeH="0" baseline="0" dirty="0" smtClean="0">
                          <a:ln>
                            <a:noFill/>
                          </a:ln>
                          <a:solidFill>
                            <a:schemeClr val="tx1"/>
                          </a:solidFill>
                          <a:effectLst/>
                          <a:latin typeface="Arial" charset="0"/>
                        </a:rPr>
                        <a:t> </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5124" name="Picture 4" descr="http://www.korbmacher.com/typo3temp/pics/c9f8b78c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1772816"/>
            <a:ext cx="1151040" cy="1294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595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Sofia</a:t>
            </a:r>
            <a:endParaRPr lang="de-DE" dirty="0"/>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dirty="0" smtClean="0"/>
              <a:t>Sofia </a:t>
            </a:r>
            <a:r>
              <a:rPr lang="en-US" sz="1800" dirty="0" err="1" smtClean="0"/>
              <a:t>ist</a:t>
            </a:r>
            <a:r>
              <a:rPr lang="en-US" sz="1800" dirty="0" smtClean="0"/>
              <a:t> 35 </a:t>
            </a:r>
            <a:r>
              <a:rPr lang="de-DE" sz="1800" dirty="0" smtClean="0"/>
              <a:t>Jahre alt und arbeitet seit sie mit ihrer Ausbildung fertig ist als Sekretärin der Kunstgeschichte. Die Rechenzentrum Seite benutzt sie regelmäßig um nach Mitarbeitern oder Telefonnummern zu suchen.</a:t>
            </a:r>
          </a:p>
          <a:p>
            <a:r>
              <a:rPr lang="de-DE" sz="1800" dirty="0" smtClean="0"/>
              <a:t>Seit </a:t>
            </a:r>
            <a:r>
              <a:rPr lang="de-DE" sz="1800" dirty="0" smtClean="0"/>
              <a:t>dem ersten benutzen der Rechenzentrumsseite, hat sie die Struktur sehr verwirrt und bei Problemen meist gleich den Support eingeschaltet. Seit dem neuen Layout hat sie mehrmals versucht selbst Lösungen für ihre Probleme zu finden, landete jedoch meist doch beim Support, welcher ihr jedoch immer weiterhelfen konnte.</a:t>
            </a:r>
          </a:p>
          <a:p>
            <a:r>
              <a:rPr lang="de-DE" sz="1800" dirty="0" smtClean="0"/>
              <a:t>Die Grundfunktionen welche Sofia häufig braucht hat sie mit Bookmarks versehen, dass sie diese sofort parat hat und nicht suchen muss.</a:t>
            </a:r>
          </a:p>
          <a:p>
            <a:r>
              <a:rPr lang="de-DE" sz="1800" dirty="0" smtClean="0"/>
              <a:t>Ihr Passwort ändert sie immer sofort wenn die E-Mail ankommt, damit sie nicht zum Rechenzentrum muss und ihr Passwort zurücksetzen muss. Vom SMS Service besitzt Sie keine Kenntnis.</a:t>
            </a:r>
            <a:endParaRPr lang="en-US" sz="1400" dirty="0"/>
          </a:p>
        </p:txBody>
      </p:sp>
      <p:pic>
        <p:nvPicPr>
          <p:cNvPr id="5" name="Picture 4" descr="http://www.korbmacher.com/typo3temp/pics/c9f8b78c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376" y="228601"/>
            <a:ext cx="809672" cy="910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089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Sofia</a:t>
            </a:r>
            <a:endParaRPr lang="de-DE" dirty="0"/>
          </a:p>
        </p:txBody>
      </p:sp>
      <p:sp>
        <p:nvSpPr>
          <p:cNvPr id="3" name="Content Placeholder 2"/>
          <p:cNvSpPr>
            <a:spLocks noGrp="1"/>
          </p:cNvSpPr>
          <p:nvPr>
            <p:ph sz="quarter" idx="1"/>
          </p:nvPr>
        </p:nvSpPr>
        <p:spPr/>
        <p:txBody>
          <a:bodyPr>
            <a:normAutofit/>
          </a:bodyPr>
          <a:lstStyle/>
          <a:p>
            <a:r>
              <a:rPr lang="de-DE" sz="1800" dirty="0"/>
              <a:t>Szenario 1:</a:t>
            </a:r>
          </a:p>
          <a:p>
            <a:pPr lvl="1"/>
            <a:r>
              <a:rPr lang="de-DE" sz="1500" dirty="0" smtClean="0"/>
              <a:t>Sofia </a:t>
            </a:r>
            <a:r>
              <a:rPr lang="de-DE" sz="1500" dirty="0"/>
              <a:t>soll zunächst </a:t>
            </a:r>
            <a:r>
              <a:rPr lang="de-DE" sz="1500" dirty="0" smtClean="0"/>
              <a:t>ihr </a:t>
            </a:r>
            <a:r>
              <a:rPr lang="de-DE" sz="1500" dirty="0"/>
              <a:t>Passwort </a:t>
            </a:r>
            <a:r>
              <a:rPr lang="de-DE" sz="1500" dirty="0" smtClean="0"/>
              <a:t>ändern und den SMS Service einrichten.</a:t>
            </a:r>
            <a:endParaRPr lang="de-DE" sz="1800" dirty="0"/>
          </a:p>
          <a:p>
            <a:r>
              <a:rPr lang="de-DE" sz="1800" dirty="0"/>
              <a:t>Szenario 2</a:t>
            </a:r>
            <a:r>
              <a:rPr lang="de-DE" sz="1800" dirty="0" smtClean="0"/>
              <a:t>:</a:t>
            </a:r>
          </a:p>
          <a:p>
            <a:pPr lvl="1"/>
            <a:r>
              <a:rPr lang="de-DE" sz="1500" dirty="0" smtClean="0"/>
              <a:t>Sofia soll nun die Mitarbeitersuche benutzten um den Professor der Medieninformatik zu finden und dessen Telefonnummer heraussuchen.</a:t>
            </a:r>
            <a:endParaRPr lang="de-DE" sz="1500" dirty="0"/>
          </a:p>
          <a:p>
            <a:r>
              <a:rPr lang="de-DE" sz="1800" dirty="0" smtClean="0"/>
              <a:t>Szenario 3:</a:t>
            </a:r>
          </a:p>
          <a:p>
            <a:pPr lvl="1"/>
            <a:r>
              <a:rPr lang="de-DE" sz="1500" dirty="0" smtClean="0"/>
              <a:t>Um eine dringende Frage zu beantworten, benötigt Sofia die Telefonnummer der </a:t>
            </a:r>
            <a:r>
              <a:rPr lang="de-DE" sz="1500" dirty="0" err="1" smtClean="0"/>
              <a:t>Cip</a:t>
            </a:r>
            <a:r>
              <a:rPr lang="de-DE" sz="1500" dirty="0" smtClean="0"/>
              <a:t>-Pools BIB 3 um den Professor des Lehrstuhl zu erreichen.</a:t>
            </a:r>
          </a:p>
          <a:p>
            <a:r>
              <a:rPr lang="de-DE" sz="1800" dirty="0" smtClean="0"/>
              <a:t>Szenario 4:</a:t>
            </a:r>
          </a:p>
          <a:p>
            <a:pPr lvl="1"/>
            <a:r>
              <a:rPr lang="de-DE" sz="1500" dirty="0" smtClean="0"/>
              <a:t>Aufgrund der Informationen die Sofia vom Professor erhalten hat, muss sie nun eine Videokonferenz einrichten und informiert sich hierfür über das Rechenzentrum </a:t>
            </a:r>
            <a:endParaRPr lang="de-DE" sz="1500" dirty="0"/>
          </a:p>
          <a:p>
            <a:pPr lvl="1"/>
            <a:endParaRPr lang="de-DE" sz="700" dirty="0"/>
          </a:p>
          <a:p>
            <a:pPr lvl="1"/>
            <a:endParaRPr lang="de-DE" sz="1500" dirty="0"/>
          </a:p>
        </p:txBody>
      </p:sp>
      <p:pic>
        <p:nvPicPr>
          <p:cNvPr id="7" name="Picture 4" descr="http://www.korbmacher.com/typo3temp/pics/c9f8b78c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376" y="228601"/>
            <a:ext cx="809672" cy="910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154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smtClean="0"/>
              <a:t>Max</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943839454"/>
              </p:ext>
            </p:extLst>
          </p:nvPr>
        </p:nvGraphicFramePr>
        <p:xfrm>
          <a:off x="3203848" y="1772816"/>
          <a:ext cx="5472608" cy="3940399"/>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dirty="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0" i="0" u="none" strike="noStrike" cap="none" normalizeH="0" baseline="0" noProof="0" smtClean="0">
                          <a:ln>
                            <a:noFill/>
                          </a:ln>
                          <a:solidFill>
                            <a:schemeClr val="tx1"/>
                          </a:solidFill>
                          <a:effectLst/>
                          <a:latin typeface="Arial" charset="0"/>
                        </a:rPr>
                        <a:t>22</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Bezeichnung</a:t>
                      </a: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0" i="0" u="none" strike="noStrike" cap="none" normalizeH="0" baseline="0" noProof="0" smtClean="0">
                          <a:ln>
                            <a:noFill/>
                          </a:ln>
                          <a:solidFill>
                            <a:schemeClr val="tx1"/>
                          </a:solidFill>
                          <a:effectLst/>
                          <a:latin typeface="Arial" charset="0"/>
                        </a:rPr>
                        <a:t>Student  der Geschichte(1. HF), Politikwissenschaften (2.HF)</a:t>
                      </a: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Schlüsselaktivitäten</a:t>
                      </a: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de-DE" sz="1000" b="0" i="0" u="none" strike="noStrike" cap="none" normalizeH="0" baseline="0" noProof="0" dirty="0" smtClean="0">
                          <a:ln>
                            <a:noFill/>
                          </a:ln>
                          <a:solidFill>
                            <a:schemeClr val="tx1"/>
                          </a:solidFill>
                          <a:effectLst/>
                          <a:latin typeface="Arial" charset="0"/>
                        </a:rPr>
                        <a:t> Einheimischer der Stadt Regensburg</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de-DE" sz="1000" b="0" i="0" u="none" strike="noStrike" cap="none" normalizeH="0" baseline="0" noProof="0" dirty="0" smtClean="0">
                          <a:ln>
                            <a:noFill/>
                          </a:ln>
                          <a:solidFill>
                            <a:schemeClr val="tx1"/>
                          </a:solidFill>
                          <a:effectLst/>
                          <a:latin typeface="Arial" charset="0"/>
                        </a:rPr>
                        <a:t> im 5.Semester</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de-DE" sz="1000" b="0" i="0" u="none" strike="noStrike" cap="none" normalizeH="0" baseline="0" noProof="0" dirty="0" smtClean="0">
                          <a:ln>
                            <a:noFill/>
                          </a:ln>
                          <a:solidFill>
                            <a:schemeClr val="tx1"/>
                          </a:solidFill>
                          <a:effectLst/>
                          <a:latin typeface="Arial" charset="0"/>
                        </a:rPr>
                        <a:t> Hat nur Grundlegende Office Kenntnisse</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de-DE" sz="1000" b="0" i="0" u="none" strike="noStrike" cap="none" normalizeH="0" baseline="0" noProof="0" dirty="0" smtClean="0">
                          <a:ln>
                            <a:noFill/>
                          </a:ln>
                          <a:solidFill>
                            <a:schemeClr val="tx1"/>
                          </a:solidFill>
                          <a:effectLst/>
                          <a:latin typeface="Arial" charset="0"/>
                        </a:rPr>
                        <a:t> Ändert </a:t>
                      </a:r>
                      <a:r>
                        <a:rPr kumimoji="0" lang="de-DE" sz="1000" b="0" i="0" u="none" strike="noStrike" cap="none" normalizeH="0" baseline="0" noProof="0" dirty="0" smtClean="0">
                          <a:ln>
                            <a:noFill/>
                          </a:ln>
                          <a:solidFill>
                            <a:schemeClr val="tx1"/>
                          </a:solidFill>
                          <a:effectLst/>
                          <a:latin typeface="Arial" charset="0"/>
                        </a:rPr>
                        <a:t>nur das Passwort wenn er dazu aufgefordert wird</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None/>
                        <a:tabLst/>
                        <a:defRPr/>
                      </a:pPr>
                      <a:endParaRPr kumimoji="0" lang="de-DE" sz="1000" b="0" i="0" u="none" strike="noStrike" cap="none" normalizeH="0" baseline="0" noProof="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None/>
                        <a:tabLst/>
                        <a:defRPr/>
                      </a:pPr>
                      <a:endParaRPr kumimoji="0" lang="de-DE" sz="1000" b="0" i="0" u="none" strike="noStrike" cap="none" normalizeH="0" baseline="0" noProof="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Einstellung zur neuen Anwendung</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de-DE" sz="1000" b="0" i="0" u="none" strike="noStrike" cap="none" normalizeH="0" baseline="0" noProof="0" smtClean="0">
                          <a:ln>
                            <a:noFill/>
                          </a:ln>
                          <a:solidFill>
                            <a:schemeClr val="tx1"/>
                          </a:solidFill>
                          <a:effectLst/>
                          <a:latin typeface="Arial" charset="0"/>
                        </a:rPr>
                        <a:t> Würde sich mit der Seite kurz beschäftigen um zu sehen, was dort alles zu finden ist</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endParaRPr kumimoji="0" lang="de-DE" sz="1000" b="0" i="0" u="none" strike="noStrike" cap="none" normalizeH="0" baseline="0" noProof="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de-DE" sz="1000" b="0" i="0" u="none" strike="noStrike" cap="none" normalizeH="0" baseline="0" noProof="0" smtClean="0">
                          <a:ln>
                            <a:noFill/>
                          </a:ln>
                          <a:solidFill>
                            <a:schemeClr val="tx1"/>
                          </a:solidFill>
                          <a:effectLst/>
                          <a:latin typeface="Arial" charset="0"/>
                        </a:rPr>
                        <a:t> Max möchte wissen, was alles zu finden ist</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10243" name="Picture 3"/>
          <p:cNvPicPr>
            <a:picLocks noChangeAspect="1" noChangeArrowheads="1"/>
          </p:cNvPicPr>
          <p:nvPr/>
        </p:nvPicPr>
        <p:blipFill>
          <a:blip r:embed="rId2" cstate="print"/>
          <a:srcRect/>
          <a:stretch>
            <a:fillRect/>
          </a:stretch>
        </p:blipFill>
        <p:spPr bwMode="auto">
          <a:xfrm>
            <a:off x="611560" y="1916832"/>
            <a:ext cx="1512167" cy="1656183"/>
          </a:xfrm>
          <a:prstGeom prst="rect">
            <a:avLst/>
          </a:prstGeom>
          <a:noFill/>
          <a:ln w="9525">
            <a:noFill/>
            <a:miter lim="800000"/>
            <a:headEnd/>
            <a:tailEnd/>
          </a:ln>
        </p:spPr>
      </p:pic>
    </p:spTree>
    <p:extLst>
      <p:ext uri="{BB962C8B-B14F-4D97-AF65-F5344CB8AC3E}">
        <p14:creationId xmlns:p14="http://schemas.microsoft.com/office/powerpoint/2010/main" val="447519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Max</a:t>
            </a:r>
            <a:endParaRPr lang="de-DE"/>
          </a:p>
        </p:txBody>
      </p:sp>
      <p:sp>
        <p:nvSpPr>
          <p:cNvPr id="3" name="Content Placeholder 2"/>
          <p:cNvSpPr>
            <a:spLocks noGrp="1"/>
          </p:cNvSpPr>
          <p:nvPr>
            <p:ph sz="quarter" idx="1"/>
          </p:nvPr>
        </p:nvSpPr>
        <p:spPr/>
        <p:txBody>
          <a:bodyPr>
            <a:normAutofit/>
          </a:bodyPr>
          <a:lstStyle/>
          <a:p>
            <a:r>
              <a:rPr lang="de-DE" sz="1800" dirty="0" smtClean="0"/>
              <a:t>Max ist 22 und studiert Geschichte und Politikwissenschaft an der Uni Regensburg.</a:t>
            </a:r>
          </a:p>
          <a:p>
            <a:r>
              <a:rPr lang="de-DE" sz="1800" dirty="0" smtClean="0"/>
              <a:t>Seit dem ersten Semester wird er regelmäßig dazu aufgefordert sein Passwort zu ändern, was er jedes mal sofort nach </a:t>
            </a:r>
            <a:r>
              <a:rPr lang="de-DE" sz="1800" dirty="0" smtClean="0"/>
              <a:t>Erhalt </a:t>
            </a:r>
            <a:r>
              <a:rPr lang="de-DE" sz="1800" dirty="0" smtClean="0"/>
              <a:t>der E-Mail erledigt.</a:t>
            </a:r>
          </a:p>
          <a:p>
            <a:r>
              <a:rPr lang="de-DE" sz="1800" dirty="0" smtClean="0"/>
              <a:t>Über die verschiedenen Funktionen und Informationen die das </a:t>
            </a:r>
            <a:r>
              <a:rPr lang="de-DE" sz="1800" dirty="0" smtClean="0"/>
              <a:t>Rechenzentrum, </a:t>
            </a:r>
            <a:r>
              <a:rPr lang="de-DE" sz="1800" dirty="0" smtClean="0"/>
              <a:t>bietet weiß Max nur sehr wenig, da er sich hiermit kaum beschäftigt hat. </a:t>
            </a:r>
            <a:r>
              <a:rPr lang="de-DE" sz="1800" dirty="0" smtClean="0"/>
              <a:t>Außerdem erhielt er am Anfang seines Studiums vom Rechenzentrum lediglich Informationen zur Nutzung seines E-Mail Accounts.</a:t>
            </a:r>
            <a:endParaRPr lang="de-DE" sz="1800" dirty="0" smtClean="0"/>
          </a:p>
          <a:p>
            <a:endParaRPr lang="de-DE" sz="1800" dirty="0"/>
          </a:p>
        </p:txBody>
      </p:sp>
      <p:pic>
        <p:nvPicPr>
          <p:cNvPr id="3073" name="Picture 1"/>
          <p:cNvPicPr>
            <a:picLocks noChangeAspect="1" noChangeArrowheads="1"/>
          </p:cNvPicPr>
          <p:nvPr/>
        </p:nvPicPr>
        <p:blipFill>
          <a:blip r:embed="rId2" cstate="print"/>
          <a:srcRect/>
          <a:stretch>
            <a:fillRect/>
          </a:stretch>
        </p:blipFill>
        <p:spPr bwMode="auto">
          <a:xfrm>
            <a:off x="8028384" y="260648"/>
            <a:ext cx="792088" cy="792088"/>
          </a:xfrm>
          <a:prstGeom prst="rect">
            <a:avLst/>
          </a:prstGeom>
          <a:noFill/>
          <a:ln w="9525">
            <a:noFill/>
            <a:miter lim="800000"/>
            <a:headEnd/>
            <a:tailEnd/>
          </a:ln>
        </p:spPr>
      </p:pic>
    </p:spTree>
    <p:extLst>
      <p:ext uri="{BB962C8B-B14F-4D97-AF65-F5344CB8AC3E}">
        <p14:creationId xmlns:p14="http://schemas.microsoft.com/office/powerpoint/2010/main" val="277014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Max</a:t>
            </a:r>
            <a:endParaRPr lang="de-DE"/>
          </a:p>
        </p:txBody>
      </p:sp>
      <p:sp>
        <p:nvSpPr>
          <p:cNvPr id="3" name="Content Placeholder 2"/>
          <p:cNvSpPr>
            <a:spLocks noGrp="1"/>
          </p:cNvSpPr>
          <p:nvPr>
            <p:ph sz="quarter" idx="1"/>
          </p:nvPr>
        </p:nvSpPr>
        <p:spPr/>
        <p:txBody>
          <a:bodyPr>
            <a:normAutofit/>
          </a:bodyPr>
          <a:lstStyle/>
          <a:p>
            <a:r>
              <a:rPr lang="de-DE" sz="1800" dirty="0" smtClean="0"/>
              <a:t>Szenario 1:</a:t>
            </a:r>
          </a:p>
          <a:p>
            <a:pPr lvl="1"/>
            <a:r>
              <a:rPr lang="de-DE" sz="1500" dirty="0" smtClean="0"/>
              <a:t>Max soll zunächst sein Passwort </a:t>
            </a:r>
            <a:r>
              <a:rPr lang="de-DE" sz="1500" dirty="0" smtClean="0"/>
              <a:t>ändern.</a:t>
            </a:r>
            <a:endParaRPr lang="de-DE" sz="1800" dirty="0" smtClean="0"/>
          </a:p>
          <a:p>
            <a:r>
              <a:rPr lang="de-DE" sz="1800" dirty="0" smtClean="0"/>
              <a:t>Szenario 2:</a:t>
            </a:r>
          </a:p>
          <a:p>
            <a:pPr lvl="1"/>
            <a:r>
              <a:rPr lang="de-DE" sz="1500" dirty="0" smtClean="0"/>
              <a:t>Max soll sich nun </a:t>
            </a:r>
            <a:r>
              <a:rPr lang="de-DE" sz="1500" dirty="0" smtClean="0"/>
              <a:t>informieren, </a:t>
            </a:r>
            <a:r>
              <a:rPr lang="de-DE" sz="1500" dirty="0" smtClean="0"/>
              <a:t>welche Grundfunktionen und </a:t>
            </a:r>
            <a:r>
              <a:rPr lang="de-DE" sz="1500" dirty="0" smtClean="0"/>
              <a:t>Dienste </a:t>
            </a:r>
            <a:r>
              <a:rPr lang="de-DE" sz="1500" dirty="0" smtClean="0"/>
              <a:t>das Rechenzentrum </a:t>
            </a:r>
            <a:r>
              <a:rPr lang="de-DE" sz="1500" dirty="0" smtClean="0"/>
              <a:t>bietet. Zusätzlich soll er beurteilen </a:t>
            </a:r>
            <a:r>
              <a:rPr lang="de-DE" sz="1500" dirty="0" smtClean="0"/>
              <a:t>ob diese Informationen für ihn nützlich und verständlich dargestellt </a:t>
            </a:r>
            <a:r>
              <a:rPr lang="de-DE" sz="1500" dirty="0" smtClean="0"/>
              <a:t>werden.</a:t>
            </a:r>
            <a:endParaRPr lang="de-DE" sz="1500" dirty="0" smtClean="0"/>
          </a:p>
          <a:p>
            <a:pPr lvl="1"/>
            <a:endParaRPr lang="de-DE" sz="1500" dirty="0"/>
          </a:p>
        </p:txBody>
      </p:sp>
      <p:pic>
        <p:nvPicPr>
          <p:cNvPr id="3073" name="Picture 1"/>
          <p:cNvPicPr>
            <a:picLocks noChangeAspect="1" noChangeArrowheads="1"/>
          </p:cNvPicPr>
          <p:nvPr/>
        </p:nvPicPr>
        <p:blipFill>
          <a:blip r:embed="rId2" cstate="print"/>
          <a:srcRect/>
          <a:stretch>
            <a:fillRect/>
          </a:stretch>
        </p:blipFill>
        <p:spPr bwMode="auto">
          <a:xfrm>
            <a:off x="8028384" y="260648"/>
            <a:ext cx="792088" cy="792088"/>
          </a:xfrm>
          <a:prstGeom prst="rect">
            <a:avLst/>
          </a:prstGeom>
          <a:noFill/>
          <a:ln w="9525">
            <a:noFill/>
            <a:miter lim="800000"/>
            <a:headEnd/>
            <a:tailEnd/>
          </a:ln>
        </p:spPr>
      </p:pic>
    </p:spTree>
    <p:extLst>
      <p:ext uri="{BB962C8B-B14F-4D97-AF65-F5344CB8AC3E}">
        <p14:creationId xmlns:p14="http://schemas.microsoft.com/office/powerpoint/2010/main" val="2918068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smtClean="0"/>
              <a:t>Christina</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1742908810"/>
              </p:ext>
            </p:extLst>
          </p:nvPr>
        </p:nvGraphicFramePr>
        <p:xfrm>
          <a:off x="3203848" y="1772816"/>
          <a:ext cx="5472608" cy="4573176"/>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smtClean="0">
                          <a:ln>
                            <a:noFill/>
                          </a:ln>
                          <a:solidFill>
                            <a:schemeClr val="tx1"/>
                          </a:solidFill>
                          <a:effectLst/>
                          <a:latin typeface="Arial" charset="0"/>
                        </a:rPr>
                        <a:t>25</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Bezeichnung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err="1" smtClean="0">
                          <a:ln>
                            <a:noFill/>
                          </a:ln>
                          <a:solidFill>
                            <a:schemeClr val="tx1"/>
                          </a:solidFill>
                          <a:effectLst/>
                          <a:latin typeface="Arial" charset="0"/>
                        </a:rPr>
                        <a:t>Studentin</a:t>
                      </a:r>
                      <a:r>
                        <a:rPr kumimoji="0" lang="en-US" sz="1000" b="0" i="0" u="none" strike="noStrike" cap="none" normalizeH="0" baseline="0" smtClean="0">
                          <a:ln>
                            <a:noFill/>
                          </a:ln>
                          <a:solidFill>
                            <a:schemeClr val="tx1"/>
                          </a:solidFill>
                          <a:effectLst/>
                          <a:latin typeface="Arial" charset="0"/>
                        </a:rPr>
                        <a:t> der </a:t>
                      </a:r>
                      <a:r>
                        <a:rPr kumimoji="0" lang="en-US" sz="1000" b="0" i="0" u="none" strike="noStrike" cap="none" normalizeH="0" baseline="0" err="1" smtClean="0">
                          <a:ln>
                            <a:noFill/>
                          </a:ln>
                          <a:solidFill>
                            <a:schemeClr val="tx1"/>
                          </a:solidFill>
                          <a:effectLst/>
                          <a:latin typeface="Arial" charset="0"/>
                        </a:rPr>
                        <a:t>Physik</a:t>
                      </a: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Schlüsselaktivitäten</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Seit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smtClean="0">
                          <a:ln>
                            <a:noFill/>
                          </a:ln>
                          <a:solidFill>
                            <a:schemeClr val="tx1"/>
                          </a:solidFill>
                          <a:effectLst/>
                          <a:latin typeface="Arial" charset="0"/>
                        </a:rPr>
                        <a:t>7 </a:t>
                      </a:r>
                      <a:r>
                        <a:rPr kumimoji="0" lang="en-US" sz="1000" b="0" i="0" u="none" strike="noStrike" cap="none" normalizeH="0" baseline="0" dirty="0" err="1" smtClean="0">
                          <a:ln>
                            <a:noFill/>
                          </a:ln>
                          <a:solidFill>
                            <a:schemeClr val="tx1"/>
                          </a:solidFill>
                          <a:effectLst/>
                          <a:latin typeface="Arial" charset="0"/>
                        </a:rPr>
                        <a:t>Jahren</a:t>
                      </a:r>
                      <a:r>
                        <a:rPr kumimoji="0" lang="en-US" sz="1000" b="0" i="0" u="none" strike="noStrike" cap="none" normalizeH="0" baseline="0" dirty="0" smtClean="0">
                          <a:ln>
                            <a:noFill/>
                          </a:ln>
                          <a:solidFill>
                            <a:schemeClr val="tx1"/>
                          </a:solidFill>
                          <a:effectLst/>
                          <a:latin typeface="Arial" charset="0"/>
                        </a:rPr>
                        <a:t> in Regensburg an der </a:t>
                      </a:r>
                      <a:r>
                        <a:rPr kumimoji="0" lang="en-US" sz="1000" b="0" i="0" u="none" strike="noStrike" cap="none" normalizeH="0" baseline="0" dirty="0" err="1" smtClean="0">
                          <a:ln>
                            <a:noFill/>
                          </a:ln>
                          <a:solidFill>
                            <a:schemeClr val="tx1"/>
                          </a:solidFill>
                          <a:effectLst/>
                          <a:latin typeface="Arial" charset="0"/>
                        </a:rPr>
                        <a:t>Universität</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Schreibt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gerade</a:t>
                      </a:r>
                      <a:r>
                        <a:rPr kumimoji="0" lang="en-US" sz="1000" b="0" i="0" u="none" strike="noStrike" cap="none" normalizeH="0" baseline="0" dirty="0" smtClean="0">
                          <a:ln>
                            <a:noFill/>
                          </a:ln>
                          <a:solidFill>
                            <a:schemeClr val="tx1"/>
                          </a:solidFill>
                          <a:effectLst/>
                          <a:latin typeface="Arial" charset="0"/>
                        </a:rPr>
                        <a:t> an </a:t>
                      </a:r>
                      <a:r>
                        <a:rPr kumimoji="0" lang="en-US" sz="1000" b="0" i="0" u="none" strike="noStrike" cap="none" normalizeH="0" baseline="0" dirty="0" err="1" smtClean="0">
                          <a:ln>
                            <a:noFill/>
                          </a:ln>
                          <a:solidFill>
                            <a:schemeClr val="tx1"/>
                          </a:solidFill>
                          <a:effectLst/>
                          <a:latin typeface="Arial" charset="0"/>
                        </a:rPr>
                        <a:t>ihrer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Doktorarbeit</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Arbeitet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gerne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mit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neuen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Programmen</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Möchte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schnell</a:t>
                      </a:r>
                      <a:r>
                        <a:rPr kumimoji="0" lang="en-US" sz="1000" b="0" i="0" u="none" strike="noStrike" cap="none" normalizeH="0" baseline="0" dirty="0" smtClean="0">
                          <a:ln>
                            <a:noFill/>
                          </a:ln>
                          <a:solidFill>
                            <a:schemeClr val="tx1"/>
                          </a:solidFill>
                          <a:effectLst/>
                          <a:latin typeface="Arial" charset="0"/>
                        </a:rPr>
                        <a:t> das </a:t>
                      </a:r>
                      <a:r>
                        <a:rPr kumimoji="0" lang="en-US" sz="1000" b="0" i="0" u="none" strike="noStrike" cap="none" normalizeH="0" baseline="0" dirty="0" err="1" smtClean="0">
                          <a:ln>
                            <a:noFill/>
                          </a:ln>
                          <a:solidFill>
                            <a:schemeClr val="tx1"/>
                          </a:solidFill>
                          <a:effectLst/>
                          <a:latin typeface="Arial" charset="0"/>
                        </a:rPr>
                        <a:t>Passwort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ändern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können</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Einfache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smtClean="0">
                          <a:ln>
                            <a:noFill/>
                          </a:ln>
                          <a:solidFill>
                            <a:schemeClr val="tx1"/>
                          </a:solidFill>
                          <a:effectLst/>
                          <a:latin typeface="Arial" charset="0"/>
                        </a:rPr>
                        <a:t>Navigation </a:t>
                      </a:r>
                      <a:r>
                        <a:rPr kumimoji="0" lang="en-US" sz="1000" b="0" i="0" u="none" strike="noStrike" cap="none" normalizeH="0" baseline="0" dirty="0" err="1" smtClean="0">
                          <a:ln>
                            <a:noFill/>
                          </a:ln>
                          <a:solidFill>
                            <a:schemeClr val="tx1"/>
                          </a:solidFill>
                          <a:effectLst/>
                          <a:latin typeface="Arial" charset="0"/>
                        </a:rPr>
                        <a:t>zu</a:t>
                      </a:r>
                      <a:r>
                        <a:rPr kumimoji="0" lang="en-US" sz="1000" b="0" i="0" u="none" strike="noStrike" cap="none" normalizeH="0" baseline="0" dirty="0" smtClean="0">
                          <a:ln>
                            <a:noFill/>
                          </a:ln>
                          <a:solidFill>
                            <a:schemeClr val="tx1"/>
                          </a:solidFill>
                          <a:effectLst/>
                          <a:latin typeface="Arial" charset="0"/>
                        </a:rPr>
                        <a:t> den </a:t>
                      </a:r>
                      <a:r>
                        <a:rPr kumimoji="0" lang="en-US" sz="1000" b="0" i="0" u="none" strike="noStrike" cap="none" normalizeH="0" baseline="0" dirty="0" err="1" smtClean="0">
                          <a:ln>
                            <a:noFill/>
                          </a:ln>
                          <a:solidFill>
                            <a:schemeClr val="tx1"/>
                          </a:solidFill>
                          <a:effectLst/>
                          <a:latin typeface="Arial" charset="0"/>
                        </a:rPr>
                        <a:t>Hauptfunktionen</a:t>
                      </a:r>
                      <a:r>
                        <a:rPr kumimoji="0" lang="en-US" sz="1000" b="0" i="0" u="none" strike="noStrike" cap="none" normalizeH="0" baseline="0" dirty="0" smtClean="0">
                          <a:ln>
                            <a:noFill/>
                          </a:ln>
                          <a:solidFill>
                            <a:schemeClr val="tx1"/>
                          </a:solidFill>
                          <a:effectLst/>
                          <a:latin typeface="Arial" charset="0"/>
                        </a:rPr>
                        <a:t> die </a:t>
                      </a:r>
                      <a:r>
                        <a:rPr kumimoji="0" lang="en-US" sz="1000" b="0" i="0" u="none" strike="noStrike" cap="none" normalizeH="0" baseline="0" dirty="0" err="1" smtClean="0">
                          <a:ln>
                            <a:noFill/>
                          </a:ln>
                          <a:solidFill>
                            <a:schemeClr val="tx1"/>
                          </a:solidFill>
                          <a:effectLst/>
                          <a:latin typeface="Arial" charset="0"/>
                        </a:rPr>
                        <a:t>sie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benötigt</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Keine</a:t>
                      </a:r>
                      <a:r>
                        <a:rPr kumimoji="0" lang="en-US" sz="1000" b="0" i="0" u="none" strike="noStrike" cap="none" normalizeH="0" baseline="0" dirty="0" smtClean="0">
                          <a:ln>
                            <a:noFill/>
                          </a:ln>
                          <a:solidFill>
                            <a:schemeClr val="tx1"/>
                          </a:solidFill>
                          <a:effectLst/>
                          <a:latin typeface="Arial" charset="0"/>
                        </a:rPr>
                        <a:t> </a:t>
                      </a:r>
                      <a:r>
                        <a:rPr kumimoji="0" lang="de-DE" sz="1000" b="0" i="0" u="none" strike="noStrike" cap="none" normalizeH="0" baseline="0" noProof="0" dirty="0" smtClean="0">
                          <a:ln>
                            <a:noFill/>
                          </a:ln>
                          <a:solidFill>
                            <a:schemeClr val="tx1"/>
                          </a:solidFill>
                          <a:effectLst/>
                          <a:latin typeface="Arial" charset="0"/>
                        </a:rPr>
                        <a:t>Redundanz</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oder</a:t>
                      </a:r>
                      <a:r>
                        <a:rPr kumimoji="0" lang="en-US" sz="1000" b="0" i="0" u="none" strike="noStrike" cap="none" normalizeH="0" baseline="0" dirty="0" smtClean="0">
                          <a:ln>
                            <a:noFill/>
                          </a:ln>
                          <a:solidFill>
                            <a:schemeClr val="tx1"/>
                          </a:solidFill>
                          <a:effectLst/>
                          <a:latin typeface="Arial" charset="0"/>
                        </a:rPr>
                        <a:t> </a:t>
                      </a:r>
                      <a:r>
                        <a:rPr kumimoji="0" lang="de-DE" sz="1000" b="0" i="0" u="none" strike="noStrike" cap="none" normalizeH="0" baseline="0" noProof="0" dirty="0" smtClean="0">
                          <a:ln>
                            <a:noFill/>
                          </a:ln>
                          <a:solidFill>
                            <a:schemeClr val="tx1"/>
                          </a:solidFill>
                          <a:effectLst/>
                          <a:latin typeface="Arial" charset="0"/>
                        </a:rPr>
                        <a:t>gleichnamige</a:t>
                      </a:r>
                      <a:r>
                        <a:rPr kumimoji="0" lang="en-US" sz="1000" b="0" i="0" u="none" strike="noStrike" cap="none" normalizeH="0" baseline="0" dirty="0" smtClean="0">
                          <a:ln>
                            <a:noFill/>
                          </a:ln>
                          <a:solidFill>
                            <a:schemeClr val="tx1"/>
                          </a:solidFill>
                          <a:effectLst/>
                          <a:latin typeface="Arial" charset="0"/>
                        </a:rPr>
                        <a:t> </a:t>
                      </a:r>
                      <a:r>
                        <a:rPr kumimoji="0" lang="de-DE" sz="1000" b="0" i="0" u="none" strike="noStrike" cap="none" normalizeH="0" baseline="0" noProof="0" dirty="0" smtClean="0">
                          <a:ln>
                            <a:noFill/>
                          </a:ln>
                          <a:solidFill>
                            <a:schemeClr val="tx1"/>
                          </a:solidFill>
                          <a:effectLst/>
                          <a:latin typeface="Arial" charset="0"/>
                        </a:rPr>
                        <a:t>Benennung</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de-DE" sz="1000" b="0" i="0" u="none" strike="noStrike" cap="none" normalizeH="0" baseline="0" noProof="0" dirty="0" smtClean="0">
                          <a:ln>
                            <a:noFill/>
                          </a:ln>
                          <a:solidFill>
                            <a:schemeClr val="tx1"/>
                          </a:solidFill>
                          <a:effectLst/>
                          <a:latin typeface="Arial" charset="0"/>
                        </a:rPr>
                        <a:t> Passende Bezeichnungen </a:t>
                      </a:r>
                      <a:r>
                        <a:rPr kumimoji="0" lang="de-DE" sz="1000" b="0" i="0" u="none" strike="noStrike" cap="none" normalizeH="0" baseline="0" noProof="0" dirty="0" smtClean="0">
                          <a:ln>
                            <a:noFill/>
                          </a:ln>
                          <a:solidFill>
                            <a:schemeClr val="tx1"/>
                          </a:solidFill>
                          <a:effectLst/>
                          <a:latin typeface="Arial" charset="0"/>
                        </a:rPr>
                        <a:t>für die verschiedenen Menüpunkte</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Schnelle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Beschaffung</a:t>
                      </a:r>
                      <a:r>
                        <a:rPr kumimoji="0" lang="en-US" sz="1000" b="0" i="0" u="none" strike="noStrike" cap="none" normalizeH="0" baseline="0" dirty="0" smtClean="0">
                          <a:ln>
                            <a:noFill/>
                          </a:ln>
                          <a:solidFill>
                            <a:schemeClr val="tx1"/>
                          </a:solidFill>
                          <a:effectLst/>
                          <a:latin typeface="Arial" charset="0"/>
                        </a:rPr>
                        <a:t> von Software und </a:t>
                      </a:r>
                      <a:r>
                        <a:rPr kumimoji="0" lang="en-US" sz="1000" b="0" i="0" u="none" strike="noStrike" cap="none" normalizeH="0" baseline="0" dirty="0" err="1" smtClean="0">
                          <a:ln>
                            <a:noFill/>
                          </a:ln>
                          <a:solidFill>
                            <a:schemeClr val="tx1"/>
                          </a:solidFill>
                          <a:effectLst/>
                          <a:latin typeface="Arial" charset="0"/>
                        </a:rPr>
                        <a:t>Informationen</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Einfach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findende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Hilfe</a:t>
                      </a:r>
                      <a:r>
                        <a:rPr kumimoji="0" lang="en-US" sz="1000" b="0" i="0" u="none" strike="noStrike" cap="none" normalizeH="0" baseline="0" dirty="0" smtClean="0">
                          <a:ln>
                            <a:noFill/>
                          </a:ln>
                          <a:solidFill>
                            <a:schemeClr val="tx1"/>
                          </a:solidFill>
                          <a:effectLst/>
                          <a:latin typeface="Arial" charset="0"/>
                        </a:rPr>
                        <a:t>, falls </a:t>
                      </a:r>
                      <a:r>
                        <a:rPr kumimoji="0" lang="en-US" sz="1000" b="0" i="0" u="none" strike="noStrike" cap="none" normalizeH="0" baseline="0" dirty="0" err="1" smtClean="0">
                          <a:ln>
                            <a:noFill/>
                          </a:ln>
                          <a:solidFill>
                            <a:schemeClr val="tx1"/>
                          </a:solidFill>
                          <a:effectLst/>
                          <a:latin typeface="Arial" charset="0"/>
                        </a:rPr>
                        <a:t>Probleme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auftreten</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1026" name="Picture 2" descr="http://www.spdfraktion.de/sites/default/files/kampmann_christina_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648" y="1628800"/>
            <a:ext cx="1397971" cy="1794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005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Christina</a:t>
            </a:r>
            <a:endParaRPr lang="de-DE"/>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dirty="0" smtClean="0"/>
              <a:t>Christina </a:t>
            </a:r>
            <a:r>
              <a:rPr lang="de-DE" sz="1800" dirty="0" smtClean="0"/>
              <a:t>ist 25 Jahre alt und schreibt gerade ihre Doktorarbeit </a:t>
            </a:r>
            <a:r>
              <a:rPr lang="de-DE" sz="1800" dirty="0" smtClean="0"/>
              <a:t>im Fach </a:t>
            </a:r>
            <a:r>
              <a:rPr lang="de-DE" sz="1800" dirty="0" smtClean="0"/>
              <a:t>Physik. Hierfür benötigt sie einige kostenpflichtige Programme, </a:t>
            </a:r>
            <a:r>
              <a:rPr lang="de-DE" sz="1800" dirty="0" smtClean="0"/>
              <a:t>welche kostenlos über da Rechenzentrum bezogen werden können.</a:t>
            </a:r>
            <a:endParaRPr lang="de-DE" sz="1800" dirty="0" smtClean="0"/>
          </a:p>
          <a:p>
            <a:r>
              <a:rPr lang="de-DE" sz="1800" dirty="0" smtClean="0"/>
              <a:t>Das ändern des Passworts macht Christina immer so spät wie möglich, damit </a:t>
            </a:r>
            <a:r>
              <a:rPr lang="de-DE" sz="1800" dirty="0" smtClean="0"/>
              <a:t>sie </a:t>
            </a:r>
            <a:r>
              <a:rPr lang="de-DE" sz="1800" dirty="0" smtClean="0"/>
              <a:t>ihr aktuelles Passwort so lange wie möglich behalten </a:t>
            </a:r>
            <a:r>
              <a:rPr lang="de-DE" sz="1800" dirty="0" smtClean="0"/>
              <a:t>kann. </a:t>
            </a:r>
            <a:r>
              <a:rPr lang="de-DE" sz="1800" dirty="0" smtClean="0"/>
              <a:t>Die </a:t>
            </a:r>
            <a:r>
              <a:rPr lang="de-DE" sz="1800" dirty="0" smtClean="0"/>
              <a:t>Passwortänderung führt sie </a:t>
            </a:r>
            <a:r>
              <a:rPr lang="de-DE" sz="1800" dirty="0" smtClean="0"/>
              <a:t>direkt über die </a:t>
            </a:r>
            <a:r>
              <a:rPr lang="de-DE" sz="1800" dirty="0" smtClean="0"/>
              <a:t>Rechenzentrumswebseite durch und </a:t>
            </a:r>
            <a:r>
              <a:rPr lang="de-DE" sz="1800" dirty="0" smtClean="0"/>
              <a:t>nicht über den </a:t>
            </a:r>
            <a:r>
              <a:rPr lang="de-DE" sz="1800" dirty="0" smtClean="0"/>
              <a:t>Direktlink </a:t>
            </a:r>
            <a:r>
              <a:rPr lang="de-DE" sz="1800" dirty="0" smtClean="0"/>
              <a:t>in der </a:t>
            </a:r>
            <a:r>
              <a:rPr lang="de-DE" sz="1800" dirty="0" smtClean="0"/>
              <a:t>E-Mail.</a:t>
            </a:r>
            <a:endParaRPr lang="de-DE" sz="1800" dirty="0" smtClean="0"/>
          </a:p>
          <a:p>
            <a:r>
              <a:rPr lang="de-DE" sz="1800" dirty="0" smtClean="0"/>
              <a:t>Da Christina ihre Ergebnisse lieber auf Papier </a:t>
            </a:r>
            <a:r>
              <a:rPr lang="de-DE" sz="1800" dirty="0" smtClean="0"/>
              <a:t>ausdruckt und danach auswertet, </a:t>
            </a:r>
            <a:r>
              <a:rPr lang="de-DE" sz="1800" dirty="0" smtClean="0"/>
              <a:t>muss sie regelmäßig ihr </a:t>
            </a:r>
            <a:r>
              <a:rPr lang="de-DE" sz="1800" dirty="0" smtClean="0"/>
              <a:t>Druckerguthaben aufladen.</a:t>
            </a:r>
            <a:endParaRPr lang="en-US" sz="1400" dirty="0"/>
          </a:p>
        </p:txBody>
      </p:sp>
      <p:pic>
        <p:nvPicPr>
          <p:cNvPr id="6" name="Picture 2" descr="http://www.spdfraktion.de/sites/default/files/kampmann_christina_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6741" y="188640"/>
            <a:ext cx="750987" cy="96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40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Christina</a:t>
            </a:r>
            <a:endParaRPr lang="de-DE"/>
          </a:p>
        </p:txBody>
      </p:sp>
      <p:sp>
        <p:nvSpPr>
          <p:cNvPr id="3" name="Content Placeholder 2"/>
          <p:cNvSpPr>
            <a:spLocks noGrp="1"/>
          </p:cNvSpPr>
          <p:nvPr>
            <p:ph sz="quarter" idx="1"/>
          </p:nvPr>
        </p:nvSpPr>
        <p:spPr/>
        <p:txBody>
          <a:bodyPr>
            <a:normAutofit/>
          </a:bodyPr>
          <a:lstStyle/>
          <a:p>
            <a:r>
              <a:rPr lang="de-DE" sz="1800" dirty="0"/>
              <a:t>Szenario 1:</a:t>
            </a:r>
          </a:p>
          <a:p>
            <a:pPr lvl="1"/>
            <a:r>
              <a:rPr lang="de-DE" sz="1500" dirty="0" smtClean="0"/>
              <a:t>Christina </a:t>
            </a:r>
            <a:r>
              <a:rPr lang="de-DE" sz="1500" dirty="0"/>
              <a:t>soll zunächst </a:t>
            </a:r>
            <a:r>
              <a:rPr lang="de-DE" sz="1500" dirty="0" smtClean="0"/>
              <a:t>ihr </a:t>
            </a:r>
            <a:r>
              <a:rPr lang="de-DE" sz="1500" dirty="0"/>
              <a:t>Passwort </a:t>
            </a:r>
            <a:r>
              <a:rPr lang="de-DE" sz="1500" dirty="0" smtClean="0"/>
              <a:t>ändern und Druckerguthaben </a:t>
            </a:r>
            <a:r>
              <a:rPr lang="de-DE" sz="1500" dirty="0" smtClean="0"/>
              <a:t>aufladen.</a:t>
            </a:r>
            <a:endParaRPr lang="de-DE" sz="1800" dirty="0"/>
          </a:p>
          <a:p>
            <a:r>
              <a:rPr lang="de-DE" sz="1800" dirty="0"/>
              <a:t>Szenario 2</a:t>
            </a:r>
            <a:r>
              <a:rPr lang="de-DE" sz="1800" dirty="0" smtClean="0"/>
              <a:t>:</a:t>
            </a:r>
          </a:p>
          <a:p>
            <a:pPr lvl="1"/>
            <a:r>
              <a:rPr lang="de-DE" sz="1500" dirty="0" smtClean="0"/>
              <a:t>Christina bekommt demnächst einen neuen Laptop, da ihr alter bereits 5 Jahre alt ist und nicht mehr zu gebrauchen ist um größere Auswertungen laufen zu lassen. Deshalb informiert Sie sich, wie sie diesen im Uni Netz anmeldet und wie man das W-</a:t>
            </a:r>
            <a:r>
              <a:rPr lang="de-DE" sz="1500" dirty="0" err="1" smtClean="0"/>
              <a:t>Lan</a:t>
            </a:r>
            <a:r>
              <a:rPr lang="de-DE" sz="1500" dirty="0" smtClean="0"/>
              <a:t> </a:t>
            </a:r>
            <a:r>
              <a:rPr lang="de-DE" sz="1500" dirty="0" smtClean="0"/>
              <a:t>einrichtet.</a:t>
            </a:r>
            <a:endParaRPr lang="de-DE" sz="1500" dirty="0"/>
          </a:p>
          <a:p>
            <a:r>
              <a:rPr lang="de-DE" sz="1800" dirty="0" smtClean="0"/>
              <a:t>Szenario 3:</a:t>
            </a:r>
          </a:p>
          <a:p>
            <a:pPr lvl="1"/>
            <a:r>
              <a:rPr lang="de-DE" sz="1500" dirty="0" smtClean="0"/>
              <a:t>Um jedoch bereits mit der Arbeit anzufangen sucht Christina nach </a:t>
            </a:r>
            <a:r>
              <a:rPr lang="de-DE" sz="1500" dirty="0" err="1" smtClean="0"/>
              <a:t>Cip</a:t>
            </a:r>
            <a:r>
              <a:rPr lang="de-DE" sz="1500" dirty="0" smtClean="0"/>
              <a:t> Pools welche </a:t>
            </a:r>
            <a:r>
              <a:rPr lang="de-DE" sz="1500" dirty="0" err="1" smtClean="0"/>
              <a:t>MathLab</a:t>
            </a:r>
            <a:r>
              <a:rPr lang="de-DE" sz="1500" dirty="0" smtClean="0"/>
              <a:t> vorinstalliert und einen Drucker haben.</a:t>
            </a:r>
            <a:endParaRPr lang="de-DE" sz="1500" dirty="0"/>
          </a:p>
          <a:p>
            <a:r>
              <a:rPr lang="de-DE" sz="1800" dirty="0" smtClean="0"/>
              <a:t>Szenario 4:</a:t>
            </a:r>
            <a:endParaRPr lang="de-DE" sz="1800" dirty="0"/>
          </a:p>
          <a:p>
            <a:pPr lvl="1"/>
            <a:r>
              <a:rPr lang="de-DE" sz="1500" dirty="0" smtClean="0"/>
              <a:t>Da Christina sobald Sie ihren neuen Laptop hat dort mit der Auswertung weiter machen möchte, sucht Sie nach dem Programm (</a:t>
            </a:r>
            <a:r>
              <a:rPr lang="de-DE" sz="1500" dirty="0" err="1" smtClean="0"/>
              <a:t>MathLab</a:t>
            </a:r>
            <a:r>
              <a:rPr lang="de-DE" sz="1500" dirty="0" smtClean="0"/>
              <a:t>) auf der RZ-Seite und ob hierfür Installationshilfen angeboten werden.</a:t>
            </a:r>
          </a:p>
          <a:p>
            <a:pPr lvl="1"/>
            <a:endParaRPr lang="de-DE" sz="1500" dirty="0"/>
          </a:p>
          <a:p>
            <a:pPr lvl="1"/>
            <a:endParaRPr lang="de-DE" sz="700" dirty="0"/>
          </a:p>
          <a:p>
            <a:pPr lvl="1"/>
            <a:endParaRPr lang="de-DE" sz="1500" dirty="0"/>
          </a:p>
        </p:txBody>
      </p:sp>
      <p:pic>
        <p:nvPicPr>
          <p:cNvPr id="6" name="Picture 2" descr="http://www.spdfraktion.de/sites/default/files/kampmann_christina_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6741" y="188640"/>
            <a:ext cx="750987" cy="96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785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smtClean="0"/>
              <a:t>Olga</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950260242"/>
              </p:ext>
            </p:extLst>
          </p:nvPr>
        </p:nvGraphicFramePr>
        <p:xfrm>
          <a:off x="3203848" y="1772816"/>
          <a:ext cx="5472608" cy="3940399"/>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smtClean="0">
                          <a:ln>
                            <a:noFill/>
                          </a:ln>
                          <a:solidFill>
                            <a:schemeClr val="tx1"/>
                          </a:solidFill>
                          <a:effectLst/>
                          <a:latin typeface="Arial" charset="0"/>
                        </a:rPr>
                        <a:t>28</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Bezeichnung</a:t>
                      </a: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err="1" smtClean="0">
                          <a:ln>
                            <a:noFill/>
                          </a:ln>
                          <a:solidFill>
                            <a:schemeClr val="tx1"/>
                          </a:solidFill>
                          <a:effectLst/>
                          <a:latin typeface="Arial" charset="0"/>
                        </a:rPr>
                        <a:t>Studentin</a:t>
                      </a:r>
                      <a:r>
                        <a:rPr kumimoji="0" lang="en-US" sz="1000" b="0" i="0" u="none" strike="noStrike" cap="none" normalizeH="0" baseline="0" smtClean="0">
                          <a:ln>
                            <a:noFill/>
                          </a:ln>
                          <a:solidFill>
                            <a:schemeClr val="tx1"/>
                          </a:solidFill>
                          <a:effectLst/>
                          <a:latin typeface="Arial" charset="0"/>
                        </a:rPr>
                        <a:t> der </a:t>
                      </a:r>
                      <a:r>
                        <a:rPr kumimoji="0" lang="en-US" sz="1000" b="0" i="0" u="none" strike="noStrike" cap="none" normalizeH="0" baseline="0" err="1" smtClean="0">
                          <a:ln>
                            <a:noFill/>
                          </a:ln>
                          <a:solidFill>
                            <a:schemeClr val="tx1"/>
                          </a:solidFill>
                          <a:effectLst/>
                          <a:latin typeface="Arial" charset="0"/>
                        </a:rPr>
                        <a:t>Humanmedizin</a:t>
                      </a: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Schlüsselaktivitäten</a:t>
                      </a: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Ändert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ihr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Passwort</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Sucht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erst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nach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Hilfe</a:t>
                      </a:r>
                      <a:r>
                        <a:rPr kumimoji="0" lang="en-US" sz="1000" b="0" i="0" u="none" strike="noStrike" cap="none" normalizeH="0" baseline="0" dirty="0" smtClean="0">
                          <a:ln>
                            <a:noFill/>
                          </a:ln>
                          <a:solidFill>
                            <a:schemeClr val="tx1"/>
                          </a:solidFill>
                          <a:effectLst/>
                          <a:latin typeface="Arial" charset="0"/>
                        </a:rPr>
                        <a:t> auf der </a:t>
                      </a:r>
                      <a:r>
                        <a:rPr kumimoji="0" lang="en-US" sz="1000" b="0" i="0" u="none" strike="noStrike" cap="none" normalizeH="0" baseline="0" dirty="0" err="1" smtClean="0">
                          <a:ln>
                            <a:noFill/>
                          </a:ln>
                          <a:solidFill>
                            <a:schemeClr val="tx1"/>
                          </a:solidFill>
                          <a:effectLst/>
                          <a:latin typeface="Arial" charset="0"/>
                        </a:rPr>
                        <a:t>Webseite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wenn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Probleme</a:t>
                      </a:r>
                      <a:r>
                        <a:rPr kumimoji="0" lang="en-US" sz="1000" b="0" i="0" u="none" strike="noStrike" cap="none" normalizeH="0" baseline="0" dirty="0" smtClean="0">
                          <a:ln>
                            <a:noFill/>
                          </a:ln>
                          <a:solidFill>
                            <a:schemeClr val="tx1"/>
                          </a:solidFill>
                          <a:effectLst/>
                          <a:latin typeface="Arial" charset="0"/>
                        </a:rPr>
                        <a:t> hat</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smtClean="0">
                          <a:ln>
                            <a:noFill/>
                          </a:ln>
                          <a:solidFill>
                            <a:schemeClr val="tx1"/>
                          </a:solidFill>
                          <a:effectLst/>
                          <a:latin typeface="Arial" charset="0"/>
                        </a:rPr>
                        <a:t>Mag </a:t>
                      </a:r>
                      <a:r>
                        <a:rPr kumimoji="0" lang="en-US" sz="1000" b="0" i="0" u="none" strike="noStrike" cap="none" normalizeH="0" baseline="0" dirty="0" err="1" smtClean="0">
                          <a:ln>
                            <a:noFill/>
                          </a:ln>
                          <a:solidFill>
                            <a:schemeClr val="tx1"/>
                          </a:solidFill>
                          <a:effectLst/>
                          <a:latin typeface="Arial" charset="0"/>
                        </a:rPr>
                        <a:t>es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nicht</a:t>
                      </a:r>
                      <a:r>
                        <a:rPr kumimoji="0" lang="en-US" sz="1000" b="0" i="0" u="none" strike="noStrike" cap="none" normalizeH="0" baseline="0" dirty="0" smtClean="0">
                          <a:ln>
                            <a:noFill/>
                          </a:ln>
                          <a:solidFill>
                            <a:schemeClr val="tx1"/>
                          </a:solidFill>
                          <a:effectLst/>
                          <a:latin typeface="Arial" charset="0"/>
                        </a:rPr>
                        <a:t> die </a:t>
                      </a:r>
                      <a:r>
                        <a:rPr kumimoji="0" lang="en-US" sz="1000" b="0" i="0" u="none" strike="noStrike" cap="none" normalizeH="0" baseline="0" dirty="0" err="1" smtClean="0">
                          <a:ln>
                            <a:noFill/>
                          </a:ln>
                          <a:solidFill>
                            <a:schemeClr val="tx1"/>
                          </a:solidFill>
                          <a:effectLst/>
                          <a:latin typeface="Arial" charset="0"/>
                        </a:rPr>
                        <a:t>Leute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vom</a:t>
                      </a:r>
                      <a:r>
                        <a:rPr kumimoji="0" lang="en-US" sz="1000" b="0" i="0" u="none" strike="noStrike" cap="none" normalizeH="0" baseline="0" dirty="0" smtClean="0">
                          <a:ln>
                            <a:noFill/>
                          </a:ln>
                          <a:solidFill>
                            <a:schemeClr val="tx1"/>
                          </a:solidFill>
                          <a:effectLst/>
                          <a:latin typeface="Arial" charset="0"/>
                        </a:rPr>
                        <a:t> Support </a:t>
                      </a:r>
                      <a:r>
                        <a:rPr kumimoji="0" lang="en-US" sz="1000" b="0" i="0" u="none" strike="noStrike" cap="none" normalizeH="0" baseline="0" dirty="0" err="1" smtClean="0">
                          <a:ln>
                            <a:noFill/>
                          </a:ln>
                          <a:solidFill>
                            <a:schemeClr val="tx1"/>
                          </a:solidFill>
                          <a:effectLst/>
                          <a:latin typeface="Arial" charset="0"/>
                        </a:rPr>
                        <a:t>zu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stören</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de-DE" sz="1000" b="1" i="0" u="none" strike="noStrike" cap="none" normalizeH="0" baseline="0" noProof="0"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Erhofft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schnelle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Hiilfe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wenn</a:t>
                      </a:r>
                      <a:r>
                        <a:rPr kumimoji="0" lang="en-US" sz="1000" b="0" i="0" u="none" strike="noStrike" cap="none" normalizeH="0" baseline="0" dirty="0" smtClean="0">
                          <a:ln>
                            <a:noFill/>
                          </a:ln>
                          <a:solidFill>
                            <a:schemeClr val="tx1"/>
                          </a:solidFill>
                          <a:effectLst/>
                          <a:latin typeface="Arial" charset="0"/>
                        </a:rPr>
                        <a:t> man </a:t>
                      </a:r>
                      <a:r>
                        <a:rPr kumimoji="0" lang="en-US" sz="1000" b="0" i="0" u="none" strike="noStrike" cap="none" normalizeH="0" baseline="0" dirty="0" err="1" smtClean="0">
                          <a:ln>
                            <a:noFill/>
                          </a:ln>
                          <a:solidFill>
                            <a:schemeClr val="tx1"/>
                          </a:solidFill>
                          <a:effectLst/>
                          <a:latin typeface="Arial" charset="0"/>
                        </a:rPr>
                        <a:t>Probleme</a:t>
                      </a:r>
                      <a:r>
                        <a:rPr kumimoji="0" lang="en-US" sz="1000" b="0" i="0" u="none" strike="noStrike" cap="none" normalizeH="0" baseline="0" dirty="0" smtClean="0">
                          <a:ln>
                            <a:noFill/>
                          </a:ln>
                          <a:solidFill>
                            <a:schemeClr val="tx1"/>
                          </a:solidFill>
                          <a:effectLst/>
                          <a:latin typeface="Arial" charset="0"/>
                        </a:rPr>
                        <a:t> hat</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Schnellere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Einarbeitungszeit</a:t>
                      </a:r>
                      <a:r>
                        <a:rPr kumimoji="0" lang="en-US" sz="1000" b="0" i="0" u="none" strike="noStrike" cap="none" normalizeH="0" baseline="0" dirty="0" smtClean="0">
                          <a:ln>
                            <a:noFill/>
                          </a:ln>
                          <a:solidFill>
                            <a:schemeClr val="tx1"/>
                          </a:solidFill>
                          <a:effectLst/>
                          <a:latin typeface="Arial" charset="0"/>
                        </a:rPr>
                        <a:t> in </a:t>
                      </a:r>
                      <a:r>
                        <a:rPr kumimoji="0" lang="en-US" sz="1000" b="0" i="0" u="none" strike="noStrike" cap="none" normalizeH="0" baseline="0" dirty="0" err="1" smtClean="0">
                          <a:ln>
                            <a:noFill/>
                          </a:ln>
                          <a:solidFill>
                            <a:schemeClr val="tx1"/>
                          </a:solidFill>
                          <a:effectLst/>
                          <a:latin typeface="Arial" charset="0"/>
                        </a:rPr>
                        <a:t>Seite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wäre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Wünchenswert</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Hat </a:t>
                      </a:r>
                      <a:r>
                        <a:rPr kumimoji="0" lang="en-US" sz="1000" b="0" i="0" u="none" strike="noStrike" cap="none" normalizeH="0" baseline="0" dirty="0" err="1" smtClean="0">
                          <a:ln>
                            <a:noFill/>
                          </a:ln>
                          <a:solidFill>
                            <a:schemeClr val="tx1"/>
                          </a:solidFill>
                          <a:effectLst/>
                          <a:latin typeface="Arial" charset="0"/>
                        </a:rPr>
                        <a:t>schon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seit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ihrem</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erstem</a:t>
                      </a:r>
                      <a:r>
                        <a:rPr kumimoji="0" lang="en-US" sz="1000" b="0" i="0" u="none" strike="noStrike" cap="none" normalizeH="0" baseline="0" dirty="0" smtClean="0">
                          <a:ln>
                            <a:noFill/>
                          </a:ln>
                          <a:solidFill>
                            <a:schemeClr val="tx1"/>
                          </a:solidFill>
                          <a:effectLst/>
                          <a:latin typeface="Arial" charset="0"/>
                        </a:rPr>
                        <a:t> Semester </a:t>
                      </a:r>
                      <a:r>
                        <a:rPr kumimoji="0" lang="en-US" sz="1000" b="0" i="0" u="none" strike="noStrike" cap="none" normalizeH="0" baseline="0" dirty="0" err="1" smtClean="0">
                          <a:ln>
                            <a:noFill/>
                          </a:ln>
                          <a:solidFill>
                            <a:schemeClr val="tx1"/>
                          </a:solidFill>
                          <a:effectLst/>
                          <a:latin typeface="Arial" charset="0"/>
                        </a:rPr>
                        <a:t>immer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wieder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Probleme</a:t>
                      </a:r>
                      <a:r>
                        <a:rPr kumimoji="0" lang="en-US" sz="1000" b="0" i="0" u="none" strike="noStrike" cap="none" normalizeH="0" baseline="0" dirty="0" smtClean="0">
                          <a:ln>
                            <a:noFill/>
                          </a:ln>
                          <a:solidFill>
                            <a:schemeClr val="tx1"/>
                          </a:solidFill>
                          <a:effectLst/>
                          <a:latin typeface="Arial" charset="0"/>
                        </a:rPr>
                        <a:t> und </a:t>
                      </a:r>
                      <a:r>
                        <a:rPr kumimoji="0" lang="en-US" sz="1000" b="0" i="0" u="none" strike="noStrike" cap="none" normalizeH="0" baseline="0" dirty="0" err="1" smtClean="0">
                          <a:ln>
                            <a:noFill/>
                          </a:ln>
                          <a:solidFill>
                            <a:schemeClr val="tx1"/>
                          </a:solidFill>
                          <a:effectLst/>
                          <a:latin typeface="Arial" charset="0"/>
                        </a:rPr>
                        <a:t>löst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diese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gerne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selbst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ohne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immer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nach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Hilfe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fragen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müssen</a:t>
                      </a:r>
                      <a:r>
                        <a:rPr kumimoji="0" lang="en-US" sz="1000" b="0" i="0" u="none" strike="noStrike" cap="none" normalizeH="0" baseline="0" dirty="0" smtClean="0">
                          <a:ln>
                            <a:noFill/>
                          </a:ln>
                          <a:solidFill>
                            <a:schemeClr val="tx1"/>
                          </a:solidFill>
                          <a:effectLst/>
                          <a:latin typeface="Arial" charset="0"/>
                        </a:rPr>
                        <a:t>.</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2050" name="Picture 2" descr="Olga Sork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1772815"/>
            <a:ext cx="1223048" cy="146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7573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0</TotalTime>
  <Words>2247</Words>
  <Application>Microsoft Office PowerPoint</Application>
  <PresentationFormat>Bildschirmpräsentation (4:3)</PresentationFormat>
  <Paragraphs>222</Paragraphs>
  <Slides>23</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23</vt:i4>
      </vt:variant>
    </vt:vector>
  </HeadingPairs>
  <TitlesOfParts>
    <vt:vector size="28" baseType="lpstr">
      <vt:lpstr>Arial</vt:lpstr>
      <vt:lpstr>Tw Cen MT</vt:lpstr>
      <vt:lpstr>Wingdings</vt:lpstr>
      <vt:lpstr>Wingdings 2</vt:lpstr>
      <vt:lpstr>Median</vt:lpstr>
      <vt:lpstr>Personas Redesign Rz</vt:lpstr>
      <vt:lpstr>Einführung</vt:lpstr>
      <vt:lpstr> Max</vt:lpstr>
      <vt:lpstr>Max</vt:lpstr>
      <vt:lpstr>Max</vt:lpstr>
      <vt:lpstr> Christina</vt:lpstr>
      <vt:lpstr>Christina</vt:lpstr>
      <vt:lpstr>Christina</vt:lpstr>
      <vt:lpstr> Olga</vt:lpstr>
      <vt:lpstr>Olga</vt:lpstr>
      <vt:lpstr>Olga</vt:lpstr>
      <vt:lpstr> Hubert</vt:lpstr>
      <vt:lpstr>Hubert</vt:lpstr>
      <vt:lpstr>Hubert</vt:lpstr>
      <vt:lpstr> Franziska</vt:lpstr>
      <vt:lpstr>Franziska</vt:lpstr>
      <vt:lpstr>Franziska</vt:lpstr>
      <vt:lpstr> Leopold</vt:lpstr>
      <vt:lpstr>Leopold</vt:lpstr>
      <vt:lpstr>Leopold</vt:lpstr>
      <vt:lpstr> Sofia</vt:lpstr>
      <vt:lpstr>Sofia</vt:lpstr>
      <vt:lpstr>Sofia</vt:lpstr>
    </vt:vector>
  </TitlesOfParts>
  <Company>Universität Regensburg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 teMPLATES</dc:title>
  <dc:creator>Rechenzentrum</dc:creator>
  <cp:lastModifiedBy>Mero</cp:lastModifiedBy>
  <cp:revision>69</cp:revision>
  <dcterms:created xsi:type="dcterms:W3CDTF">2010-11-04T15:24:28Z</dcterms:created>
  <dcterms:modified xsi:type="dcterms:W3CDTF">2015-09-09T08:05:47Z</dcterms:modified>
</cp:coreProperties>
</file>