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4" r:id="rId4"/>
    <p:sldId id="262" r:id="rId5"/>
    <p:sldId id="266" r:id="rId6"/>
    <p:sldId id="268" r:id="rId7"/>
    <p:sldId id="269" r:id="rId8"/>
    <p:sldId id="272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575" autoAdjust="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C6D28-EB64-483F-8580-4368CD0D5691}" type="datetimeFigureOut">
              <a:rPr lang="de-DE" smtClean="0"/>
              <a:t>04.03.2015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45CD7-2FEF-4642-9ED6-CB34103742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10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423E4B3-2C73-4EB6-894D-4ED28E44A2E3}" type="datetimeFigureOut">
              <a:rPr lang="de-DE" smtClean="0"/>
              <a:pPr/>
              <a:t>04.03.2015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3786ED-FCDE-4826-B59D-783EEEF4F5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4B3-2C73-4EB6-894D-4ED28E44A2E3}" type="datetimeFigureOut">
              <a:rPr lang="de-DE" smtClean="0"/>
              <a:pPr/>
              <a:t>04.03.2015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6ED-FCDE-4826-B59D-783EEEF4F5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423E4B3-2C73-4EB6-894D-4ED28E44A2E3}" type="datetimeFigureOut">
              <a:rPr lang="de-DE" smtClean="0"/>
              <a:pPr/>
              <a:t>04.03.2015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53786ED-FCDE-4826-B59D-783EEEF4F5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4B3-2C73-4EB6-894D-4ED28E44A2E3}" type="datetimeFigureOut">
              <a:rPr lang="de-DE" smtClean="0"/>
              <a:pPr/>
              <a:t>04.03.2015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3786ED-FCDE-4826-B59D-783EEEF4F5D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4B3-2C73-4EB6-894D-4ED28E44A2E3}" type="datetimeFigureOut">
              <a:rPr lang="de-DE" smtClean="0"/>
              <a:pPr/>
              <a:t>04.03.2015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3786ED-FCDE-4826-B59D-783EEEF4F5D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23E4B3-2C73-4EB6-894D-4ED28E44A2E3}" type="datetimeFigureOut">
              <a:rPr lang="de-DE" smtClean="0"/>
              <a:pPr/>
              <a:t>04.03.2015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3786ED-FCDE-4826-B59D-783EEEF4F5D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23E4B3-2C73-4EB6-894D-4ED28E44A2E3}" type="datetimeFigureOut">
              <a:rPr lang="de-DE" smtClean="0"/>
              <a:pPr/>
              <a:t>04.03.2015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53786ED-FCDE-4826-B59D-783EEEF4F5D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4B3-2C73-4EB6-894D-4ED28E44A2E3}" type="datetimeFigureOut">
              <a:rPr lang="de-DE" smtClean="0"/>
              <a:pPr/>
              <a:t>04.03.2015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3786ED-FCDE-4826-B59D-783EEEF4F5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4B3-2C73-4EB6-894D-4ED28E44A2E3}" type="datetimeFigureOut">
              <a:rPr lang="de-DE" smtClean="0"/>
              <a:pPr/>
              <a:t>04.03.2015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3786ED-FCDE-4826-B59D-783EEEF4F5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E4B3-2C73-4EB6-894D-4ED28E44A2E3}" type="datetimeFigureOut">
              <a:rPr lang="de-DE" smtClean="0"/>
              <a:pPr/>
              <a:t>04.03.2015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3786ED-FCDE-4826-B59D-783EEEF4F5D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423E4B3-2C73-4EB6-894D-4ED28E44A2E3}" type="datetimeFigureOut">
              <a:rPr lang="de-DE" smtClean="0"/>
              <a:pPr/>
              <a:t>04.03.2015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53786ED-FCDE-4826-B59D-783EEEF4F5D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423E4B3-2C73-4EB6-894D-4ED28E44A2E3}" type="datetimeFigureOut">
              <a:rPr lang="de-DE" smtClean="0"/>
              <a:pPr/>
              <a:t>04.03.2015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3786ED-FCDE-4826-B59D-783EEEF4F5D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Personas</a:t>
            </a:r>
            <a:r>
              <a:rPr lang="de-DE" dirty="0" smtClean="0"/>
              <a:t> und Szenarien </a:t>
            </a:r>
            <a:r>
              <a:rPr lang="de-DE" dirty="0" err="1" smtClean="0"/>
              <a:t>Voyant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Version 2.0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Ziel dieses Dokuments ist die Beschreibung der typischen Nutzer der Software </a:t>
            </a:r>
            <a:r>
              <a:rPr lang="de-DE" sz="1800" dirty="0" err="1" smtClean="0"/>
              <a:t>Voyant</a:t>
            </a:r>
            <a:endParaRPr lang="de-DE" sz="1800" dirty="0" smtClean="0"/>
          </a:p>
          <a:p>
            <a:pPr lvl="1"/>
            <a:r>
              <a:rPr lang="de-DE" sz="1600" dirty="0" smtClean="0"/>
              <a:t>Die beschriebenen </a:t>
            </a:r>
            <a:r>
              <a:rPr lang="de-DE" sz="1600" dirty="0" err="1" smtClean="0"/>
              <a:t>Personas</a:t>
            </a:r>
            <a:r>
              <a:rPr lang="de-DE" sz="1600" dirty="0" smtClean="0"/>
              <a:t> dienen der verbesserten Kommunikation innerhalb des Entwicklungsteams, wenn Designentscheidungen zu treffen sind („Braucht dieser Nutzer wirklich diese Funktion?“)</a:t>
            </a:r>
          </a:p>
          <a:p>
            <a:pPr lvl="1"/>
            <a:r>
              <a:rPr lang="de-DE" sz="1600" dirty="0" smtClean="0"/>
              <a:t>Die hier dargestellten </a:t>
            </a:r>
            <a:r>
              <a:rPr lang="de-DE" sz="1600" dirty="0" err="1" smtClean="0"/>
              <a:t>Personas</a:t>
            </a:r>
            <a:r>
              <a:rPr lang="de-DE" sz="1600" dirty="0" smtClean="0"/>
              <a:t> wurden aus den folgenden Dokumenten abgeleitet:</a:t>
            </a:r>
          </a:p>
          <a:p>
            <a:pPr lvl="2"/>
            <a:r>
              <a:rPr lang="de-DE" sz="1300" dirty="0" smtClean="0"/>
              <a:t>User &amp; Task Analyse</a:t>
            </a:r>
          </a:p>
          <a:p>
            <a:pPr lvl="2">
              <a:buNone/>
            </a:pPr>
            <a:endParaRPr lang="de-DE" sz="1300" dirty="0" smtClean="0"/>
          </a:p>
          <a:p>
            <a:r>
              <a:rPr lang="de-DE" sz="1900" dirty="0" smtClean="0"/>
              <a:t>Was sind Personas?</a:t>
            </a:r>
          </a:p>
          <a:p>
            <a:pPr lvl="2">
              <a:lnSpc>
                <a:spcPct val="80000"/>
              </a:lnSpc>
            </a:pPr>
            <a:r>
              <a:rPr lang="en-US" sz="1200" dirty="0" err="1" smtClean="0"/>
              <a:t>Typische</a:t>
            </a:r>
            <a:r>
              <a:rPr lang="en-US" sz="1200" dirty="0" smtClean="0"/>
              <a:t> User </a:t>
            </a:r>
            <a:r>
              <a:rPr lang="en-US" sz="1200" dirty="0" err="1" smtClean="0"/>
              <a:t>basierend</a:t>
            </a:r>
            <a:r>
              <a:rPr lang="en-US" sz="1200" dirty="0" smtClean="0"/>
              <a:t> auf </a:t>
            </a:r>
            <a:r>
              <a:rPr lang="en-US" sz="1200" dirty="0" err="1" smtClean="0"/>
              <a:t>tatsächlichen</a:t>
            </a:r>
            <a:r>
              <a:rPr lang="en-US" sz="1200" dirty="0" smtClean="0"/>
              <a:t> </a:t>
            </a:r>
            <a:r>
              <a:rPr lang="en-US" sz="1200" dirty="0" err="1" smtClean="0"/>
              <a:t>Nutzerdaten</a:t>
            </a:r>
            <a:r>
              <a:rPr lang="en-US" sz="1200" dirty="0" smtClean="0"/>
              <a:t> – </a:t>
            </a:r>
            <a:r>
              <a:rPr lang="en-US" sz="1200" dirty="0" err="1" smtClean="0"/>
              <a:t>Wer</a:t>
            </a:r>
            <a:r>
              <a:rPr lang="en-US" sz="1200" dirty="0" smtClean="0"/>
              <a:t> </a:t>
            </a:r>
            <a:r>
              <a:rPr lang="en-US" sz="1200" dirty="0" err="1" smtClean="0"/>
              <a:t>ist</a:t>
            </a:r>
            <a:r>
              <a:rPr lang="en-US" sz="1200" dirty="0" smtClean="0"/>
              <a:t> </a:t>
            </a:r>
            <a:r>
              <a:rPr lang="en-US" sz="1200" dirty="0" err="1" smtClean="0"/>
              <a:t>der</a:t>
            </a:r>
            <a:r>
              <a:rPr lang="en-US" sz="1200" dirty="0" smtClean="0"/>
              <a:t> User, was </a:t>
            </a:r>
            <a:r>
              <a:rPr lang="en-US" sz="1200" dirty="0" err="1" smtClean="0"/>
              <a:t>sind</a:t>
            </a:r>
            <a:r>
              <a:rPr lang="en-US" sz="1200" dirty="0" smtClean="0"/>
              <a:t> seine/</a:t>
            </a:r>
            <a:r>
              <a:rPr lang="en-US" sz="1200" dirty="0" err="1" smtClean="0"/>
              <a:t>ihre</a:t>
            </a:r>
            <a:r>
              <a:rPr lang="en-US" sz="1200" dirty="0" smtClean="0"/>
              <a:t> </a:t>
            </a:r>
            <a:r>
              <a:rPr lang="en-US" sz="1200" dirty="0" err="1" smtClean="0"/>
              <a:t>Ziele</a:t>
            </a:r>
            <a:r>
              <a:rPr lang="en-US" sz="1200" dirty="0" smtClean="0"/>
              <a:t>?</a:t>
            </a:r>
          </a:p>
          <a:p>
            <a:pPr lvl="2">
              <a:lnSpc>
                <a:spcPct val="80000"/>
              </a:lnSpc>
            </a:pPr>
            <a:r>
              <a:rPr lang="en-US" sz="1200" dirty="0" err="1" smtClean="0"/>
              <a:t>Stellen</a:t>
            </a:r>
            <a:r>
              <a:rPr lang="en-US" sz="1200" dirty="0" smtClean="0"/>
              <a:t> </a:t>
            </a:r>
            <a:r>
              <a:rPr lang="en-US" sz="1200" dirty="0" err="1" smtClean="0"/>
              <a:t>gemeinsames</a:t>
            </a:r>
            <a:r>
              <a:rPr lang="en-US" sz="1200" dirty="0" smtClean="0"/>
              <a:t> </a:t>
            </a:r>
            <a:r>
              <a:rPr lang="en-US" sz="1200" dirty="0" err="1" smtClean="0"/>
              <a:t>Verständnis</a:t>
            </a:r>
            <a:r>
              <a:rPr lang="en-US" sz="1200" dirty="0" smtClean="0"/>
              <a:t> </a:t>
            </a:r>
            <a:r>
              <a:rPr lang="en-US" sz="1200" dirty="0" err="1" smtClean="0"/>
              <a:t>sicher</a:t>
            </a:r>
            <a:endParaRPr lang="en-US" sz="1200" dirty="0" smtClean="0"/>
          </a:p>
          <a:p>
            <a:pPr lvl="2">
              <a:lnSpc>
                <a:spcPct val="80000"/>
              </a:lnSpc>
            </a:pPr>
            <a:r>
              <a:rPr lang="en-US" sz="1200" dirty="0" err="1" smtClean="0"/>
              <a:t>Eine</a:t>
            </a:r>
            <a:r>
              <a:rPr lang="en-US" sz="1200" dirty="0" smtClean="0"/>
              <a:t> Persona </a:t>
            </a:r>
            <a:r>
              <a:rPr lang="en-US" sz="1200" dirty="0" err="1" smtClean="0"/>
              <a:t>steht</a:t>
            </a:r>
            <a:r>
              <a:rPr lang="en-US" sz="1200" dirty="0" smtClean="0"/>
              <a:t> </a:t>
            </a:r>
            <a:r>
              <a:rPr lang="en-US" sz="1200" dirty="0" err="1" smtClean="0"/>
              <a:t>stellvertrend</a:t>
            </a:r>
            <a:r>
              <a:rPr lang="en-US" sz="1200" dirty="0" smtClean="0"/>
              <a:t> </a:t>
            </a:r>
            <a:r>
              <a:rPr lang="en-US" sz="1200" dirty="0" err="1" smtClean="0"/>
              <a:t>für</a:t>
            </a:r>
            <a:r>
              <a:rPr lang="en-US" sz="1200" dirty="0" smtClean="0"/>
              <a:t> </a:t>
            </a:r>
            <a:r>
              <a:rPr lang="en-US" sz="1200" dirty="0" err="1" smtClean="0"/>
              <a:t>eine</a:t>
            </a:r>
            <a:r>
              <a:rPr lang="en-US" sz="1200" dirty="0" smtClean="0"/>
              <a:t> </a:t>
            </a:r>
            <a:r>
              <a:rPr lang="en-US" sz="1200" dirty="0" err="1" smtClean="0"/>
              <a:t>größere</a:t>
            </a:r>
            <a:r>
              <a:rPr lang="en-US" sz="1200" dirty="0" smtClean="0"/>
              <a:t> </a:t>
            </a:r>
            <a:r>
              <a:rPr lang="en-US" sz="1200" dirty="0" err="1" smtClean="0"/>
              <a:t>Klasse</a:t>
            </a:r>
            <a:r>
              <a:rPr lang="en-US" sz="1200" dirty="0" smtClean="0"/>
              <a:t> von </a:t>
            </a:r>
            <a:r>
              <a:rPr lang="en-US" sz="1200" dirty="0" err="1" smtClean="0"/>
              <a:t>Nutzern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en-US" dirty="0" smtClean="0"/>
              <a:t>Michael Schmidt</a:t>
            </a:r>
            <a:endParaRPr lang="de-DE" dirty="0"/>
          </a:p>
        </p:txBody>
      </p:sp>
      <p:graphicFrame>
        <p:nvGraphicFramePr>
          <p:cNvPr id="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12070"/>
              </p:ext>
            </p:extLst>
          </p:nvPr>
        </p:nvGraphicFramePr>
        <p:xfrm>
          <a:off x="3203848" y="1772816"/>
          <a:ext cx="5472608" cy="4359816"/>
        </p:xfrm>
        <a:graphic>
          <a:graphicData uri="http://schemas.openxmlformats.org/drawingml/2006/table">
            <a:tbl>
              <a:tblPr/>
              <a:tblGrid>
                <a:gridCol w="2736304"/>
                <a:gridCol w="2736304"/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</a:t>
                      </a:r>
                    </a:p>
                  </a:txBody>
                  <a:tcPr marL="90488" marR="90488" marT="44450" marB="4445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Bezeichnung</a:t>
                      </a:r>
                    </a:p>
                  </a:txBody>
                  <a:tcPr marL="90488" marR="90488" marT="44450" marB="4445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Professor der Informationswissenschaft</a:t>
                      </a:r>
                      <a:endParaRPr kumimoji="0" lang="de-DE" sz="105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4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Schlüsselaktivitäten</a:t>
                      </a:r>
                    </a:p>
                  </a:txBody>
                  <a:tcPr marL="90488" marR="90488" marT="44450" marB="4445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Seit seiner Studienzeit am Lehrstuhl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Familie: Seine Frau Melanie ( Floristin) und seine fünfjährige Tochter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Kontaktfreudig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Reist gerne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Sehr technikaffin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de-DE" sz="10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Einstellung zur Anwendung</a:t>
                      </a:r>
                    </a:p>
                  </a:txBody>
                  <a:tcPr marL="90488" marR="90488" marT="44450" marB="4445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de-DE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Sehr praktische Anwendung zum untersuchen von Texten, jedoch kommt er trotz langjähriger Nutzung immer noch nicht damit zurecht und ist immer wieder aufs neue Verwirrt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de-DE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Fände einen Überarbeitung des Designs wundervoll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0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</a:txBody>
                  <a:tcPr marL="90488" marR="90488" marT="44450" marB="4445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de-DE" sz="10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Michael würde das Tool noch öfter verwenden wenn es einfacher zu bedienen wäre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72816"/>
            <a:ext cx="1368152" cy="204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51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en-US" dirty="0" smtClean="0"/>
              <a:t>Julia Müller</a:t>
            </a:r>
            <a:endParaRPr lang="de-DE" dirty="0"/>
          </a:p>
        </p:txBody>
      </p:sp>
      <p:graphicFrame>
        <p:nvGraphicFramePr>
          <p:cNvPr id="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63971"/>
              </p:ext>
            </p:extLst>
          </p:nvPr>
        </p:nvGraphicFramePr>
        <p:xfrm>
          <a:off x="3203848" y="1772816"/>
          <a:ext cx="5472608" cy="4251661"/>
        </p:xfrm>
        <a:graphic>
          <a:graphicData uri="http://schemas.openxmlformats.org/drawingml/2006/table">
            <a:tbl>
              <a:tblPr/>
              <a:tblGrid>
                <a:gridCol w="2304256"/>
                <a:gridCol w="3168352"/>
              </a:tblGrid>
              <a:tr h="503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Alter</a:t>
                      </a:r>
                    </a:p>
                  </a:txBody>
                  <a:tcPr marL="90488" marR="90488" marT="44450" marB="4445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Bezeichnung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Studentin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der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Germanistik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und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vergleichenden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Kulturwissenschaften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8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Schlüsselaktivitäten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Befindet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sich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Abschluss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ihres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Studiums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immer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auf den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neuesten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Stand der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Technik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hat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jedoch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wenig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Anhnung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von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programmieren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und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überlässt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“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Computersachen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”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lieber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ihrem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Freund</a:t>
                      </a: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Einstellung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zur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Anwendung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Voyant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für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Sie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nicht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leicht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zu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bedienen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da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alles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so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kleinteilig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und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Einstellungen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eher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versteckt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sind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Motivation</a:t>
                      </a:r>
                    </a:p>
                  </a:txBody>
                  <a:tcPr marL="90488" marR="90488" marT="44450" marB="4445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 ihrer Bachelorarbeit in der Germanistik hat Sie das Tool bereits verwendet, konnte jedoch nur mit fremder Hilfe die benötigten Daten zusammen tragen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Würde gerne weiter mit </a:t>
                      </a:r>
                      <a:r>
                        <a:rPr kumimoji="0" lang="de-DE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Voyant</a:t>
                      </a:r>
                      <a:r>
                        <a:rPr kumimoji="0" lang="de-DE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arbeiten, wenn es denn ein wenig einfacher zu bedienen wäre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http://bilder.markt.de/images/cms/ratgeber/portrait_fra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14287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/>
              <a:t>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Char char=""/>
            </a:pPr>
            <a:r>
              <a:rPr lang="de-DE" sz="2800" dirty="0" smtClean="0">
                <a:latin typeface="" pitchFamily="18"/>
              </a:rPr>
              <a:t>Laden Sie den Beispieltext Text in </a:t>
            </a:r>
            <a:r>
              <a:rPr lang="de-DE" sz="2800" dirty="0" err="1" smtClean="0">
                <a:latin typeface="" pitchFamily="18"/>
              </a:rPr>
              <a:t>Voyant</a:t>
            </a:r>
            <a:r>
              <a:rPr lang="de-DE" sz="2800" dirty="0" smtClean="0">
                <a:latin typeface="" pitchFamily="18"/>
              </a:rPr>
              <a:t> hoch</a:t>
            </a:r>
          </a:p>
          <a:p>
            <a:pPr lvl="0">
              <a:buChar char=""/>
            </a:pPr>
            <a:r>
              <a:rPr lang="de-DE" sz="2800" dirty="0" smtClean="0">
                <a:latin typeface="" pitchFamily="18"/>
              </a:rPr>
              <a:t>Selektieren Sie nur alle Lemmata</a:t>
            </a:r>
          </a:p>
          <a:p>
            <a:pPr lvl="0">
              <a:buChar char=""/>
            </a:pPr>
            <a:r>
              <a:rPr lang="de-DE" sz="2800" dirty="0" smtClean="0">
                <a:latin typeface="" pitchFamily="18"/>
              </a:rPr>
              <a:t>Zeigen Sie den Text an</a:t>
            </a:r>
          </a:p>
          <a:p>
            <a:pPr lvl="0">
              <a:buChar char=""/>
            </a:pPr>
            <a:r>
              <a:rPr lang="de-DE" sz="2800" dirty="0" smtClean="0">
                <a:latin typeface="" pitchFamily="18"/>
              </a:rPr>
              <a:t>Passen Sie die </a:t>
            </a:r>
            <a:r>
              <a:rPr lang="de-DE" sz="2800" dirty="0" err="1" smtClean="0">
                <a:latin typeface="" pitchFamily="18"/>
              </a:rPr>
              <a:t>Stopwortliste</a:t>
            </a:r>
            <a:r>
              <a:rPr lang="de-DE" sz="2800" dirty="0" smtClean="0">
                <a:latin typeface="" pitchFamily="18"/>
              </a:rPr>
              <a:t> an</a:t>
            </a:r>
          </a:p>
          <a:p>
            <a:pPr lvl="0">
              <a:buChar char=""/>
            </a:pPr>
            <a:r>
              <a:rPr lang="de-DE" sz="2800" dirty="0" smtClean="0">
                <a:latin typeface="" pitchFamily="18"/>
              </a:rPr>
              <a:t>Suchen Sie das am häufigsten auftretende Wort aus dem Korpus der hoch geladen wurde</a:t>
            </a:r>
          </a:p>
          <a:p>
            <a:pPr lvl="0">
              <a:buChar char=""/>
            </a:pPr>
            <a:r>
              <a:rPr lang="de-DE" sz="2800" dirty="0" smtClean="0">
                <a:latin typeface="" pitchFamily="18"/>
              </a:rPr>
              <a:t>Vergleichen Sie dessen Auftreten mit dem am zweithäufigsten Wort</a:t>
            </a:r>
            <a:endParaRPr lang="de-DE" sz="2800" dirty="0">
              <a:latin typeface="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91806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5114528" cy="990600"/>
          </a:xfrm>
        </p:spPr>
        <p:txBody>
          <a:bodyPr/>
          <a:lstStyle/>
          <a:p>
            <a:r>
              <a:rPr lang="de-DE" dirty="0"/>
              <a:t>Szenario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7994848" cy="5268433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Öffnen Sie </a:t>
            </a:r>
            <a:r>
              <a:rPr lang="de-DE" dirty="0" smtClean="0"/>
              <a:t>den vorhandenen Beispieltext von </a:t>
            </a:r>
            <a:r>
              <a:rPr lang="de-DE" dirty="0"/>
              <a:t>S</a:t>
            </a:r>
            <a:r>
              <a:rPr lang="de-DE" dirty="0" smtClean="0"/>
              <a:t>hakespeare aus </a:t>
            </a:r>
            <a:r>
              <a:rPr lang="de-DE" dirty="0" err="1" smtClean="0"/>
              <a:t>Voyant</a:t>
            </a:r>
            <a:endParaRPr lang="de-DE" dirty="0" smtClean="0"/>
          </a:p>
          <a:p>
            <a:r>
              <a:rPr lang="de-DE" dirty="0" smtClean="0"/>
              <a:t>Passen Sie erneut die </a:t>
            </a:r>
            <a:r>
              <a:rPr lang="de-DE" dirty="0" err="1" smtClean="0"/>
              <a:t>Stopwortliste</a:t>
            </a:r>
            <a:r>
              <a:rPr lang="de-DE" dirty="0" smtClean="0"/>
              <a:t> an</a:t>
            </a:r>
          </a:p>
          <a:p>
            <a:r>
              <a:rPr lang="de-DE" dirty="0" smtClean="0"/>
              <a:t>Lassen Sie sich typische Kollokationen für das Wort „</a:t>
            </a:r>
            <a:r>
              <a:rPr lang="de-DE" dirty="0" err="1" smtClean="0"/>
              <a:t>thou</a:t>
            </a:r>
            <a:r>
              <a:rPr lang="de-DE" dirty="0" smtClean="0"/>
              <a:t>“ visualisieren</a:t>
            </a:r>
          </a:p>
          <a:p>
            <a:r>
              <a:rPr lang="de-DE" dirty="0" smtClean="0"/>
              <a:t>Schließen Sie „</a:t>
            </a:r>
            <a:r>
              <a:rPr lang="de-DE" dirty="0" err="1" smtClean="0"/>
              <a:t>thou</a:t>
            </a:r>
            <a:r>
              <a:rPr lang="de-DE" dirty="0" smtClean="0"/>
              <a:t>“ aus den angezeigten Wörtern aus</a:t>
            </a:r>
          </a:p>
          <a:p>
            <a:r>
              <a:rPr lang="de-DE" dirty="0" smtClean="0"/>
              <a:t>Lassen Sie sich nur die häufigsten zehn Wörter anzeigen</a:t>
            </a:r>
          </a:p>
          <a:p>
            <a:r>
              <a:rPr lang="de-DE" dirty="0" smtClean="0"/>
              <a:t>Finden Sie heraus in welchem Kontext „</a:t>
            </a:r>
            <a:r>
              <a:rPr lang="de-DE" dirty="0" err="1" smtClean="0"/>
              <a:t>blood</a:t>
            </a:r>
            <a:r>
              <a:rPr lang="de-DE" dirty="0" smtClean="0"/>
              <a:t>“ verwendet wird. Benutze hierfür das Fenster Keywords in Kontext.</a:t>
            </a:r>
          </a:p>
          <a:p>
            <a:r>
              <a:rPr lang="de-DE" dirty="0" smtClean="0"/>
              <a:t>Schränken Sie die Anzahl der Wörter die vor und nach dem gesuchten Wort „</a:t>
            </a:r>
            <a:r>
              <a:rPr lang="de-DE" dirty="0" err="1" smtClean="0"/>
              <a:t>blood</a:t>
            </a:r>
            <a:r>
              <a:rPr lang="de-DE" dirty="0" smtClean="0"/>
              <a:t>“ kommen auf zehn ein und verringere ebenfalls die </a:t>
            </a:r>
            <a:r>
              <a:rPr lang="de-DE" dirty="0" err="1" smtClean="0"/>
              <a:t>extended</a:t>
            </a:r>
            <a:r>
              <a:rPr lang="de-DE" dirty="0" smtClean="0"/>
              <a:t> Paragraph View auf 40.</a:t>
            </a:r>
          </a:p>
          <a:p>
            <a:r>
              <a:rPr lang="de-DE" dirty="0" smtClean="0"/>
              <a:t>Fügen Sie nun einen passenden Paragraphen ihrer Ergebnisliste zur Favoritenliste hinzu, um später erneut darauf zugreifen zu können.</a:t>
            </a:r>
          </a:p>
          <a:p>
            <a:r>
              <a:rPr lang="de-DE" dirty="0" smtClean="0"/>
              <a:t>Speichern Sie ihre Ergebnisse ab um später wieder darauf zugreifen zu 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0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Öffnen Sie den abgespeicherten Link</a:t>
            </a:r>
          </a:p>
          <a:p>
            <a:r>
              <a:rPr lang="de-DE" dirty="0" smtClean="0"/>
              <a:t>Versuchen Sie herauszufinden in welchem Dokument „</a:t>
            </a:r>
            <a:r>
              <a:rPr lang="de-DE" dirty="0" err="1" smtClean="0"/>
              <a:t>blood</a:t>
            </a:r>
            <a:r>
              <a:rPr lang="de-DE" dirty="0" smtClean="0"/>
              <a:t>“ am häufigsten vorkommt und vergleichen Sie es mit dem Dokument in dem es am seltensten vorkommt</a:t>
            </a:r>
          </a:p>
          <a:p>
            <a:r>
              <a:rPr lang="de-DE" dirty="0" smtClean="0"/>
              <a:t>Fügen Sie beide Treffer zu ihren Favoriten hinzu (beim häufigsten Dokument nur einen Paragraph)</a:t>
            </a:r>
          </a:p>
          <a:p>
            <a:r>
              <a:rPr lang="de-DE" dirty="0" smtClean="0"/>
              <a:t>Es sind nun drei Items in der Favoritenliste. Entfernen Sie bitte einen davon </a:t>
            </a:r>
          </a:p>
          <a:p>
            <a:r>
              <a:rPr lang="de-DE" dirty="0" smtClean="0"/>
              <a:t>Vergleichen sie nun in allen Dokumenten das Auftreten von „blood“ mit „</a:t>
            </a:r>
            <a:r>
              <a:rPr lang="de-DE" dirty="0" err="1" smtClean="0"/>
              <a:t>forgive</a:t>
            </a:r>
            <a:r>
              <a:rPr lang="de-DE" dirty="0" smtClean="0"/>
              <a:t>“. Was können Sie aus dem Diagramm </a:t>
            </a:r>
            <a:r>
              <a:rPr lang="de-DE" dirty="0" smtClean="0"/>
              <a:t>schließen?</a:t>
            </a:r>
            <a:endParaRPr lang="de-DE" dirty="0" smtClean="0"/>
          </a:p>
          <a:p>
            <a:r>
              <a:rPr lang="de-DE" dirty="0" smtClean="0"/>
              <a:t>Speichern Sie das Raw Frequency Diagramm hiervon ab und öffnen Sie es in einem neuen Tab</a:t>
            </a:r>
          </a:p>
        </p:txBody>
      </p:sp>
    </p:spTree>
    <p:extLst>
      <p:ext uri="{BB962C8B-B14F-4D97-AF65-F5344CB8AC3E}">
        <p14:creationId xmlns:p14="http://schemas.microsoft.com/office/powerpoint/2010/main" val="319617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</a:t>
            </a:r>
            <a:r>
              <a:rPr lang="de-DE" dirty="0" smtClean="0"/>
              <a:t>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Exportieren Sie ihr </a:t>
            </a:r>
            <a:r>
              <a:rPr lang="de-DE" dirty="0"/>
              <a:t>aktuelles Projekt in </a:t>
            </a:r>
            <a:r>
              <a:rPr lang="de-DE" dirty="0" smtClean="0"/>
              <a:t>einen </a:t>
            </a:r>
            <a:r>
              <a:rPr lang="de-DE" dirty="0"/>
              <a:t>neuen Skin (Skin Builder) und </a:t>
            </a:r>
            <a:r>
              <a:rPr lang="de-DE" dirty="0" smtClean="0"/>
              <a:t>passen Sie ihr neues </a:t>
            </a:r>
            <a:r>
              <a:rPr lang="de-DE" dirty="0"/>
              <a:t>Layout an. Es sollen  drei Tools zur Visualisierung, zwei Tabellentools, zwei Tools für den Corpus und ein Tool für das Dokument vorhanden sein. </a:t>
            </a:r>
            <a:r>
              <a:rPr lang="de-DE" dirty="0" smtClean="0"/>
              <a:t>Ordnen Sie </a:t>
            </a:r>
            <a:r>
              <a:rPr lang="de-DE" dirty="0"/>
              <a:t>die Tools bitte übersichtlich an.</a:t>
            </a:r>
          </a:p>
          <a:p>
            <a:r>
              <a:rPr lang="de-DE" dirty="0" smtClean="0"/>
              <a:t>Exportieren Sie </a:t>
            </a:r>
            <a:r>
              <a:rPr lang="de-DE" dirty="0"/>
              <a:t>den Skin </a:t>
            </a:r>
            <a:r>
              <a:rPr lang="de-DE" dirty="0" smtClean="0"/>
              <a:t>und öffnen Sie </a:t>
            </a:r>
            <a:r>
              <a:rPr lang="de-DE" dirty="0"/>
              <a:t>die URL in einem neuen Tab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954619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621</Words>
  <Application>Microsoft Office PowerPoint</Application>
  <PresentationFormat>Bildschirmpräsentation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Wingdings</vt:lpstr>
      <vt:lpstr>Wingdings 2</vt:lpstr>
      <vt:lpstr>Median</vt:lpstr>
      <vt:lpstr>Personas und Szenarien Voyant</vt:lpstr>
      <vt:lpstr>Einführung</vt:lpstr>
      <vt:lpstr> Michael Schmidt</vt:lpstr>
      <vt:lpstr> Julia Müller</vt:lpstr>
      <vt:lpstr>Szenario I</vt:lpstr>
      <vt:lpstr>Szenario II</vt:lpstr>
      <vt:lpstr>Szenario III</vt:lpstr>
      <vt:lpstr>Szenario IV</vt:lpstr>
    </vt:vector>
  </TitlesOfParts>
  <Company>Universität Regensburg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 teMPLATES</dc:title>
  <dc:creator>Rechenzentrum</dc:creator>
  <cp:lastModifiedBy>Hase</cp:lastModifiedBy>
  <cp:revision>55</cp:revision>
  <dcterms:created xsi:type="dcterms:W3CDTF">2010-11-04T15:24:28Z</dcterms:created>
  <dcterms:modified xsi:type="dcterms:W3CDTF">2015-03-04T14:16:29Z</dcterms:modified>
</cp:coreProperties>
</file>