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79"/>
    <a:srgbClr val="FFA9A7"/>
    <a:srgbClr val="FA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46133"/>
            <a:ext cx="12344400" cy="3501813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282989"/>
            <a:ext cx="12344400" cy="2428451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535517"/>
            <a:ext cx="354901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535517"/>
            <a:ext cx="10441305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507617"/>
            <a:ext cx="14196060" cy="4184014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731213"/>
            <a:ext cx="14196060" cy="2200274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677584"/>
            <a:ext cx="69951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677584"/>
            <a:ext cx="69951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35517"/>
            <a:ext cx="141960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465706"/>
            <a:ext cx="6963012" cy="1208404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674110"/>
            <a:ext cx="696301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465706"/>
            <a:ext cx="6997304" cy="1208404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674110"/>
            <a:ext cx="699730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70560"/>
            <a:ext cx="5308520" cy="23469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448224"/>
            <a:ext cx="8332470" cy="7147983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017520"/>
            <a:ext cx="5308520" cy="5590329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70560"/>
            <a:ext cx="5308520" cy="23469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448224"/>
            <a:ext cx="8332470" cy="7147983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017520"/>
            <a:ext cx="5308520" cy="5590329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35517"/>
            <a:ext cx="141960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677584"/>
            <a:ext cx="141960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9322647"/>
            <a:ext cx="37033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9322647"/>
            <a:ext cx="55549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9322647"/>
            <a:ext cx="37033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EF1D5B5-5DFB-2F5C-B594-42CC31316C6B}"/>
              </a:ext>
            </a:extLst>
          </p:cNvPr>
          <p:cNvSpPr txBox="1"/>
          <p:nvPr/>
        </p:nvSpPr>
        <p:spPr>
          <a:xfrm>
            <a:off x="1342722" y="8331631"/>
            <a:ext cx="1367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JIRA WORKFLOW:</a:t>
            </a:r>
          </a:p>
          <a:p>
            <a:pPr algn="ctr"/>
            <a:r>
              <a:rPr lang="en-US" sz="3600" b="1" dirty="0"/>
              <a:t>“ETIMS Update” Process &amp; “Customer Redlines” Process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06C87F1-91D7-9482-4EAC-DD7C05EB93F5}"/>
              </a:ext>
            </a:extLst>
          </p:cNvPr>
          <p:cNvGrpSpPr/>
          <p:nvPr/>
        </p:nvGrpSpPr>
        <p:grpSpPr>
          <a:xfrm>
            <a:off x="1373665" y="571932"/>
            <a:ext cx="13711870" cy="7050224"/>
            <a:chOff x="1373665" y="571932"/>
            <a:chExt cx="13711870" cy="7050224"/>
          </a:xfrm>
        </p:grpSpPr>
        <p:sp>
          <p:nvSpPr>
            <p:cNvPr id="5" name="Rectangle 4"/>
            <p:cNvSpPr/>
            <p:nvPr/>
          </p:nvSpPr>
          <p:spPr>
            <a:xfrm>
              <a:off x="8511691" y="5762935"/>
              <a:ext cx="4933285" cy="1859221"/>
            </a:xfrm>
            <a:prstGeom prst="rect">
              <a:avLst/>
            </a:prstGeom>
            <a:solidFill>
              <a:schemeClr val="bg1">
                <a:lumMod val="85000"/>
                <a:alpha val="14902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01132" y="1113055"/>
              <a:ext cx="462968" cy="4503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51376" y="4907717"/>
              <a:ext cx="1034980" cy="450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Complete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(Ready for Delivery)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50856" y="1104834"/>
              <a:ext cx="98729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Create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WC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37883" y="1111719"/>
              <a:ext cx="1277471" cy="450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 Progress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(assign to TW)</a:t>
              </a:r>
            </a:p>
          </p:txBody>
        </p:sp>
        <p:cxnSp>
          <p:nvCxnSpPr>
            <p:cNvPr id="11" name="Straight Arrow Connector 10"/>
            <p:cNvCxnSpPr>
              <a:cxnSpLocks/>
              <a:stCxn id="7" idx="6"/>
              <a:endCxn id="10" idx="1"/>
            </p:cNvCxnSpPr>
            <p:nvPr/>
          </p:nvCxnSpPr>
          <p:spPr>
            <a:xfrm flipV="1">
              <a:off x="1864100" y="1336877"/>
              <a:ext cx="373783" cy="1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654165" y="622748"/>
              <a:ext cx="987552" cy="450315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Create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Illus Files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43571" y="782879"/>
              <a:ext cx="1371600" cy="1156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Ready to create Illus (if needed)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54165" y="1687978"/>
              <a:ext cx="987552" cy="450315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Create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Text Files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92530" y="1844556"/>
              <a:ext cx="1215851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Ready to Create Text Files</a:t>
              </a:r>
            </a:p>
          </p:txBody>
        </p:sp>
        <p:cxnSp>
          <p:nvCxnSpPr>
            <p:cNvPr id="16" name="Elbow Connector 15"/>
            <p:cNvCxnSpPr>
              <a:cxnSpLocks/>
              <a:stCxn id="67" idx="2"/>
              <a:endCxn id="15" idx="1"/>
            </p:cNvCxnSpPr>
            <p:nvPr/>
          </p:nvCxnSpPr>
          <p:spPr>
            <a:xfrm rot="16200000" flipH="1">
              <a:off x="6847137" y="1667743"/>
              <a:ext cx="353294" cy="13749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cxnSpLocks/>
              <a:stCxn id="67" idx="0"/>
              <a:endCxn id="13" idx="1"/>
            </p:cNvCxnSpPr>
            <p:nvPr/>
          </p:nvCxnSpPr>
          <p:spPr>
            <a:xfrm rot="5400000" flipH="1" flipV="1">
              <a:off x="6866156" y="929611"/>
              <a:ext cx="266298" cy="8853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13" idx="3"/>
              <a:endCxn id="12" idx="1"/>
            </p:cNvCxnSpPr>
            <p:nvPr/>
          </p:nvCxnSpPr>
          <p:spPr>
            <a:xfrm>
              <a:off x="8415171" y="840728"/>
              <a:ext cx="238994" cy="7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15" idx="3"/>
              <a:endCxn id="14" idx="1"/>
            </p:cNvCxnSpPr>
            <p:nvPr/>
          </p:nvCxnSpPr>
          <p:spPr>
            <a:xfrm>
              <a:off x="8308381" y="1913136"/>
              <a:ext cx="345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9641717" y="1912663"/>
              <a:ext cx="1895635" cy="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1513638" y="3976485"/>
              <a:ext cx="1034980" cy="4503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QA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191314" y="1838856"/>
              <a:ext cx="751675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PDF Complete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537352" y="1684063"/>
              <a:ext cx="987552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TW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Review</a:t>
              </a:r>
            </a:p>
          </p:txBody>
        </p:sp>
        <p:cxnSp>
          <p:nvCxnSpPr>
            <p:cNvPr id="41" name="Straight Arrow Connector 40"/>
            <p:cNvCxnSpPr>
              <a:cxnSpLocks/>
              <a:stCxn id="10" idx="3"/>
              <a:endCxn id="9" idx="1"/>
            </p:cNvCxnSpPr>
            <p:nvPr/>
          </p:nvCxnSpPr>
          <p:spPr>
            <a:xfrm flipV="1">
              <a:off x="3515354" y="1333434"/>
              <a:ext cx="1035502" cy="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3654776" y="1219966"/>
              <a:ext cx="648328" cy="2316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Gather </a:t>
              </a:r>
              <a:br>
                <a:rPr lang="en-US" sz="800" i="1" dirty="0">
                  <a:solidFill>
                    <a:schemeClr val="tx1"/>
                  </a:solidFill>
                </a:rPr>
              </a:br>
              <a:r>
                <a:rPr lang="en-US" sz="800" i="1" dirty="0">
                  <a:solidFill>
                    <a:schemeClr val="tx1"/>
                  </a:solidFill>
                </a:rPr>
                <a:t>Source Data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06282" y="4903224"/>
              <a:ext cx="2131432" cy="188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 dirty="0"/>
                <a:t>Acronyms</a:t>
              </a:r>
            </a:p>
            <a:p>
              <a:r>
                <a:rPr lang="en-US" sz="1200" dirty="0"/>
                <a:t>CXS – Corrections</a:t>
              </a:r>
            </a:p>
            <a:p>
              <a:r>
                <a:rPr lang="en-US" sz="1200" dirty="0"/>
                <a:t>ILLUS – Illustrator/Illustrations</a:t>
              </a:r>
            </a:p>
            <a:p>
              <a:r>
                <a:rPr lang="en-US" sz="1200" dirty="0"/>
                <a:t>LW – Lead Writer</a:t>
              </a:r>
            </a:p>
            <a:p>
              <a:r>
                <a:rPr lang="en-US" sz="1200" dirty="0"/>
                <a:t>QA – Quality Assurance</a:t>
              </a:r>
            </a:p>
            <a:p>
              <a:r>
                <a:rPr lang="en-US" sz="1200" dirty="0"/>
                <a:t>REQ – Request</a:t>
              </a:r>
            </a:p>
            <a:p>
              <a:r>
                <a:rPr lang="en-US" sz="1200" dirty="0"/>
                <a:t>TL – Task Lead</a:t>
              </a:r>
            </a:p>
            <a:p>
              <a:r>
                <a:rPr lang="en-US" sz="1200" dirty="0"/>
                <a:t>TW – Tech Writer</a:t>
              </a:r>
            </a:p>
            <a:p>
              <a:r>
                <a:rPr lang="en-US" sz="1200" dirty="0"/>
                <a:t>WC – Writer’s Copy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55397" y="6028790"/>
              <a:ext cx="1034980" cy="450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Program Manager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Approval to Ship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74059" y="4903223"/>
              <a:ext cx="1317358" cy="21401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Swimlane Legend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17101" y="4903223"/>
              <a:ext cx="2064755" cy="21401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Decision 76"/>
            <p:cNvSpPr/>
            <p:nvPr/>
          </p:nvSpPr>
          <p:spPr>
            <a:xfrm>
              <a:off x="11112719" y="5815057"/>
              <a:ext cx="1042536" cy="87778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Final Delivery?</a:t>
              </a:r>
            </a:p>
          </p:txBody>
        </p:sp>
        <p:sp>
          <p:nvSpPr>
            <p:cNvPr id="78" name="Flowchart: Terminator 77"/>
            <p:cNvSpPr/>
            <p:nvPr/>
          </p:nvSpPr>
          <p:spPr>
            <a:xfrm>
              <a:off x="11083886" y="7170274"/>
              <a:ext cx="1100202" cy="344245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Complete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12786574" y="6028790"/>
              <a:ext cx="462968" cy="4503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66" idx="3"/>
              <a:endCxn id="77" idx="1"/>
            </p:cNvCxnSpPr>
            <p:nvPr/>
          </p:nvCxnSpPr>
          <p:spPr>
            <a:xfrm flipV="1">
              <a:off x="9690377" y="6253947"/>
              <a:ext cx="142234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3"/>
              <a:endCxn id="79" idx="2"/>
            </p:cNvCxnSpPr>
            <p:nvPr/>
          </p:nvCxnSpPr>
          <p:spPr>
            <a:xfrm>
              <a:off x="12155255" y="6253947"/>
              <a:ext cx="63131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7" idx="2"/>
              <a:endCxn id="78" idx="0"/>
            </p:cNvCxnSpPr>
            <p:nvPr/>
          </p:nvCxnSpPr>
          <p:spPr>
            <a:xfrm>
              <a:off x="11633987" y="6692837"/>
              <a:ext cx="0" cy="4774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9877778" y="6179998"/>
              <a:ext cx="861717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PM Approved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633987" y="6784483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202263" y="6023115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655397" y="7112284"/>
              <a:ext cx="1199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NOT IN JIRA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73665" y="1981514"/>
              <a:ext cx="3016107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3038" indent="-173038">
                <a:tabLst>
                  <a:tab pos="173038" algn="l"/>
                </a:tabLst>
              </a:pPr>
              <a:r>
                <a:rPr lang="en-US" sz="1000" dirty="0"/>
                <a:t>1.	If not already created, create an Epic in Jira (either “</a:t>
              </a:r>
              <a:r>
                <a:rPr lang="en-US" sz="1000" dirty="0">
                  <a:solidFill>
                    <a:srgbClr val="0070C0"/>
                  </a:solidFill>
                </a:rPr>
                <a:t>E-Updates</a:t>
              </a:r>
              <a:r>
                <a:rPr lang="en-US" sz="1000" dirty="0"/>
                <a:t>” for ETIMS Updates or </a:t>
              </a:r>
              <a:br>
                <a:rPr lang="en-US" sz="1000" dirty="0"/>
              </a:br>
              <a:r>
                <a:rPr lang="en-US" sz="1000" dirty="0"/>
                <a:t>“</a:t>
              </a:r>
              <a:r>
                <a:rPr lang="en-US" sz="1000" dirty="0">
                  <a:solidFill>
                    <a:srgbClr val="FF0000"/>
                  </a:solidFill>
                </a:rPr>
                <a:t>C-Redlines</a:t>
              </a:r>
              <a:r>
                <a:rPr lang="en-US" sz="1000" dirty="0"/>
                <a:t>” for Customer Redlines). </a:t>
              </a:r>
              <a:br>
                <a:rPr lang="en-US" sz="1000" dirty="0"/>
              </a:br>
              <a:r>
                <a:rPr lang="en-US" sz="1000" dirty="0"/>
                <a:t>Make sure to change Epic color for “</a:t>
              </a:r>
              <a:r>
                <a:rPr lang="en-US" sz="1000" dirty="0">
                  <a:solidFill>
                    <a:srgbClr val="0070C0"/>
                  </a:solidFill>
                </a:rPr>
                <a:t>E-Updates</a:t>
              </a:r>
              <a:r>
                <a:rPr lang="en-US" sz="1000" dirty="0"/>
                <a:t>” to Blue and “</a:t>
              </a:r>
              <a:r>
                <a:rPr lang="en-US" sz="1000" dirty="0">
                  <a:solidFill>
                    <a:srgbClr val="FF0000"/>
                  </a:solidFill>
                </a:rPr>
                <a:t>C-Redlines</a:t>
              </a:r>
              <a:r>
                <a:rPr lang="en-US" sz="1000" dirty="0"/>
                <a:t>” to Red.</a:t>
              </a:r>
            </a:p>
            <a:p>
              <a:pPr marL="173038" indent="-173038">
                <a:tabLst>
                  <a:tab pos="173038" algn="l"/>
                </a:tabLst>
              </a:pPr>
              <a:r>
                <a:rPr lang="en-US" sz="1000" dirty="0"/>
                <a:t>2.	Create Pub# (“Story” in Jira).</a:t>
              </a:r>
            </a:p>
            <a:p>
              <a:pPr marL="173038" indent="-173038">
                <a:buAutoNum type="arabicPeriod" startAt="3"/>
                <a:tabLst>
                  <a:tab pos="173038" algn="l"/>
                </a:tabLst>
              </a:pPr>
              <a:r>
                <a:rPr lang="en-US" sz="1000" dirty="0"/>
                <a:t>Assign the correct Epic to the Pub#/Story.</a:t>
              </a:r>
            </a:p>
            <a:p>
              <a:pPr marL="173038" indent="-173038">
                <a:buAutoNum type="arabicPeriod" startAt="3"/>
                <a:tabLst>
                  <a:tab pos="173038" algn="l"/>
                </a:tabLst>
              </a:pPr>
              <a:r>
                <a:rPr lang="en-US" sz="1000" dirty="0"/>
                <a:t>If not automatically created, create a filter for each available Epic so only the selected Epic is visible on the Kanban board. One filter for the </a:t>
              </a:r>
              <a:r>
                <a:rPr lang="en-US" sz="1000" dirty="0">
                  <a:solidFill>
                    <a:srgbClr val="7030A0"/>
                  </a:solidFill>
                </a:rPr>
                <a:t>Main Process </a:t>
              </a:r>
              <a:r>
                <a:rPr lang="en-US" sz="1000" dirty="0"/>
                <a:t>(</a:t>
              </a:r>
              <a:r>
                <a:rPr lang="en-US" sz="1000" dirty="0">
                  <a:solidFill>
                    <a:srgbClr val="7030A0"/>
                  </a:solidFill>
                </a:rPr>
                <a:t>IPR#/Milestone</a:t>
              </a:r>
              <a:r>
                <a:rPr lang="en-US" sz="1000" dirty="0"/>
                <a:t>), one filter for </a:t>
              </a:r>
              <a:r>
                <a:rPr lang="en-US" sz="1000" dirty="0">
                  <a:solidFill>
                    <a:srgbClr val="0070C0"/>
                  </a:solidFill>
                </a:rPr>
                <a:t>E-Updates</a:t>
              </a:r>
              <a:r>
                <a:rPr lang="en-US" sz="1000" dirty="0"/>
                <a:t>, and one for </a:t>
              </a:r>
              <a:r>
                <a:rPr lang="en-US" sz="1000" dirty="0">
                  <a:solidFill>
                    <a:srgbClr val="FF0000"/>
                  </a:solidFill>
                </a:rPr>
                <a:t>C-Redlines</a:t>
              </a:r>
              <a:r>
                <a:rPr lang="en-US" sz="1000" dirty="0"/>
                <a:t>.</a:t>
              </a:r>
            </a:p>
          </p:txBody>
        </p:sp>
        <p:cxnSp>
          <p:nvCxnSpPr>
            <p:cNvPr id="88" name="Straight Connector 87"/>
            <p:cNvCxnSpPr>
              <a:cxnSpLocks/>
              <a:stCxn id="10" idx="2"/>
              <a:endCxn id="87" idx="0"/>
            </p:cNvCxnSpPr>
            <p:nvPr/>
          </p:nvCxnSpPr>
          <p:spPr>
            <a:xfrm>
              <a:off x="2876619" y="1562034"/>
              <a:ext cx="5100" cy="4194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cxnSpLocks/>
              <a:stCxn id="242" idx="2"/>
              <a:endCxn id="8" idx="0"/>
            </p:cNvCxnSpPr>
            <p:nvPr/>
          </p:nvCxnSpPr>
          <p:spPr>
            <a:xfrm>
              <a:off x="9168866" y="4429766"/>
              <a:ext cx="0" cy="477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838A33-5480-F14A-2851-53B4CC7B2CAE}"/>
                </a:ext>
              </a:extLst>
            </p:cNvPr>
            <p:cNvSpPr/>
            <p:nvPr/>
          </p:nvSpPr>
          <p:spPr>
            <a:xfrm>
              <a:off x="6461394" y="1107026"/>
              <a:ext cx="987290" cy="4528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Create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Illus Req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6BD3FD7-E2ED-EB7E-280F-4D93B9981967}"/>
                </a:ext>
              </a:extLst>
            </p:cNvPr>
            <p:cNvCxnSpPr>
              <a:cxnSpLocks/>
              <a:stCxn id="9" idx="3"/>
              <a:endCxn id="67" idx="1"/>
            </p:cNvCxnSpPr>
            <p:nvPr/>
          </p:nvCxnSpPr>
          <p:spPr>
            <a:xfrm>
              <a:off x="5538146" y="1333434"/>
              <a:ext cx="9232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41">
              <a:extLst>
                <a:ext uri="{FF2B5EF4-FFF2-40B4-BE49-F238E27FC236}">
                  <a16:creationId xmlns:a16="http://schemas.microsoft.com/office/drawing/2014/main" id="{9B642FFC-8784-ECE4-4BAC-9250583E2E27}"/>
                </a:ext>
              </a:extLst>
            </p:cNvPr>
            <p:cNvSpPr/>
            <p:nvPr/>
          </p:nvSpPr>
          <p:spPr>
            <a:xfrm>
              <a:off x="5637001" y="1215990"/>
              <a:ext cx="636826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Illus Ready to Create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E60314E-F37E-F350-30DC-48214DDE9A02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9147941" y="1073063"/>
              <a:ext cx="0" cy="614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8622263" y="1250821"/>
              <a:ext cx="10542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to Comp to Import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5C8EE19-1580-A2C7-0850-3E81FA2B80E8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9147941" y="2138293"/>
              <a:ext cx="0" cy="240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5">
              <a:extLst>
                <a:ext uri="{FF2B5EF4-FFF2-40B4-BE49-F238E27FC236}">
                  <a16:creationId xmlns:a16="http://schemas.microsoft.com/office/drawing/2014/main" id="{D80F6037-8889-07EA-6566-27FC5A5149A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7096222" y="320847"/>
              <a:ext cx="0" cy="410344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4">
              <a:extLst>
                <a:ext uri="{FF2B5EF4-FFF2-40B4-BE49-F238E27FC236}">
                  <a16:creationId xmlns:a16="http://schemas.microsoft.com/office/drawing/2014/main" id="{9D479F18-51B0-45C5-545C-61A660B0D7E3}"/>
                </a:ext>
              </a:extLst>
            </p:cNvPr>
            <p:cNvSpPr/>
            <p:nvPr/>
          </p:nvSpPr>
          <p:spPr>
            <a:xfrm>
              <a:off x="5893291" y="2308388"/>
              <a:ext cx="161415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If No Illustrations; Ready for Comp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0F47777-0560-5A2E-E5CA-514956D91B72}"/>
                </a:ext>
              </a:extLst>
            </p:cNvPr>
            <p:cNvSpPr/>
            <p:nvPr/>
          </p:nvSpPr>
          <p:spPr>
            <a:xfrm>
              <a:off x="14062053" y="571932"/>
              <a:ext cx="987552" cy="457200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Illus CXS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TW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BC57662-D3C3-865B-F648-37309008EC44}"/>
                </a:ext>
              </a:extLst>
            </p:cNvPr>
            <p:cNvSpPr/>
            <p:nvPr/>
          </p:nvSpPr>
          <p:spPr>
            <a:xfrm>
              <a:off x="14062053" y="1684063"/>
              <a:ext cx="987552" cy="457200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 CXS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TW</a:t>
              </a:r>
            </a:p>
          </p:txBody>
        </p: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C013CDFA-DD57-5DC7-1400-9219E436F0C8}"/>
                </a:ext>
              </a:extLst>
            </p:cNvPr>
            <p:cNvCxnSpPr>
              <a:stCxn id="28" idx="0"/>
              <a:endCxn id="143" idx="1"/>
            </p:cNvCxnSpPr>
            <p:nvPr/>
          </p:nvCxnSpPr>
          <p:spPr>
            <a:xfrm rot="5400000" flipH="1" flipV="1">
              <a:off x="12604825" y="226836"/>
              <a:ext cx="883531" cy="203092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A7E4A8F-ED8F-E6CD-9B7A-40D6DB2DDB07}"/>
                </a:ext>
              </a:extLst>
            </p:cNvPr>
            <p:cNvCxnSpPr>
              <a:stCxn id="143" idx="2"/>
              <a:endCxn id="144" idx="0"/>
            </p:cNvCxnSpPr>
            <p:nvPr/>
          </p:nvCxnSpPr>
          <p:spPr>
            <a:xfrm>
              <a:off x="14555829" y="1029132"/>
              <a:ext cx="0" cy="654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AC7B35B-AD23-51E6-CF0A-C5A24C3D3A42}"/>
                </a:ext>
              </a:extLst>
            </p:cNvPr>
            <p:cNvCxnSpPr>
              <a:cxnSpLocks/>
            </p:cNvCxnSpPr>
            <p:nvPr/>
          </p:nvCxnSpPr>
          <p:spPr>
            <a:xfrm>
              <a:off x="12524904" y="1814577"/>
              <a:ext cx="15312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87E771E-9200-962F-D3A8-08804DF9B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24903" y="2029555"/>
              <a:ext cx="15312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ounded Rectangle 32">
              <a:extLst>
                <a:ext uri="{FF2B5EF4-FFF2-40B4-BE49-F238E27FC236}">
                  <a16:creationId xmlns:a16="http://schemas.microsoft.com/office/drawing/2014/main" id="{F71BEC87-DF47-D282-180E-E34DDE062004}"/>
                </a:ext>
              </a:extLst>
            </p:cNvPr>
            <p:cNvSpPr/>
            <p:nvPr/>
          </p:nvSpPr>
          <p:spPr>
            <a:xfrm>
              <a:off x="12738612" y="1958667"/>
              <a:ext cx="1135781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CXS Complete; Send PDF</a:t>
              </a:r>
            </a:p>
          </p:txBody>
        </p:sp>
        <p:sp>
          <p:nvSpPr>
            <p:cNvPr id="161" name="Rounded Rectangle 32">
              <a:extLst>
                <a:ext uri="{FF2B5EF4-FFF2-40B4-BE49-F238E27FC236}">
                  <a16:creationId xmlns:a16="http://schemas.microsoft.com/office/drawing/2014/main" id="{D84C4DA4-1BA0-809F-6332-ABD0EB2E89FF}"/>
                </a:ext>
              </a:extLst>
            </p:cNvPr>
            <p:cNvSpPr/>
            <p:nvPr/>
          </p:nvSpPr>
          <p:spPr>
            <a:xfrm>
              <a:off x="12730801" y="1745045"/>
              <a:ext cx="1084502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Text CXS; No Illus CXS</a:t>
              </a:r>
            </a:p>
          </p:txBody>
        </p:sp>
        <p:sp>
          <p:nvSpPr>
            <p:cNvPr id="162" name="Rounded Rectangle 32">
              <a:extLst>
                <a:ext uri="{FF2B5EF4-FFF2-40B4-BE49-F238E27FC236}">
                  <a16:creationId xmlns:a16="http://schemas.microsoft.com/office/drawing/2014/main" id="{3BA79DB7-7BE8-87D7-7B17-8A81CE80C7FD}"/>
                </a:ext>
              </a:extLst>
            </p:cNvPr>
            <p:cNvSpPr/>
            <p:nvPr/>
          </p:nvSpPr>
          <p:spPr>
            <a:xfrm>
              <a:off x="12596383" y="723788"/>
              <a:ext cx="84859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Illus CXS</a:t>
              </a:r>
            </a:p>
          </p:txBody>
        </p:sp>
        <p:sp>
          <p:nvSpPr>
            <p:cNvPr id="163" name="Rounded Rectangle 32">
              <a:extLst>
                <a:ext uri="{FF2B5EF4-FFF2-40B4-BE49-F238E27FC236}">
                  <a16:creationId xmlns:a16="http://schemas.microsoft.com/office/drawing/2014/main" id="{164D34A7-A84C-31D2-7252-0158E5C76F9C}"/>
                </a:ext>
              </a:extLst>
            </p:cNvPr>
            <p:cNvSpPr/>
            <p:nvPr/>
          </p:nvSpPr>
          <p:spPr>
            <a:xfrm>
              <a:off x="14026122" y="1220903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to Comp to Import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6A9E293-6453-7D5E-62E9-B78C7790260A}"/>
                </a:ext>
              </a:extLst>
            </p:cNvPr>
            <p:cNvSpPr/>
            <p:nvPr/>
          </p:nvSpPr>
          <p:spPr>
            <a:xfrm>
              <a:off x="6100554" y="2836104"/>
              <a:ext cx="987552" cy="457200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Illus CXS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QA/LW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CF57B7DF-6534-AE98-5B41-CF70A0B2A85B}"/>
                </a:ext>
              </a:extLst>
            </p:cNvPr>
            <p:cNvSpPr/>
            <p:nvPr/>
          </p:nvSpPr>
          <p:spPr>
            <a:xfrm>
              <a:off x="6100554" y="3979451"/>
              <a:ext cx="987552" cy="457200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 CXS from QA/LW</a:t>
              </a: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93B8012-1D65-CB5A-3B9F-62D127F3AA8B}"/>
                </a:ext>
              </a:extLst>
            </p:cNvPr>
            <p:cNvCxnSpPr>
              <a:cxnSpLocks/>
              <a:stCxn id="253" idx="2"/>
              <a:endCxn id="254" idx="0"/>
            </p:cNvCxnSpPr>
            <p:nvPr/>
          </p:nvCxnSpPr>
          <p:spPr>
            <a:xfrm flipH="1">
              <a:off x="14549941" y="3247643"/>
              <a:ext cx="0" cy="728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or: Elbow 242">
              <a:extLst>
                <a:ext uri="{FF2B5EF4-FFF2-40B4-BE49-F238E27FC236}">
                  <a16:creationId xmlns:a16="http://schemas.microsoft.com/office/drawing/2014/main" id="{64E28B40-3972-6661-1CC5-21237B590469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 flipV="1">
              <a:off x="12533821" y="3019043"/>
              <a:ext cx="1528231" cy="100956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44">
              <a:extLst>
                <a:ext uri="{FF2B5EF4-FFF2-40B4-BE49-F238E27FC236}">
                  <a16:creationId xmlns:a16="http://schemas.microsoft.com/office/drawing/2014/main" id="{60E15226-2A58-814D-8A2C-E716A52579D1}"/>
                </a:ext>
              </a:extLst>
            </p:cNvPr>
            <p:cNvSpPr/>
            <p:nvPr/>
          </p:nvSpPr>
          <p:spPr>
            <a:xfrm>
              <a:off x="12757151" y="3504106"/>
              <a:ext cx="1058152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Illus CXS Needed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9E829417-7CD6-EEC1-5757-CDE93E98F003}"/>
                </a:ext>
              </a:extLst>
            </p:cNvPr>
            <p:cNvCxnSpPr>
              <a:cxnSpLocks/>
              <a:stCxn id="25" idx="3"/>
              <a:endCxn id="254" idx="1"/>
            </p:cNvCxnSpPr>
            <p:nvPr/>
          </p:nvCxnSpPr>
          <p:spPr>
            <a:xfrm>
              <a:off x="12548618" y="4201643"/>
              <a:ext cx="1507547" cy="2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2332E47E-015A-E519-C665-615202B49C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24903" y="4336903"/>
              <a:ext cx="1550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ounded Rectangle 64">
              <a:extLst>
                <a:ext uri="{FF2B5EF4-FFF2-40B4-BE49-F238E27FC236}">
                  <a16:creationId xmlns:a16="http://schemas.microsoft.com/office/drawing/2014/main" id="{AC738BFD-01FC-9561-A195-F70E3810720D}"/>
                </a:ext>
              </a:extLst>
            </p:cNvPr>
            <p:cNvSpPr/>
            <p:nvPr/>
          </p:nvSpPr>
          <p:spPr>
            <a:xfrm>
              <a:off x="12758404" y="4103438"/>
              <a:ext cx="1058714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Text CXS;  No Illus CXS</a:t>
              </a:r>
            </a:p>
          </p:txBody>
        </p:sp>
        <p:sp>
          <p:nvSpPr>
            <p:cNvPr id="247" name="Rounded Rectangle 32">
              <a:extLst>
                <a:ext uri="{FF2B5EF4-FFF2-40B4-BE49-F238E27FC236}">
                  <a16:creationId xmlns:a16="http://schemas.microsoft.com/office/drawing/2014/main" id="{7829EBE8-8CA0-FF8A-DA42-2A23325F80AA}"/>
                </a:ext>
              </a:extLst>
            </p:cNvPr>
            <p:cNvSpPr/>
            <p:nvPr/>
          </p:nvSpPr>
          <p:spPr>
            <a:xfrm>
              <a:off x="14023178" y="3499217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to Comp to Import</a:t>
              </a:r>
            </a:p>
          </p:txBody>
        </p:sp>
        <p:sp>
          <p:nvSpPr>
            <p:cNvPr id="248" name="Rounded Rectangle 32">
              <a:extLst>
                <a:ext uri="{FF2B5EF4-FFF2-40B4-BE49-F238E27FC236}">
                  <a16:creationId xmlns:a16="http://schemas.microsoft.com/office/drawing/2014/main" id="{EBB16E92-1BAE-DDAE-DB06-0DFDB191A857}"/>
                </a:ext>
              </a:extLst>
            </p:cNvPr>
            <p:cNvSpPr/>
            <p:nvPr/>
          </p:nvSpPr>
          <p:spPr>
            <a:xfrm>
              <a:off x="12773539" y="4286022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CXS Complete; Send PDF</a:t>
              </a: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446C536-FBBF-3C9E-387F-6FDDA3980AE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044501" y="1562034"/>
              <a:ext cx="0" cy="812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544122" y="5552100"/>
              <a:ext cx="946405" cy="1538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TECH WRITER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544121" y="5842696"/>
              <a:ext cx="946406" cy="163483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ILLUSTRATOR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544121" y="6444254"/>
              <a:ext cx="946406" cy="1634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QA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53205" y="5245815"/>
              <a:ext cx="946406" cy="163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chemeClr val="tx1"/>
                  </a:solidFill>
                </a:rPr>
                <a:t>Transition</a:t>
              </a:r>
              <a:endParaRPr lang="en-US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96331E4-74D5-4F9F-F2C0-9A8EDC06D4D0}"/>
                </a:ext>
              </a:extLst>
            </p:cNvPr>
            <p:cNvSpPr/>
            <p:nvPr/>
          </p:nvSpPr>
          <p:spPr>
            <a:xfrm>
              <a:off x="1534481" y="6143999"/>
              <a:ext cx="946406" cy="163483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COMP</a:t>
              </a: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7B15F309-8241-56C3-1EB2-068F8AE0BDA0}"/>
                </a:ext>
              </a:extLst>
            </p:cNvPr>
            <p:cNvCxnSpPr>
              <a:stCxn id="28" idx="2"/>
              <a:endCxn id="25" idx="0"/>
            </p:cNvCxnSpPr>
            <p:nvPr/>
          </p:nvCxnSpPr>
          <p:spPr>
            <a:xfrm>
              <a:off x="12031128" y="2141263"/>
              <a:ext cx="0" cy="1835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ounded Rectangle 35">
              <a:extLst>
                <a:ext uri="{FF2B5EF4-FFF2-40B4-BE49-F238E27FC236}">
                  <a16:creationId xmlns:a16="http://schemas.microsoft.com/office/drawing/2014/main" id="{609718F0-2C58-3A5D-61BE-93154DF4C20E}"/>
                </a:ext>
              </a:extLst>
            </p:cNvPr>
            <p:cNvSpPr/>
            <p:nvPr/>
          </p:nvSpPr>
          <p:spPr>
            <a:xfrm>
              <a:off x="11473195" y="2863624"/>
              <a:ext cx="1138713" cy="1233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Approved for QA Review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8B63AC4-BC50-4EDD-AB60-E72B75DB57EA}"/>
                </a:ext>
              </a:extLst>
            </p:cNvPr>
            <p:cNvSpPr/>
            <p:nvPr/>
          </p:nvSpPr>
          <p:spPr>
            <a:xfrm>
              <a:off x="8651376" y="3979451"/>
              <a:ext cx="1034980" cy="450315"/>
            </a:xfrm>
            <a:prstGeom prst="rect">
              <a:avLst/>
            </a:prstGeom>
            <a:solidFill>
              <a:srgbClr val="FF7C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LW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AB32C1A-40FC-FEA9-C40D-19E8FA695438}"/>
                </a:ext>
              </a:extLst>
            </p:cNvPr>
            <p:cNvSpPr/>
            <p:nvPr/>
          </p:nvSpPr>
          <p:spPr>
            <a:xfrm>
              <a:off x="14062052" y="2790443"/>
              <a:ext cx="987552" cy="457200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Illus CXS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QA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4D5F575-ECD8-5DAA-9B1A-01ADFE778EE6}"/>
                </a:ext>
              </a:extLst>
            </p:cNvPr>
            <p:cNvSpPr/>
            <p:nvPr/>
          </p:nvSpPr>
          <p:spPr>
            <a:xfrm>
              <a:off x="14056165" y="3976009"/>
              <a:ext cx="987552" cy="457200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 CXS from QA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1EABEA0-B2C3-2CCC-3A7A-F60FF9FBFB8B}"/>
                </a:ext>
              </a:extLst>
            </p:cNvPr>
            <p:cNvCxnSpPr>
              <a:stCxn id="25" idx="1"/>
              <a:endCxn id="242" idx="3"/>
            </p:cNvCxnSpPr>
            <p:nvPr/>
          </p:nvCxnSpPr>
          <p:spPr>
            <a:xfrm flipH="1">
              <a:off x="9686356" y="4201643"/>
              <a:ext cx="1827282" cy="2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35">
              <a:extLst>
                <a:ext uri="{FF2B5EF4-FFF2-40B4-BE49-F238E27FC236}">
                  <a16:creationId xmlns:a16="http://schemas.microsoft.com/office/drawing/2014/main" id="{1DFC1C7D-05A0-D304-7923-3F0B9D4EC438}"/>
                </a:ext>
              </a:extLst>
            </p:cNvPr>
            <p:cNvSpPr/>
            <p:nvPr/>
          </p:nvSpPr>
          <p:spPr>
            <a:xfrm>
              <a:off x="10055190" y="4139956"/>
              <a:ext cx="1138713" cy="1233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Approved for LW Review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15092B2-2D18-C4E5-A89A-505A371CDBD5}"/>
                </a:ext>
              </a:extLst>
            </p:cNvPr>
            <p:cNvCxnSpPr>
              <a:cxnSpLocks/>
            </p:cNvCxnSpPr>
            <p:nvPr/>
          </p:nvCxnSpPr>
          <p:spPr>
            <a:xfrm>
              <a:off x="7100971" y="4354602"/>
              <a:ext cx="1550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F420040-937A-9C38-6A5D-593517DDF874}"/>
                </a:ext>
              </a:extLst>
            </p:cNvPr>
            <p:cNvCxnSpPr>
              <a:cxnSpLocks/>
              <a:stCxn id="242" idx="1"/>
              <a:endCxn id="222" idx="3"/>
            </p:cNvCxnSpPr>
            <p:nvPr/>
          </p:nvCxnSpPr>
          <p:spPr>
            <a:xfrm flipH="1">
              <a:off x="7088106" y="4204609"/>
              <a:ext cx="1563270" cy="3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EBD0978B-8E32-69BC-961D-C6BBD09DAB10}"/>
                </a:ext>
              </a:extLst>
            </p:cNvPr>
            <p:cNvCxnSpPr>
              <a:cxnSpLocks/>
              <a:endCxn id="221" idx="3"/>
            </p:cNvCxnSpPr>
            <p:nvPr/>
          </p:nvCxnSpPr>
          <p:spPr>
            <a:xfrm rot="10800000">
              <a:off x="7088107" y="3064704"/>
              <a:ext cx="1562879" cy="9639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44">
              <a:extLst>
                <a:ext uri="{FF2B5EF4-FFF2-40B4-BE49-F238E27FC236}">
                  <a16:creationId xmlns:a16="http://schemas.microsoft.com/office/drawing/2014/main" id="{123C3DE1-FA83-10A0-B7FC-6DF422DD9062}"/>
                </a:ext>
              </a:extLst>
            </p:cNvPr>
            <p:cNvSpPr/>
            <p:nvPr/>
          </p:nvSpPr>
          <p:spPr>
            <a:xfrm>
              <a:off x="7366491" y="3499341"/>
              <a:ext cx="1058152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Illus CXS Needed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2BC1E12-3B65-F694-5A82-731498591638}"/>
                </a:ext>
              </a:extLst>
            </p:cNvPr>
            <p:cNvCxnSpPr>
              <a:cxnSpLocks/>
              <a:stCxn id="221" idx="2"/>
              <a:endCxn id="222" idx="0"/>
            </p:cNvCxnSpPr>
            <p:nvPr/>
          </p:nvCxnSpPr>
          <p:spPr>
            <a:xfrm>
              <a:off x="6594330" y="3293304"/>
              <a:ext cx="0" cy="686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32">
              <a:extLst>
                <a:ext uri="{FF2B5EF4-FFF2-40B4-BE49-F238E27FC236}">
                  <a16:creationId xmlns:a16="http://schemas.microsoft.com/office/drawing/2014/main" id="{7036B751-742B-D61D-78EF-F87299EAC157}"/>
                </a:ext>
              </a:extLst>
            </p:cNvPr>
            <p:cNvSpPr/>
            <p:nvPr/>
          </p:nvSpPr>
          <p:spPr>
            <a:xfrm>
              <a:off x="6055708" y="3508849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to Comp to Import</a:t>
              </a:r>
            </a:p>
          </p:txBody>
        </p:sp>
        <p:sp>
          <p:nvSpPr>
            <p:cNvPr id="61" name="Rounded Rectangle 64">
              <a:extLst>
                <a:ext uri="{FF2B5EF4-FFF2-40B4-BE49-F238E27FC236}">
                  <a16:creationId xmlns:a16="http://schemas.microsoft.com/office/drawing/2014/main" id="{5B7D211D-ED72-1644-03FD-8D696458391C}"/>
                </a:ext>
              </a:extLst>
            </p:cNvPr>
            <p:cNvSpPr/>
            <p:nvPr/>
          </p:nvSpPr>
          <p:spPr>
            <a:xfrm>
              <a:off x="7321309" y="4124445"/>
              <a:ext cx="1058714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Text CXS;  No Illus CXS</a:t>
              </a:r>
            </a:p>
          </p:txBody>
        </p:sp>
        <p:sp>
          <p:nvSpPr>
            <p:cNvPr id="62" name="Rounded Rectangle 32">
              <a:extLst>
                <a:ext uri="{FF2B5EF4-FFF2-40B4-BE49-F238E27FC236}">
                  <a16:creationId xmlns:a16="http://schemas.microsoft.com/office/drawing/2014/main" id="{16B7EAED-8593-745C-E1E3-DFBD79F0D30F}"/>
                </a:ext>
              </a:extLst>
            </p:cNvPr>
            <p:cNvSpPr/>
            <p:nvPr/>
          </p:nvSpPr>
          <p:spPr>
            <a:xfrm>
              <a:off x="7320610" y="4293764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CXS Complete; Send PDF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36E4089-92FE-D988-7D5D-4FA3452C9680}"/>
                </a:ext>
              </a:extLst>
            </p:cNvPr>
            <p:cNvSpPr/>
            <p:nvPr/>
          </p:nvSpPr>
          <p:spPr>
            <a:xfrm>
              <a:off x="1530235" y="6738705"/>
              <a:ext cx="946406" cy="163483"/>
            </a:xfrm>
            <a:prstGeom prst="rect">
              <a:avLst/>
            </a:prstGeom>
            <a:solidFill>
              <a:srgbClr val="FF7C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LW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3AE30DF-D868-5B78-1D66-F2E36B2E1870}"/>
                </a:ext>
              </a:extLst>
            </p:cNvPr>
            <p:cNvCxnSpPr>
              <a:cxnSpLocks/>
              <a:stCxn id="8" idx="2"/>
              <a:endCxn id="66" idx="0"/>
            </p:cNvCxnSpPr>
            <p:nvPr/>
          </p:nvCxnSpPr>
          <p:spPr>
            <a:xfrm>
              <a:off x="9168866" y="5358032"/>
              <a:ext cx="4021" cy="670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8699766" y="4556670"/>
              <a:ext cx="1060704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TL Approved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696198" y="5518151"/>
              <a:ext cx="992402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Email to 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73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367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Hall, Kellie</dc:creator>
  <cp:lastModifiedBy> </cp:lastModifiedBy>
  <cp:revision>37</cp:revision>
  <dcterms:created xsi:type="dcterms:W3CDTF">2021-12-02T18:48:01Z</dcterms:created>
  <dcterms:modified xsi:type="dcterms:W3CDTF">2022-08-16T18:56:43Z</dcterms:modified>
</cp:coreProperties>
</file>