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305" r:id="rId5"/>
    <p:sldId id="306" r:id="rId6"/>
    <p:sldId id="317" r:id="rId7"/>
    <p:sldId id="330" r:id="rId8"/>
    <p:sldId id="318" r:id="rId9"/>
    <p:sldId id="331" r:id="rId10"/>
    <p:sldId id="334" r:id="rId11"/>
    <p:sldId id="336" r:id="rId12"/>
    <p:sldId id="319" r:id="rId13"/>
    <p:sldId id="320" r:id="rId14"/>
    <p:sldId id="337" r:id="rId15"/>
    <p:sldId id="338" r:id="rId16"/>
    <p:sldId id="321" r:id="rId17"/>
    <p:sldId id="322" r:id="rId18"/>
    <p:sldId id="323" r:id="rId19"/>
    <p:sldId id="324" r:id="rId20"/>
    <p:sldId id="325" r:id="rId21"/>
    <p:sldId id="339" r:id="rId22"/>
    <p:sldId id="340" r:id="rId23"/>
    <p:sldId id="341" r:id="rId24"/>
    <p:sldId id="342" r:id="rId25"/>
    <p:sldId id="343" r:id="rId26"/>
    <p:sldId id="344" r:id="rId27"/>
    <p:sldId id="326" r:id="rId28"/>
    <p:sldId id="327" r:id="rId29"/>
    <p:sldId id="328" r:id="rId30"/>
    <p:sldId id="329" r:id="rId31"/>
    <p:sldId id="310"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12/24/2022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17AA7A-17D8-F305-2B70-C6256D8C0D1C}"/>
              </a:ext>
            </a:extLst>
          </p:cNvPr>
          <p:cNvPicPr>
            <a:picLocks noChangeAspect="1"/>
          </p:cNvPicPr>
          <p:nvPr/>
        </p:nvPicPr>
        <p:blipFill>
          <a:blip r:embed="rId2"/>
          <a:stretch>
            <a:fillRect/>
          </a:stretch>
        </p:blipFill>
        <p:spPr>
          <a:xfrm>
            <a:off x="3660575" y="1932244"/>
            <a:ext cx="4870849" cy="2718780"/>
          </a:xfrm>
          <a:prstGeom prst="rect">
            <a:avLst/>
          </a:prstGeom>
          <a:ln>
            <a:noFill/>
          </a:ln>
          <a:effectLst>
            <a:softEdge rad="112500"/>
          </a:effectLst>
        </p:spPr>
      </p:pic>
      <p:sp>
        <p:nvSpPr>
          <p:cNvPr id="10" name="TextBox 9">
            <a:extLst>
              <a:ext uri="{FF2B5EF4-FFF2-40B4-BE49-F238E27FC236}">
                <a16:creationId xmlns:a16="http://schemas.microsoft.com/office/drawing/2014/main" id="{A4FBA717-EC4B-9F64-6F50-D88291486511}"/>
              </a:ext>
            </a:extLst>
          </p:cNvPr>
          <p:cNvSpPr txBox="1"/>
          <p:nvPr/>
        </p:nvSpPr>
        <p:spPr>
          <a:xfrm>
            <a:off x="7800622" y="169334"/>
            <a:ext cx="1625600" cy="400110"/>
          </a:xfrm>
          <a:prstGeom prst="rect">
            <a:avLst/>
          </a:prstGeom>
          <a:noFill/>
        </p:spPr>
        <p:txBody>
          <a:bodyPr wrap="square" rtlCol="0">
            <a:spAutoFit/>
          </a:bodyPr>
          <a:lstStyle/>
          <a:p>
            <a:r>
              <a:rPr lang="en-IN" sz="2000" dirty="0"/>
              <a:t>Presented By:  </a:t>
            </a:r>
          </a:p>
        </p:txBody>
      </p:sp>
      <p:sp>
        <p:nvSpPr>
          <p:cNvPr id="11" name="TextBox 10">
            <a:extLst>
              <a:ext uri="{FF2B5EF4-FFF2-40B4-BE49-F238E27FC236}">
                <a16:creationId xmlns:a16="http://schemas.microsoft.com/office/drawing/2014/main" id="{2AE68DBA-38DD-4927-9EF3-FE505837D112}"/>
              </a:ext>
            </a:extLst>
          </p:cNvPr>
          <p:cNvSpPr txBox="1"/>
          <p:nvPr/>
        </p:nvSpPr>
        <p:spPr>
          <a:xfrm flipH="1">
            <a:off x="9426222" y="169334"/>
            <a:ext cx="2912534" cy="1323439"/>
          </a:xfrm>
          <a:prstGeom prst="rect">
            <a:avLst/>
          </a:prstGeom>
          <a:noFill/>
        </p:spPr>
        <p:txBody>
          <a:bodyPr wrap="square" rtlCol="0">
            <a:spAutoFit/>
          </a:bodyPr>
          <a:lstStyle/>
          <a:p>
            <a:r>
              <a:rPr lang="en-IN" sz="2000" b="1" dirty="0"/>
              <a:t>Pinkesh Kumar</a:t>
            </a:r>
          </a:p>
          <a:p>
            <a:r>
              <a:rPr lang="en-IN" sz="2000" b="1" dirty="0"/>
              <a:t>Chiruhasini Sammeta</a:t>
            </a:r>
          </a:p>
          <a:p>
            <a:r>
              <a:rPr lang="en-IN" sz="2000" b="1" dirty="0"/>
              <a:t>S Guna Sekhar Babu</a:t>
            </a:r>
          </a:p>
          <a:p>
            <a:r>
              <a:rPr lang="en-IN" sz="2000" b="1" dirty="0"/>
              <a:t>Engr. Muhammad </a:t>
            </a:r>
            <a:r>
              <a:rPr lang="en-IN" sz="2000" b="1" dirty="0" err="1"/>
              <a:t>Umer</a:t>
            </a:r>
            <a:endParaRPr lang="en-IN" sz="2000" b="1" dirty="0"/>
          </a:p>
        </p:txBody>
      </p:sp>
      <p:sp>
        <p:nvSpPr>
          <p:cNvPr id="12" name="TextBox 11">
            <a:extLst>
              <a:ext uri="{FF2B5EF4-FFF2-40B4-BE49-F238E27FC236}">
                <a16:creationId xmlns:a16="http://schemas.microsoft.com/office/drawing/2014/main" id="{3BB81DDD-B898-82E2-4231-E9E92C213788}"/>
              </a:ext>
            </a:extLst>
          </p:cNvPr>
          <p:cNvSpPr txBox="1"/>
          <p:nvPr/>
        </p:nvSpPr>
        <p:spPr>
          <a:xfrm flipH="1">
            <a:off x="9426222" y="6288556"/>
            <a:ext cx="2538873" cy="400110"/>
          </a:xfrm>
          <a:prstGeom prst="rect">
            <a:avLst/>
          </a:prstGeom>
          <a:noFill/>
        </p:spPr>
        <p:txBody>
          <a:bodyPr wrap="square" rtlCol="0">
            <a:spAutoFit/>
          </a:bodyPr>
          <a:lstStyle/>
          <a:p>
            <a:r>
              <a:rPr lang="en-IN" sz="2000" dirty="0"/>
              <a:t>Date : 25/12/2022</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38EA-AD23-948B-0A35-6F652197FFA1}"/>
              </a:ext>
            </a:extLst>
          </p:cNvPr>
          <p:cNvSpPr>
            <a:spLocks noGrp="1"/>
          </p:cNvSpPr>
          <p:nvPr>
            <p:ph type="title"/>
          </p:nvPr>
        </p:nvSpPr>
        <p:spPr/>
        <p:txBody>
          <a:bodyPr/>
          <a:lstStyle/>
          <a:p>
            <a:r>
              <a:rPr lang="en-IN" b="1" dirty="0"/>
              <a:t>Assumption and Dependencies</a:t>
            </a:r>
          </a:p>
        </p:txBody>
      </p:sp>
      <p:sp>
        <p:nvSpPr>
          <p:cNvPr id="5" name="Slide Number Placeholder 4">
            <a:extLst>
              <a:ext uri="{FF2B5EF4-FFF2-40B4-BE49-F238E27FC236}">
                <a16:creationId xmlns:a16="http://schemas.microsoft.com/office/drawing/2014/main" id="{BB58DACB-5F13-16C4-EDB2-8D74805E1AB9}"/>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3" name="Content Placeholder 2">
            <a:extLst>
              <a:ext uri="{FF2B5EF4-FFF2-40B4-BE49-F238E27FC236}">
                <a16:creationId xmlns:a16="http://schemas.microsoft.com/office/drawing/2014/main" id="{45AE68CD-BCAC-7B04-44D5-269AFB40DF06}"/>
              </a:ext>
            </a:extLst>
          </p:cNvPr>
          <p:cNvSpPr>
            <a:spLocks noGrp="1"/>
          </p:cNvSpPr>
          <p:nvPr>
            <p:ph idx="4294967295"/>
          </p:nvPr>
        </p:nvSpPr>
        <p:spPr>
          <a:xfrm>
            <a:off x="182880" y="2434542"/>
            <a:ext cx="10515600" cy="2239962"/>
          </a:xfrm>
        </p:spPr>
        <p:txBody>
          <a:bodyPr/>
          <a:lstStyle/>
          <a:p>
            <a:pPr marL="0" indent="0">
              <a:buNone/>
            </a:pPr>
            <a:r>
              <a:rPr lang="en-IN" b="1" dirty="0"/>
              <a:t>Assumptions</a:t>
            </a:r>
          </a:p>
          <a:p>
            <a:pPr marL="0" indent="0">
              <a:buNone/>
            </a:pPr>
            <a:r>
              <a:rPr lang="en-IN" b="1" dirty="0"/>
              <a:t>	</a:t>
            </a:r>
            <a:r>
              <a:rPr lang="en-IN" sz="2400" dirty="0"/>
              <a:t>All the peripheral are simulated and no real time objects are interfaced.</a:t>
            </a:r>
          </a:p>
          <a:p>
            <a:pPr marL="0" indent="0">
              <a:buNone/>
            </a:pPr>
            <a:r>
              <a:rPr lang="en-IN" b="1" dirty="0"/>
              <a:t>Dependencies</a:t>
            </a:r>
          </a:p>
          <a:p>
            <a:pPr marL="0" indent="0">
              <a:buNone/>
            </a:pPr>
            <a:r>
              <a:rPr lang="en-IN" dirty="0"/>
              <a:t>	Based on Blynk app we are controlling devices.</a:t>
            </a:r>
          </a:p>
        </p:txBody>
      </p:sp>
      <p:pic>
        <p:nvPicPr>
          <p:cNvPr id="1026" name="Picture 2" descr="Blynk IoT platform: for businesses and developers">
            <a:extLst>
              <a:ext uri="{FF2B5EF4-FFF2-40B4-BE49-F238E27FC236}">
                <a16:creationId xmlns:a16="http://schemas.microsoft.com/office/drawing/2014/main" id="{437AA2EB-19E0-FAD9-A764-1DA31A0CE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902" y="5008944"/>
            <a:ext cx="3934125" cy="146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71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2547-1E1D-8248-86BC-3F5143D49213}"/>
              </a:ext>
            </a:extLst>
          </p:cNvPr>
          <p:cNvSpPr>
            <a:spLocks noGrp="1"/>
          </p:cNvSpPr>
          <p:nvPr>
            <p:ph type="title"/>
          </p:nvPr>
        </p:nvSpPr>
        <p:spPr/>
        <p:txBody>
          <a:bodyPr/>
          <a:lstStyle/>
          <a:p>
            <a:r>
              <a:rPr lang="en-US" b="1" u="sng">
                <a:solidFill>
                  <a:schemeClr val="tx1"/>
                </a:solidFill>
              </a:rPr>
              <a:t>Requirements:-</a:t>
            </a:r>
            <a:endParaRPr lang="en-US"/>
          </a:p>
        </p:txBody>
      </p:sp>
      <p:sp>
        <p:nvSpPr>
          <p:cNvPr id="4" name="Slide Number Placeholder 3">
            <a:extLst>
              <a:ext uri="{FF2B5EF4-FFF2-40B4-BE49-F238E27FC236}">
                <a16:creationId xmlns:a16="http://schemas.microsoft.com/office/drawing/2014/main" id="{F4620691-4A62-E34F-B837-C2C1F3829F00}"/>
              </a:ext>
            </a:extLst>
          </p:cNvPr>
          <p:cNvSpPr>
            <a:spLocks noGrp="1"/>
          </p:cNvSpPr>
          <p:nvPr>
            <p:ph type="sldNum" sz="quarter" idx="11"/>
          </p:nvPr>
        </p:nvSpPr>
        <p:spPr/>
        <p:txBody>
          <a:bodyPr/>
          <a:lstStyle/>
          <a:p>
            <a:fld id="{294A09A9-5501-47C1-A89A-A340965A2BE2}" type="slidenum">
              <a:rPr lang="en-US" smtClean="0"/>
              <a:t>11</a:t>
            </a:fld>
            <a:endParaRPr lang="en-US" dirty="0"/>
          </a:p>
        </p:txBody>
      </p:sp>
      <p:sp>
        <p:nvSpPr>
          <p:cNvPr id="14" name="Content Placeholder 13">
            <a:extLst>
              <a:ext uri="{FF2B5EF4-FFF2-40B4-BE49-F238E27FC236}">
                <a16:creationId xmlns:a16="http://schemas.microsoft.com/office/drawing/2014/main" id="{E8845B04-1A8D-8540-AF0A-15B28A59596F}"/>
              </a:ext>
            </a:extLst>
          </p:cNvPr>
          <p:cNvSpPr>
            <a:spLocks noGrp="1"/>
          </p:cNvSpPr>
          <p:nvPr>
            <p:ph sz="quarter" idx="12"/>
          </p:nvPr>
        </p:nvSpPr>
        <p:spPr/>
        <p:txBody>
          <a:bodyPr/>
          <a:lstStyle/>
          <a:p>
            <a:pPr algn="just"/>
            <a:r>
              <a:rPr lang="en-US" b="1" u="sng" dirty="0">
                <a:solidFill>
                  <a:schemeClr val="tx1"/>
                </a:solidFill>
              </a:rPr>
              <a:t>Software</a:t>
            </a:r>
            <a:r>
              <a:rPr lang="en-US" dirty="0"/>
              <a:t> </a:t>
            </a:r>
            <a:r>
              <a:rPr lang="en-US" b="1" u="sng" dirty="0">
                <a:solidFill>
                  <a:schemeClr val="tx1"/>
                </a:solidFill>
              </a:rPr>
              <a:t>requirements</a:t>
            </a:r>
            <a:r>
              <a:rPr lang="en-US" dirty="0"/>
              <a:t>:-</a:t>
            </a:r>
          </a:p>
          <a:p>
            <a:pPr algn="just"/>
            <a:r>
              <a:rPr lang="en-US" dirty="0">
                <a:solidFill>
                  <a:schemeClr val="tx1"/>
                </a:solidFill>
              </a:rPr>
              <a:t>ARDUINO</a:t>
            </a:r>
            <a:r>
              <a:rPr lang="en-US" dirty="0"/>
              <a:t> </a:t>
            </a:r>
            <a:r>
              <a:rPr lang="en-US" dirty="0">
                <a:solidFill>
                  <a:schemeClr val="tx1"/>
                </a:solidFill>
              </a:rPr>
              <a:t>IDE</a:t>
            </a:r>
            <a:r>
              <a:rPr lang="en-US" dirty="0"/>
              <a:t>: To code</a:t>
            </a:r>
          </a:p>
          <a:p>
            <a:pPr algn="just"/>
            <a:r>
              <a:rPr lang="en-US" dirty="0"/>
              <a:t>•</a:t>
            </a:r>
            <a:r>
              <a:rPr lang="en-US" dirty="0">
                <a:solidFill>
                  <a:schemeClr val="tx1"/>
                </a:solidFill>
              </a:rPr>
              <a:t>PICSIMLAB</a:t>
            </a:r>
            <a:r>
              <a:rPr lang="en-US" dirty="0"/>
              <a:t>: For simulation• LCD HD44780</a:t>
            </a:r>
          </a:p>
          <a:p>
            <a:pPr algn="just"/>
            <a:r>
              <a:rPr lang="en-US" dirty="0"/>
              <a:t> </a:t>
            </a:r>
            <a:r>
              <a:rPr lang="en-US" dirty="0">
                <a:solidFill>
                  <a:schemeClr val="tx1"/>
                </a:solidFill>
              </a:rPr>
              <a:t>NULL</a:t>
            </a:r>
            <a:r>
              <a:rPr lang="en-US" dirty="0"/>
              <a:t> </a:t>
            </a:r>
            <a:r>
              <a:rPr lang="en-US" dirty="0">
                <a:solidFill>
                  <a:schemeClr val="tx1"/>
                </a:solidFill>
              </a:rPr>
              <a:t>MODEM</a:t>
            </a:r>
            <a:r>
              <a:rPr lang="en-US" dirty="0"/>
              <a:t> </a:t>
            </a:r>
            <a:r>
              <a:rPr lang="en-US" dirty="0">
                <a:solidFill>
                  <a:schemeClr val="tx1"/>
                </a:solidFill>
              </a:rPr>
              <a:t>EMULATOR</a:t>
            </a:r>
            <a:r>
              <a:rPr lang="en-US" dirty="0"/>
              <a:t>: To configure port of serial removal </a:t>
            </a:r>
            <a:r>
              <a:rPr lang="en-US" dirty="0">
                <a:solidFill>
                  <a:schemeClr val="tx1"/>
                </a:solidFill>
              </a:rPr>
              <a:t>tank</a:t>
            </a:r>
            <a:r>
              <a:rPr lang="en-US" dirty="0"/>
              <a:t>.</a:t>
            </a:r>
          </a:p>
          <a:p>
            <a:pPr algn="just"/>
            <a:r>
              <a:rPr lang="en-US" dirty="0">
                <a:solidFill>
                  <a:schemeClr val="tx1"/>
                </a:solidFill>
              </a:rPr>
              <a:t>Blynk</a:t>
            </a:r>
            <a:r>
              <a:rPr lang="en-US" dirty="0"/>
              <a:t> </a:t>
            </a:r>
            <a:r>
              <a:rPr lang="en-US" dirty="0">
                <a:solidFill>
                  <a:schemeClr val="tx1"/>
                </a:solidFill>
              </a:rPr>
              <a:t>IOT</a:t>
            </a:r>
            <a:r>
              <a:rPr lang="en-US" dirty="0"/>
              <a:t> </a:t>
            </a:r>
            <a:r>
              <a:rPr lang="en-US" dirty="0">
                <a:solidFill>
                  <a:schemeClr val="tx1"/>
                </a:solidFill>
              </a:rPr>
              <a:t>app</a:t>
            </a:r>
            <a:r>
              <a:rPr lang="en-US" dirty="0"/>
              <a:t>: Cloud server.</a:t>
            </a:r>
          </a:p>
        </p:txBody>
      </p:sp>
    </p:spTree>
    <p:extLst>
      <p:ext uri="{BB962C8B-B14F-4D97-AF65-F5344CB8AC3E}">
        <p14:creationId xmlns:p14="http://schemas.microsoft.com/office/powerpoint/2010/main" val="47638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23A9-4720-2744-BDC2-21FB4566CE53}"/>
              </a:ext>
            </a:extLst>
          </p:cNvPr>
          <p:cNvSpPr>
            <a:spLocks noGrp="1"/>
          </p:cNvSpPr>
          <p:nvPr>
            <p:ph type="title"/>
          </p:nvPr>
        </p:nvSpPr>
        <p:spPr/>
        <p:txBody>
          <a:bodyPr/>
          <a:lstStyle/>
          <a:p>
            <a:r>
              <a:rPr lang="en-US" u="sng"/>
              <a:t>Requirements</a:t>
            </a:r>
            <a:r>
              <a:rPr lang="en-US"/>
              <a:t>:-</a:t>
            </a:r>
          </a:p>
        </p:txBody>
      </p:sp>
      <p:sp>
        <p:nvSpPr>
          <p:cNvPr id="4" name="Slide Number Placeholder 3">
            <a:extLst>
              <a:ext uri="{FF2B5EF4-FFF2-40B4-BE49-F238E27FC236}">
                <a16:creationId xmlns:a16="http://schemas.microsoft.com/office/drawing/2014/main" id="{DCE7C6BE-9093-0A48-87C3-1177377A7964}"/>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5" name="Content Placeholder 4">
            <a:extLst>
              <a:ext uri="{FF2B5EF4-FFF2-40B4-BE49-F238E27FC236}">
                <a16:creationId xmlns:a16="http://schemas.microsoft.com/office/drawing/2014/main" id="{CDCDE531-8BCA-9D41-8D9E-C5FE93D6E048}"/>
              </a:ext>
            </a:extLst>
          </p:cNvPr>
          <p:cNvSpPr>
            <a:spLocks noGrp="1"/>
          </p:cNvSpPr>
          <p:nvPr>
            <p:ph sz="quarter" idx="12"/>
          </p:nvPr>
        </p:nvSpPr>
        <p:spPr>
          <a:xfrm>
            <a:off x="1234539" y="2707960"/>
            <a:ext cx="10241280" cy="3319272"/>
          </a:xfrm>
        </p:spPr>
        <p:txBody>
          <a:bodyPr>
            <a:normAutofit fontScale="92500" lnSpcReduction="20000"/>
          </a:bodyPr>
          <a:lstStyle/>
          <a:p>
            <a:pPr algn="just"/>
            <a:r>
              <a:rPr lang="en-US" b="1" u="sng" dirty="0">
                <a:solidFill>
                  <a:schemeClr val="tx1"/>
                </a:solidFill>
              </a:rPr>
              <a:t>Hardware</a:t>
            </a:r>
            <a:r>
              <a:rPr lang="en-US" b="1" dirty="0">
                <a:solidFill>
                  <a:schemeClr val="tx1"/>
                </a:solidFill>
              </a:rPr>
              <a:t> </a:t>
            </a:r>
            <a:r>
              <a:rPr lang="en-US" b="1" u="sng" dirty="0">
                <a:solidFill>
                  <a:schemeClr val="tx1"/>
                </a:solidFill>
              </a:rPr>
              <a:t>requirements</a:t>
            </a:r>
            <a:r>
              <a:rPr lang="en-US" b="1" dirty="0">
                <a:solidFill>
                  <a:schemeClr val="tx1"/>
                </a:solidFill>
              </a:rPr>
              <a:t>:-</a:t>
            </a:r>
          </a:p>
          <a:p>
            <a:pPr algn="just"/>
            <a:r>
              <a:rPr lang="en-US" dirty="0">
                <a:solidFill>
                  <a:schemeClr val="tx1"/>
                </a:solidFill>
              </a:rPr>
              <a:t>ARDUINO</a:t>
            </a:r>
            <a:r>
              <a:rPr lang="en-US" b="1" dirty="0">
                <a:solidFill>
                  <a:schemeClr val="tx1"/>
                </a:solidFill>
              </a:rPr>
              <a:t> UNO</a:t>
            </a:r>
          </a:p>
          <a:p>
            <a:pPr marL="0" indent="0" algn="just">
              <a:buNone/>
            </a:pPr>
            <a:r>
              <a:rPr lang="en-US" b="1" dirty="0">
                <a:solidFill>
                  <a:schemeClr val="tx1"/>
                </a:solidFill>
              </a:rPr>
              <a:t>• </a:t>
            </a:r>
            <a:r>
              <a:rPr lang="en-US" dirty="0">
                <a:solidFill>
                  <a:schemeClr val="tx1"/>
                </a:solidFill>
              </a:rPr>
              <a:t>ETH-W5500</a:t>
            </a:r>
          </a:p>
          <a:p>
            <a:pPr marL="0" indent="0" algn="just">
              <a:buNone/>
            </a:pPr>
            <a:r>
              <a:rPr lang="en-US" b="1" dirty="0">
                <a:solidFill>
                  <a:schemeClr val="tx1"/>
                </a:solidFill>
              </a:rPr>
              <a:t>• </a:t>
            </a:r>
            <a:r>
              <a:rPr lang="en-US" dirty="0">
                <a:solidFill>
                  <a:schemeClr val="tx1"/>
                </a:solidFill>
              </a:rPr>
              <a:t>PCF-8574</a:t>
            </a:r>
          </a:p>
          <a:p>
            <a:pPr marL="0" indent="0" algn="just">
              <a:buNone/>
            </a:pPr>
            <a:r>
              <a:rPr lang="en-US" b="1" dirty="0">
                <a:solidFill>
                  <a:schemeClr val="tx1"/>
                </a:solidFill>
              </a:rPr>
              <a:t>• </a:t>
            </a:r>
            <a:r>
              <a:rPr lang="en-US" dirty="0">
                <a:solidFill>
                  <a:schemeClr val="tx1"/>
                </a:solidFill>
              </a:rPr>
              <a:t>TEMPERATURE</a:t>
            </a:r>
            <a:r>
              <a:rPr lang="en-US" b="1" dirty="0">
                <a:solidFill>
                  <a:schemeClr val="tx1"/>
                </a:solidFill>
              </a:rPr>
              <a:t> </a:t>
            </a:r>
            <a:r>
              <a:rPr lang="en-US" dirty="0">
                <a:solidFill>
                  <a:schemeClr val="tx1"/>
                </a:solidFill>
              </a:rPr>
              <a:t>SENSOR</a:t>
            </a:r>
          </a:p>
          <a:p>
            <a:pPr marL="0" indent="0" algn="just">
              <a:buNone/>
            </a:pPr>
            <a:r>
              <a:rPr lang="en-US" b="1" dirty="0">
                <a:solidFill>
                  <a:schemeClr val="tx1"/>
                </a:solidFill>
              </a:rPr>
              <a:t>• </a:t>
            </a:r>
            <a:r>
              <a:rPr lang="en-US" dirty="0">
                <a:solidFill>
                  <a:schemeClr val="tx1"/>
                </a:solidFill>
              </a:rPr>
              <a:t>LCD</a:t>
            </a:r>
            <a:r>
              <a:rPr lang="en-US" b="1" dirty="0">
                <a:solidFill>
                  <a:schemeClr val="tx1"/>
                </a:solidFill>
              </a:rPr>
              <a:t> </a:t>
            </a:r>
            <a:r>
              <a:rPr lang="en-US" dirty="0">
                <a:solidFill>
                  <a:schemeClr val="tx1"/>
                </a:solidFill>
              </a:rPr>
              <a:t>HD44780</a:t>
            </a:r>
          </a:p>
          <a:p>
            <a:pPr marL="0" indent="0" algn="just">
              <a:buNone/>
            </a:pPr>
            <a:r>
              <a:rPr lang="en-US" b="1" dirty="0">
                <a:solidFill>
                  <a:schemeClr val="tx1"/>
                </a:solidFill>
              </a:rPr>
              <a:t> • </a:t>
            </a:r>
            <a:r>
              <a:rPr lang="en-US" dirty="0">
                <a:solidFill>
                  <a:schemeClr val="tx1"/>
                </a:solidFill>
              </a:rPr>
              <a:t>LDR</a:t>
            </a:r>
            <a:r>
              <a:rPr lang="en-US" b="1" dirty="0">
                <a:solidFill>
                  <a:schemeClr val="tx1"/>
                </a:solidFill>
              </a:rPr>
              <a:t> </a:t>
            </a:r>
            <a:r>
              <a:rPr lang="en-US" dirty="0">
                <a:solidFill>
                  <a:schemeClr val="tx1"/>
                </a:solidFill>
              </a:rPr>
              <a:t>SENSOR</a:t>
            </a:r>
          </a:p>
          <a:p>
            <a:pPr marL="0" indent="0" algn="just">
              <a:buNone/>
            </a:pPr>
            <a:r>
              <a:rPr lang="en-US" b="1" dirty="0">
                <a:solidFill>
                  <a:schemeClr val="tx1"/>
                </a:solidFill>
              </a:rPr>
              <a:t>• </a:t>
            </a:r>
            <a:r>
              <a:rPr lang="en-US" dirty="0">
                <a:solidFill>
                  <a:schemeClr val="tx1"/>
                </a:solidFill>
              </a:rPr>
              <a:t>LED</a:t>
            </a:r>
          </a:p>
        </p:txBody>
      </p:sp>
    </p:spTree>
    <p:extLst>
      <p:ext uri="{BB962C8B-B14F-4D97-AF65-F5344CB8AC3E}">
        <p14:creationId xmlns:p14="http://schemas.microsoft.com/office/powerpoint/2010/main" val="409671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4D-27E9-8D42-2EFC-0D4351E2595A}"/>
              </a:ext>
            </a:extLst>
          </p:cNvPr>
          <p:cNvSpPr>
            <a:spLocks noGrp="1"/>
          </p:cNvSpPr>
          <p:nvPr>
            <p:ph type="title"/>
          </p:nvPr>
        </p:nvSpPr>
        <p:spPr>
          <a:xfrm>
            <a:off x="839788" y="671332"/>
            <a:ext cx="10515600" cy="937550"/>
          </a:xfrm>
        </p:spPr>
        <p:txBody>
          <a:bodyPr/>
          <a:lstStyle/>
          <a:p>
            <a:r>
              <a:rPr lang="en-IN" b="1" dirty="0"/>
              <a:t>Functional Requirements</a:t>
            </a:r>
          </a:p>
        </p:txBody>
      </p:sp>
      <p:sp>
        <p:nvSpPr>
          <p:cNvPr id="8" name="Slide Number Placeholder 7">
            <a:extLst>
              <a:ext uri="{FF2B5EF4-FFF2-40B4-BE49-F238E27FC236}">
                <a16:creationId xmlns:a16="http://schemas.microsoft.com/office/drawing/2014/main" id="{4C88AB79-E225-7F63-D51B-D8136888AC38}"/>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12" name="Picture 11" descr="Graphical user interface">
            <a:extLst>
              <a:ext uri="{FF2B5EF4-FFF2-40B4-BE49-F238E27FC236}">
                <a16:creationId xmlns:a16="http://schemas.microsoft.com/office/drawing/2014/main" id="{EA6358C6-194B-FE1B-2461-8079A4D096AF}"/>
              </a:ext>
            </a:extLst>
          </p:cNvPr>
          <p:cNvPicPr>
            <a:picLocks noChangeAspect="1"/>
          </p:cNvPicPr>
          <p:nvPr/>
        </p:nvPicPr>
        <p:blipFill>
          <a:blip r:embed="rId2"/>
          <a:stretch>
            <a:fillRect/>
          </a:stretch>
        </p:blipFill>
        <p:spPr>
          <a:xfrm>
            <a:off x="1356167" y="2045993"/>
            <a:ext cx="9479665" cy="3804340"/>
          </a:xfrm>
          <a:prstGeom prst="rect">
            <a:avLst/>
          </a:prstGeom>
        </p:spPr>
      </p:pic>
    </p:spTree>
    <p:extLst>
      <p:ext uri="{BB962C8B-B14F-4D97-AF65-F5344CB8AC3E}">
        <p14:creationId xmlns:p14="http://schemas.microsoft.com/office/powerpoint/2010/main" val="181761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4D-27E9-8D42-2EFC-0D4351E2595A}"/>
              </a:ext>
            </a:extLst>
          </p:cNvPr>
          <p:cNvSpPr>
            <a:spLocks noGrp="1"/>
          </p:cNvSpPr>
          <p:nvPr>
            <p:ph type="title"/>
          </p:nvPr>
        </p:nvSpPr>
        <p:spPr>
          <a:xfrm>
            <a:off x="839788" y="671332"/>
            <a:ext cx="10515600" cy="937550"/>
          </a:xfrm>
        </p:spPr>
        <p:txBody>
          <a:bodyPr/>
          <a:lstStyle/>
          <a:p>
            <a:r>
              <a:rPr lang="en-IN" b="1" dirty="0"/>
              <a:t>Garden light control</a:t>
            </a:r>
          </a:p>
        </p:txBody>
      </p:sp>
      <p:sp>
        <p:nvSpPr>
          <p:cNvPr id="8" name="Slide Number Placeholder 7">
            <a:extLst>
              <a:ext uri="{FF2B5EF4-FFF2-40B4-BE49-F238E27FC236}">
                <a16:creationId xmlns:a16="http://schemas.microsoft.com/office/drawing/2014/main" id="{4C88AB79-E225-7F63-D51B-D8136888AC38}"/>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4" name="Picture 3">
            <a:extLst>
              <a:ext uri="{FF2B5EF4-FFF2-40B4-BE49-F238E27FC236}">
                <a16:creationId xmlns:a16="http://schemas.microsoft.com/office/drawing/2014/main" id="{92E95946-09CC-A665-4997-467D5EC5036D}"/>
              </a:ext>
            </a:extLst>
          </p:cNvPr>
          <p:cNvPicPr>
            <a:picLocks noChangeAspect="1"/>
          </p:cNvPicPr>
          <p:nvPr/>
        </p:nvPicPr>
        <p:blipFill>
          <a:blip r:embed="rId2"/>
          <a:stretch>
            <a:fillRect/>
          </a:stretch>
        </p:blipFill>
        <p:spPr>
          <a:xfrm>
            <a:off x="1238491" y="2083952"/>
            <a:ext cx="9963307" cy="3969579"/>
          </a:xfrm>
          <a:prstGeom prst="rect">
            <a:avLst/>
          </a:prstGeom>
        </p:spPr>
      </p:pic>
    </p:spTree>
    <p:extLst>
      <p:ext uri="{BB962C8B-B14F-4D97-AF65-F5344CB8AC3E}">
        <p14:creationId xmlns:p14="http://schemas.microsoft.com/office/powerpoint/2010/main" val="2322341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4D-27E9-8D42-2EFC-0D4351E2595A}"/>
              </a:ext>
            </a:extLst>
          </p:cNvPr>
          <p:cNvSpPr>
            <a:spLocks noGrp="1"/>
          </p:cNvSpPr>
          <p:nvPr>
            <p:ph type="title"/>
          </p:nvPr>
        </p:nvSpPr>
        <p:spPr>
          <a:xfrm>
            <a:off x="839788" y="671332"/>
            <a:ext cx="10515600" cy="937550"/>
          </a:xfrm>
        </p:spPr>
        <p:txBody>
          <a:bodyPr/>
          <a:lstStyle/>
          <a:p>
            <a:r>
              <a:rPr lang="en-IN" b="1" dirty="0">
                <a:solidFill>
                  <a:schemeClr val="tx1"/>
                </a:solidFill>
              </a:rPr>
              <a:t>Temperature Control System</a:t>
            </a:r>
          </a:p>
        </p:txBody>
      </p:sp>
      <p:sp>
        <p:nvSpPr>
          <p:cNvPr id="8" name="Slide Number Placeholder 7">
            <a:extLst>
              <a:ext uri="{FF2B5EF4-FFF2-40B4-BE49-F238E27FC236}">
                <a16:creationId xmlns:a16="http://schemas.microsoft.com/office/drawing/2014/main" id="{4C88AB79-E225-7F63-D51B-D8136888AC38}"/>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5" name="Picture 4">
            <a:extLst>
              <a:ext uri="{FF2B5EF4-FFF2-40B4-BE49-F238E27FC236}">
                <a16:creationId xmlns:a16="http://schemas.microsoft.com/office/drawing/2014/main" id="{6868433E-302F-11CA-1F2D-34F4121AFFAC}"/>
              </a:ext>
            </a:extLst>
          </p:cNvPr>
          <p:cNvPicPr>
            <a:picLocks noChangeAspect="1"/>
          </p:cNvPicPr>
          <p:nvPr/>
        </p:nvPicPr>
        <p:blipFill>
          <a:blip r:embed="rId2"/>
          <a:stretch>
            <a:fillRect/>
          </a:stretch>
        </p:blipFill>
        <p:spPr>
          <a:xfrm>
            <a:off x="1828800" y="1974470"/>
            <a:ext cx="9028253" cy="4212198"/>
          </a:xfrm>
          <a:prstGeom prst="rect">
            <a:avLst/>
          </a:prstGeom>
        </p:spPr>
      </p:pic>
    </p:spTree>
    <p:extLst>
      <p:ext uri="{BB962C8B-B14F-4D97-AF65-F5344CB8AC3E}">
        <p14:creationId xmlns:p14="http://schemas.microsoft.com/office/powerpoint/2010/main" val="410808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4D-27E9-8D42-2EFC-0D4351E2595A}"/>
              </a:ext>
            </a:extLst>
          </p:cNvPr>
          <p:cNvSpPr>
            <a:spLocks noGrp="1"/>
          </p:cNvSpPr>
          <p:nvPr>
            <p:ph type="title"/>
          </p:nvPr>
        </p:nvSpPr>
        <p:spPr>
          <a:xfrm>
            <a:off x="839788" y="671332"/>
            <a:ext cx="10515600" cy="937550"/>
          </a:xfrm>
        </p:spPr>
        <p:txBody>
          <a:bodyPr/>
          <a:lstStyle/>
          <a:p>
            <a:r>
              <a:rPr lang="en-IN" b="1" dirty="0"/>
              <a:t>User interfaces</a:t>
            </a:r>
          </a:p>
        </p:txBody>
      </p:sp>
      <p:sp>
        <p:nvSpPr>
          <p:cNvPr id="8" name="Slide Number Placeholder 7">
            <a:extLst>
              <a:ext uri="{FF2B5EF4-FFF2-40B4-BE49-F238E27FC236}">
                <a16:creationId xmlns:a16="http://schemas.microsoft.com/office/drawing/2014/main" id="{4C88AB79-E225-7F63-D51B-D8136888AC38}"/>
              </a:ext>
            </a:extLst>
          </p:cNvPr>
          <p:cNvSpPr>
            <a:spLocks noGrp="1"/>
          </p:cNvSpPr>
          <p:nvPr>
            <p:ph type="sldNum" sz="quarter" idx="12"/>
          </p:nvPr>
        </p:nvSpPr>
        <p:spPr/>
        <p:txBody>
          <a:bodyPr/>
          <a:lstStyle/>
          <a:p>
            <a:fld id="{294A09A9-5501-47C1-A89A-A340965A2BE2}" type="slidenum">
              <a:rPr lang="en-US" smtClean="0"/>
              <a:t>16</a:t>
            </a:fld>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D3B6D60F-747E-B45D-8493-CAEDD0057836}"/>
              </a:ext>
            </a:extLst>
          </p:cNvPr>
          <p:cNvPicPr>
            <a:picLocks noChangeAspect="1"/>
          </p:cNvPicPr>
          <p:nvPr/>
        </p:nvPicPr>
        <p:blipFill>
          <a:blip r:embed="rId2"/>
          <a:stretch>
            <a:fillRect/>
          </a:stretch>
        </p:blipFill>
        <p:spPr>
          <a:xfrm>
            <a:off x="1134319" y="1981240"/>
            <a:ext cx="10221069" cy="4050063"/>
          </a:xfrm>
          <a:prstGeom prst="rect">
            <a:avLst/>
          </a:prstGeom>
        </p:spPr>
      </p:pic>
    </p:spTree>
    <p:extLst>
      <p:ext uri="{BB962C8B-B14F-4D97-AF65-F5344CB8AC3E}">
        <p14:creationId xmlns:p14="http://schemas.microsoft.com/office/powerpoint/2010/main" val="381493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4D-27E9-8D42-2EFC-0D4351E2595A}"/>
              </a:ext>
            </a:extLst>
          </p:cNvPr>
          <p:cNvSpPr>
            <a:spLocks noGrp="1"/>
          </p:cNvSpPr>
          <p:nvPr>
            <p:ph type="title"/>
          </p:nvPr>
        </p:nvSpPr>
        <p:spPr>
          <a:xfrm>
            <a:off x="839788" y="671332"/>
            <a:ext cx="10515600" cy="960698"/>
          </a:xfrm>
        </p:spPr>
        <p:txBody>
          <a:bodyPr>
            <a:normAutofit/>
          </a:bodyPr>
          <a:lstStyle/>
          <a:p>
            <a:r>
              <a:rPr lang="en-IN" b="1" dirty="0"/>
              <a:t>Blynk iot app</a:t>
            </a:r>
          </a:p>
        </p:txBody>
      </p:sp>
      <p:sp>
        <p:nvSpPr>
          <p:cNvPr id="8" name="Slide Number Placeholder 7">
            <a:extLst>
              <a:ext uri="{FF2B5EF4-FFF2-40B4-BE49-F238E27FC236}">
                <a16:creationId xmlns:a16="http://schemas.microsoft.com/office/drawing/2014/main" id="{4C88AB79-E225-7F63-D51B-D8136888AC38}"/>
              </a:ext>
            </a:extLst>
          </p:cNvPr>
          <p:cNvSpPr>
            <a:spLocks noGrp="1"/>
          </p:cNvSpPr>
          <p:nvPr>
            <p:ph type="sldNum" sz="quarter" idx="12"/>
          </p:nvPr>
        </p:nvSpPr>
        <p:spPr/>
        <p:txBody>
          <a:bodyPr/>
          <a:lstStyle/>
          <a:p>
            <a:fld id="{294A09A9-5501-47C1-A89A-A340965A2BE2}" type="slidenum">
              <a:rPr lang="en-US" smtClean="0"/>
              <a:t>17</a:t>
            </a:fld>
            <a:endParaRPr lang="en-US" dirty="0"/>
          </a:p>
        </p:txBody>
      </p:sp>
      <p:pic>
        <p:nvPicPr>
          <p:cNvPr id="4" name="Picture 3" descr="Graphical user interface&#10;&#10;Description automatically generated">
            <a:extLst>
              <a:ext uri="{FF2B5EF4-FFF2-40B4-BE49-F238E27FC236}">
                <a16:creationId xmlns:a16="http://schemas.microsoft.com/office/drawing/2014/main" id="{747F27AB-7DB3-4871-DB5A-EC107E36F38B}"/>
              </a:ext>
            </a:extLst>
          </p:cNvPr>
          <p:cNvPicPr>
            <a:picLocks noChangeAspect="1"/>
          </p:cNvPicPr>
          <p:nvPr/>
        </p:nvPicPr>
        <p:blipFill>
          <a:blip r:embed="rId2"/>
          <a:stretch>
            <a:fillRect/>
          </a:stretch>
        </p:blipFill>
        <p:spPr>
          <a:xfrm>
            <a:off x="1756855" y="1829518"/>
            <a:ext cx="4339145" cy="3992547"/>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4780CFE-61BA-69D5-1447-04095F7D1F77}"/>
              </a:ext>
            </a:extLst>
          </p:cNvPr>
          <p:cNvPicPr>
            <a:picLocks noChangeAspect="1"/>
          </p:cNvPicPr>
          <p:nvPr/>
        </p:nvPicPr>
        <p:blipFill>
          <a:blip r:embed="rId3"/>
          <a:stretch>
            <a:fillRect/>
          </a:stretch>
        </p:blipFill>
        <p:spPr>
          <a:xfrm>
            <a:off x="6665200" y="1829518"/>
            <a:ext cx="4690188" cy="4196118"/>
          </a:xfrm>
          <a:prstGeom prst="rect">
            <a:avLst/>
          </a:prstGeom>
        </p:spPr>
      </p:pic>
    </p:spTree>
    <p:extLst>
      <p:ext uri="{BB962C8B-B14F-4D97-AF65-F5344CB8AC3E}">
        <p14:creationId xmlns:p14="http://schemas.microsoft.com/office/powerpoint/2010/main" val="109524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28AB-4079-3A43-891A-6B76C89AFDAC}"/>
              </a:ext>
            </a:extLst>
          </p:cNvPr>
          <p:cNvSpPr>
            <a:spLocks noGrp="1"/>
          </p:cNvSpPr>
          <p:nvPr>
            <p:ph type="title"/>
          </p:nvPr>
        </p:nvSpPr>
        <p:spPr/>
        <p:txBody>
          <a:bodyPr/>
          <a:lstStyle/>
          <a:p>
            <a:r>
              <a:rPr lang="en-US" b="1" u="sng">
                <a:solidFill>
                  <a:schemeClr val="tx1"/>
                </a:solidFill>
              </a:rPr>
              <a:t>Arduino</a:t>
            </a:r>
            <a:r>
              <a:rPr lang="en-US"/>
              <a:t> </a:t>
            </a:r>
            <a:r>
              <a:rPr lang="en-US" u="sng">
                <a:solidFill>
                  <a:schemeClr val="tx1"/>
                </a:solidFill>
              </a:rPr>
              <a:t>Uno:-</a:t>
            </a:r>
          </a:p>
        </p:txBody>
      </p:sp>
      <p:sp>
        <p:nvSpPr>
          <p:cNvPr id="6" name="Content Placeholder 5">
            <a:extLst>
              <a:ext uri="{FF2B5EF4-FFF2-40B4-BE49-F238E27FC236}">
                <a16:creationId xmlns:a16="http://schemas.microsoft.com/office/drawing/2014/main" id="{9BE52C15-E259-834D-B09A-3EB7CD64B11C}"/>
              </a:ext>
            </a:extLst>
          </p:cNvPr>
          <p:cNvSpPr>
            <a:spLocks noGrp="1"/>
          </p:cNvSpPr>
          <p:nvPr>
            <p:ph sz="quarter" idx="4"/>
          </p:nvPr>
        </p:nvSpPr>
        <p:spPr>
          <a:xfrm>
            <a:off x="1541708" y="2357849"/>
            <a:ext cx="9039205" cy="3081898"/>
          </a:xfrm>
        </p:spPr>
        <p:txBody>
          <a:bodyPr>
            <a:noAutofit/>
          </a:bodyPr>
          <a:lstStyle/>
          <a:p>
            <a:pPr algn="just"/>
            <a:r>
              <a:rPr lang="en-US" sz="2000" b="1" dirty="0"/>
              <a:t>Arduino UNO is based on an ATmega328P microcontroller</a:t>
            </a:r>
          </a:p>
          <a:p>
            <a:pPr algn="just"/>
            <a:r>
              <a:rPr lang="en-US" sz="2000" b="1" dirty="0"/>
              <a:t>.It is easy to use compared to other boards, such as the Arduino Mega board, etc. </a:t>
            </a:r>
          </a:p>
          <a:p>
            <a:pPr algn="just"/>
            <a:r>
              <a:rPr lang="en-US" sz="2000" b="1" dirty="0"/>
              <a:t>The board consists of digital and analog Input/ Output pins (I/O), shields, and other circuits</a:t>
            </a:r>
          </a:p>
          <a:p>
            <a:pPr algn="just"/>
            <a:r>
              <a:rPr lang="en-US" sz="2000" b="1" dirty="0"/>
              <a:t>The Arduino UNO includes 6 analog pin inputs, 14 digital pins, a USB connector, a power jack, and an ICSP (In-Circuit Serial Programming) header. </a:t>
            </a:r>
          </a:p>
          <a:p>
            <a:pPr algn="just"/>
            <a:r>
              <a:rPr lang="en-US" sz="2000" b="1" dirty="0"/>
              <a:t>It is programmed based on IDE, which stands for Integrated Development Environment. It can run on both online and offline platforms</a:t>
            </a:r>
          </a:p>
        </p:txBody>
      </p:sp>
      <p:sp>
        <p:nvSpPr>
          <p:cNvPr id="8" name="Slide Number Placeholder 7">
            <a:extLst>
              <a:ext uri="{FF2B5EF4-FFF2-40B4-BE49-F238E27FC236}">
                <a16:creationId xmlns:a16="http://schemas.microsoft.com/office/drawing/2014/main" id="{3A98A5BA-A49B-B54D-BEE4-F9813D6E0FB1}"/>
              </a:ext>
            </a:extLst>
          </p:cNvPr>
          <p:cNvSpPr>
            <a:spLocks noGrp="1"/>
          </p:cNvSpPr>
          <p:nvPr>
            <p:ph type="sldNum" sz="quarter" idx="12"/>
          </p:nvPr>
        </p:nvSpPr>
        <p:spPr/>
        <p:txBody>
          <a:bodyPr/>
          <a:lstStyle/>
          <a:p>
            <a:fld id="{294A09A9-5501-47C1-A89A-A340965A2BE2}" type="slidenum">
              <a:rPr lang="en-US" smtClean="0"/>
              <a:t>18</a:t>
            </a:fld>
            <a:endParaRPr lang="en-US" dirty="0"/>
          </a:p>
        </p:txBody>
      </p:sp>
    </p:spTree>
    <p:extLst>
      <p:ext uri="{BB962C8B-B14F-4D97-AF65-F5344CB8AC3E}">
        <p14:creationId xmlns:p14="http://schemas.microsoft.com/office/powerpoint/2010/main" val="364051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149D69B-0F84-7C40-885A-DB23C65DC953}"/>
              </a:ext>
            </a:extLst>
          </p:cNvPr>
          <p:cNvSpPr>
            <a:spLocks noGrp="1"/>
          </p:cNvSpPr>
          <p:nvPr>
            <p:ph type="sldNum" sz="quarter" idx="12"/>
          </p:nvPr>
        </p:nvSpPr>
        <p:spPr/>
        <p:txBody>
          <a:bodyPr/>
          <a:lstStyle/>
          <a:p>
            <a:fld id="{294A09A9-5501-47C1-A89A-A340965A2BE2}" type="slidenum">
              <a:rPr lang="en-US" smtClean="0"/>
              <a:t>19</a:t>
            </a:fld>
            <a:endParaRPr lang="en-US" dirty="0"/>
          </a:p>
        </p:txBody>
      </p:sp>
      <p:pic>
        <p:nvPicPr>
          <p:cNvPr id="11" name="Picture 11">
            <a:extLst>
              <a:ext uri="{FF2B5EF4-FFF2-40B4-BE49-F238E27FC236}">
                <a16:creationId xmlns:a16="http://schemas.microsoft.com/office/drawing/2014/main" id="{71179625-C26A-7B46-BD8C-AED6386CD2FD}"/>
              </a:ext>
            </a:extLst>
          </p:cNvPr>
          <p:cNvPicPr>
            <a:picLocks noGrp="1" noChangeAspect="1"/>
          </p:cNvPicPr>
          <p:nvPr>
            <p:ph sz="quarter" idx="4294967295"/>
          </p:nvPr>
        </p:nvPicPr>
        <p:blipFill>
          <a:blip r:embed="rId2"/>
          <a:stretch>
            <a:fillRect/>
          </a:stretch>
        </p:blipFill>
        <p:spPr>
          <a:xfrm>
            <a:off x="1944687" y="1008743"/>
            <a:ext cx="8302625" cy="5143500"/>
          </a:xfrm>
        </p:spPr>
      </p:pic>
    </p:spTree>
    <p:extLst>
      <p:ext uri="{BB962C8B-B14F-4D97-AF65-F5344CB8AC3E}">
        <p14:creationId xmlns:p14="http://schemas.microsoft.com/office/powerpoint/2010/main" val="306896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623851" y="843774"/>
            <a:ext cx="3252950" cy="822325"/>
          </a:xfrm>
        </p:spPr>
        <p:txBody>
          <a:bodyPr/>
          <a:lstStyle/>
          <a:p>
            <a:r>
              <a:rPr lang="en-US" dirty="0"/>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623851" y="1666099"/>
            <a:ext cx="7744968" cy="2697480"/>
          </a:xfrm>
        </p:spPr>
        <p:txBody>
          <a:bodyPr/>
          <a:lstStyle/>
          <a:p>
            <a:pPr marL="342900" indent="-342900" algn="l">
              <a:buFont typeface="Arial" panose="020B0604020202020204" pitchFamily="34" charset="0"/>
              <a:buChar char="•"/>
            </a:pPr>
            <a:r>
              <a:rPr lang="en-US" dirty="0"/>
              <a:t>Home automation using Arduino(picsimlab) and Blynk application.</a:t>
            </a:r>
          </a:p>
          <a:p>
            <a:pPr marL="342900" indent="-342900" algn="l">
              <a:buFont typeface="Arial" panose="020B0604020202020204" pitchFamily="34" charset="0"/>
              <a:buChar char="•"/>
            </a:pPr>
            <a:r>
              <a:rPr lang="en-US" dirty="0"/>
              <a:t>Controlling Garden Lights based on whether it is Day or Night.</a:t>
            </a:r>
          </a:p>
          <a:p>
            <a:pPr marL="342900" indent="-342900" algn="l">
              <a:buFont typeface="Arial" panose="020B0604020202020204" pitchFamily="34" charset="0"/>
              <a:buChar char="•"/>
            </a:pPr>
            <a:r>
              <a:rPr lang="en-US" dirty="0"/>
              <a:t>Controlling cooler and heater based on whether it is Hot or Cold also sending respective notification to LCD and mobile application.</a:t>
            </a:r>
          </a:p>
          <a:p>
            <a:pPr marL="342900" indent="-342900" algn="l">
              <a:buFont typeface="Arial" panose="020B0604020202020204" pitchFamily="34" charset="0"/>
              <a:buChar char="•"/>
            </a:pPr>
            <a:r>
              <a:rPr lang="en-US" dirty="0"/>
              <a:t>Controlling water level of the tank based on its capacity and , also sending respective notification to LCD and mobile application.  </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0F77A5-D927-3A4D-AF58-3871121534E5}"/>
              </a:ext>
            </a:extLst>
          </p:cNvPr>
          <p:cNvSpPr>
            <a:spLocks noGrp="1"/>
          </p:cNvSpPr>
          <p:nvPr>
            <p:ph type="title"/>
          </p:nvPr>
        </p:nvSpPr>
        <p:spPr>
          <a:xfrm>
            <a:off x="0" y="558419"/>
            <a:ext cx="11430000" cy="783019"/>
          </a:xfrm>
        </p:spPr>
        <p:txBody>
          <a:bodyPr/>
          <a:lstStyle/>
          <a:p>
            <a:r>
              <a:rPr lang="en-US" b="1" u="sng">
                <a:solidFill>
                  <a:schemeClr val="tx1"/>
                </a:solidFill>
              </a:rPr>
              <a:t>ETH</a:t>
            </a:r>
            <a:r>
              <a:rPr lang="en-US"/>
              <a:t> </a:t>
            </a:r>
            <a:r>
              <a:rPr lang="en-US" b="1" u="sng">
                <a:solidFill>
                  <a:schemeClr val="tx1"/>
                </a:solidFill>
              </a:rPr>
              <a:t>W5500</a:t>
            </a:r>
            <a:r>
              <a:rPr lang="en-US" u="sng">
                <a:solidFill>
                  <a:schemeClr val="tx1"/>
                </a:solidFill>
              </a:rPr>
              <a:t>:-</a:t>
            </a:r>
            <a:endParaRPr lang="en-US"/>
          </a:p>
        </p:txBody>
      </p:sp>
      <p:sp>
        <p:nvSpPr>
          <p:cNvPr id="3" name="Slide Number Placeholder 2">
            <a:extLst>
              <a:ext uri="{FF2B5EF4-FFF2-40B4-BE49-F238E27FC236}">
                <a16:creationId xmlns:a16="http://schemas.microsoft.com/office/drawing/2014/main" id="{93C8A593-69FC-754C-9203-3031A3511025}"/>
              </a:ext>
            </a:extLst>
          </p:cNvPr>
          <p:cNvSpPr>
            <a:spLocks noGrp="1"/>
          </p:cNvSpPr>
          <p:nvPr>
            <p:ph type="sldNum" sz="quarter" idx="11"/>
          </p:nvPr>
        </p:nvSpPr>
        <p:spPr/>
        <p:txBody>
          <a:bodyPr/>
          <a:lstStyle/>
          <a:p>
            <a:fld id="{294A09A9-5501-47C1-A89A-A340965A2BE2}" type="slidenum">
              <a:rPr lang="en-US" smtClean="0"/>
              <a:t>20</a:t>
            </a:fld>
            <a:endParaRPr lang="en-US" dirty="0"/>
          </a:p>
        </p:txBody>
      </p:sp>
      <p:sp>
        <p:nvSpPr>
          <p:cNvPr id="5" name="Content Placeholder 4">
            <a:extLst>
              <a:ext uri="{FF2B5EF4-FFF2-40B4-BE49-F238E27FC236}">
                <a16:creationId xmlns:a16="http://schemas.microsoft.com/office/drawing/2014/main" id="{DE0C50F5-FD5C-814F-AA6E-B036D6F21856}"/>
              </a:ext>
            </a:extLst>
          </p:cNvPr>
          <p:cNvSpPr>
            <a:spLocks noGrp="1"/>
          </p:cNvSpPr>
          <p:nvPr>
            <p:ph sz="quarter" idx="12"/>
          </p:nvPr>
        </p:nvSpPr>
        <p:spPr/>
        <p:txBody>
          <a:bodyPr>
            <a:normAutofit fontScale="92500" lnSpcReduction="10000"/>
          </a:bodyPr>
          <a:lstStyle/>
          <a:p>
            <a:pPr algn="just"/>
            <a:r>
              <a:rPr lang="en-US" b="1" dirty="0">
                <a:solidFill>
                  <a:schemeClr val="tx1"/>
                </a:solidFill>
              </a:rPr>
              <a:t>The W5500 chip is a Hardwired TCP/IP embedded Ethernet controller that provides easier Internet connection to embedded system.</a:t>
            </a:r>
          </a:p>
          <a:p>
            <a:pPr algn="just"/>
            <a:r>
              <a:rPr lang="en-US" b="1" dirty="0">
                <a:solidFill>
                  <a:schemeClr val="tx1"/>
                </a:solidFill>
              </a:rPr>
              <a:t>W5500 enables users to have the Internet connectivity in their applications just by using the single chip in which TCP/IP stack, 10/100 Ethernet MAC and PHY embedded.</a:t>
            </a:r>
          </a:p>
          <a:p>
            <a:pPr algn="just"/>
            <a:r>
              <a:rPr lang="en-US" b="1" dirty="0">
                <a:solidFill>
                  <a:schemeClr val="tx1"/>
                </a:solidFill>
              </a:rPr>
              <a:t>Supports Power down mode.</a:t>
            </a:r>
          </a:p>
          <a:p>
            <a:pPr algn="just"/>
            <a:r>
              <a:rPr lang="en-US" b="1" dirty="0">
                <a:solidFill>
                  <a:schemeClr val="tx1"/>
                </a:solidFill>
              </a:rPr>
              <a:t>Supports Wake on LAN over UDP. Supports High Speed Serial Peripheral Interface(SPI MODE 0,3).</a:t>
            </a:r>
          </a:p>
        </p:txBody>
      </p:sp>
    </p:spTree>
    <p:extLst>
      <p:ext uri="{BB962C8B-B14F-4D97-AF65-F5344CB8AC3E}">
        <p14:creationId xmlns:p14="http://schemas.microsoft.com/office/powerpoint/2010/main" val="253690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B6E1FC5F-E76C-A247-9E2D-1934B6C9DC45}"/>
              </a:ext>
            </a:extLst>
          </p:cNvPr>
          <p:cNvPicPr>
            <a:picLocks noGrp="1" noChangeAspect="1"/>
          </p:cNvPicPr>
          <p:nvPr>
            <p:ph idx="1"/>
          </p:nvPr>
        </p:nvPicPr>
        <p:blipFill>
          <a:blip r:embed="rId2"/>
          <a:stretch>
            <a:fillRect/>
          </a:stretch>
        </p:blipFill>
        <p:spPr>
          <a:xfrm>
            <a:off x="2286000" y="835176"/>
            <a:ext cx="6949730" cy="5521174"/>
          </a:xfrm>
        </p:spPr>
      </p:pic>
      <p:sp>
        <p:nvSpPr>
          <p:cNvPr id="4" name="Slide Number Placeholder 3">
            <a:extLst>
              <a:ext uri="{FF2B5EF4-FFF2-40B4-BE49-F238E27FC236}">
                <a16:creationId xmlns:a16="http://schemas.microsoft.com/office/drawing/2014/main" id="{71AEB130-D32A-A644-A10D-DEF221F20C0F}"/>
              </a:ext>
            </a:extLst>
          </p:cNvPr>
          <p:cNvSpPr>
            <a:spLocks noGrp="1"/>
          </p:cNvSpPr>
          <p:nvPr>
            <p:ph type="sldNum" sz="quarter" idx="11"/>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948161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78EB-B203-B84A-8486-BD88A12A3ACF}"/>
              </a:ext>
            </a:extLst>
          </p:cNvPr>
          <p:cNvSpPr>
            <a:spLocks noGrp="1"/>
          </p:cNvSpPr>
          <p:nvPr>
            <p:ph type="title"/>
          </p:nvPr>
        </p:nvSpPr>
        <p:spPr/>
        <p:txBody>
          <a:bodyPr/>
          <a:lstStyle/>
          <a:p>
            <a:r>
              <a:rPr lang="en-US" b="1" u="sng">
                <a:solidFill>
                  <a:schemeClr val="tx1"/>
                </a:solidFill>
              </a:rPr>
              <a:t>PCF-8574</a:t>
            </a:r>
            <a:r>
              <a:rPr lang="en-US" u="sng">
                <a:solidFill>
                  <a:schemeClr val="tx1"/>
                </a:solidFill>
              </a:rPr>
              <a:t>:-</a:t>
            </a:r>
            <a:endParaRPr lang="en-US"/>
          </a:p>
        </p:txBody>
      </p:sp>
      <p:sp>
        <p:nvSpPr>
          <p:cNvPr id="5" name="Slide Number Placeholder 4">
            <a:extLst>
              <a:ext uri="{FF2B5EF4-FFF2-40B4-BE49-F238E27FC236}">
                <a16:creationId xmlns:a16="http://schemas.microsoft.com/office/drawing/2014/main" id="{0A380EB9-C98A-CC49-A982-FA2BBEBC86BF}"/>
              </a:ext>
            </a:extLst>
          </p:cNvPr>
          <p:cNvSpPr>
            <a:spLocks noGrp="1"/>
          </p:cNvSpPr>
          <p:nvPr>
            <p:ph type="sldNum" sz="quarter" idx="11"/>
          </p:nvPr>
        </p:nvSpPr>
        <p:spPr/>
        <p:txBody>
          <a:bodyPr/>
          <a:lstStyle/>
          <a:p>
            <a:fld id="{294A09A9-5501-47C1-A89A-A340965A2BE2}" type="slidenum">
              <a:rPr lang="en-US" smtClean="0"/>
              <a:pPr/>
              <a:t>22</a:t>
            </a:fld>
            <a:endParaRPr lang="en-US" dirty="0"/>
          </a:p>
        </p:txBody>
      </p:sp>
      <p:sp>
        <p:nvSpPr>
          <p:cNvPr id="3" name="Content Placeholder 2">
            <a:extLst>
              <a:ext uri="{FF2B5EF4-FFF2-40B4-BE49-F238E27FC236}">
                <a16:creationId xmlns:a16="http://schemas.microsoft.com/office/drawing/2014/main" id="{62E522FB-A533-A14E-86D6-498FDB283F65}"/>
              </a:ext>
            </a:extLst>
          </p:cNvPr>
          <p:cNvSpPr>
            <a:spLocks noGrp="1"/>
          </p:cNvSpPr>
          <p:nvPr>
            <p:ph sz="quarter" idx="12"/>
          </p:nvPr>
        </p:nvSpPr>
        <p:spPr>
          <a:xfrm>
            <a:off x="975360" y="2615184"/>
            <a:ext cx="7661310" cy="3861816"/>
          </a:xfrm>
        </p:spPr>
        <p:txBody>
          <a:bodyPr/>
          <a:lstStyle/>
          <a:p>
            <a:pPr algn="just"/>
            <a:r>
              <a:rPr lang="en-US" b="1" dirty="0">
                <a:solidFill>
                  <a:schemeClr val="tx1"/>
                </a:solidFill>
              </a:rPr>
              <a:t>The PCF8574 is a silicon CMOS circuit.</a:t>
            </a:r>
          </a:p>
          <a:p>
            <a:pPr algn="just"/>
            <a:r>
              <a:rPr lang="en-US" b="1" dirty="0">
                <a:solidFill>
                  <a:schemeClr val="tx1"/>
                </a:solidFill>
              </a:rPr>
              <a:t>It provides general purpose remote I/O expansion for most microcontroller families via the two-line bidirectional bus (12C).</a:t>
            </a:r>
          </a:p>
          <a:p>
            <a:pPr algn="just"/>
            <a:r>
              <a:rPr lang="en-US" b="1" dirty="0">
                <a:solidFill>
                  <a:schemeClr val="tx1"/>
                </a:solidFill>
              </a:rPr>
              <a:t> The device consists of an 8-bit quasi-bidirectional port and an12C-bus interface.</a:t>
            </a:r>
          </a:p>
        </p:txBody>
      </p:sp>
      <p:pic>
        <p:nvPicPr>
          <p:cNvPr id="6" name="Picture 6">
            <a:extLst>
              <a:ext uri="{FF2B5EF4-FFF2-40B4-BE49-F238E27FC236}">
                <a16:creationId xmlns:a16="http://schemas.microsoft.com/office/drawing/2014/main" id="{E48A1828-336D-484A-8C1C-2BEF1D4C872D}"/>
              </a:ext>
            </a:extLst>
          </p:cNvPr>
          <p:cNvPicPr>
            <a:picLocks noChangeAspect="1"/>
          </p:cNvPicPr>
          <p:nvPr/>
        </p:nvPicPr>
        <p:blipFill>
          <a:blip r:embed="rId2"/>
          <a:stretch>
            <a:fillRect/>
          </a:stretch>
        </p:blipFill>
        <p:spPr>
          <a:xfrm>
            <a:off x="8636670" y="2857779"/>
            <a:ext cx="3399551" cy="2852555"/>
          </a:xfrm>
          <a:prstGeom prst="rect">
            <a:avLst/>
          </a:prstGeom>
        </p:spPr>
      </p:pic>
    </p:spTree>
    <p:extLst>
      <p:ext uri="{BB962C8B-B14F-4D97-AF65-F5344CB8AC3E}">
        <p14:creationId xmlns:p14="http://schemas.microsoft.com/office/powerpoint/2010/main" val="2658456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FD0C-EB41-2A40-964C-4E79467332B5}"/>
              </a:ext>
            </a:extLst>
          </p:cNvPr>
          <p:cNvSpPr>
            <a:spLocks noGrp="1"/>
          </p:cNvSpPr>
          <p:nvPr>
            <p:ph type="title"/>
          </p:nvPr>
        </p:nvSpPr>
        <p:spPr/>
        <p:txBody>
          <a:bodyPr/>
          <a:lstStyle/>
          <a:p>
            <a:r>
              <a:rPr lang="en-US" b="1" u="sng">
                <a:solidFill>
                  <a:schemeClr val="tx1"/>
                </a:solidFill>
              </a:rPr>
              <a:t>Temperature</a:t>
            </a:r>
            <a:r>
              <a:rPr lang="en-US"/>
              <a:t> </a:t>
            </a:r>
            <a:r>
              <a:rPr lang="en-US" b="1" u="sng">
                <a:solidFill>
                  <a:schemeClr val="tx1"/>
                </a:solidFill>
              </a:rPr>
              <a:t>sensor:-</a:t>
            </a:r>
            <a:endParaRPr lang="en-US"/>
          </a:p>
        </p:txBody>
      </p:sp>
      <p:sp>
        <p:nvSpPr>
          <p:cNvPr id="4" name="Slide Number Placeholder 3">
            <a:extLst>
              <a:ext uri="{FF2B5EF4-FFF2-40B4-BE49-F238E27FC236}">
                <a16:creationId xmlns:a16="http://schemas.microsoft.com/office/drawing/2014/main" id="{0DCBBE33-C82C-9C44-8E14-27015DB942AC}"/>
              </a:ext>
            </a:extLst>
          </p:cNvPr>
          <p:cNvSpPr>
            <a:spLocks noGrp="1"/>
          </p:cNvSpPr>
          <p:nvPr>
            <p:ph type="sldNum" sz="quarter" idx="11"/>
          </p:nvPr>
        </p:nvSpPr>
        <p:spPr/>
        <p:txBody>
          <a:bodyPr/>
          <a:lstStyle/>
          <a:p>
            <a:fld id="{294A09A9-5501-47C1-A89A-A340965A2BE2}" type="slidenum">
              <a:rPr lang="en-US" smtClean="0"/>
              <a:pPr/>
              <a:t>23</a:t>
            </a:fld>
            <a:endParaRPr lang="en-US" dirty="0"/>
          </a:p>
        </p:txBody>
      </p:sp>
      <p:sp>
        <p:nvSpPr>
          <p:cNvPr id="5" name="Content Placeholder 4">
            <a:extLst>
              <a:ext uri="{FF2B5EF4-FFF2-40B4-BE49-F238E27FC236}">
                <a16:creationId xmlns:a16="http://schemas.microsoft.com/office/drawing/2014/main" id="{0A75235A-E17B-324F-95CB-6FB488C81E0B}"/>
              </a:ext>
            </a:extLst>
          </p:cNvPr>
          <p:cNvSpPr>
            <a:spLocks noGrp="1"/>
          </p:cNvSpPr>
          <p:nvPr>
            <p:ph sz="quarter" idx="12"/>
          </p:nvPr>
        </p:nvSpPr>
        <p:spPr>
          <a:xfrm>
            <a:off x="961054" y="2615183"/>
            <a:ext cx="6479580" cy="3412393"/>
          </a:xfrm>
        </p:spPr>
        <p:txBody>
          <a:bodyPr>
            <a:normAutofit/>
          </a:bodyPr>
          <a:lstStyle/>
          <a:p>
            <a:pPr algn="just"/>
            <a:r>
              <a:rPr lang="en-US" sz="3200" b="1" dirty="0">
                <a:solidFill>
                  <a:schemeClr val="tx1"/>
                </a:solidFill>
              </a:rPr>
              <a:t>A Temperature sensor is an electronic device that measure the temperature of its environment and converts the input data into electronic data to record, monitor, or signal Temperature changes.</a:t>
            </a:r>
          </a:p>
        </p:txBody>
      </p:sp>
      <p:pic>
        <p:nvPicPr>
          <p:cNvPr id="6" name="Picture 6">
            <a:extLst>
              <a:ext uri="{FF2B5EF4-FFF2-40B4-BE49-F238E27FC236}">
                <a16:creationId xmlns:a16="http://schemas.microsoft.com/office/drawing/2014/main" id="{89DD31EC-29DA-6F40-93C8-47083A6A85B7}"/>
              </a:ext>
            </a:extLst>
          </p:cNvPr>
          <p:cNvPicPr>
            <a:picLocks noChangeAspect="1"/>
          </p:cNvPicPr>
          <p:nvPr/>
        </p:nvPicPr>
        <p:blipFill>
          <a:blip r:embed="rId2"/>
          <a:stretch>
            <a:fillRect/>
          </a:stretch>
        </p:blipFill>
        <p:spPr>
          <a:xfrm>
            <a:off x="7605406" y="2460204"/>
            <a:ext cx="4255452" cy="4078708"/>
          </a:xfrm>
          <a:prstGeom prst="rect">
            <a:avLst/>
          </a:prstGeom>
        </p:spPr>
      </p:pic>
    </p:spTree>
    <p:extLst>
      <p:ext uri="{BB962C8B-B14F-4D97-AF65-F5344CB8AC3E}">
        <p14:creationId xmlns:p14="http://schemas.microsoft.com/office/powerpoint/2010/main" val="902125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4D-27E9-8D42-2EFC-0D4351E2595A}"/>
              </a:ext>
            </a:extLst>
          </p:cNvPr>
          <p:cNvSpPr>
            <a:spLocks noGrp="1"/>
          </p:cNvSpPr>
          <p:nvPr>
            <p:ph type="title"/>
          </p:nvPr>
        </p:nvSpPr>
        <p:spPr>
          <a:xfrm>
            <a:off x="839788" y="1076960"/>
            <a:ext cx="10515600" cy="555070"/>
          </a:xfrm>
        </p:spPr>
        <p:txBody>
          <a:bodyPr>
            <a:normAutofit fontScale="90000"/>
          </a:bodyPr>
          <a:lstStyle/>
          <a:p>
            <a:r>
              <a:rPr lang="en-IN" b="1" dirty="0"/>
              <a:t>Threshold control</a:t>
            </a:r>
          </a:p>
        </p:txBody>
      </p:sp>
      <p:sp>
        <p:nvSpPr>
          <p:cNvPr id="8" name="Slide Number Placeholder 7">
            <a:extLst>
              <a:ext uri="{FF2B5EF4-FFF2-40B4-BE49-F238E27FC236}">
                <a16:creationId xmlns:a16="http://schemas.microsoft.com/office/drawing/2014/main" id="{4C88AB79-E225-7F63-D51B-D8136888AC38}"/>
              </a:ext>
            </a:extLst>
          </p:cNvPr>
          <p:cNvSpPr>
            <a:spLocks noGrp="1"/>
          </p:cNvSpPr>
          <p:nvPr>
            <p:ph type="sldNum" sz="quarter" idx="12"/>
          </p:nvPr>
        </p:nvSpPr>
        <p:spPr/>
        <p:txBody>
          <a:bodyPr/>
          <a:lstStyle/>
          <a:p>
            <a:fld id="{294A09A9-5501-47C1-A89A-A340965A2BE2}" type="slidenum">
              <a:rPr lang="en-US" smtClean="0"/>
              <a:t>24</a:t>
            </a:fld>
            <a:endParaRPr lang="en-US" dirty="0"/>
          </a:p>
        </p:txBody>
      </p:sp>
      <p:sp>
        <p:nvSpPr>
          <p:cNvPr id="3" name="TextBox 2">
            <a:extLst>
              <a:ext uri="{FF2B5EF4-FFF2-40B4-BE49-F238E27FC236}">
                <a16:creationId xmlns:a16="http://schemas.microsoft.com/office/drawing/2014/main" id="{13BAD53A-01D8-0A5E-900B-0E3DE9DD3EE8}"/>
              </a:ext>
            </a:extLst>
          </p:cNvPr>
          <p:cNvSpPr txBox="1"/>
          <p:nvPr/>
        </p:nvSpPr>
        <p:spPr>
          <a:xfrm>
            <a:off x="839788" y="2316480"/>
            <a:ext cx="10515600" cy="2954655"/>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effectLst/>
                <a:ea typeface="Arial" panose="020B0604020202020204" pitchFamily="34" charset="0"/>
              </a:rPr>
              <a:t>When the heater is ON if the temperature rises above 35 degree </a:t>
            </a:r>
            <a:r>
              <a:rPr lang="en-IN" sz="2400" dirty="0" err="1">
                <a:effectLst/>
                <a:ea typeface="Arial" panose="020B0604020202020204" pitchFamily="34" charset="0"/>
              </a:rPr>
              <a:t>celsius</a:t>
            </a:r>
            <a:r>
              <a:rPr lang="en-IN" sz="2400" dirty="0">
                <a:effectLst/>
                <a:ea typeface="Arial" panose="020B0604020202020204" pitchFamily="34" charset="0"/>
              </a:rPr>
              <a:t> then heater should turn OFF automatically and message “Temperature is more than 35 degree Celsius Turning OFF the heater” should be displayed on the virtual terminal, “HT_R OFF” on CLCD.</a:t>
            </a:r>
            <a:endParaRPr lang="en-IN" sz="2400" dirty="0"/>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effectLst/>
                <a:ea typeface="Arial" panose="020B0604020202020204" pitchFamily="34" charset="0"/>
              </a:rPr>
              <a:t>When the water in the tank is full, turn off the inlet valve automatically and display “water level is full water inflow disabled” .</a:t>
            </a:r>
          </a:p>
          <a:p>
            <a:endParaRPr lang="en-IN" dirty="0"/>
          </a:p>
        </p:txBody>
      </p:sp>
    </p:spTree>
    <p:extLst>
      <p:ext uri="{BB962C8B-B14F-4D97-AF65-F5344CB8AC3E}">
        <p14:creationId xmlns:p14="http://schemas.microsoft.com/office/powerpoint/2010/main" val="1764243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4D-27E9-8D42-2EFC-0D4351E2595A}"/>
              </a:ext>
            </a:extLst>
          </p:cNvPr>
          <p:cNvSpPr>
            <a:spLocks noGrp="1"/>
          </p:cNvSpPr>
          <p:nvPr>
            <p:ph type="title"/>
          </p:nvPr>
        </p:nvSpPr>
        <p:spPr>
          <a:xfrm>
            <a:off x="839788" y="671332"/>
            <a:ext cx="10515600" cy="960698"/>
          </a:xfrm>
        </p:spPr>
        <p:txBody>
          <a:bodyPr>
            <a:normAutofit/>
          </a:bodyPr>
          <a:lstStyle/>
          <a:p>
            <a:r>
              <a:rPr lang="en-IN" b="1" dirty="0"/>
              <a:t>Notification</a:t>
            </a:r>
          </a:p>
        </p:txBody>
      </p:sp>
      <p:sp>
        <p:nvSpPr>
          <p:cNvPr id="8" name="Slide Number Placeholder 7">
            <a:extLst>
              <a:ext uri="{FF2B5EF4-FFF2-40B4-BE49-F238E27FC236}">
                <a16:creationId xmlns:a16="http://schemas.microsoft.com/office/drawing/2014/main" id="{4C88AB79-E225-7F63-D51B-D8136888AC38}"/>
              </a:ext>
            </a:extLst>
          </p:cNvPr>
          <p:cNvSpPr>
            <a:spLocks noGrp="1"/>
          </p:cNvSpPr>
          <p:nvPr>
            <p:ph type="sldNum" sz="quarter" idx="12"/>
          </p:nvPr>
        </p:nvSpPr>
        <p:spPr/>
        <p:txBody>
          <a:bodyPr/>
          <a:lstStyle/>
          <a:p>
            <a:fld id="{294A09A9-5501-47C1-A89A-A340965A2BE2}" type="slidenum">
              <a:rPr lang="en-US" smtClean="0"/>
              <a:t>25</a:t>
            </a:fld>
            <a:endParaRPr lang="en-US" dirty="0"/>
          </a:p>
        </p:txBody>
      </p:sp>
      <p:pic>
        <p:nvPicPr>
          <p:cNvPr id="5" name="Picture 4">
            <a:extLst>
              <a:ext uri="{FF2B5EF4-FFF2-40B4-BE49-F238E27FC236}">
                <a16:creationId xmlns:a16="http://schemas.microsoft.com/office/drawing/2014/main" id="{A1EF0B18-40E1-EA50-4583-67E800A615A4}"/>
              </a:ext>
            </a:extLst>
          </p:cNvPr>
          <p:cNvPicPr>
            <a:picLocks noChangeAspect="1"/>
          </p:cNvPicPr>
          <p:nvPr/>
        </p:nvPicPr>
        <p:blipFill>
          <a:blip r:embed="rId2"/>
          <a:stretch>
            <a:fillRect/>
          </a:stretch>
        </p:blipFill>
        <p:spPr>
          <a:xfrm>
            <a:off x="839788" y="1859589"/>
            <a:ext cx="2879647" cy="20180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Picture 8">
            <a:extLst>
              <a:ext uri="{FF2B5EF4-FFF2-40B4-BE49-F238E27FC236}">
                <a16:creationId xmlns:a16="http://schemas.microsoft.com/office/drawing/2014/main" id="{6AACC0CC-0AE3-B935-BD54-886394D5077B}"/>
              </a:ext>
            </a:extLst>
          </p:cNvPr>
          <p:cNvPicPr>
            <a:picLocks noChangeAspect="1"/>
          </p:cNvPicPr>
          <p:nvPr/>
        </p:nvPicPr>
        <p:blipFill>
          <a:blip r:embed="rId2"/>
          <a:stretch>
            <a:fillRect/>
          </a:stretch>
        </p:blipFill>
        <p:spPr>
          <a:xfrm>
            <a:off x="839787" y="4037284"/>
            <a:ext cx="2907905" cy="20180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1" name="Picture 10">
            <a:extLst>
              <a:ext uri="{FF2B5EF4-FFF2-40B4-BE49-F238E27FC236}">
                <a16:creationId xmlns:a16="http://schemas.microsoft.com/office/drawing/2014/main" id="{83344568-112E-D6EE-FA80-A2B7571816A7}"/>
              </a:ext>
            </a:extLst>
          </p:cNvPr>
          <p:cNvPicPr>
            <a:picLocks noChangeAspect="1"/>
          </p:cNvPicPr>
          <p:nvPr/>
        </p:nvPicPr>
        <p:blipFill>
          <a:blip r:embed="rId3"/>
          <a:stretch>
            <a:fillRect/>
          </a:stretch>
        </p:blipFill>
        <p:spPr>
          <a:xfrm>
            <a:off x="7362095" y="1944232"/>
            <a:ext cx="3691825" cy="193343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3" name="Picture 12">
            <a:extLst>
              <a:ext uri="{FF2B5EF4-FFF2-40B4-BE49-F238E27FC236}">
                <a16:creationId xmlns:a16="http://schemas.microsoft.com/office/drawing/2014/main" id="{B79A06C3-8279-F0BE-E5A4-79CBEDD3646B}"/>
              </a:ext>
            </a:extLst>
          </p:cNvPr>
          <p:cNvPicPr>
            <a:picLocks noChangeAspect="1"/>
          </p:cNvPicPr>
          <p:nvPr/>
        </p:nvPicPr>
        <p:blipFill>
          <a:blip r:embed="rId3"/>
          <a:stretch>
            <a:fillRect/>
          </a:stretch>
        </p:blipFill>
        <p:spPr>
          <a:xfrm>
            <a:off x="7362095" y="4183118"/>
            <a:ext cx="3691825" cy="187224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5305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4D-27E9-8D42-2EFC-0D4351E2595A}"/>
              </a:ext>
            </a:extLst>
          </p:cNvPr>
          <p:cNvSpPr>
            <a:spLocks noGrp="1"/>
          </p:cNvSpPr>
          <p:nvPr>
            <p:ph type="title"/>
          </p:nvPr>
        </p:nvSpPr>
        <p:spPr>
          <a:xfrm>
            <a:off x="839788" y="671332"/>
            <a:ext cx="10515600" cy="960698"/>
          </a:xfrm>
        </p:spPr>
        <p:txBody>
          <a:bodyPr>
            <a:normAutofit/>
          </a:bodyPr>
          <a:lstStyle/>
          <a:p>
            <a:r>
              <a:rPr lang="en-IN" b="1" dirty="0"/>
              <a:t>Project images:</a:t>
            </a:r>
          </a:p>
        </p:txBody>
      </p:sp>
      <p:sp>
        <p:nvSpPr>
          <p:cNvPr id="8" name="Slide Number Placeholder 7">
            <a:extLst>
              <a:ext uri="{FF2B5EF4-FFF2-40B4-BE49-F238E27FC236}">
                <a16:creationId xmlns:a16="http://schemas.microsoft.com/office/drawing/2014/main" id="{4C88AB79-E225-7F63-D51B-D8136888AC38}"/>
              </a:ext>
            </a:extLst>
          </p:cNvPr>
          <p:cNvSpPr>
            <a:spLocks noGrp="1"/>
          </p:cNvSpPr>
          <p:nvPr>
            <p:ph type="sldNum" sz="quarter" idx="12"/>
          </p:nvPr>
        </p:nvSpPr>
        <p:spPr/>
        <p:txBody>
          <a:bodyPr/>
          <a:lstStyle/>
          <a:p>
            <a:fld id="{294A09A9-5501-47C1-A89A-A340965A2BE2}" type="slidenum">
              <a:rPr lang="en-US" smtClean="0"/>
              <a:t>26</a:t>
            </a:fld>
            <a:endParaRPr lang="en-US" dirty="0"/>
          </a:p>
        </p:txBody>
      </p:sp>
      <p:pic>
        <p:nvPicPr>
          <p:cNvPr id="4" name="Picture 3">
            <a:extLst>
              <a:ext uri="{FF2B5EF4-FFF2-40B4-BE49-F238E27FC236}">
                <a16:creationId xmlns:a16="http://schemas.microsoft.com/office/drawing/2014/main" id="{F15E99B7-75A6-52A5-6A61-9359F88A1F64}"/>
              </a:ext>
            </a:extLst>
          </p:cNvPr>
          <p:cNvPicPr>
            <a:picLocks noChangeAspect="1"/>
          </p:cNvPicPr>
          <p:nvPr/>
        </p:nvPicPr>
        <p:blipFill>
          <a:blip r:embed="rId2"/>
          <a:stretch>
            <a:fillRect/>
          </a:stretch>
        </p:blipFill>
        <p:spPr>
          <a:xfrm>
            <a:off x="839788" y="1879600"/>
            <a:ext cx="10515600" cy="4307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4909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4D-27E9-8D42-2EFC-0D4351E2595A}"/>
              </a:ext>
            </a:extLst>
          </p:cNvPr>
          <p:cNvSpPr>
            <a:spLocks noGrp="1"/>
          </p:cNvSpPr>
          <p:nvPr>
            <p:ph type="title"/>
          </p:nvPr>
        </p:nvSpPr>
        <p:spPr>
          <a:xfrm>
            <a:off x="839788" y="671332"/>
            <a:ext cx="10515600" cy="960698"/>
          </a:xfrm>
        </p:spPr>
        <p:txBody>
          <a:bodyPr>
            <a:normAutofit/>
          </a:bodyPr>
          <a:lstStyle/>
          <a:p>
            <a:r>
              <a:rPr lang="en-IN" b="1" dirty="0"/>
              <a:t>Project images:</a:t>
            </a:r>
          </a:p>
        </p:txBody>
      </p:sp>
      <p:sp>
        <p:nvSpPr>
          <p:cNvPr id="8" name="Slide Number Placeholder 7">
            <a:extLst>
              <a:ext uri="{FF2B5EF4-FFF2-40B4-BE49-F238E27FC236}">
                <a16:creationId xmlns:a16="http://schemas.microsoft.com/office/drawing/2014/main" id="{4C88AB79-E225-7F63-D51B-D8136888AC38}"/>
              </a:ext>
            </a:extLst>
          </p:cNvPr>
          <p:cNvSpPr>
            <a:spLocks noGrp="1"/>
          </p:cNvSpPr>
          <p:nvPr>
            <p:ph type="sldNum" sz="quarter" idx="12"/>
          </p:nvPr>
        </p:nvSpPr>
        <p:spPr/>
        <p:txBody>
          <a:bodyPr/>
          <a:lstStyle/>
          <a:p>
            <a:fld id="{294A09A9-5501-47C1-A89A-A340965A2BE2}" type="slidenum">
              <a:rPr lang="en-US" smtClean="0"/>
              <a:t>27</a:t>
            </a:fld>
            <a:endParaRPr lang="en-US" dirty="0"/>
          </a:p>
        </p:txBody>
      </p:sp>
      <p:pic>
        <p:nvPicPr>
          <p:cNvPr id="4" name="Picture 3">
            <a:extLst>
              <a:ext uri="{FF2B5EF4-FFF2-40B4-BE49-F238E27FC236}">
                <a16:creationId xmlns:a16="http://schemas.microsoft.com/office/drawing/2014/main" id="{B8B0A440-D508-6F3E-A57E-44F9577FF876}"/>
              </a:ext>
            </a:extLst>
          </p:cNvPr>
          <p:cNvPicPr>
            <a:picLocks noChangeAspect="1"/>
          </p:cNvPicPr>
          <p:nvPr/>
        </p:nvPicPr>
        <p:blipFill>
          <a:blip r:embed="rId2"/>
          <a:stretch>
            <a:fillRect/>
          </a:stretch>
        </p:blipFill>
        <p:spPr>
          <a:xfrm>
            <a:off x="2063407" y="1913749"/>
            <a:ext cx="7902625" cy="41608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0791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202944"/>
            <a:ext cx="8695944" cy="611632"/>
          </a:xfrm>
        </p:spPr>
        <p:txBody>
          <a:bodyPr>
            <a:normAutofit fontScale="90000"/>
          </a:bodyPr>
          <a:lstStyle/>
          <a:p>
            <a:r>
              <a:rPr lang="en-US" b="1" dirty="0"/>
              <a:t>Conclusion</a:t>
            </a:r>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86000" y="2080260"/>
            <a:ext cx="7744968" cy="2697480"/>
          </a:xfrm>
        </p:spPr>
        <p:txBody>
          <a:bodyPr>
            <a:normAutofit fontScale="92500"/>
          </a:bodyPr>
          <a:lstStyle/>
          <a:p>
            <a:pPr marL="342900" indent="-342900" algn="just">
              <a:buFont typeface="Arial" panose="020B0604020202020204" pitchFamily="34" charset="0"/>
              <a:buChar char="•"/>
            </a:pPr>
            <a:r>
              <a:rPr lang="en-IN" sz="2300" dirty="0">
                <a:effectLst/>
                <a:latin typeface="+mn-lt"/>
                <a:ea typeface="Arial" panose="020B0604020202020204" pitchFamily="34" charset="0"/>
              </a:rPr>
              <a:t>Using BLYNK Iot  application and Picsimlab simulator, simulated home automation, where LED, temperature system, Serial tank resembles  Light, Heater, Cooler and Water tank in real time.</a:t>
            </a:r>
          </a:p>
          <a:p>
            <a:pPr marL="342900" indent="-342900" algn="just">
              <a:buFont typeface="Arial" panose="020B0604020202020204" pitchFamily="34" charset="0"/>
              <a:buChar char="•"/>
            </a:pPr>
            <a:r>
              <a:rPr lang="en-IN" sz="2300" dirty="0">
                <a:effectLst/>
                <a:latin typeface="+mn-lt"/>
                <a:ea typeface="Arial" panose="020B0604020202020204" pitchFamily="34" charset="0"/>
              </a:rPr>
              <a:t>CLCD acts like a dashboard used for displaying the events, Widgets from Blynk Iot app like button widgets are used to control heater, cooler and inlet valve, outlet valve.</a:t>
            </a:r>
          </a:p>
          <a:p>
            <a:pPr marL="342900" indent="-342900" algn="just">
              <a:buFont typeface="Arial" panose="020B0604020202020204" pitchFamily="34" charset="0"/>
              <a:buChar char="•"/>
            </a:pPr>
            <a:r>
              <a:rPr lang="en-IN" sz="2300" dirty="0">
                <a:effectLst/>
                <a:latin typeface="+mn-lt"/>
                <a:ea typeface="Arial" panose="020B0604020202020204" pitchFamily="34" charset="0"/>
              </a:rPr>
              <a:t>Gauge widgets to display the temperature and volume of the water.</a:t>
            </a:r>
          </a:p>
          <a:p>
            <a:pPr algn="l">
              <a:lnSpc>
                <a:spcPct val="100000"/>
              </a:lnSpc>
            </a:pPr>
            <a:endParaRPr lang="en-US" sz="2000" dirty="0">
              <a:solidFill>
                <a:schemeClr val="accent3"/>
              </a:solidFill>
              <a:latin typeface="Gill Sans Nova Light" panose="020B0302020104020203" pitchFamily="34" charset="0"/>
              <a:ea typeface="+mn-lt"/>
              <a:cs typeface="Gill Sans Light" panose="020B0302020104020203" pitchFamily="34" charset="-79"/>
            </a:endParaRP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592570" y="1661160"/>
            <a:ext cx="4111750" cy="3535680"/>
          </a:xfrm>
        </p:spPr>
        <p:txBody>
          <a:bodyPr>
            <a:normAutofit/>
          </a:bodyPr>
          <a:lstStyle/>
          <a:p>
            <a:r>
              <a:rPr lang="en-US" sz="4400" b="1" dirty="0"/>
              <a:t>@EMERTXE</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1AA4-36DD-1115-DDB5-960945BF050D}"/>
              </a:ext>
            </a:extLst>
          </p:cNvPr>
          <p:cNvSpPr>
            <a:spLocks noGrp="1"/>
          </p:cNvSpPr>
          <p:nvPr>
            <p:ph type="title"/>
          </p:nvPr>
        </p:nvSpPr>
        <p:spPr>
          <a:xfrm>
            <a:off x="838200" y="334346"/>
            <a:ext cx="10515600" cy="1325880"/>
          </a:xfrm>
        </p:spPr>
        <p:txBody>
          <a:bodyPr/>
          <a:lstStyle/>
          <a:p>
            <a:r>
              <a:rPr lang="en-IN" dirty="0"/>
              <a:t>What we learnt in this internship:</a:t>
            </a:r>
          </a:p>
        </p:txBody>
      </p:sp>
      <p:sp>
        <p:nvSpPr>
          <p:cNvPr id="3" name="Content Placeholder 2">
            <a:extLst>
              <a:ext uri="{FF2B5EF4-FFF2-40B4-BE49-F238E27FC236}">
                <a16:creationId xmlns:a16="http://schemas.microsoft.com/office/drawing/2014/main" id="{81A43B24-FF19-4078-0033-C1427584DDF3}"/>
              </a:ext>
            </a:extLst>
          </p:cNvPr>
          <p:cNvSpPr>
            <a:spLocks noGrp="1"/>
          </p:cNvSpPr>
          <p:nvPr>
            <p:ph idx="1"/>
          </p:nvPr>
        </p:nvSpPr>
        <p:spPr>
          <a:xfrm>
            <a:off x="609600" y="1905001"/>
            <a:ext cx="10972800" cy="4572000"/>
          </a:xfrm>
        </p:spPr>
        <p:txBody>
          <a:bodyPr/>
          <a:lstStyle/>
          <a:p>
            <a:pPr marL="0" indent="0">
              <a:buNone/>
            </a:pPr>
            <a:r>
              <a:rPr lang="en-IN" dirty="0"/>
              <a:t>Week 1:</a:t>
            </a:r>
          </a:p>
          <a:p>
            <a:r>
              <a:rPr lang="en-IN" dirty="0"/>
              <a:t>C programming and its Data Types.</a:t>
            </a:r>
          </a:p>
          <a:p>
            <a:r>
              <a:rPr lang="en-IN" dirty="0"/>
              <a:t>Conditional statement and Different types of operators.</a:t>
            </a:r>
          </a:p>
          <a:p>
            <a:r>
              <a:rPr lang="en-IN" dirty="0"/>
              <a:t>Pointers and Functions.</a:t>
            </a:r>
          </a:p>
          <a:p>
            <a:r>
              <a:rPr lang="en-IN" dirty="0"/>
              <a:t>String manipulation and Storage classes.</a:t>
            </a:r>
          </a:p>
        </p:txBody>
      </p:sp>
      <p:sp>
        <p:nvSpPr>
          <p:cNvPr id="5" name="Slide Number Placeholder 4">
            <a:extLst>
              <a:ext uri="{FF2B5EF4-FFF2-40B4-BE49-F238E27FC236}">
                <a16:creationId xmlns:a16="http://schemas.microsoft.com/office/drawing/2014/main" id="{A1E5C73B-DA0E-BF02-0E22-53EF1191BB0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0210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5CD44-E8EB-174D-A9A1-371B27AAE500}"/>
              </a:ext>
            </a:extLst>
          </p:cNvPr>
          <p:cNvSpPr>
            <a:spLocks noGrp="1"/>
          </p:cNvSpPr>
          <p:nvPr>
            <p:ph idx="1"/>
          </p:nvPr>
        </p:nvSpPr>
        <p:spPr>
          <a:xfrm>
            <a:off x="1214004" y="1672792"/>
            <a:ext cx="9763991" cy="5241529"/>
          </a:xfrm>
        </p:spPr>
        <p:txBody>
          <a:bodyPr>
            <a:normAutofit/>
          </a:bodyPr>
          <a:lstStyle/>
          <a:p>
            <a:pPr algn="just"/>
            <a:r>
              <a:rPr lang="en-US" b="1" dirty="0"/>
              <a:t> C </a:t>
            </a:r>
            <a:r>
              <a:rPr lang="en-US" b="1" u="sng" dirty="0"/>
              <a:t>programming</a:t>
            </a:r>
            <a:r>
              <a:rPr lang="en-US" dirty="0"/>
              <a:t>:- where it is used and it’s characteristics. </a:t>
            </a:r>
          </a:p>
          <a:p>
            <a:pPr algn="just"/>
            <a:r>
              <a:rPr lang="en-US" dirty="0"/>
              <a:t> </a:t>
            </a:r>
            <a:r>
              <a:rPr lang="en-US" u="sng" dirty="0"/>
              <a:t>Key</a:t>
            </a:r>
            <a:r>
              <a:rPr lang="en-US" dirty="0"/>
              <a:t> </a:t>
            </a:r>
            <a:r>
              <a:rPr lang="en-US" u="sng" dirty="0"/>
              <a:t>words</a:t>
            </a:r>
            <a:r>
              <a:rPr lang="en-US" dirty="0"/>
              <a:t>:-</a:t>
            </a:r>
          </a:p>
          <a:p>
            <a:pPr algn="just"/>
            <a:r>
              <a:rPr lang="en-US" dirty="0"/>
              <a:t> Basic data </a:t>
            </a:r>
            <a:r>
              <a:rPr lang="en-US" dirty="0" err="1"/>
              <a:t>types,modifiers,Qualifiers,loops,jumps</a:t>
            </a:r>
            <a:r>
              <a:rPr lang="en-US" dirty="0"/>
              <a:t> </a:t>
            </a:r>
            <a:r>
              <a:rPr lang="en-US" dirty="0" err="1"/>
              <a:t>etc</a:t>
            </a:r>
            <a:r>
              <a:rPr lang="en-US" dirty="0"/>
              <a:t>….,</a:t>
            </a:r>
          </a:p>
          <a:p>
            <a:pPr algn="just"/>
            <a:r>
              <a:rPr lang="en-US" dirty="0"/>
              <a:t> Data </a:t>
            </a:r>
            <a:r>
              <a:rPr lang="en-US" dirty="0" err="1"/>
              <a:t>representation,Basic</a:t>
            </a:r>
            <a:r>
              <a:rPr lang="en-US" dirty="0"/>
              <a:t> Data </a:t>
            </a:r>
            <a:r>
              <a:rPr lang="en-US" dirty="0" err="1"/>
              <a:t>types,Conditional</a:t>
            </a:r>
            <a:r>
              <a:rPr lang="en-US" dirty="0"/>
              <a:t> constructs,</a:t>
            </a:r>
          </a:p>
          <a:p>
            <a:pPr algn="just"/>
            <a:r>
              <a:rPr lang="en-US" dirty="0"/>
              <a:t> Operators ,Array ,Pointers.</a:t>
            </a:r>
          </a:p>
          <a:p>
            <a:pPr algn="just"/>
            <a:r>
              <a:rPr lang="en-US" dirty="0"/>
              <a:t> Embedded C - Recursion, Const with pointers and strings.</a:t>
            </a:r>
          </a:p>
          <a:p>
            <a:pPr algn="just"/>
            <a:r>
              <a:rPr lang="en-US" dirty="0"/>
              <a:t> Embedded C – Pre processor and UDT structures, storage classes.          </a:t>
            </a:r>
          </a:p>
        </p:txBody>
      </p:sp>
      <p:sp>
        <p:nvSpPr>
          <p:cNvPr id="5" name="Slide Number Placeholder 4">
            <a:extLst>
              <a:ext uri="{FF2B5EF4-FFF2-40B4-BE49-F238E27FC236}">
                <a16:creationId xmlns:a16="http://schemas.microsoft.com/office/drawing/2014/main" id="{22393E37-ED8E-4348-A864-16975D2139A8}"/>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68910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1AA4-36DD-1115-DDB5-960945BF050D}"/>
              </a:ext>
            </a:extLst>
          </p:cNvPr>
          <p:cNvSpPr>
            <a:spLocks noGrp="1"/>
          </p:cNvSpPr>
          <p:nvPr>
            <p:ph type="title"/>
          </p:nvPr>
        </p:nvSpPr>
        <p:spPr>
          <a:xfrm>
            <a:off x="838200" y="334346"/>
            <a:ext cx="10515600" cy="1325880"/>
          </a:xfrm>
        </p:spPr>
        <p:txBody>
          <a:bodyPr/>
          <a:lstStyle/>
          <a:p>
            <a:r>
              <a:rPr lang="en-IN" dirty="0"/>
              <a:t>What we learnt in this internship:</a:t>
            </a:r>
          </a:p>
        </p:txBody>
      </p:sp>
      <p:sp>
        <p:nvSpPr>
          <p:cNvPr id="3" name="Content Placeholder 2">
            <a:extLst>
              <a:ext uri="{FF2B5EF4-FFF2-40B4-BE49-F238E27FC236}">
                <a16:creationId xmlns:a16="http://schemas.microsoft.com/office/drawing/2014/main" id="{81A43B24-FF19-4078-0033-C1427584DDF3}"/>
              </a:ext>
            </a:extLst>
          </p:cNvPr>
          <p:cNvSpPr>
            <a:spLocks noGrp="1"/>
          </p:cNvSpPr>
          <p:nvPr>
            <p:ph idx="1"/>
          </p:nvPr>
        </p:nvSpPr>
        <p:spPr>
          <a:xfrm>
            <a:off x="609600" y="1905001"/>
            <a:ext cx="10972800" cy="4572000"/>
          </a:xfrm>
        </p:spPr>
        <p:txBody>
          <a:bodyPr/>
          <a:lstStyle/>
          <a:p>
            <a:pPr marL="0" indent="0">
              <a:buNone/>
            </a:pPr>
            <a:r>
              <a:rPr lang="en-IN" dirty="0"/>
              <a:t>Week 2:</a:t>
            </a:r>
          </a:p>
          <a:p>
            <a:r>
              <a:rPr lang="en-IN" dirty="0"/>
              <a:t>Introduction to C++ classes , object creation.</a:t>
            </a:r>
          </a:p>
          <a:p>
            <a:r>
              <a:rPr lang="en-IN" dirty="0"/>
              <a:t>Constructors and Destructors.</a:t>
            </a:r>
          </a:p>
          <a:p>
            <a:r>
              <a:rPr lang="en-IN" dirty="0"/>
              <a:t>Introduction to IOT and its applications.</a:t>
            </a:r>
          </a:p>
          <a:p>
            <a:r>
              <a:rPr lang="en-IN" dirty="0"/>
              <a:t>Installation of Arduino IDE , Null modem emulator , Picsimlab and all other required libraries.</a:t>
            </a:r>
          </a:p>
          <a:p>
            <a:pPr marL="0" indent="0">
              <a:buNone/>
            </a:pPr>
            <a:endParaRPr lang="en-IN" dirty="0"/>
          </a:p>
          <a:p>
            <a:pPr marL="0" indent="0">
              <a:buNone/>
            </a:pPr>
            <a:r>
              <a:rPr lang="en-IN" dirty="0"/>
              <a:t>       Week 3 and week 4 , we started building our Home automation Project.</a:t>
            </a:r>
          </a:p>
        </p:txBody>
      </p:sp>
      <p:sp>
        <p:nvSpPr>
          <p:cNvPr id="5" name="Slide Number Placeholder 4">
            <a:extLst>
              <a:ext uri="{FF2B5EF4-FFF2-40B4-BE49-F238E27FC236}">
                <a16:creationId xmlns:a16="http://schemas.microsoft.com/office/drawing/2014/main" id="{A1E5C73B-DA0E-BF02-0E22-53EF1191BB0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29083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CC7A-319A-5A40-9015-3FDD8F00EE2D}"/>
              </a:ext>
            </a:extLst>
          </p:cNvPr>
          <p:cNvSpPr>
            <a:spLocks noGrp="1"/>
          </p:cNvSpPr>
          <p:nvPr>
            <p:ph type="title"/>
          </p:nvPr>
        </p:nvSpPr>
        <p:spPr>
          <a:xfrm>
            <a:off x="228600" y="380999"/>
            <a:ext cx="10607634" cy="750868"/>
          </a:xfrm>
        </p:spPr>
        <p:txBody>
          <a:bodyPr/>
          <a:lstStyle/>
          <a:p>
            <a:r>
              <a:rPr lang="en-US" b="1">
                <a:solidFill>
                  <a:schemeClr val="tx1"/>
                </a:solidFill>
              </a:rPr>
              <a:t>Introduction</a:t>
            </a:r>
            <a:r>
              <a:rPr lang="en-US">
                <a:solidFill>
                  <a:schemeClr val="tx1"/>
                </a:solidFill>
              </a:rPr>
              <a:t> </a:t>
            </a:r>
            <a:r>
              <a:rPr lang="en-US" b="1">
                <a:solidFill>
                  <a:schemeClr val="tx1"/>
                </a:solidFill>
              </a:rPr>
              <a:t>to</a:t>
            </a:r>
            <a:r>
              <a:rPr lang="en-US">
                <a:solidFill>
                  <a:schemeClr val="tx1"/>
                </a:solidFill>
              </a:rPr>
              <a:t> </a:t>
            </a:r>
            <a:r>
              <a:rPr lang="en-US" b="1">
                <a:solidFill>
                  <a:schemeClr val="tx1"/>
                </a:solidFill>
              </a:rPr>
              <a:t>Iot:-</a:t>
            </a:r>
          </a:p>
        </p:txBody>
      </p:sp>
      <p:sp>
        <p:nvSpPr>
          <p:cNvPr id="3" name="Content Placeholder 2">
            <a:extLst>
              <a:ext uri="{FF2B5EF4-FFF2-40B4-BE49-F238E27FC236}">
                <a16:creationId xmlns:a16="http://schemas.microsoft.com/office/drawing/2014/main" id="{901F767E-16CF-4C41-906C-CB38768B652E}"/>
              </a:ext>
            </a:extLst>
          </p:cNvPr>
          <p:cNvSpPr>
            <a:spLocks noGrp="1"/>
          </p:cNvSpPr>
          <p:nvPr>
            <p:ph idx="1"/>
          </p:nvPr>
        </p:nvSpPr>
        <p:spPr>
          <a:xfrm>
            <a:off x="639412" y="1521786"/>
            <a:ext cx="10913176" cy="5017126"/>
          </a:xfrm>
        </p:spPr>
        <p:txBody>
          <a:bodyPr>
            <a:normAutofit/>
          </a:bodyPr>
          <a:lstStyle/>
          <a:p>
            <a:pPr algn="just"/>
            <a:r>
              <a:rPr lang="en-US" dirty="0">
                <a:solidFill>
                  <a:schemeClr val="tx1"/>
                </a:solidFill>
              </a:rPr>
              <a:t>The Internet of Things (IoT) is the network of physical objects that contain embedded technology to communicate and sense or interact with their internal states or the external environment.</a:t>
            </a:r>
          </a:p>
          <a:p>
            <a:pPr algn="just"/>
            <a:r>
              <a:rPr lang="en-US" dirty="0">
                <a:solidFill>
                  <a:schemeClr val="tx1"/>
                </a:solidFill>
              </a:rPr>
              <a:t>These devices range from ordinary household objects </a:t>
            </a:r>
            <a:r>
              <a:rPr lang="en-US" dirty="0" err="1">
                <a:solidFill>
                  <a:schemeClr val="tx1"/>
                </a:solidFill>
              </a:rPr>
              <a:t>tosophisticated</a:t>
            </a:r>
            <a:r>
              <a:rPr lang="en-US" dirty="0">
                <a:solidFill>
                  <a:schemeClr val="tx1"/>
                </a:solidFill>
              </a:rPr>
              <a:t> industrial tools. With more than 7 billion connected </a:t>
            </a:r>
            <a:r>
              <a:rPr lang="en-US" dirty="0" err="1">
                <a:solidFill>
                  <a:schemeClr val="tx1"/>
                </a:solidFill>
              </a:rPr>
              <a:t>loT</a:t>
            </a:r>
            <a:r>
              <a:rPr lang="en-US" dirty="0">
                <a:solidFill>
                  <a:schemeClr val="tx1"/>
                </a:solidFill>
              </a:rPr>
              <a:t> devices today, experts are expecting this number to grow to 10billion by 2020 and 22 billion by 2025.</a:t>
            </a:r>
          </a:p>
          <a:p>
            <a:pPr algn="just"/>
            <a:r>
              <a:rPr lang="en-US" dirty="0">
                <a:solidFill>
                  <a:schemeClr val="tx1"/>
                </a:solidFill>
              </a:rPr>
              <a:t>By means of low-cost computing, the cloud, big data, analytics, and mobile technologies, physical things can share and collect data with minimal human intervention. In this hyper connected world, digital systems can record, monitor, and adjust each interaction between. connected things. The physical world meets the digital world-and they cooperate.</a:t>
            </a:r>
          </a:p>
        </p:txBody>
      </p:sp>
      <p:sp>
        <p:nvSpPr>
          <p:cNvPr id="5" name="Slide Number Placeholder 4">
            <a:extLst>
              <a:ext uri="{FF2B5EF4-FFF2-40B4-BE49-F238E27FC236}">
                <a16:creationId xmlns:a16="http://schemas.microsoft.com/office/drawing/2014/main" id="{05464007-8B66-DD47-89D6-8DB495140BF7}"/>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87570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1A8E-0755-D649-911E-7C6F0374AF3E}"/>
              </a:ext>
            </a:extLst>
          </p:cNvPr>
          <p:cNvSpPr>
            <a:spLocks noGrp="1"/>
          </p:cNvSpPr>
          <p:nvPr>
            <p:ph type="title"/>
          </p:nvPr>
        </p:nvSpPr>
        <p:spPr>
          <a:xfrm>
            <a:off x="-2239169" y="369083"/>
            <a:ext cx="10515600" cy="365125"/>
          </a:xfrm>
        </p:spPr>
        <p:txBody>
          <a:bodyPr>
            <a:normAutofit fontScale="90000"/>
          </a:bodyPr>
          <a:lstStyle/>
          <a:p>
            <a:r>
              <a:rPr lang="en-US" b="1" u="sng">
                <a:solidFill>
                  <a:schemeClr val="tx1"/>
                </a:solidFill>
              </a:rPr>
              <a:t>Iot</a:t>
            </a:r>
            <a:r>
              <a:rPr lang="en-US"/>
              <a:t> </a:t>
            </a:r>
            <a:r>
              <a:rPr lang="en-US" b="1" u="sng">
                <a:solidFill>
                  <a:schemeClr val="tx1"/>
                </a:solidFill>
              </a:rPr>
              <a:t>architecture</a:t>
            </a:r>
            <a:r>
              <a:rPr lang="en-US" b="1"/>
              <a:t>:-</a:t>
            </a:r>
            <a:r>
              <a:rPr lang="en-US"/>
              <a:t> </a:t>
            </a:r>
          </a:p>
        </p:txBody>
      </p:sp>
      <p:pic>
        <p:nvPicPr>
          <p:cNvPr id="6" name="Picture 6">
            <a:extLst>
              <a:ext uri="{FF2B5EF4-FFF2-40B4-BE49-F238E27FC236}">
                <a16:creationId xmlns:a16="http://schemas.microsoft.com/office/drawing/2014/main" id="{C292B294-0D85-9F4B-8E18-2EC18011FC17}"/>
              </a:ext>
            </a:extLst>
          </p:cNvPr>
          <p:cNvPicPr>
            <a:picLocks noGrp="1" noChangeAspect="1"/>
          </p:cNvPicPr>
          <p:nvPr>
            <p:ph idx="1"/>
          </p:nvPr>
        </p:nvPicPr>
        <p:blipFill>
          <a:blip r:embed="rId2"/>
          <a:stretch>
            <a:fillRect/>
          </a:stretch>
        </p:blipFill>
        <p:spPr>
          <a:xfrm>
            <a:off x="3018631" y="1043939"/>
            <a:ext cx="5832198" cy="5783597"/>
          </a:xfrm>
        </p:spPr>
      </p:pic>
      <p:sp>
        <p:nvSpPr>
          <p:cNvPr id="5" name="Slide Number Placeholder 4">
            <a:extLst>
              <a:ext uri="{FF2B5EF4-FFF2-40B4-BE49-F238E27FC236}">
                <a16:creationId xmlns:a16="http://schemas.microsoft.com/office/drawing/2014/main" id="{43219197-B75B-334C-87AB-69E699BAD6EE}"/>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21009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8144-907B-7544-B07A-605CF4033333}"/>
              </a:ext>
            </a:extLst>
          </p:cNvPr>
          <p:cNvSpPr>
            <a:spLocks noGrp="1"/>
          </p:cNvSpPr>
          <p:nvPr>
            <p:ph type="title"/>
          </p:nvPr>
        </p:nvSpPr>
        <p:spPr>
          <a:xfrm>
            <a:off x="512064" y="721901"/>
            <a:ext cx="8695944" cy="1325880"/>
          </a:xfrm>
        </p:spPr>
        <p:txBody>
          <a:bodyPr/>
          <a:lstStyle/>
          <a:p>
            <a:r>
              <a:rPr lang="en-US" b="1" u="sng">
                <a:solidFill>
                  <a:schemeClr val="tx1"/>
                </a:solidFill>
              </a:rPr>
              <a:t>Embedded</a:t>
            </a:r>
            <a:r>
              <a:rPr lang="en-US"/>
              <a:t> </a:t>
            </a:r>
            <a:r>
              <a:rPr lang="en-US" b="1" u="sng">
                <a:solidFill>
                  <a:schemeClr val="tx1"/>
                </a:solidFill>
              </a:rPr>
              <a:t>systems</a:t>
            </a:r>
            <a:r>
              <a:rPr lang="en-US"/>
              <a:t>:-</a:t>
            </a:r>
          </a:p>
        </p:txBody>
      </p:sp>
      <p:sp>
        <p:nvSpPr>
          <p:cNvPr id="3" name="Content Placeholder 2">
            <a:extLst>
              <a:ext uri="{FF2B5EF4-FFF2-40B4-BE49-F238E27FC236}">
                <a16:creationId xmlns:a16="http://schemas.microsoft.com/office/drawing/2014/main" id="{F8ED8FA4-B3ED-0B42-94C5-8E9254E4C266}"/>
              </a:ext>
            </a:extLst>
          </p:cNvPr>
          <p:cNvSpPr>
            <a:spLocks noGrp="1"/>
          </p:cNvSpPr>
          <p:nvPr>
            <p:ph idx="1"/>
          </p:nvPr>
        </p:nvSpPr>
        <p:spPr>
          <a:xfrm>
            <a:off x="1562477" y="1757172"/>
            <a:ext cx="5930006" cy="3053048"/>
          </a:xfrm>
        </p:spPr>
        <p:txBody>
          <a:bodyPr>
            <a:normAutofit fontScale="92500" lnSpcReduction="10000"/>
          </a:bodyPr>
          <a:lstStyle/>
          <a:p>
            <a:pPr marL="342900" indent="-342900" algn="just">
              <a:buFont typeface="Arial" panose="020B0604020202020204" pitchFamily="34" charset="0"/>
              <a:buChar char="•"/>
            </a:pPr>
            <a:r>
              <a:rPr lang="en-US" dirty="0">
                <a:solidFill>
                  <a:schemeClr val="tx1"/>
                </a:solidFill>
              </a:rPr>
              <a:t>Any combination of hardware and software which is intended to do a specific task can be called an Embedded System.</a:t>
            </a:r>
          </a:p>
          <a:p>
            <a:pPr marL="342900" indent="-342900" algn="just">
              <a:buFont typeface="Arial" panose="020B0604020202020204" pitchFamily="34" charset="0"/>
              <a:buChar char="•"/>
            </a:pPr>
            <a:r>
              <a:rPr lang="en-US" dirty="0">
                <a:solidFill>
                  <a:schemeClr val="tx1"/>
                </a:solidFill>
              </a:rPr>
              <a:t>It has 3 parts; software, firmware and hardware.• Unlike computers, embedded systems perform few specific limited tasks.</a:t>
            </a:r>
          </a:p>
          <a:p>
            <a:pPr marL="342900" indent="-342900" algn="just">
              <a:buFont typeface="Arial" panose="020B0604020202020204" pitchFamily="34" charset="0"/>
              <a:buChar char="•"/>
            </a:pPr>
            <a:r>
              <a:rPr lang="en-US" dirty="0">
                <a:solidFill>
                  <a:schemeClr val="tx1"/>
                </a:solidFill>
              </a:rPr>
              <a:t>Embedded Devices have peripherals such as Serial Communication Interfaces (SCI), Synchronous Serial Communication Interface, Universal Serial Bus (USB), Multi Media Cards (SD cards, Compact Flash) etc.</a:t>
            </a:r>
          </a:p>
        </p:txBody>
      </p:sp>
      <p:sp>
        <p:nvSpPr>
          <p:cNvPr id="4" name="Footer Placeholder 3">
            <a:extLst>
              <a:ext uri="{FF2B5EF4-FFF2-40B4-BE49-F238E27FC236}">
                <a16:creationId xmlns:a16="http://schemas.microsoft.com/office/drawing/2014/main" id="{719EF016-04D4-C448-8B5D-74E1728BDD3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4A25F81-1982-1F41-8340-0F658B392D86}"/>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6" name="Picture 6">
            <a:extLst>
              <a:ext uri="{FF2B5EF4-FFF2-40B4-BE49-F238E27FC236}">
                <a16:creationId xmlns:a16="http://schemas.microsoft.com/office/drawing/2014/main" id="{509AD2F3-741D-D643-B91F-14AB763FAFC4}"/>
              </a:ext>
            </a:extLst>
          </p:cNvPr>
          <p:cNvPicPr>
            <a:picLocks noChangeAspect="1"/>
          </p:cNvPicPr>
          <p:nvPr/>
        </p:nvPicPr>
        <p:blipFill>
          <a:blip r:embed="rId2"/>
          <a:stretch>
            <a:fillRect/>
          </a:stretch>
        </p:blipFill>
        <p:spPr>
          <a:xfrm>
            <a:off x="7665930" y="2272828"/>
            <a:ext cx="2913678" cy="2021736"/>
          </a:xfrm>
          <a:prstGeom prst="rect">
            <a:avLst/>
          </a:prstGeom>
        </p:spPr>
      </p:pic>
    </p:spTree>
    <p:extLst>
      <p:ext uri="{BB962C8B-B14F-4D97-AF65-F5344CB8AC3E}">
        <p14:creationId xmlns:p14="http://schemas.microsoft.com/office/powerpoint/2010/main" val="337608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1F49-47EB-9470-4DD3-1D70629C69CE}"/>
              </a:ext>
            </a:extLst>
          </p:cNvPr>
          <p:cNvSpPr>
            <a:spLocks noGrp="1"/>
          </p:cNvSpPr>
          <p:nvPr>
            <p:ph type="title"/>
          </p:nvPr>
        </p:nvSpPr>
        <p:spPr/>
        <p:txBody>
          <a:bodyPr/>
          <a:lstStyle/>
          <a:p>
            <a:r>
              <a:rPr lang="en-IN" dirty="0"/>
              <a:t>Overview:</a:t>
            </a:r>
          </a:p>
        </p:txBody>
      </p:sp>
      <p:sp>
        <p:nvSpPr>
          <p:cNvPr id="6" name="Slide Number Placeholder 5">
            <a:extLst>
              <a:ext uri="{FF2B5EF4-FFF2-40B4-BE49-F238E27FC236}">
                <a16:creationId xmlns:a16="http://schemas.microsoft.com/office/drawing/2014/main" id="{DDC3F2FC-7F53-CEA4-5766-9C3C24F94076}"/>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13" name="TextBox 12">
            <a:extLst>
              <a:ext uri="{FF2B5EF4-FFF2-40B4-BE49-F238E27FC236}">
                <a16:creationId xmlns:a16="http://schemas.microsoft.com/office/drawing/2014/main" id="{68812269-25D4-9839-592A-92935097E46B}"/>
              </a:ext>
            </a:extLst>
          </p:cNvPr>
          <p:cNvSpPr txBox="1"/>
          <p:nvPr/>
        </p:nvSpPr>
        <p:spPr>
          <a:xfrm>
            <a:off x="381000" y="2714694"/>
            <a:ext cx="11430000" cy="3493264"/>
          </a:xfrm>
          <a:prstGeom prst="rect">
            <a:avLst/>
          </a:prstGeom>
          <a:noFill/>
        </p:spPr>
        <p:txBody>
          <a:bodyPr wrap="square" rtlCol="0">
            <a:spAutoFit/>
          </a:bodyPr>
          <a:lstStyle/>
          <a:p>
            <a:r>
              <a:rPr lang="en-IN" sz="2400" b="1" dirty="0"/>
              <a:t>Purposes:</a:t>
            </a:r>
          </a:p>
          <a:p>
            <a:pPr algn="just"/>
            <a:r>
              <a:rPr lang="en-IN" sz="2000" dirty="0">
                <a:effectLst/>
                <a:ea typeface="Arial" panose="020B0604020202020204" pitchFamily="34" charset="0"/>
              </a:rPr>
              <a:t>The purpose of the document is to understand the requirements of “Home Automation using Arduino (picsimlab)and Blynk application ”. This document will be used by the  students to  develop the project. This document will also be used for requirement validation.</a:t>
            </a:r>
          </a:p>
          <a:p>
            <a:pPr algn="just"/>
            <a:endParaRPr lang="en-IN" sz="2000" dirty="0">
              <a:ea typeface="Arial" panose="020B0604020202020204" pitchFamily="34" charset="0"/>
            </a:endParaRPr>
          </a:p>
          <a:p>
            <a:r>
              <a:rPr lang="en-IN" sz="2800" b="1" dirty="0">
                <a:effectLst/>
                <a:ea typeface="Arial" panose="020B0604020202020204" pitchFamily="34" charset="0"/>
              </a:rPr>
              <a:t>Scope:</a:t>
            </a:r>
          </a:p>
          <a:p>
            <a:pPr algn="just">
              <a:lnSpc>
                <a:spcPct val="115000"/>
              </a:lnSpc>
            </a:pPr>
            <a:r>
              <a:rPr lang="en-IN" sz="2000" dirty="0">
                <a:effectLst/>
                <a:ea typeface="Arial" panose="020B0604020202020204" pitchFamily="34" charset="0"/>
              </a:rPr>
              <a:t>The Home automation should be simulated on the picsimlab simulator, Blynk iot mobile           applications used to control the devices . Should be able to control the lights, temperature of the home , inflow and outflow of water in the water tank. </a:t>
            </a:r>
            <a:endParaRPr lang="en-IN" sz="2000" dirty="0"/>
          </a:p>
          <a:p>
            <a:endParaRPr lang="en-IN" sz="2000" dirty="0"/>
          </a:p>
        </p:txBody>
      </p:sp>
    </p:spTree>
    <p:extLst>
      <p:ext uri="{BB962C8B-B14F-4D97-AF65-F5344CB8AC3E}">
        <p14:creationId xmlns:p14="http://schemas.microsoft.com/office/powerpoint/2010/main" val="362829991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141</TotalTime>
  <Words>1137</Words>
  <Application>Microsoft Office PowerPoint</Application>
  <PresentationFormat>Widescreen</PresentationFormat>
  <Paragraphs>130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Baskerville</vt:lpstr>
      <vt:lpstr>Baskerville Old Face</vt:lpstr>
      <vt:lpstr>Calibri</vt:lpstr>
      <vt:lpstr>Gill Sans Light</vt:lpstr>
      <vt:lpstr>Gill Sans Nova</vt:lpstr>
      <vt:lpstr>Gill Sans Nova Light</vt:lpstr>
      <vt:lpstr>Office Theme</vt:lpstr>
      <vt:lpstr>PowerPoint Presentation</vt:lpstr>
      <vt:lpstr>Abstract:</vt:lpstr>
      <vt:lpstr>What we learnt in this internship:</vt:lpstr>
      <vt:lpstr>PowerPoint Presentation</vt:lpstr>
      <vt:lpstr>What we learnt in this internship:</vt:lpstr>
      <vt:lpstr>Introduction to Iot:-</vt:lpstr>
      <vt:lpstr>Iot architecture:- </vt:lpstr>
      <vt:lpstr>Embedded systems:-</vt:lpstr>
      <vt:lpstr>Overview:</vt:lpstr>
      <vt:lpstr>Assumption and Dependencies</vt:lpstr>
      <vt:lpstr>Requirements:-</vt:lpstr>
      <vt:lpstr>Requirements:-</vt:lpstr>
      <vt:lpstr>Functional Requirements</vt:lpstr>
      <vt:lpstr>Garden light control</vt:lpstr>
      <vt:lpstr>Temperature Control System</vt:lpstr>
      <vt:lpstr>User interfaces</vt:lpstr>
      <vt:lpstr>Blynk iot app</vt:lpstr>
      <vt:lpstr>Arduino Uno:-</vt:lpstr>
      <vt:lpstr>PowerPoint Presentation</vt:lpstr>
      <vt:lpstr>ETH W5500:-</vt:lpstr>
      <vt:lpstr>PowerPoint Presentation</vt:lpstr>
      <vt:lpstr>PCF-8574:-</vt:lpstr>
      <vt:lpstr>Temperature sensor:-</vt:lpstr>
      <vt:lpstr>Threshold control</vt:lpstr>
      <vt:lpstr>Notification</vt:lpstr>
      <vt:lpstr>Project images:</vt:lpstr>
      <vt:lpstr>Project images: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Pinkesh Kumar</dc:creator>
  <cp:lastModifiedBy>Pinkesh Kumar</cp:lastModifiedBy>
  <cp:revision>4</cp:revision>
  <dcterms:created xsi:type="dcterms:W3CDTF">2022-12-18T16:59:20Z</dcterms:created>
  <dcterms:modified xsi:type="dcterms:W3CDTF">2022-12-24T13:09:18Z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