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64" r:id="rId5"/>
    <p:sldId id="275" r:id="rId6"/>
    <p:sldId id="276" r:id="rId7"/>
    <p:sldId id="257" r:id="rId8"/>
    <p:sldId id="258" r:id="rId9"/>
    <p:sldId id="259" r:id="rId10"/>
    <p:sldId id="260" r:id="rId11"/>
    <p:sldId id="261" r:id="rId12"/>
    <p:sldId id="262" r:id="rId13"/>
    <p:sldId id="265" r:id="rId14"/>
    <p:sldId id="266" r:id="rId15"/>
    <p:sldId id="267" r:id="rId16"/>
    <p:sldId id="268" r:id="rId17"/>
    <p:sldId id="269" r:id="rId18"/>
    <p:sldId id="270" r:id="rId19"/>
    <p:sldId id="271" r:id="rId20"/>
    <p:sldId id="272" r:id="rId21"/>
    <p:sldId id="273" r:id="rId22"/>
    <p:sldId id="274" r:id="rId23"/>
    <p:sldId id="278"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9D99E-0ECC-47B4-91AB-D685974717F1}" v="3" dt="2020-06-14T20:04:15.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9045" autoAdjust="0"/>
  </p:normalViewPr>
  <p:slideViewPr>
    <p:cSldViewPr snapToGrid="0">
      <p:cViewPr varScale="1">
        <p:scale>
          <a:sx n="97" d="100"/>
          <a:sy n="97" d="100"/>
        </p:scale>
        <p:origin x="1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userId="638f56ea-fd11-42f7-89bc-554a3fc866e6" providerId="ADAL" clId="{4039D99E-0ECC-47B4-91AB-D685974717F1}"/>
    <pc:docChg chg="undo custSel modSld">
      <pc:chgData name="David" userId="638f56ea-fd11-42f7-89bc-554a3fc866e6" providerId="ADAL" clId="{4039D99E-0ECC-47B4-91AB-D685974717F1}" dt="2020-06-14T20:04:42.075" v="23" actId="14100"/>
      <pc:docMkLst>
        <pc:docMk/>
      </pc:docMkLst>
      <pc:sldChg chg="modSp mod">
        <pc:chgData name="David" userId="638f56ea-fd11-42f7-89bc-554a3fc866e6" providerId="ADAL" clId="{4039D99E-0ECC-47B4-91AB-D685974717F1}" dt="2020-06-14T20:01:41.469" v="1" actId="20577"/>
        <pc:sldMkLst>
          <pc:docMk/>
          <pc:sldMk cId="1484696725" sldId="264"/>
        </pc:sldMkLst>
        <pc:spChg chg="mod">
          <ac:chgData name="David" userId="638f56ea-fd11-42f7-89bc-554a3fc866e6" providerId="ADAL" clId="{4039D99E-0ECC-47B4-91AB-D685974717F1}" dt="2020-06-14T20:01:41.469" v="1" actId="20577"/>
          <ac:spMkLst>
            <pc:docMk/>
            <pc:sldMk cId="1484696725" sldId="264"/>
            <ac:spMk id="3" creationId="{CE4B3A15-4391-44E1-9E17-CEF87F37AE04}"/>
          </ac:spMkLst>
        </pc:spChg>
      </pc:sldChg>
      <pc:sldChg chg="modSp mod">
        <pc:chgData name="David" userId="638f56ea-fd11-42f7-89bc-554a3fc866e6" providerId="ADAL" clId="{4039D99E-0ECC-47B4-91AB-D685974717F1}" dt="2020-06-14T20:04:15.874" v="19" actId="20578"/>
        <pc:sldMkLst>
          <pc:docMk/>
          <pc:sldMk cId="2802208270" sldId="275"/>
        </pc:sldMkLst>
        <pc:spChg chg="mod">
          <ac:chgData name="David" userId="638f56ea-fd11-42f7-89bc-554a3fc866e6" providerId="ADAL" clId="{4039D99E-0ECC-47B4-91AB-D685974717F1}" dt="2020-06-14T20:04:15.874" v="19" actId="20578"/>
          <ac:spMkLst>
            <pc:docMk/>
            <pc:sldMk cId="2802208270" sldId="275"/>
            <ac:spMk id="37" creationId="{949EDD9D-6AA5-4DD9-B46A-C60C36E61533}"/>
          </ac:spMkLst>
        </pc:spChg>
      </pc:sldChg>
      <pc:sldChg chg="delSp modSp mod">
        <pc:chgData name="David" userId="638f56ea-fd11-42f7-89bc-554a3fc866e6" providerId="ADAL" clId="{4039D99E-0ECC-47B4-91AB-D685974717F1}" dt="2020-06-14T20:04:42.075" v="23" actId="14100"/>
        <pc:sldMkLst>
          <pc:docMk/>
          <pc:sldMk cId="3368160315" sldId="276"/>
        </pc:sldMkLst>
        <pc:spChg chg="del">
          <ac:chgData name="David" userId="638f56ea-fd11-42f7-89bc-554a3fc866e6" providerId="ADAL" clId="{4039D99E-0ECC-47B4-91AB-D685974717F1}" dt="2020-06-14T20:04:27.907" v="20" actId="478"/>
          <ac:spMkLst>
            <pc:docMk/>
            <pc:sldMk cId="3368160315" sldId="276"/>
            <ac:spMk id="2" creationId="{55EF2854-04B4-4545-BEA2-97EC82265606}"/>
          </ac:spMkLst>
        </pc:spChg>
        <pc:picChg chg="mod">
          <ac:chgData name="David" userId="638f56ea-fd11-42f7-89bc-554a3fc866e6" providerId="ADAL" clId="{4039D99E-0ECC-47B4-91AB-D685974717F1}" dt="2020-06-14T20:04:31.145" v="21" actId="1076"/>
          <ac:picMkLst>
            <pc:docMk/>
            <pc:sldMk cId="3368160315" sldId="276"/>
            <ac:picMk id="4" creationId="{631A1187-B60E-4ADA-8A55-51D9626F7651}"/>
          </ac:picMkLst>
        </pc:picChg>
        <pc:picChg chg="mod">
          <ac:chgData name="David" userId="638f56ea-fd11-42f7-89bc-554a3fc866e6" providerId="ADAL" clId="{4039D99E-0ECC-47B4-91AB-D685974717F1}" dt="2020-06-14T20:04:42.075" v="23" actId="14100"/>
          <ac:picMkLst>
            <pc:docMk/>
            <pc:sldMk cId="3368160315" sldId="276"/>
            <ac:picMk id="5" creationId="{24FCDFB1-7B52-43C4-91A1-85B35604A4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48E1A-3E07-4650-8AE3-D4E846FCB368}" type="datetimeFigureOut">
              <a:rPr lang="en-IN" smtClean="0"/>
              <a:t>12/02/21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53CE8-388F-4C13-839B-A58DC8189737}" type="slidenum">
              <a:rPr lang="en-IN" smtClean="0"/>
              <a:t>‹#›</a:t>
            </a:fld>
            <a:endParaRPr lang="en-IN"/>
          </a:p>
        </p:txBody>
      </p:sp>
    </p:spTree>
    <p:extLst>
      <p:ext uri="{BB962C8B-B14F-4D97-AF65-F5344CB8AC3E}">
        <p14:creationId xmlns:p14="http://schemas.microsoft.com/office/powerpoint/2010/main" val="406501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C53CE8-388F-4C13-839B-A58DC8189737}" type="slidenum">
              <a:rPr lang="en-IN" smtClean="0"/>
              <a:t>1</a:t>
            </a:fld>
            <a:endParaRPr lang="en-IN"/>
          </a:p>
        </p:txBody>
      </p:sp>
    </p:spTree>
    <p:extLst>
      <p:ext uri="{BB962C8B-B14F-4D97-AF65-F5344CB8AC3E}">
        <p14:creationId xmlns:p14="http://schemas.microsoft.com/office/powerpoint/2010/main" val="187257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C53CE8-388F-4C13-839B-A58DC8189737}" type="slidenum">
              <a:rPr lang="en-IN" smtClean="0"/>
              <a:t>16</a:t>
            </a:fld>
            <a:endParaRPr lang="en-IN"/>
          </a:p>
        </p:txBody>
      </p:sp>
    </p:spTree>
    <p:extLst>
      <p:ext uri="{BB962C8B-B14F-4D97-AF65-F5344CB8AC3E}">
        <p14:creationId xmlns:p14="http://schemas.microsoft.com/office/powerpoint/2010/main" val="2935122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C53CE8-388F-4C13-839B-A58DC8189737}" type="slidenum">
              <a:rPr lang="en-IN" smtClean="0"/>
              <a:t>19</a:t>
            </a:fld>
            <a:endParaRPr lang="en-IN"/>
          </a:p>
        </p:txBody>
      </p:sp>
    </p:spTree>
    <p:extLst>
      <p:ext uri="{BB962C8B-B14F-4D97-AF65-F5344CB8AC3E}">
        <p14:creationId xmlns:p14="http://schemas.microsoft.com/office/powerpoint/2010/main" val="3577942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difficult to improve performance).</a:t>
            </a:r>
          </a:p>
          <a:p>
            <a:r>
              <a:rPr lang="en-US" dirty="0"/>
              <a:t>There was limited documentation and resources are available on </a:t>
            </a:r>
            <a:r>
              <a:rPr lang="en-US" dirty="0" err="1"/>
              <a:t>PySpark</a:t>
            </a:r>
            <a:r>
              <a:rPr lang="en-US" dirty="0"/>
              <a:t> for building our models and still </a:t>
            </a:r>
            <a:r>
              <a:rPr lang="en-US" dirty="0" err="1"/>
              <a:t>reasearches</a:t>
            </a:r>
            <a:r>
              <a:rPr lang="en-US" dirty="0"/>
              <a:t> are going in improving the existing models</a:t>
            </a:r>
          </a:p>
          <a:p>
            <a:r>
              <a:rPr lang="en-US" dirty="0"/>
              <a:t>Used pandas to visualize</a:t>
            </a:r>
          </a:p>
        </p:txBody>
      </p:sp>
      <p:sp>
        <p:nvSpPr>
          <p:cNvPr id="4" name="Slide Number Placeholder 3"/>
          <p:cNvSpPr>
            <a:spLocks noGrp="1"/>
          </p:cNvSpPr>
          <p:nvPr>
            <p:ph type="sldNum" sz="quarter" idx="5"/>
          </p:nvPr>
        </p:nvSpPr>
        <p:spPr/>
        <p:txBody>
          <a:bodyPr/>
          <a:lstStyle/>
          <a:p>
            <a:fld id="{68C53CE8-388F-4C13-839B-A58DC8189737}" type="slidenum">
              <a:rPr lang="en-IN" smtClean="0"/>
              <a:t>21</a:t>
            </a:fld>
            <a:endParaRPr lang="en-IN"/>
          </a:p>
        </p:txBody>
      </p:sp>
    </p:spTree>
    <p:extLst>
      <p:ext uri="{BB962C8B-B14F-4D97-AF65-F5344CB8AC3E}">
        <p14:creationId xmlns:p14="http://schemas.microsoft.com/office/powerpoint/2010/main" val="1634174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 In Pairplot, to get a pictorial view of all data, diagonal matrix always shows the distribution of data (Histogram).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 It is very evident from the plot that number of people coming to Gym and Temperature are showing Normal distribution as both are continuous numerical variables and it don’t need any further data transformation Pre-processing work.</a:t>
            </a:r>
          </a:p>
          <a:p>
            <a:r>
              <a:rPr lang="en-IN" dirty="0"/>
              <a:t>3. Rest of all variables are categorical and nominal variables and it is well explained by plots</a:t>
            </a:r>
          </a:p>
        </p:txBody>
      </p:sp>
      <p:sp>
        <p:nvSpPr>
          <p:cNvPr id="4" name="Slide Number Placeholder 3"/>
          <p:cNvSpPr>
            <a:spLocks noGrp="1"/>
          </p:cNvSpPr>
          <p:nvPr>
            <p:ph type="sldNum" sz="quarter" idx="5"/>
          </p:nvPr>
        </p:nvSpPr>
        <p:spPr/>
        <p:txBody>
          <a:bodyPr/>
          <a:lstStyle/>
          <a:p>
            <a:fld id="{68C53CE8-388F-4C13-839B-A58DC8189737}" type="slidenum">
              <a:rPr lang="en-IN" smtClean="0"/>
              <a:t>5</a:t>
            </a:fld>
            <a:endParaRPr lang="en-IN"/>
          </a:p>
        </p:txBody>
      </p:sp>
    </p:spTree>
    <p:extLst>
      <p:ext uri="{BB962C8B-B14F-4D97-AF65-F5344CB8AC3E}">
        <p14:creationId xmlns:p14="http://schemas.microsoft.com/office/powerpoint/2010/main" val="3604791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Correlation matrix between different features will help us to understand the relationship that exist between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 There is a high positive correlation between Number of people coming to Gym and Timestamp. </a:t>
            </a:r>
            <a:r>
              <a:rPr lang="en-US" sz="1200" b="0" i="0" kern="1200" dirty="0">
                <a:solidFill>
                  <a:schemeClr val="tx1"/>
                </a:solidFill>
                <a:effectLst/>
                <a:latin typeface="+mn-lt"/>
                <a:ea typeface="+mn-ea"/>
                <a:cs typeface="+mn-cs"/>
              </a:rPr>
              <a:t>Does it mean more number of people are coming at higher timestamp? Lets find out</a:t>
            </a:r>
            <a:r>
              <a:rPr lang="en-I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 To further validate this, we can take a look at the distribution of number of people across different hours of the 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Number of people coming to Gym are higher at 17</a:t>
            </a:r>
            <a:r>
              <a:rPr lang="en-IN" baseline="30000" dirty="0"/>
              <a:t>th</a:t>
            </a:r>
            <a:r>
              <a:rPr lang="en-IN" dirty="0"/>
              <a:t> and 18</a:t>
            </a:r>
            <a:r>
              <a:rPr lang="en-IN" baseline="30000" dirty="0"/>
              <a:t>th</a:t>
            </a:r>
            <a:r>
              <a:rPr lang="en-IN" dirty="0"/>
              <a:t> hour. It can also be interpreted in a way that more number of people are coming at above 17</a:t>
            </a:r>
            <a:r>
              <a:rPr lang="en-IN" baseline="30000" dirty="0"/>
              <a:t>th</a:t>
            </a:r>
            <a:r>
              <a:rPr lang="en-IN" dirty="0"/>
              <a:t> hour (17-23</a:t>
            </a:r>
            <a:r>
              <a:rPr lang="en-IN" baseline="30000" dirty="0"/>
              <a:t>rd</a:t>
            </a:r>
            <a:r>
              <a:rPr lang="en-IN" dirty="0"/>
              <a:t> hour) timestamp when compared to 0-16</a:t>
            </a:r>
            <a:r>
              <a:rPr lang="en-IN" baseline="30000" dirty="0"/>
              <a:t>th</a:t>
            </a:r>
            <a:r>
              <a:rPr lang="en-IN" dirty="0"/>
              <a:t> hour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68C53CE8-388F-4C13-839B-A58DC8189737}" type="slidenum">
              <a:rPr lang="en-IN" smtClean="0"/>
              <a:t>6</a:t>
            </a:fld>
            <a:endParaRPr lang="en-IN"/>
          </a:p>
        </p:txBody>
      </p:sp>
    </p:spTree>
    <p:extLst>
      <p:ext uri="{BB962C8B-B14F-4D97-AF65-F5344CB8AC3E}">
        <p14:creationId xmlns:p14="http://schemas.microsoft.com/office/powerpoint/2010/main" val="2352249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Heat map across hours of the day will give a clear view about the gym crowdedness.</a:t>
            </a:r>
          </a:p>
          <a:p>
            <a:pPr marL="228600" indent="-228600">
              <a:buAutoNum type="arabicPeriod"/>
            </a:pPr>
            <a:r>
              <a:rPr lang="en-IN" dirty="0"/>
              <a:t>It is very clear not much activity in early morning for all days in a week. People coming to gym in a day time in weekend is also very less when compared to weekdays.</a:t>
            </a:r>
          </a:p>
          <a:p>
            <a:pPr marL="228600" indent="-228600">
              <a:buAutoNum type="arabicPeriod"/>
            </a:pPr>
            <a:r>
              <a:rPr lang="en-IN" dirty="0"/>
              <a:t>More number of people are coming at 17</a:t>
            </a:r>
            <a:r>
              <a:rPr lang="en-IN" baseline="30000" dirty="0"/>
              <a:t>th</a:t>
            </a:r>
            <a:r>
              <a:rPr lang="en-IN" dirty="0"/>
              <a:t> and 18</a:t>
            </a:r>
            <a:r>
              <a:rPr lang="en-IN" baseline="30000" dirty="0"/>
              <a:t>th</a:t>
            </a:r>
            <a:r>
              <a:rPr lang="en-IN" dirty="0"/>
              <a:t> hour and it further validates our previous slide result.</a:t>
            </a:r>
          </a:p>
          <a:p>
            <a:pPr marL="228600" indent="-228600">
              <a:buAutoNum type="arabicPeriod"/>
            </a:pPr>
            <a:r>
              <a:rPr lang="en-IN" dirty="0"/>
              <a:t>One strange thing to notice here is that there is an opposite effect on Tuesday at 17</a:t>
            </a:r>
            <a:r>
              <a:rPr lang="en-IN" baseline="30000" dirty="0"/>
              <a:t>th</a:t>
            </a:r>
            <a:r>
              <a:rPr lang="en-IN" dirty="0"/>
              <a:t> hour. I</a:t>
            </a:r>
            <a:r>
              <a:rPr lang="en-US" sz="1200" b="0" i="0" kern="1200" dirty="0">
                <a:solidFill>
                  <a:schemeClr val="tx1"/>
                </a:solidFill>
                <a:effectLst/>
                <a:latin typeface="+mn-lt"/>
                <a:ea typeface="+mn-ea"/>
                <a:cs typeface="+mn-cs"/>
              </a:rPr>
              <a:t>t is completely vacant at 5pm compared to the rest of the week at the same time.</a:t>
            </a:r>
            <a:endParaRPr lang="en-IN" dirty="0"/>
          </a:p>
        </p:txBody>
      </p:sp>
      <p:sp>
        <p:nvSpPr>
          <p:cNvPr id="4" name="Slide Number Placeholder 3"/>
          <p:cNvSpPr>
            <a:spLocks noGrp="1"/>
          </p:cNvSpPr>
          <p:nvPr>
            <p:ph type="sldNum" sz="quarter" idx="5"/>
          </p:nvPr>
        </p:nvSpPr>
        <p:spPr/>
        <p:txBody>
          <a:bodyPr/>
          <a:lstStyle/>
          <a:p>
            <a:fld id="{68C53CE8-388F-4C13-839B-A58DC8189737}" type="slidenum">
              <a:rPr lang="en-IN" smtClean="0"/>
              <a:t>7</a:t>
            </a:fld>
            <a:endParaRPr lang="en-IN"/>
          </a:p>
        </p:txBody>
      </p:sp>
    </p:spTree>
    <p:extLst>
      <p:ext uri="{BB962C8B-B14F-4D97-AF65-F5344CB8AC3E}">
        <p14:creationId xmlns:p14="http://schemas.microsoft.com/office/powerpoint/2010/main" val="177017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Variation of people coming to Gym across Months and influence of crowdedness by semester.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dirty="0"/>
              <a:t>We can see at the start of semester (In January and August), There is a sudden rise in people coming to Gym.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a:solidFill>
                  <a:schemeClr val="tx1"/>
                </a:solidFill>
                <a:effectLst/>
                <a:latin typeface="+mn-lt"/>
                <a:ea typeface="+mn-ea"/>
                <a:cs typeface="+mn-cs"/>
              </a:rPr>
              <a:t>During the semester</a:t>
            </a:r>
            <a:r>
              <a:rPr lang="en-US" sz="1200" b="0" i="0" kern="1200" dirty="0">
                <a:solidFill>
                  <a:schemeClr val="tx1"/>
                </a:solidFill>
                <a:effectLst/>
                <a:latin typeface="+mn-lt"/>
                <a:ea typeface="+mn-ea"/>
                <a:cs typeface="+mn-cs"/>
              </a:rPr>
              <a:t> there's good amount of crowdedness compared to Semester holiday period (May to August, December and January).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We can see, when it comes to semester end (April - May, November - December), the crowdedness gets declined slowly, may be because people will be busy in preparing for exams or completing assignments, etc.</a:t>
            </a:r>
            <a:endParaRPr lang="en-IN" sz="1200" b="1" dirty="0"/>
          </a:p>
          <a:p>
            <a:endParaRPr lang="en-IN" dirty="0"/>
          </a:p>
        </p:txBody>
      </p:sp>
      <p:sp>
        <p:nvSpPr>
          <p:cNvPr id="4" name="Slide Number Placeholder 3"/>
          <p:cNvSpPr>
            <a:spLocks noGrp="1"/>
          </p:cNvSpPr>
          <p:nvPr>
            <p:ph type="sldNum" sz="quarter" idx="5"/>
          </p:nvPr>
        </p:nvSpPr>
        <p:spPr/>
        <p:txBody>
          <a:bodyPr/>
          <a:lstStyle/>
          <a:p>
            <a:fld id="{68C53CE8-388F-4C13-839B-A58DC8189737}" type="slidenum">
              <a:rPr lang="en-IN" smtClean="0"/>
              <a:t>8</a:t>
            </a:fld>
            <a:endParaRPr lang="en-IN"/>
          </a:p>
        </p:txBody>
      </p:sp>
    </p:spTree>
    <p:extLst>
      <p:ext uri="{BB962C8B-B14F-4D97-AF65-F5344CB8AC3E}">
        <p14:creationId xmlns:p14="http://schemas.microsoft.com/office/powerpoint/2010/main" val="235067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spcBef>
                <a:spcPct val="0"/>
              </a:spcBef>
              <a:spcAft>
                <a:spcPct val="0"/>
              </a:spcAft>
              <a:buNone/>
            </a:pPr>
            <a:r>
              <a:rPr lang="en-US" altLang="en-US" sz="1200" dirty="0">
                <a:solidFill>
                  <a:srgbClr val="000000"/>
                </a:solidFill>
                <a:latin typeface="Helvetica Neue"/>
              </a:rPr>
              <a:t>We need to get our data ready for Machine Learning!!</a:t>
            </a:r>
          </a:p>
          <a:p>
            <a:pPr marL="0" lvl="0" indent="0" eaLnBrk="0" fontAlgn="base" hangingPunct="0">
              <a:spcBef>
                <a:spcPct val="0"/>
              </a:spcBef>
              <a:spcAft>
                <a:spcPct val="0"/>
              </a:spcAft>
              <a:buNone/>
            </a:pPr>
            <a:endParaRPr lang="en-US" altLang="en-US" sz="1200" dirty="0">
              <a:solidFill>
                <a:srgbClr val="000000"/>
              </a:solidFill>
            </a:endParaRPr>
          </a:p>
          <a:p>
            <a:pPr marL="0" lvl="0" indent="0" eaLnBrk="0" fontAlgn="base" hangingPunct="0">
              <a:spcBef>
                <a:spcPct val="0"/>
              </a:spcBef>
              <a:spcAft>
                <a:spcPct val="0"/>
              </a:spcAft>
              <a:buFontTx/>
              <a:buChar char="•"/>
            </a:pPr>
            <a:r>
              <a:rPr lang="en-US" altLang="en-US" sz="1200" dirty="0">
                <a:solidFill>
                  <a:srgbClr val="000000"/>
                </a:solidFill>
                <a:latin typeface="Helvetica Neue"/>
              </a:rPr>
              <a:t>Goal: We want to learn to predict the number of people (the </a:t>
            </a:r>
            <a:r>
              <a:rPr lang="en-US" altLang="en-US" sz="1200" dirty="0" err="1">
                <a:solidFill>
                  <a:srgbClr val="000000"/>
                </a:solidFill>
                <a:latin typeface="Source Code Pro"/>
              </a:rPr>
              <a:t>number_people</a:t>
            </a:r>
            <a:r>
              <a:rPr lang="en-US" altLang="en-US" sz="1200" dirty="0">
                <a:solidFill>
                  <a:srgbClr val="000000"/>
                </a:solidFill>
                <a:latin typeface="Helvetica Neue"/>
              </a:rPr>
              <a:t> column). We refer to the '</a:t>
            </a:r>
            <a:r>
              <a:rPr lang="en-US" altLang="en-US" sz="1200" dirty="0" err="1">
                <a:solidFill>
                  <a:srgbClr val="000000"/>
                </a:solidFill>
                <a:latin typeface="Helvetica Neue"/>
              </a:rPr>
              <a:t>number_people</a:t>
            </a:r>
            <a:r>
              <a:rPr lang="en-US" altLang="en-US" sz="1200" dirty="0">
                <a:solidFill>
                  <a:srgbClr val="000000"/>
                </a:solidFill>
                <a:latin typeface="Helvetica Neue"/>
              </a:rPr>
              <a:t>' as our </a:t>
            </a:r>
          </a:p>
          <a:p>
            <a:pPr marL="0" lvl="0" indent="0" eaLnBrk="0" fontAlgn="base" hangingPunct="0">
              <a:spcBef>
                <a:spcPct val="0"/>
              </a:spcBef>
              <a:spcAft>
                <a:spcPct val="0"/>
              </a:spcAft>
            </a:pPr>
            <a:r>
              <a:rPr lang="en-US" altLang="en-US" sz="1200" dirty="0">
                <a:solidFill>
                  <a:srgbClr val="000000"/>
                </a:solidFill>
                <a:latin typeface="Helvetica Neue"/>
              </a:rPr>
              <a:t>target "label".</a:t>
            </a:r>
          </a:p>
          <a:p>
            <a:pPr marL="0" lvl="0" indent="0" eaLnBrk="0" fontAlgn="base" hangingPunct="0">
              <a:spcBef>
                <a:spcPct val="0"/>
              </a:spcBef>
              <a:spcAft>
                <a:spcPct val="0"/>
              </a:spcAft>
            </a:pPr>
            <a:endParaRPr lang="en-US" altLang="en-US" sz="12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200" dirty="0">
                <a:solidFill>
                  <a:srgbClr val="000000"/>
                </a:solidFill>
                <a:latin typeface="Helvetica Neue"/>
              </a:rPr>
              <a:t>We only have 3 years of data. Performing analysis using 'date' variable would not be helpful since we already have month and timestamp variable, we will only fetch </a:t>
            </a:r>
            <a:r>
              <a:rPr lang="en-US" altLang="en-US" sz="1200" dirty="0" err="1">
                <a:solidFill>
                  <a:srgbClr val="000000"/>
                </a:solidFill>
                <a:latin typeface="Helvetica Neue"/>
              </a:rPr>
              <a:t>day_of_month</a:t>
            </a:r>
            <a:r>
              <a:rPr lang="en-US" altLang="en-US" sz="1200" dirty="0">
                <a:solidFill>
                  <a:srgbClr val="000000"/>
                </a:solidFill>
                <a:latin typeface="Helvetica Neue"/>
              </a:rPr>
              <a:t> from date variable, which will help us to identify what time of the month people count is more.</a:t>
            </a:r>
          </a:p>
          <a:p>
            <a:pPr marL="0" lvl="0" indent="0" eaLnBrk="0" fontAlgn="base" hangingPunct="0">
              <a:spcBef>
                <a:spcPct val="0"/>
              </a:spcBef>
              <a:spcAft>
                <a:spcPct val="0"/>
              </a:spcAft>
            </a:pPr>
            <a:endParaRPr lang="en-US" altLang="en-US" sz="1200" dirty="0">
              <a:solidFill>
                <a:srgbClr val="000000"/>
              </a:solidFill>
              <a:latin typeface="Helvetica Neue"/>
            </a:endParaRPr>
          </a:p>
          <a:p>
            <a:endParaRPr lang="en-US" dirty="0"/>
          </a:p>
        </p:txBody>
      </p:sp>
      <p:sp>
        <p:nvSpPr>
          <p:cNvPr id="4" name="Slide Number Placeholder 3"/>
          <p:cNvSpPr>
            <a:spLocks noGrp="1"/>
          </p:cNvSpPr>
          <p:nvPr>
            <p:ph type="sldNum" sz="quarter" idx="5"/>
          </p:nvPr>
        </p:nvSpPr>
        <p:spPr/>
        <p:txBody>
          <a:bodyPr/>
          <a:lstStyle/>
          <a:p>
            <a:fld id="{68C53CE8-388F-4C13-839B-A58DC8189737}" type="slidenum">
              <a:rPr lang="en-IN" smtClean="0"/>
              <a:t>9</a:t>
            </a:fld>
            <a:endParaRPr lang="en-IN"/>
          </a:p>
        </p:txBody>
      </p:sp>
    </p:spTree>
    <p:extLst>
      <p:ext uri="{BB962C8B-B14F-4D97-AF65-F5344CB8AC3E}">
        <p14:creationId xmlns:p14="http://schemas.microsoft.com/office/powerpoint/2010/main" val="425200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boxplot of temperature variable, we can see that there are many outliers and we don’t want them to impact our model. Hence we have replaced them.</a:t>
            </a:r>
          </a:p>
        </p:txBody>
      </p:sp>
      <p:sp>
        <p:nvSpPr>
          <p:cNvPr id="4" name="Slide Number Placeholder 3"/>
          <p:cNvSpPr>
            <a:spLocks noGrp="1"/>
          </p:cNvSpPr>
          <p:nvPr>
            <p:ph type="sldNum" sz="quarter" idx="5"/>
          </p:nvPr>
        </p:nvSpPr>
        <p:spPr/>
        <p:txBody>
          <a:bodyPr/>
          <a:lstStyle/>
          <a:p>
            <a:fld id="{68C53CE8-388F-4C13-839B-A58DC8189737}" type="slidenum">
              <a:rPr lang="en-IN" smtClean="0"/>
              <a:t>11</a:t>
            </a:fld>
            <a:endParaRPr lang="en-IN"/>
          </a:p>
        </p:txBody>
      </p:sp>
    </p:spTree>
    <p:extLst>
      <p:ext uri="{BB962C8B-B14F-4D97-AF65-F5344CB8AC3E}">
        <p14:creationId xmlns:p14="http://schemas.microsoft.com/office/powerpoint/2010/main" val="29464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C53CE8-388F-4C13-839B-A58DC8189737}" type="slidenum">
              <a:rPr lang="en-IN" smtClean="0"/>
              <a:t>12</a:t>
            </a:fld>
            <a:endParaRPr lang="en-IN"/>
          </a:p>
        </p:txBody>
      </p:sp>
    </p:spTree>
    <p:extLst>
      <p:ext uri="{BB962C8B-B14F-4D97-AF65-F5344CB8AC3E}">
        <p14:creationId xmlns:p14="http://schemas.microsoft.com/office/powerpoint/2010/main" val="284335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C53CE8-388F-4C13-839B-A58DC8189737}" type="slidenum">
              <a:rPr lang="en-IN" smtClean="0"/>
              <a:t>13</a:t>
            </a:fld>
            <a:endParaRPr lang="en-IN"/>
          </a:p>
        </p:txBody>
      </p:sp>
    </p:spTree>
    <p:extLst>
      <p:ext uri="{BB962C8B-B14F-4D97-AF65-F5344CB8AC3E}">
        <p14:creationId xmlns:p14="http://schemas.microsoft.com/office/powerpoint/2010/main" val="3524502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66D8-E43B-453F-ADD1-8B3920C3A0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1F8E38-4BC1-4318-A1B0-82CE7043D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0DD5D3-EEF0-4D39-9E63-5604F4B707A0}"/>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5" name="Footer Placeholder 4">
            <a:extLst>
              <a:ext uri="{FF2B5EF4-FFF2-40B4-BE49-F238E27FC236}">
                <a16:creationId xmlns:a16="http://schemas.microsoft.com/office/drawing/2014/main" id="{3985CF4F-42B1-4143-A589-C31C31419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38B7E-C4E5-40CB-97E9-2199DA82DCE7}"/>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71151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622E-8E25-4FB5-9E4C-C7AC1C8BC7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B5EDA3-3CEB-435B-9CEB-AE3F74776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73EB2-4CE2-4B30-AE3E-3D45A3DFE253}"/>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5" name="Footer Placeholder 4">
            <a:extLst>
              <a:ext uri="{FF2B5EF4-FFF2-40B4-BE49-F238E27FC236}">
                <a16:creationId xmlns:a16="http://schemas.microsoft.com/office/drawing/2014/main" id="{5AEB4F14-DCD9-4D79-820E-60CB5CDF6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8133A-B928-4674-AF55-47ADBCB7E46D}"/>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364863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9A96B-AF6F-43A1-B0E4-1FDA30B8E6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9FD79E-76E5-45F3-8478-6970F73AD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ABCBA-4088-435E-ABF5-6FA9A074A2A7}"/>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5" name="Footer Placeholder 4">
            <a:extLst>
              <a:ext uri="{FF2B5EF4-FFF2-40B4-BE49-F238E27FC236}">
                <a16:creationId xmlns:a16="http://schemas.microsoft.com/office/drawing/2014/main" id="{5F1FE333-57B6-4230-8FDD-D8716B9B8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02C16-BDFC-4FA5-AB03-DA054181D643}"/>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233853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F97E-FC3D-4FC7-87EE-1639CC07BB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7B329C-B047-4FEC-B49C-B25D9B3278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41D95-4CC3-44A5-B7B7-AD9DF62B75D4}"/>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5" name="Footer Placeholder 4">
            <a:extLst>
              <a:ext uri="{FF2B5EF4-FFF2-40B4-BE49-F238E27FC236}">
                <a16:creationId xmlns:a16="http://schemas.microsoft.com/office/drawing/2014/main" id="{74800DF2-5E57-45A5-876B-93AAF82CD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B9021A-84B8-498F-83E1-A579508BAE14}"/>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357593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5D27-851F-4D7A-9D26-BAC5A0156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ECEDCD-D836-4AF2-9B2C-7C4C94AA0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B2407B-FB73-41FD-A50E-3B01CD1F6B94}"/>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5" name="Footer Placeholder 4">
            <a:extLst>
              <a:ext uri="{FF2B5EF4-FFF2-40B4-BE49-F238E27FC236}">
                <a16:creationId xmlns:a16="http://schemas.microsoft.com/office/drawing/2014/main" id="{A2609301-A6DC-4DF6-BCBC-D5021958C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CEE53-047B-4CE0-BB8B-F1DC86A2A311}"/>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211905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0E28-04B9-4D13-87B0-CBF932EB14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769F2-0BDD-4D57-98CC-AB7FB4C92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D7095-4BED-483B-814D-D144520F55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DE034C-1F49-4DF7-A029-1E48E0FC15E5}"/>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6" name="Footer Placeholder 5">
            <a:extLst>
              <a:ext uri="{FF2B5EF4-FFF2-40B4-BE49-F238E27FC236}">
                <a16:creationId xmlns:a16="http://schemas.microsoft.com/office/drawing/2014/main" id="{ABB9E139-DE1A-457C-9702-67667DC0D2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672A6D-9DA0-41D5-8695-CC56AB60F915}"/>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317048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2BDA-17F5-48CC-9956-91C67F8652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A9FA1E-289C-49D0-BB3E-5BCF6E1F3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62507B-183D-48D2-9779-45703C15A0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834C33-6665-4EF8-8D7F-2042B570E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1C0FC5-676B-4B37-A559-4F9D9D65A9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0AE44-8E44-443F-A5A5-BA6A0BC871C6}"/>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8" name="Footer Placeholder 7">
            <a:extLst>
              <a:ext uri="{FF2B5EF4-FFF2-40B4-BE49-F238E27FC236}">
                <a16:creationId xmlns:a16="http://schemas.microsoft.com/office/drawing/2014/main" id="{2261B145-A35E-4044-87FF-4C8CB3959C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B6FF0B-8DB0-48A3-89DF-7ECA021C1113}"/>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141717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E2EE-08CE-4FB5-AC24-E1772011BE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9636CE-743E-4CA8-88BC-2F73F9453A7A}"/>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4" name="Footer Placeholder 3">
            <a:extLst>
              <a:ext uri="{FF2B5EF4-FFF2-40B4-BE49-F238E27FC236}">
                <a16:creationId xmlns:a16="http://schemas.microsoft.com/office/drawing/2014/main" id="{5C3AF56A-3681-43B7-B89C-132E935232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AC8D80-C654-4BEA-B068-60EADAC8BA02}"/>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185642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3EF31F-19E0-4A8F-8B9C-226076027FE9}"/>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3" name="Footer Placeholder 2">
            <a:extLst>
              <a:ext uri="{FF2B5EF4-FFF2-40B4-BE49-F238E27FC236}">
                <a16:creationId xmlns:a16="http://schemas.microsoft.com/office/drawing/2014/main" id="{67F0E498-0449-41E2-8596-3353005288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13A994-2261-49AF-B98B-D6B9DD678A06}"/>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10483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C4E1-6206-474E-BCBF-FB33E4F05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046F79-AB56-46ED-9897-EFE4E1E45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A2E9AA-07CA-4380-9707-86981CF89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590B2-092F-4945-8F90-51CCC05C396E}"/>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6" name="Footer Placeholder 5">
            <a:extLst>
              <a:ext uri="{FF2B5EF4-FFF2-40B4-BE49-F238E27FC236}">
                <a16:creationId xmlns:a16="http://schemas.microsoft.com/office/drawing/2014/main" id="{4132AC81-8BF3-4AF4-ADB9-BCABE277DD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85D66-5D6D-4DDF-887D-84318CFA4C6A}"/>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207841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CDC4-D4A6-4DC7-986F-175EE43F1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87DD1B-504B-4F58-A322-59D8980C9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06BC64-18C4-4DFD-AE04-B93DA8B89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BA536-B3AA-43D1-A97E-CD2D99B8090F}"/>
              </a:ext>
            </a:extLst>
          </p:cNvPr>
          <p:cNvSpPr>
            <a:spLocks noGrp="1"/>
          </p:cNvSpPr>
          <p:nvPr>
            <p:ph type="dt" sz="half" idx="10"/>
          </p:nvPr>
        </p:nvSpPr>
        <p:spPr/>
        <p:txBody>
          <a:bodyPr/>
          <a:lstStyle/>
          <a:p>
            <a:fld id="{0BF6C350-DBF3-46AF-801D-E01CCE7814A5}" type="datetimeFigureOut">
              <a:rPr lang="en-IN" smtClean="0"/>
              <a:t>12/02/21</a:t>
            </a:fld>
            <a:endParaRPr lang="en-IN"/>
          </a:p>
        </p:txBody>
      </p:sp>
      <p:sp>
        <p:nvSpPr>
          <p:cNvPr id="6" name="Footer Placeholder 5">
            <a:extLst>
              <a:ext uri="{FF2B5EF4-FFF2-40B4-BE49-F238E27FC236}">
                <a16:creationId xmlns:a16="http://schemas.microsoft.com/office/drawing/2014/main" id="{ABDE9DCA-94E3-4E9D-A5C9-A451B09DC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D0B4D0-92D7-45C8-9DA1-28E9CB9B5A26}"/>
              </a:ext>
            </a:extLst>
          </p:cNvPr>
          <p:cNvSpPr>
            <a:spLocks noGrp="1"/>
          </p:cNvSpPr>
          <p:nvPr>
            <p:ph type="sldNum" sz="quarter" idx="12"/>
          </p:nvPr>
        </p:nvSpPr>
        <p:spPr/>
        <p:txBody>
          <a:bodyPr/>
          <a:lstStyle/>
          <a:p>
            <a:fld id="{2BAB72C0-CBF9-4DE5-B937-414B451F4FF0}" type="slidenum">
              <a:rPr lang="en-IN" smtClean="0"/>
              <a:t>‹#›</a:t>
            </a:fld>
            <a:endParaRPr lang="en-IN"/>
          </a:p>
        </p:txBody>
      </p:sp>
    </p:spTree>
    <p:extLst>
      <p:ext uri="{BB962C8B-B14F-4D97-AF65-F5344CB8AC3E}">
        <p14:creationId xmlns:p14="http://schemas.microsoft.com/office/powerpoint/2010/main" val="123336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0AB9-378C-4439-B092-9D29342BA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59D6F-F23D-431C-A332-392FF06E9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F725F-1C14-490C-91B4-9A826F1EA6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6C350-DBF3-46AF-801D-E01CCE7814A5}" type="datetimeFigureOut">
              <a:rPr lang="en-IN" smtClean="0"/>
              <a:t>12/02/21</a:t>
            </a:fld>
            <a:endParaRPr lang="en-IN"/>
          </a:p>
        </p:txBody>
      </p:sp>
      <p:sp>
        <p:nvSpPr>
          <p:cNvPr id="5" name="Footer Placeholder 4">
            <a:extLst>
              <a:ext uri="{FF2B5EF4-FFF2-40B4-BE49-F238E27FC236}">
                <a16:creationId xmlns:a16="http://schemas.microsoft.com/office/drawing/2014/main" id="{E8A1387C-EF74-48B1-BFDD-307AF1B9C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8C0B73-6BDB-4664-82E3-90F1F3D15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B72C0-CBF9-4DE5-B937-414B451F4FF0}" type="slidenum">
              <a:rPr lang="en-IN" smtClean="0"/>
              <a:t>‹#›</a:t>
            </a:fld>
            <a:endParaRPr lang="en-IN"/>
          </a:p>
        </p:txBody>
      </p:sp>
    </p:spTree>
    <p:extLst>
      <p:ext uri="{BB962C8B-B14F-4D97-AF65-F5344CB8AC3E}">
        <p14:creationId xmlns:p14="http://schemas.microsoft.com/office/powerpoint/2010/main" val="368893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DE4CD0D-B7D7-42F0-A0B8-626F7881F425}"/>
              </a:ext>
            </a:extLst>
          </p:cNvPr>
          <p:cNvSpPr>
            <a:spLocks noGrp="1"/>
          </p:cNvSpPr>
          <p:nvPr>
            <p:ph type="title"/>
          </p:nvPr>
        </p:nvSpPr>
        <p:spPr>
          <a:xfrm>
            <a:off x="1179226" y="826680"/>
            <a:ext cx="9833548" cy="1325563"/>
          </a:xfrm>
        </p:spPr>
        <p:txBody>
          <a:bodyPr>
            <a:normAutofit/>
          </a:bodyPr>
          <a:lstStyle/>
          <a:p>
            <a:pPr algn="ctr"/>
            <a:r>
              <a:rPr lang="en-US" sz="4000" dirty="0">
                <a:solidFill>
                  <a:srgbClr val="000000"/>
                </a:solidFill>
              </a:rPr>
              <a:t>Analyzing Crowdedness at </a:t>
            </a:r>
            <a:r>
              <a:rPr lang="en-US" sz="4000">
                <a:solidFill>
                  <a:srgbClr val="000000"/>
                </a:solidFill>
              </a:rPr>
              <a:t>a Gym</a:t>
            </a:r>
            <a:br>
              <a:rPr lang="en-US" sz="4000" dirty="0">
                <a:solidFill>
                  <a:srgbClr val="000000"/>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CE4B3A15-4391-44E1-9E17-CEF87F37AE04}"/>
              </a:ext>
            </a:extLst>
          </p:cNvPr>
          <p:cNvSpPr>
            <a:spLocks noGrp="1"/>
          </p:cNvSpPr>
          <p:nvPr>
            <p:ph idx="1"/>
          </p:nvPr>
        </p:nvSpPr>
        <p:spPr>
          <a:xfrm>
            <a:off x="1179226" y="3092970"/>
            <a:ext cx="9833548" cy="2693976"/>
          </a:xfrm>
        </p:spPr>
        <p:txBody>
          <a:bodyPr>
            <a:normAutofit/>
          </a:bodyPr>
          <a:lstStyle/>
          <a:p>
            <a:endParaRPr lang="en-US" sz="1400" dirty="0">
              <a:solidFill>
                <a:srgbClr val="000000"/>
              </a:solidFill>
            </a:endParaRPr>
          </a:p>
          <a:p>
            <a:r>
              <a:rPr lang="en-US" sz="1400" dirty="0">
                <a:solidFill>
                  <a:srgbClr val="000000"/>
                </a:solidFill>
              </a:rPr>
              <a:t>Data: The data consist of the number of people present at different times in gym and also includes additional factors like temperature. Using this dataset interesting insights into attendance of the gym shall be derived. This dataset is from Kaggle : https://www.kaggle.com/nsrose7224/crowdedness-at-the-campus-gym</a:t>
            </a:r>
          </a:p>
          <a:p>
            <a:endParaRPr lang="en-US" sz="1400" dirty="0">
              <a:solidFill>
                <a:srgbClr val="000000"/>
              </a:solidFill>
            </a:endParaRPr>
          </a:p>
          <a:p>
            <a:r>
              <a:rPr lang="en-US" sz="1400" dirty="0">
                <a:solidFill>
                  <a:srgbClr val="000000"/>
                </a:solidFill>
              </a:rPr>
              <a:t>Goal: We want to predict the number of people attending the gym given the values of other factors from information such as day of the week, weather, is during semester, etc. Using this we will be able to predict how crowded the gym will be in the future.</a:t>
            </a:r>
          </a:p>
        </p:txBody>
      </p:sp>
    </p:spTree>
    <p:extLst>
      <p:ext uri="{BB962C8B-B14F-4D97-AF65-F5344CB8AC3E}">
        <p14:creationId xmlns:p14="http://schemas.microsoft.com/office/powerpoint/2010/main" val="148469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93EEBF-2716-4A00-A8BA-27FAAC41831C}"/>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IMPUTATION</a:t>
            </a:r>
          </a:p>
        </p:txBody>
      </p:sp>
      <p:sp>
        <p:nvSpPr>
          <p:cNvPr id="3" name="Content Placeholder 2">
            <a:extLst>
              <a:ext uri="{FF2B5EF4-FFF2-40B4-BE49-F238E27FC236}">
                <a16:creationId xmlns:a16="http://schemas.microsoft.com/office/drawing/2014/main" id="{0E57FFE7-08A4-46BD-A9FB-A84975678B66}"/>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Creating Custom Transformer for Imputation </a:t>
            </a:r>
          </a:p>
          <a:p>
            <a:r>
              <a:rPr lang="en-US" sz="2000" dirty="0">
                <a:solidFill>
                  <a:srgbClr val="000000"/>
                </a:solidFill>
              </a:rPr>
              <a:t>Imputing numerical, ordinal, &amp; binary variables with median</a:t>
            </a:r>
          </a:p>
        </p:txBody>
      </p:sp>
    </p:spTree>
    <p:extLst>
      <p:ext uri="{BB962C8B-B14F-4D97-AF65-F5344CB8AC3E}">
        <p14:creationId xmlns:p14="http://schemas.microsoft.com/office/powerpoint/2010/main" val="197088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3EFEA9-EC38-429A-AF2B-D3D8D705500C}"/>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OUTLIERS</a:t>
            </a:r>
          </a:p>
        </p:txBody>
      </p:sp>
      <p:sp>
        <p:nvSpPr>
          <p:cNvPr id="3" name="Content Placeholder 2">
            <a:extLst>
              <a:ext uri="{FF2B5EF4-FFF2-40B4-BE49-F238E27FC236}">
                <a16:creationId xmlns:a16="http://schemas.microsoft.com/office/drawing/2014/main" id="{1828508D-68AA-4A43-9C40-D03F67BBE668}"/>
              </a:ext>
            </a:extLst>
          </p:cNvPr>
          <p:cNvSpPr>
            <a:spLocks noGrp="1"/>
          </p:cNvSpPr>
          <p:nvPr>
            <p:ph idx="1"/>
          </p:nvPr>
        </p:nvSpPr>
        <p:spPr>
          <a:xfrm>
            <a:off x="1179226" y="3092970"/>
            <a:ext cx="9833548" cy="1011095"/>
          </a:xfrm>
        </p:spPr>
        <p:txBody>
          <a:bodyPr>
            <a:normAutofit lnSpcReduction="10000"/>
          </a:bodyPr>
          <a:lstStyle/>
          <a:p>
            <a:r>
              <a:rPr lang="en-US" sz="2000" dirty="0">
                <a:solidFill>
                  <a:srgbClr val="000000"/>
                </a:solidFill>
              </a:rPr>
              <a:t>Replaced the outliers which are less than (Q1 - 1.5*IQR) with the 5th percentile and </a:t>
            </a:r>
          </a:p>
          <a:p>
            <a:r>
              <a:rPr lang="en-US" sz="2000" dirty="0">
                <a:solidFill>
                  <a:srgbClr val="000000"/>
                </a:solidFill>
              </a:rPr>
              <a:t>Replaced the outliers which are greater than (Q3 + 1.5*IQR) with the 95th percentile of the data.</a:t>
            </a:r>
          </a:p>
        </p:txBody>
      </p:sp>
      <p:pic>
        <p:nvPicPr>
          <p:cNvPr id="4" name="Picture 3">
            <a:extLst>
              <a:ext uri="{FF2B5EF4-FFF2-40B4-BE49-F238E27FC236}">
                <a16:creationId xmlns:a16="http://schemas.microsoft.com/office/drawing/2014/main" id="{4D29A697-2C24-4785-8BD9-9A24DEFD491F}"/>
              </a:ext>
            </a:extLst>
          </p:cNvPr>
          <p:cNvPicPr>
            <a:picLocks noChangeAspect="1"/>
          </p:cNvPicPr>
          <p:nvPr/>
        </p:nvPicPr>
        <p:blipFill>
          <a:blip r:embed="rId4"/>
          <a:stretch>
            <a:fillRect/>
          </a:stretch>
        </p:blipFill>
        <p:spPr>
          <a:xfrm>
            <a:off x="7164697" y="3833988"/>
            <a:ext cx="3848077" cy="2798602"/>
          </a:xfrm>
          <a:prstGeom prst="rect">
            <a:avLst/>
          </a:prstGeom>
        </p:spPr>
      </p:pic>
    </p:spTree>
    <p:extLst>
      <p:ext uri="{BB962C8B-B14F-4D97-AF65-F5344CB8AC3E}">
        <p14:creationId xmlns:p14="http://schemas.microsoft.com/office/powerpoint/2010/main" val="243265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10E446-208B-460B-BE9E-693CE448852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Created Custom Standardization</a:t>
            </a:r>
          </a:p>
        </p:txBody>
      </p:sp>
      <p:sp>
        <p:nvSpPr>
          <p:cNvPr id="3" name="Content Placeholder 2">
            <a:extLst>
              <a:ext uri="{FF2B5EF4-FFF2-40B4-BE49-F238E27FC236}">
                <a16:creationId xmlns:a16="http://schemas.microsoft.com/office/drawing/2014/main" id="{DB225949-7658-4625-AA98-BA42370FD54F}"/>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Since variables have different units, also 'timestamp' and 'temperature' have much higher values than other variables, standardizing the data.</a:t>
            </a:r>
          </a:p>
        </p:txBody>
      </p:sp>
    </p:spTree>
    <p:extLst>
      <p:ext uri="{BB962C8B-B14F-4D97-AF65-F5344CB8AC3E}">
        <p14:creationId xmlns:p14="http://schemas.microsoft.com/office/powerpoint/2010/main" val="207324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9211D3-3CCC-47D7-B76C-5F37C30B4703}"/>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TEST &amp; TRAIN SPLIT</a:t>
            </a:r>
          </a:p>
        </p:txBody>
      </p:sp>
      <p:sp>
        <p:nvSpPr>
          <p:cNvPr id="3" name="Content Placeholder 2">
            <a:extLst>
              <a:ext uri="{FF2B5EF4-FFF2-40B4-BE49-F238E27FC236}">
                <a16:creationId xmlns:a16="http://schemas.microsoft.com/office/drawing/2014/main" id="{3897EC01-7B52-4A18-BC70-C4A30EE84C19}"/>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Split data into training and test sets (70% &amp; 30 %)</a:t>
            </a:r>
          </a:p>
          <a:p>
            <a:endParaRPr lang="en-US" sz="2000" dirty="0">
              <a:solidFill>
                <a:srgbClr val="000000"/>
              </a:solidFill>
            </a:endParaRPr>
          </a:p>
          <a:p>
            <a:r>
              <a:rPr lang="en-US" sz="2000" dirty="0">
                <a:solidFill>
                  <a:srgbClr val="000000"/>
                </a:solidFill>
              </a:rPr>
              <a:t>Our final data preparation step will split our dataset into separate training and test sets.  We can train and tune our model as much as we like on the training set, as long as we do not look at the test set.  After we have a good model (based on the training set), we can validate it on the held-out test set in order to know with high confidence our well our model will make predictions on future (unseen) data.</a:t>
            </a:r>
          </a:p>
        </p:txBody>
      </p:sp>
    </p:spTree>
    <p:extLst>
      <p:ext uri="{BB962C8B-B14F-4D97-AF65-F5344CB8AC3E}">
        <p14:creationId xmlns:p14="http://schemas.microsoft.com/office/powerpoint/2010/main" val="172217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0054F54-302A-497C-AF19-40D931A71C6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Building Stages for the Pipeline</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089E268-FA1B-49EA-986C-BFD9F1DF7692}"/>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Train a Machine Learning Pipeline</a:t>
            </a:r>
          </a:p>
          <a:p>
            <a:endParaRPr lang="en-US" sz="2000" dirty="0">
              <a:solidFill>
                <a:srgbClr val="000000"/>
              </a:solidFill>
            </a:endParaRPr>
          </a:p>
          <a:p>
            <a:r>
              <a:rPr lang="en-US" sz="2000" dirty="0">
                <a:solidFill>
                  <a:srgbClr val="000000"/>
                </a:solidFill>
              </a:rPr>
              <a:t>Now that we have understood our data and prepared it as a </a:t>
            </a:r>
            <a:r>
              <a:rPr lang="en-US" sz="2000" dirty="0" err="1">
                <a:solidFill>
                  <a:srgbClr val="000000"/>
                </a:solidFill>
              </a:rPr>
              <a:t>DataFrame</a:t>
            </a:r>
            <a:r>
              <a:rPr lang="en-US" sz="2000" dirty="0">
                <a:solidFill>
                  <a:srgbClr val="000000"/>
                </a:solidFill>
              </a:rPr>
              <a:t> with numeric values, let's learn an ML model to predict number of people attending gym in the future.  Most ML algorithms expect to predict a single "label" column (`</a:t>
            </a:r>
            <a:r>
              <a:rPr lang="en-US" sz="2000" dirty="0" err="1">
                <a:solidFill>
                  <a:srgbClr val="000000"/>
                </a:solidFill>
              </a:rPr>
              <a:t>number_people</a:t>
            </a:r>
            <a:r>
              <a:rPr lang="en-US" sz="2000" dirty="0">
                <a:solidFill>
                  <a:srgbClr val="000000"/>
                </a:solidFill>
              </a:rPr>
              <a:t>` for our dataset) using a single "features" column of feature vectors.  For each row in our data, the feature vector should describe what we know: temperature, day of the week, etc., and the label should be what we want to predict (`</a:t>
            </a:r>
            <a:r>
              <a:rPr lang="en-US" sz="2000" dirty="0" err="1">
                <a:solidFill>
                  <a:srgbClr val="000000"/>
                </a:solidFill>
              </a:rPr>
              <a:t>number_people</a:t>
            </a:r>
            <a:r>
              <a:rPr lang="en-US" sz="2000" dirty="0">
                <a:solidFill>
                  <a:srgbClr val="000000"/>
                </a:solidFill>
              </a:rPr>
              <a:t>`).</a:t>
            </a:r>
          </a:p>
        </p:txBody>
      </p:sp>
    </p:spTree>
    <p:extLst>
      <p:ext uri="{BB962C8B-B14F-4D97-AF65-F5344CB8AC3E}">
        <p14:creationId xmlns:p14="http://schemas.microsoft.com/office/powerpoint/2010/main" val="241967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AE160D-A039-4309-9A73-2D7514FF1311}"/>
              </a:ext>
            </a:extLst>
          </p:cNvPr>
          <p:cNvSpPr>
            <a:spLocks noGrp="1"/>
          </p:cNvSpPr>
          <p:nvPr>
            <p:ph type="title"/>
          </p:nvPr>
        </p:nvSpPr>
        <p:spPr>
          <a:xfrm>
            <a:off x="966952" y="1204108"/>
            <a:ext cx="2669406" cy="1781175"/>
          </a:xfrm>
        </p:spPr>
        <p:txBody>
          <a:bodyPr>
            <a:normAutofit/>
          </a:bodyPr>
          <a:lstStyle/>
          <a:p>
            <a:r>
              <a:rPr lang="en-US" sz="3200" b="1">
                <a:solidFill>
                  <a:srgbClr val="FFFFFF"/>
                </a:solidFill>
              </a:rPr>
              <a:t>LINEAR REGRESSION</a:t>
            </a:r>
            <a:br>
              <a:rPr lang="en-US" sz="3200" b="1">
                <a:solidFill>
                  <a:srgbClr val="FFFFFF"/>
                </a:solidFill>
              </a:rPr>
            </a:br>
            <a:endParaRPr lang="en-US" sz="3200">
              <a:solidFill>
                <a:srgbClr val="FFFFFF"/>
              </a:solidFill>
            </a:endParaRPr>
          </a:p>
        </p:txBody>
      </p:sp>
      <p:pic>
        <p:nvPicPr>
          <p:cNvPr id="4" name="Content Placeholder 3">
            <a:extLst>
              <a:ext uri="{FF2B5EF4-FFF2-40B4-BE49-F238E27FC236}">
                <a16:creationId xmlns:a16="http://schemas.microsoft.com/office/drawing/2014/main" id="{4B8CF5A3-F6C8-4D57-8E7D-FD977080D035}"/>
              </a:ext>
            </a:extLst>
          </p:cNvPr>
          <p:cNvPicPr>
            <a:picLocks noGrp="1" noChangeAspect="1"/>
          </p:cNvPicPr>
          <p:nvPr>
            <p:ph idx="1"/>
          </p:nvPr>
        </p:nvPicPr>
        <p:blipFill>
          <a:blip r:embed="rId2"/>
          <a:stretch>
            <a:fillRect/>
          </a:stretch>
        </p:blipFill>
        <p:spPr>
          <a:xfrm>
            <a:off x="4741863" y="993775"/>
            <a:ext cx="6743700" cy="1973263"/>
          </a:xfrm>
          <a:prstGeom prst="rect">
            <a:avLst/>
          </a:prstGeom>
        </p:spPr>
      </p:pic>
      <p:pic>
        <p:nvPicPr>
          <p:cNvPr id="5" name="Picture 4">
            <a:extLst>
              <a:ext uri="{FF2B5EF4-FFF2-40B4-BE49-F238E27FC236}">
                <a16:creationId xmlns:a16="http://schemas.microsoft.com/office/drawing/2014/main" id="{B4002864-D5F3-417D-B922-359AFEDB024A}"/>
              </a:ext>
            </a:extLst>
          </p:cNvPr>
          <p:cNvPicPr>
            <a:picLocks noChangeAspect="1"/>
          </p:cNvPicPr>
          <p:nvPr/>
        </p:nvPicPr>
        <p:blipFill>
          <a:blip r:embed="rId3"/>
          <a:stretch>
            <a:fillRect/>
          </a:stretch>
        </p:blipFill>
        <p:spPr>
          <a:xfrm>
            <a:off x="4741863" y="3190968"/>
            <a:ext cx="3409638" cy="1360484"/>
          </a:xfrm>
          <a:prstGeom prst="rect">
            <a:avLst/>
          </a:prstGeom>
        </p:spPr>
      </p:pic>
    </p:spTree>
    <p:extLst>
      <p:ext uri="{BB962C8B-B14F-4D97-AF65-F5344CB8AC3E}">
        <p14:creationId xmlns:p14="http://schemas.microsoft.com/office/powerpoint/2010/main" val="326669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D68C6F-7C2C-42E4-A666-156BF79DCBBF}"/>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RANDOM FOREST REGRESSION</a:t>
            </a:r>
            <a:br>
              <a:rPr lang="en-US" sz="4000" b="1">
                <a:solidFill>
                  <a:srgbClr val="FFFFFF"/>
                </a:solidFill>
              </a:rPr>
            </a:br>
            <a:endParaRPr lang="en-US" sz="4000">
              <a:solidFill>
                <a:srgbClr val="FFFFFF"/>
              </a:solidFill>
            </a:endParaRPr>
          </a:p>
        </p:txBody>
      </p:sp>
      <p:pic>
        <p:nvPicPr>
          <p:cNvPr id="4" name="Content Placeholder 3">
            <a:extLst>
              <a:ext uri="{FF2B5EF4-FFF2-40B4-BE49-F238E27FC236}">
                <a16:creationId xmlns:a16="http://schemas.microsoft.com/office/drawing/2014/main" id="{9E629F98-8388-4C65-8D42-158B2BCC1FA4}"/>
              </a:ext>
            </a:extLst>
          </p:cNvPr>
          <p:cNvPicPr>
            <a:picLocks noGrp="1" noChangeAspect="1"/>
          </p:cNvPicPr>
          <p:nvPr>
            <p:ph idx="1"/>
          </p:nvPr>
        </p:nvPicPr>
        <p:blipFill>
          <a:blip r:embed="rId4"/>
          <a:stretch>
            <a:fillRect/>
          </a:stretch>
        </p:blipFill>
        <p:spPr>
          <a:xfrm>
            <a:off x="1196975" y="2943225"/>
            <a:ext cx="9801225" cy="898525"/>
          </a:xfrm>
          <a:prstGeom prst="rect">
            <a:avLst/>
          </a:prstGeom>
        </p:spPr>
      </p:pic>
      <p:pic>
        <p:nvPicPr>
          <p:cNvPr id="5" name="Picture 4">
            <a:extLst>
              <a:ext uri="{FF2B5EF4-FFF2-40B4-BE49-F238E27FC236}">
                <a16:creationId xmlns:a16="http://schemas.microsoft.com/office/drawing/2014/main" id="{9A550F03-3391-4A87-8196-E99CE09CC727}"/>
              </a:ext>
            </a:extLst>
          </p:cNvPr>
          <p:cNvPicPr>
            <a:picLocks noChangeAspect="1"/>
          </p:cNvPicPr>
          <p:nvPr/>
        </p:nvPicPr>
        <p:blipFill>
          <a:blip r:embed="rId5"/>
          <a:stretch>
            <a:fillRect/>
          </a:stretch>
        </p:blipFill>
        <p:spPr>
          <a:xfrm>
            <a:off x="1196975" y="3924300"/>
            <a:ext cx="3125788" cy="2068513"/>
          </a:xfrm>
          <a:prstGeom prst="rect">
            <a:avLst/>
          </a:prstGeom>
        </p:spPr>
      </p:pic>
      <p:pic>
        <p:nvPicPr>
          <p:cNvPr id="6" name="Picture 5">
            <a:extLst>
              <a:ext uri="{FF2B5EF4-FFF2-40B4-BE49-F238E27FC236}">
                <a16:creationId xmlns:a16="http://schemas.microsoft.com/office/drawing/2014/main" id="{42F0FBC9-2432-4D9C-8DE7-E434BBECE884}"/>
              </a:ext>
            </a:extLst>
          </p:cNvPr>
          <p:cNvPicPr>
            <a:picLocks noChangeAspect="1"/>
          </p:cNvPicPr>
          <p:nvPr/>
        </p:nvPicPr>
        <p:blipFill>
          <a:blip r:embed="rId6"/>
          <a:stretch>
            <a:fillRect/>
          </a:stretch>
        </p:blipFill>
        <p:spPr>
          <a:xfrm>
            <a:off x="7766050" y="3924300"/>
            <a:ext cx="3230563" cy="2068513"/>
          </a:xfrm>
          <a:prstGeom prst="rect">
            <a:avLst/>
          </a:prstGeom>
        </p:spPr>
      </p:pic>
      <p:pic>
        <p:nvPicPr>
          <p:cNvPr id="7" name="Picture 6">
            <a:extLst>
              <a:ext uri="{FF2B5EF4-FFF2-40B4-BE49-F238E27FC236}">
                <a16:creationId xmlns:a16="http://schemas.microsoft.com/office/drawing/2014/main" id="{FF5A83B4-4671-4D77-9C69-AEB4CB95C252}"/>
              </a:ext>
            </a:extLst>
          </p:cNvPr>
          <p:cNvPicPr>
            <a:picLocks noChangeAspect="1"/>
          </p:cNvPicPr>
          <p:nvPr/>
        </p:nvPicPr>
        <p:blipFill>
          <a:blip r:embed="rId7"/>
          <a:stretch>
            <a:fillRect/>
          </a:stretch>
        </p:blipFill>
        <p:spPr>
          <a:xfrm>
            <a:off x="4405313" y="3924300"/>
            <a:ext cx="3279775" cy="2068513"/>
          </a:xfrm>
          <a:prstGeom prst="rect">
            <a:avLst/>
          </a:prstGeom>
        </p:spPr>
      </p:pic>
    </p:spTree>
    <p:extLst>
      <p:ext uri="{BB962C8B-B14F-4D97-AF65-F5344CB8AC3E}">
        <p14:creationId xmlns:p14="http://schemas.microsoft.com/office/powerpoint/2010/main" val="182939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85F5C2-6FD2-4E56-8E91-3BA66B13F4E2}"/>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DECISION TREE REGRESSION</a:t>
            </a:r>
            <a:br>
              <a:rPr lang="en-US" sz="4000" b="1">
                <a:solidFill>
                  <a:srgbClr val="FFFFFF"/>
                </a:solidFill>
              </a:rPr>
            </a:br>
            <a:endParaRPr lang="en-US" sz="4000">
              <a:solidFill>
                <a:srgbClr val="FFFFFF"/>
              </a:solidFill>
            </a:endParaRPr>
          </a:p>
        </p:txBody>
      </p:sp>
      <p:pic>
        <p:nvPicPr>
          <p:cNvPr id="4" name="Content Placeholder 3">
            <a:extLst>
              <a:ext uri="{FF2B5EF4-FFF2-40B4-BE49-F238E27FC236}">
                <a16:creationId xmlns:a16="http://schemas.microsoft.com/office/drawing/2014/main" id="{73B650D4-AF64-4618-8B58-CF325158F6F8}"/>
              </a:ext>
            </a:extLst>
          </p:cNvPr>
          <p:cNvPicPr>
            <a:picLocks noGrp="1" noChangeAspect="1"/>
          </p:cNvPicPr>
          <p:nvPr>
            <p:ph idx="1"/>
          </p:nvPr>
        </p:nvPicPr>
        <p:blipFill>
          <a:blip r:embed="rId3"/>
          <a:stretch>
            <a:fillRect/>
          </a:stretch>
        </p:blipFill>
        <p:spPr>
          <a:xfrm>
            <a:off x="1274764" y="2943225"/>
            <a:ext cx="4939010" cy="2358240"/>
          </a:xfrm>
          <a:prstGeom prst="rect">
            <a:avLst/>
          </a:prstGeom>
        </p:spPr>
      </p:pic>
      <p:pic>
        <p:nvPicPr>
          <p:cNvPr id="5" name="Picture 4">
            <a:extLst>
              <a:ext uri="{FF2B5EF4-FFF2-40B4-BE49-F238E27FC236}">
                <a16:creationId xmlns:a16="http://schemas.microsoft.com/office/drawing/2014/main" id="{A79154FE-A7AB-49C0-9317-52665F595210}"/>
              </a:ext>
            </a:extLst>
          </p:cNvPr>
          <p:cNvPicPr>
            <a:picLocks noChangeAspect="1"/>
          </p:cNvPicPr>
          <p:nvPr/>
        </p:nvPicPr>
        <p:blipFill>
          <a:blip r:embed="rId4"/>
          <a:stretch>
            <a:fillRect/>
          </a:stretch>
        </p:blipFill>
        <p:spPr>
          <a:xfrm>
            <a:off x="1274763" y="5614989"/>
            <a:ext cx="4939011" cy="343910"/>
          </a:xfrm>
          <a:prstGeom prst="rect">
            <a:avLst/>
          </a:prstGeom>
        </p:spPr>
      </p:pic>
      <p:pic>
        <p:nvPicPr>
          <p:cNvPr id="6" name="Picture 5">
            <a:extLst>
              <a:ext uri="{FF2B5EF4-FFF2-40B4-BE49-F238E27FC236}">
                <a16:creationId xmlns:a16="http://schemas.microsoft.com/office/drawing/2014/main" id="{EC439022-202D-4FBC-BD3D-46F13DDEC0B4}"/>
              </a:ext>
            </a:extLst>
          </p:cNvPr>
          <p:cNvPicPr>
            <a:picLocks noChangeAspect="1"/>
          </p:cNvPicPr>
          <p:nvPr/>
        </p:nvPicPr>
        <p:blipFill>
          <a:blip r:embed="rId5"/>
          <a:stretch>
            <a:fillRect/>
          </a:stretch>
        </p:blipFill>
        <p:spPr>
          <a:xfrm>
            <a:off x="6094683" y="2981732"/>
            <a:ext cx="3145708" cy="2319733"/>
          </a:xfrm>
          <a:prstGeom prst="rect">
            <a:avLst/>
          </a:prstGeom>
        </p:spPr>
      </p:pic>
      <p:pic>
        <p:nvPicPr>
          <p:cNvPr id="7" name="Picture 6">
            <a:extLst>
              <a:ext uri="{FF2B5EF4-FFF2-40B4-BE49-F238E27FC236}">
                <a16:creationId xmlns:a16="http://schemas.microsoft.com/office/drawing/2014/main" id="{B7B19C5A-2DA9-43AB-9CAB-CFCF031D4C81}"/>
              </a:ext>
            </a:extLst>
          </p:cNvPr>
          <p:cNvPicPr>
            <a:picLocks noChangeAspect="1"/>
          </p:cNvPicPr>
          <p:nvPr/>
        </p:nvPicPr>
        <p:blipFill>
          <a:blip r:embed="rId6"/>
          <a:stretch>
            <a:fillRect/>
          </a:stretch>
        </p:blipFill>
        <p:spPr>
          <a:xfrm>
            <a:off x="9034496" y="3195211"/>
            <a:ext cx="3072703" cy="1972690"/>
          </a:xfrm>
          <a:prstGeom prst="rect">
            <a:avLst/>
          </a:prstGeom>
        </p:spPr>
      </p:pic>
      <p:pic>
        <p:nvPicPr>
          <p:cNvPr id="10" name="Picture 9">
            <a:extLst>
              <a:ext uri="{FF2B5EF4-FFF2-40B4-BE49-F238E27FC236}">
                <a16:creationId xmlns:a16="http://schemas.microsoft.com/office/drawing/2014/main" id="{55E5AFF6-21FA-4AC1-9EC6-155CD7DC8DF3}"/>
              </a:ext>
            </a:extLst>
          </p:cNvPr>
          <p:cNvPicPr>
            <a:picLocks noChangeAspect="1"/>
          </p:cNvPicPr>
          <p:nvPr/>
        </p:nvPicPr>
        <p:blipFill>
          <a:blip r:embed="rId7"/>
          <a:stretch>
            <a:fillRect/>
          </a:stretch>
        </p:blipFill>
        <p:spPr>
          <a:xfrm>
            <a:off x="9034496" y="5035653"/>
            <a:ext cx="2694129" cy="1699153"/>
          </a:xfrm>
          <a:prstGeom prst="rect">
            <a:avLst/>
          </a:prstGeom>
        </p:spPr>
      </p:pic>
    </p:spTree>
    <p:extLst>
      <p:ext uri="{BB962C8B-B14F-4D97-AF65-F5344CB8AC3E}">
        <p14:creationId xmlns:p14="http://schemas.microsoft.com/office/powerpoint/2010/main" val="3134745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1C7A-8725-4678-BC5F-E7DCE7F396B3}"/>
              </a:ext>
            </a:extLst>
          </p:cNvPr>
          <p:cNvSpPr>
            <a:spLocks noGrp="1"/>
          </p:cNvSpPr>
          <p:nvPr>
            <p:ph type="title"/>
          </p:nvPr>
        </p:nvSpPr>
        <p:spPr>
          <a:xfrm>
            <a:off x="838200" y="365125"/>
            <a:ext cx="10515600" cy="1325563"/>
          </a:xfrm>
        </p:spPr>
        <p:txBody>
          <a:bodyPr/>
          <a:lstStyle/>
          <a:p>
            <a:r>
              <a:rPr lang="en-US" b="1"/>
              <a:t>Gradient Boosted Trees Regression</a:t>
            </a:r>
            <a:br>
              <a:rPr lang="en-US" b="1"/>
            </a:br>
            <a:endParaRPr lang="en-US" dirty="0"/>
          </a:p>
        </p:txBody>
      </p:sp>
      <p:pic>
        <p:nvPicPr>
          <p:cNvPr id="4" name="Content Placeholder 3">
            <a:extLst>
              <a:ext uri="{FF2B5EF4-FFF2-40B4-BE49-F238E27FC236}">
                <a16:creationId xmlns:a16="http://schemas.microsoft.com/office/drawing/2014/main" id="{FAFBB7AB-80A3-4A38-9F0A-C97CA0CA8441}"/>
              </a:ext>
            </a:extLst>
          </p:cNvPr>
          <p:cNvPicPr>
            <a:picLocks noGrp="1" noChangeAspect="1"/>
          </p:cNvPicPr>
          <p:nvPr>
            <p:ph idx="1"/>
          </p:nvPr>
        </p:nvPicPr>
        <p:blipFill>
          <a:blip r:embed="rId2"/>
          <a:stretch>
            <a:fillRect/>
          </a:stretch>
        </p:blipFill>
        <p:spPr>
          <a:xfrm>
            <a:off x="950360" y="1512272"/>
            <a:ext cx="5791200" cy="3067050"/>
          </a:xfrm>
          <a:prstGeom prst="rect">
            <a:avLst/>
          </a:prstGeom>
        </p:spPr>
      </p:pic>
      <p:pic>
        <p:nvPicPr>
          <p:cNvPr id="5" name="Picture 4">
            <a:extLst>
              <a:ext uri="{FF2B5EF4-FFF2-40B4-BE49-F238E27FC236}">
                <a16:creationId xmlns:a16="http://schemas.microsoft.com/office/drawing/2014/main" id="{A35D3184-002B-4DB2-A785-A1CADDDF4423}"/>
              </a:ext>
            </a:extLst>
          </p:cNvPr>
          <p:cNvPicPr>
            <a:picLocks noChangeAspect="1"/>
          </p:cNvPicPr>
          <p:nvPr/>
        </p:nvPicPr>
        <p:blipFill>
          <a:blip r:embed="rId3"/>
          <a:stretch>
            <a:fillRect/>
          </a:stretch>
        </p:blipFill>
        <p:spPr>
          <a:xfrm>
            <a:off x="950360" y="4761559"/>
            <a:ext cx="5391150" cy="685800"/>
          </a:xfrm>
          <a:prstGeom prst="rect">
            <a:avLst/>
          </a:prstGeom>
        </p:spPr>
      </p:pic>
      <p:pic>
        <p:nvPicPr>
          <p:cNvPr id="6" name="Picture 5">
            <a:extLst>
              <a:ext uri="{FF2B5EF4-FFF2-40B4-BE49-F238E27FC236}">
                <a16:creationId xmlns:a16="http://schemas.microsoft.com/office/drawing/2014/main" id="{AD4821A9-7FF1-47F7-9EF9-31C0D4FC7097}"/>
              </a:ext>
            </a:extLst>
          </p:cNvPr>
          <p:cNvPicPr>
            <a:picLocks noChangeAspect="1"/>
          </p:cNvPicPr>
          <p:nvPr/>
        </p:nvPicPr>
        <p:blipFill>
          <a:blip r:embed="rId4"/>
          <a:stretch>
            <a:fillRect/>
          </a:stretch>
        </p:blipFill>
        <p:spPr>
          <a:xfrm>
            <a:off x="6853720" y="1413339"/>
            <a:ext cx="4238625" cy="3086100"/>
          </a:xfrm>
          <a:prstGeom prst="rect">
            <a:avLst/>
          </a:prstGeom>
        </p:spPr>
      </p:pic>
    </p:spTree>
    <p:extLst>
      <p:ext uri="{BB962C8B-B14F-4D97-AF65-F5344CB8AC3E}">
        <p14:creationId xmlns:p14="http://schemas.microsoft.com/office/powerpoint/2010/main" val="141086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8F06C7-64CE-4A2A-9EFD-EC7EC4330E5C}"/>
              </a:ext>
            </a:extLst>
          </p:cNvPr>
          <p:cNvSpPr>
            <a:spLocks noGrp="1"/>
          </p:cNvSpPr>
          <p:nvPr>
            <p:ph type="title"/>
          </p:nvPr>
        </p:nvSpPr>
        <p:spPr>
          <a:xfrm>
            <a:off x="640079" y="2053641"/>
            <a:ext cx="3669161" cy="2760098"/>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E81DF677-1062-4B08-8C2D-C255F0FE2159}"/>
              </a:ext>
            </a:extLst>
          </p:cNvPr>
          <p:cNvSpPr>
            <a:spLocks noGrp="1"/>
          </p:cNvSpPr>
          <p:nvPr>
            <p:ph idx="1"/>
          </p:nvPr>
        </p:nvSpPr>
        <p:spPr>
          <a:xfrm>
            <a:off x="6090574" y="801866"/>
            <a:ext cx="5306084" cy="5230634"/>
          </a:xfrm>
        </p:spPr>
        <p:txBody>
          <a:bodyPr anchor="ctr">
            <a:normAutofit/>
          </a:bodyPr>
          <a:lstStyle/>
          <a:p>
            <a:r>
              <a:rPr lang="en-US" sz="1500" dirty="0">
                <a:solidFill>
                  <a:srgbClr val="000000"/>
                </a:solidFill>
              </a:rPr>
              <a:t>Metrics: Manually viewing the predictions gives intuition about accuracy, but it can be useful to have a more concrete metric. Here, we used RMSE metric to compare all the models to tell us how well our model makes predictions on all of our data. In this case (for RMSE), lower is better. This metric does not mean much on its own, but it can be used to compare different models. (This is what </a:t>
            </a:r>
            <a:r>
              <a:rPr lang="en-US" sz="1500" dirty="0" err="1">
                <a:solidFill>
                  <a:srgbClr val="000000"/>
                </a:solidFill>
              </a:rPr>
              <a:t>CrossValidator</a:t>
            </a:r>
            <a:r>
              <a:rPr lang="en-US" sz="1500" dirty="0">
                <a:solidFill>
                  <a:srgbClr val="000000"/>
                </a:solidFill>
              </a:rPr>
              <a:t> does internally.)</a:t>
            </a:r>
          </a:p>
          <a:p>
            <a:endParaRPr lang="en-US" sz="1500" dirty="0">
              <a:solidFill>
                <a:srgbClr val="000000"/>
              </a:solidFill>
            </a:endParaRPr>
          </a:p>
          <a:p>
            <a:r>
              <a:rPr lang="en-US" sz="1500" dirty="0">
                <a:solidFill>
                  <a:srgbClr val="000000"/>
                </a:solidFill>
              </a:rPr>
              <a:t>Linear Regression RMSE - 17.35</a:t>
            </a:r>
          </a:p>
          <a:p>
            <a:r>
              <a:rPr lang="en-US" sz="1500" dirty="0">
                <a:solidFill>
                  <a:srgbClr val="000000"/>
                </a:solidFill>
              </a:rPr>
              <a:t>RANDOM FOREST RMSE - 13.73</a:t>
            </a:r>
          </a:p>
          <a:p>
            <a:r>
              <a:rPr lang="en-US" sz="1500" dirty="0">
                <a:solidFill>
                  <a:srgbClr val="000000"/>
                </a:solidFill>
              </a:rPr>
              <a:t>DECISION TREE RMSE - 13.78</a:t>
            </a:r>
          </a:p>
          <a:p>
            <a:r>
              <a:rPr lang="en-US" sz="1500" dirty="0">
                <a:solidFill>
                  <a:srgbClr val="000000"/>
                </a:solidFill>
              </a:rPr>
              <a:t>GRADIENT BOOSTING TREE RMSE - 12.14</a:t>
            </a:r>
          </a:p>
          <a:p>
            <a:r>
              <a:rPr lang="en-US" sz="1500" dirty="0">
                <a:solidFill>
                  <a:srgbClr val="000000"/>
                </a:solidFill>
              </a:rPr>
              <a:t>GRADIENT BOOSTING TREE Regression model achieved the best results as it has the lowest RMSE out of all.</a:t>
            </a:r>
          </a:p>
          <a:p>
            <a:pPr marL="0" indent="0">
              <a:buNone/>
            </a:pPr>
            <a:endParaRPr lang="en-US" sz="1500" dirty="0">
              <a:solidFill>
                <a:srgbClr val="000000"/>
              </a:solidFill>
            </a:endParaRPr>
          </a:p>
        </p:txBody>
      </p:sp>
    </p:spTree>
    <p:extLst>
      <p:ext uri="{BB962C8B-B14F-4D97-AF65-F5344CB8AC3E}">
        <p14:creationId xmlns:p14="http://schemas.microsoft.com/office/powerpoint/2010/main" val="311192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6B782A53-3246-477C-AD61-7314B0AF37AF}"/>
              </a:ext>
            </a:extLst>
          </p:cNvPr>
          <p:cNvSpPr>
            <a:spLocks noGrp="1"/>
          </p:cNvSpPr>
          <p:nvPr>
            <p:ph type="title"/>
          </p:nvPr>
        </p:nvSpPr>
        <p:spPr>
          <a:xfrm>
            <a:off x="640080" y="1243013"/>
            <a:ext cx="3855720" cy="4371974"/>
          </a:xfrm>
        </p:spPr>
        <p:txBody>
          <a:bodyPr>
            <a:normAutofit/>
          </a:bodyPr>
          <a:lstStyle/>
          <a:p>
            <a:r>
              <a:rPr lang="en-US" b="1">
                <a:solidFill>
                  <a:srgbClr val="FFFFFF"/>
                </a:solidFill>
              </a:rPr>
              <a:t>Data description</a:t>
            </a:r>
            <a:br>
              <a:rPr lang="en-US" b="1">
                <a:solidFill>
                  <a:srgbClr val="FFFFFF"/>
                </a:solidFill>
              </a:rPr>
            </a:br>
            <a:endParaRPr lang="en-US">
              <a:solidFill>
                <a:srgbClr val="FFFFFF"/>
              </a:solidFill>
            </a:endParaRPr>
          </a:p>
        </p:txBody>
      </p:sp>
      <p:sp>
        <p:nvSpPr>
          <p:cNvPr id="22" name="Rectangle 2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949EDD9D-6AA5-4DD9-B46A-C60C36E61533}"/>
              </a:ext>
            </a:extLst>
          </p:cNvPr>
          <p:cNvSpPr>
            <a:spLocks noGrp="1"/>
          </p:cNvSpPr>
          <p:nvPr>
            <p:ph idx="1"/>
          </p:nvPr>
        </p:nvSpPr>
        <p:spPr>
          <a:xfrm>
            <a:off x="6172200" y="804672"/>
            <a:ext cx="5221224" cy="5230368"/>
          </a:xfrm>
        </p:spPr>
        <p:txBody>
          <a:bodyPr anchor="ctr">
            <a:normAutofit/>
          </a:bodyPr>
          <a:lstStyle/>
          <a:p>
            <a:r>
              <a:rPr lang="en-US" sz="1300" dirty="0">
                <a:solidFill>
                  <a:srgbClr val="000000"/>
                </a:solidFill>
              </a:rPr>
              <a:t>The dataset consists of 26,000 people counts (about every 10 minutes) over the last year. The label is the number of people, which we would like to predict given some subset of the features.</a:t>
            </a:r>
          </a:p>
          <a:p>
            <a:r>
              <a:rPr lang="en-US" sz="1300" b="1" dirty="0">
                <a:solidFill>
                  <a:srgbClr val="000000"/>
                </a:solidFill>
              </a:rPr>
              <a:t>Label columns</a:t>
            </a:r>
            <a:r>
              <a:rPr lang="en-US" sz="1300" dirty="0">
                <a:solidFill>
                  <a:srgbClr val="000000"/>
                </a:solidFill>
              </a:rPr>
              <a:t>:</a:t>
            </a:r>
          </a:p>
          <a:p>
            <a:pPr lvl="1"/>
            <a:r>
              <a:rPr lang="en-US" sz="1400" dirty="0" err="1">
                <a:solidFill>
                  <a:srgbClr val="000000"/>
                </a:solidFill>
              </a:rPr>
              <a:t>number_people</a:t>
            </a:r>
            <a:r>
              <a:rPr lang="en-US" sz="1400" dirty="0">
                <a:solidFill>
                  <a:srgbClr val="000000"/>
                </a:solidFill>
              </a:rPr>
              <a:t>: Number of people at gym at a given particular time</a:t>
            </a:r>
          </a:p>
          <a:p>
            <a:r>
              <a:rPr lang="en-US" sz="1300" b="1" dirty="0">
                <a:solidFill>
                  <a:srgbClr val="000000"/>
                </a:solidFill>
              </a:rPr>
              <a:t>Feature columns</a:t>
            </a:r>
            <a:r>
              <a:rPr lang="en-US" sz="1300" dirty="0">
                <a:solidFill>
                  <a:srgbClr val="000000"/>
                </a:solidFill>
              </a:rPr>
              <a:t>:</a:t>
            </a:r>
          </a:p>
          <a:p>
            <a:pPr lvl="1"/>
            <a:r>
              <a:rPr lang="en-US" sz="1400" dirty="0">
                <a:solidFill>
                  <a:srgbClr val="000000"/>
                </a:solidFill>
              </a:rPr>
              <a:t>date (string; datetime of data)</a:t>
            </a:r>
          </a:p>
          <a:p>
            <a:pPr lvl="1"/>
            <a:r>
              <a:rPr lang="en-US" sz="1400" dirty="0">
                <a:solidFill>
                  <a:srgbClr val="000000"/>
                </a:solidFill>
              </a:rPr>
              <a:t>timestamp (int; number of seconds since beginning of day)</a:t>
            </a:r>
          </a:p>
          <a:p>
            <a:pPr lvl="1"/>
            <a:r>
              <a:rPr lang="en-US" sz="1400" dirty="0" err="1">
                <a:solidFill>
                  <a:srgbClr val="000000"/>
                </a:solidFill>
              </a:rPr>
              <a:t>dayofweek</a:t>
            </a:r>
            <a:r>
              <a:rPr lang="en-US" sz="1400" dirty="0">
                <a:solidFill>
                  <a:srgbClr val="000000"/>
                </a:solidFill>
              </a:rPr>
              <a:t> (int; 0 [</a:t>
            </a:r>
            <a:r>
              <a:rPr lang="en-US" sz="1400" dirty="0" err="1">
                <a:solidFill>
                  <a:srgbClr val="000000"/>
                </a:solidFill>
              </a:rPr>
              <a:t>monday</a:t>
            </a:r>
            <a:r>
              <a:rPr lang="en-US" sz="1400" dirty="0">
                <a:solidFill>
                  <a:srgbClr val="000000"/>
                </a:solidFill>
              </a:rPr>
              <a:t>] - 6 [</a:t>
            </a:r>
            <a:r>
              <a:rPr lang="en-US" sz="1400" dirty="0" err="1">
                <a:solidFill>
                  <a:srgbClr val="000000"/>
                </a:solidFill>
              </a:rPr>
              <a:t>sunday</a:t>
            </a:r>
            <a:r>
              <a:rPr lang="en-US" sz="1400" dirty="0">
                <a:solidFill>
                  <a:srgbClr val="000000"/>
                </a:solidFill>
              </a:rPr>
              <a:t>])</a:t>
            </a:r>
          </a:p>
          <a:p>
            <a:pPr lvl="1"/>
            <a:r>
              <a:rPr lang="en-US" sz="1400" dirty="0" err="1">
                <a:solidFill>
                  <a:srgbClr val="000000"/>
                </a:solidFill>
              </a:rPr>
              <a:t>is_weekend</a:t>
            </a:r>
            <a:r>
              <a:rPr lang="en-US" sz="1400" dirty="0">
                <a:solidFill>
                  <a:srgbClr val="000000"/>
                </a:solidFill>
              </a:rPr>
              <a:t> (int; 0 or 1) [</a:t>
            </a:r>
            <a:r>
              <a:rPr lang="en-US" sz="1400" dirty="0" err="1">
                <a:solidFill>
                  <a:srgbClr val="000000"/>
                </a:solidFill>
              </a:rPr>
              <a:t>boolean</a:t>
            </a:r>
            <a:r>
              <a:rPr lang="en-US" sz="1400" dirty="0">
                <a:solidFill>
                  <a:srgbClr val="000000"/>
                </a:solidFill>
              </a:rPr>
              <a:t>, if 1, it's either </a:t>
            </a:r>
            <a:r>
              <a:rPr lang="en-US" sz="1400" dirty="0" err="1">
                <a:solidFill>
                  <a:srgbClr val="000000"/>
                </a:solidFill>
              </a:rPr>
              <a:t>saturday</a:t>
            </a:r>
            <a:r>
              <a:rPr lang="en-US" sz="1400" dirty="0">
                <a:solidFill>
                  <a:srgbClr val="000000"/>
                </a:solidFill>
              </a:rPr>
              <a:t> or </a:t>
            </a:r>
            <a:r>
              <a:rPr lang="en-US" sz="1400" dirty="0" err="1">
                <a:solidFill>
                  <a:srgbClr val="000000"/>
                </a:solidFill>
              </a:rPr>
              <a:t>sunday</a:t>
            </a:r>
            <a:r>
              <a:rPr lang="en-US" sz="1400" dirty="0">
                <a:solidFill>
                  <a:srgbClr val="000000"/>
                </a:solidFill>
              </a:rPr>
              <a:t>, otherwise 0]</a:t>
            </a:r>
          </a:p>
          <a:p>
            <a:pPr lvl="1"/>
            <a:r>
              <a:rPr lang="en-US" sz="1400" dirty="0" err="1">
                <a:solidFill>
                  <a:srgbClr val="000000"/>
                </a:solidFill>
              </a:rPr>
              <a:t>is_holiday</a:t>
            </a:r>
            <a:r>
              <a:rPr lang="en-US" sz="1400" dirty="0">
                <a:solidFill>
                  <a:srgbClr val="000000"/>
                </a:solidFill>
              </a:rPr>
              <a:t> (int; 0 or 1) [</a:t>
            </a:r>
            <a:r>
              <a:rPr lang="en-US" sz="1400" dirty="0" err="1">
                <a:solidFill>
                  <a:srgbClr val="000000"/>
                </a:solidFill>
              </a:rPr>
              <a:t>boolean</a:t>
            </a:r>
            <a:r>
              <a:rPr lang="en-US" sz="1400" dirty="0">
                <a:solidFill>
                  <a:srgbClr val="000000"/>
                </a:solidFill>
              </a:rPr>
              <a:t>, if 1 it's a federal holiday, 0 otherwise]</a:t>
            </a:r>
          </a:p>
          <a:p>
            <a:pPr lvl="1"/>
            <a:r>
              <a:rPr lang="en-US" sz="1400" dirty="0" err="1">
                <a:solidFill>
                  <a:srgbClr val="000000"/>
                </a:solidFill>
              </a:rPr>
              <a:t>isstartof_semester</a:t>
            </a:r>
            <a:r>
              <a:rPr lang="en-US" sz="1400" dirty="0">
                <a:solidFill>
                  <a:srgbClr val="000000"/>
                </a:solidFill>
              </a:rPr>
              <a:t> (int; 0 or 1) [</a:t>
            </a:r>
            <a:r>
              <a:rPr lang="en-US" sz="1400" dirty="0" err="1">
                <a:solidFill>
                  <a:srgbClr val="000000"/>
                </a:solidFill>
              </a:rPr>
              <a:t>boolean</a:t>
            </a:r>
            <a:r>
              <a:rPr lang="en-US" sz="1400" dirty="0">
                <a:solidFill>
                  <a:srgbClr val="000000"/>
                </a:solidFill>
              </a:rPr>
              <a:t>, if 1 it's the beginning of a school semester, 0 otherwise]</a:t>
            </a:r>
          </a:p>
          <a:p>
            <a:pPr lvl="1"/>
            <a:r>
              <a:rPr lang="en-US" sz="1400" dirty="0">
                <a:solidFill>
                  <a:srgbClr val="000000"/>
                </a:solidFill>
              </a:rPr>
              <a:t>hour (int; 0 - 23)</a:t>
            </a:r>
          </a:p>
          <a:p>
            <a:pPr lvl="1"/>
            <a:r>
              <a:rPr lang="en-US" sz="1400" dirty="0">
                <a:solidFill>
                  <a:srgbClr val="000000"/>
                </a:solidFill>
              </a:rPr>
              <a:t>temperature (float; degrees </a:t>
            </a:r>
            <a:r>
              <a:rPr lang="en-US" sz="1400" dirty="0" err="1">
                <a:solidFill>
                  <a:srgbClr val="000000"/>
                </a:solidFill>
              </a:rPr>
              <a:t>fahrenheit</a:t>
            </a:r>
            <a:r>
              <a:rPr lang="en-US" sz="1400" dirty="0">
                <a:solidFill>
                  <a:srgbClr val="000000"/>
                </a:solidFill>
              </a:rPr>
              <a:t>)</a:t>
            </a:r>
          </a:p>
          <a:p>
            <a:pPr lvl="1"/>
            <a:r>
              <a:rPr lang="en-US" sz="1400" dirty="0">
                <a:solidFill>
                  <a:srgbClr val="000000"/>
                </a:solidFill>
              </a:rPr>
              <a:t>month (int; 1 [</a:t>
            </a:r>
            <a:r>
              <a:rPr lang="en-US" sz="1400" dirty="0" err="1">
                <a:solidFill>
                  <a:srgbClr val="000000"/>
                </a:solidFill>
              </a:rPr>
              <a:t>jan</a:t>
            </a:r>
            <a:r>
              <a:rPr lang="en-US" sz="1400" dirty="0">
                <a:solidFill>
                  <a:srgbClr val="000000"/>
                </a:solidFill>
              </a:rPr>
              <a:t>] - 12 [</a:t>
            </a:r>
            <a:r>
              <a:rPr lang="en-US" sz="1400" dirty="0" err="1">
                <a:solidFill>
                  <a:srgbClr val="000000"/>
                </a:solidFill>
              </a:rPr>
              <a:t>dec</a:t>
            </a:r>
            <a:r>
              <a:rPr lang="en-US" sz="1400" dirty="0">
                <a:solidFill>
                  <a:srgbClr val="000000"/>
                </a:solidFill>
              </a:rPr>
              <a:t>])</a:t>
            </a:r>
          </a:p>
          <a:p>
            <a:endParaRPr lang="en-US" sz="1300" dirty="0">
              <a:solidFill>
                <a:srgbClr val="000000"/>
              </a:solidFill>
            </a:endParaRPr>
          </a:p>
        </p:txBody>
      </p:sp>
    </p:spTree>
    <p:extLst>
      <p:ext uri="{BB962C8B-B14F-4D97-AF65-F5344CB8AC3E}">
        <p14:creationId xmlns:p14="http://schemas.microsoft.com/office/powerpoint/2010/main" val="280220827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AC02F6-501B-45CD-94B1-CF95E2A4DA25}"/>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TAKEAWAYS</a:t>
            </a:r>
          </a:p>
        </p:txBody>
      </p:sp>
      <p:sp>
        <p:nvSpPr>
          <p:cNvPr id="3" name="Content Placeholder 2">
            <a:extLst>
              <a:ext uri="{FF2B5EF4-FFF2-40B4-BE49-F238E27FC236}">
                <a16:creationId xmlns:a16="http://schemas.microsoft.com/office/drawing/2014/main" id="{6FE2663E-6483-49E0-9AC0-FA36D69C5D5F}"/>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To sum it up, we have learned how to build regression models using </a:t>
            </a:r>
            <a:r>
              <a:rPr lang="en-US" sz="2000" dirty="0" err="1">
                <a:solidFill>
                  <a:srgbClr val="000000"/>
                </a:solidFill>
              </a:rPr>
              <a:t>PySpark</a:t>
            </a:r>
            <a:r>
              <a:rPr lang="en-US" sz="2000" dirty="0">
                <a:solidFill>
                  <a:srgbClr val="000000"/>
                </a:solidFill>
              </a:rPr>
              <a:t> and </a:t>
            </a:r>
            <a:r>
              <a:rPr lang="en-US" sz="2000" dirty="0" err="1">
                <a:solidFill>
                  <a:srgbClr val="000000"/>
                </a:solidFill>
              </a:rPr>
              <a:t>MLlib</a:t>
            </a:r>
            <a:r>
              <a:rPr lang="en-US" sz="2000" dirty="0">
                <a:solidFill>
                  <a:srgbClr val="000000"/>
                </a:solidFill>
              </a:rPr>
              <a:t> Pipelines and how to use Spark to process large amounts of data in a distributed manner which will helps to reduce the processing time.</a:t>
            </a:r>
          </a:p>
          <a:p>
            <a:r>
              <a:rPr lang="en-US" sz="2000" dirty="0">
                <a:solidFill>
                  <a:srgbClr val="000000"/>
                </a:solidFill>
              </a:rPr>
              <a:t>We also learnt how data is replicated on multiple nodes on a cluster.</a:t>
            </a:r>
          </a:p>
          <a:p>
            <a:r>
              <a:rPr lang="en-US" sz="2000" dirty="0">
                <a:solidFill>
                  <a:srgbClr val="000000"/>
                </a:solidFill>
              </a:rPr>
              <a:t>We tried four algorithms and gradient boosting performed best on our data set.</a:t>
            </a:r>
          </a:p>
          <a:p>
            <a:endParaRPr lang="en-US" sz="2000" dirty="0">
              <a:solidFill>
                <a:srgbClr val="000000"/>
              </a:solidFill>
            </a:endParaRPr>
          </a:p>
        </p:txBody>
      </p:sp>
    </p:spTree>
    <p:extLst>
      <p:ext uri="{BB962C8B-B14F-4D97-AF65-F5344CB8AC3E}">
        <p14:creationId xmlns:p14="http://schemas.microsoft.com/office/powerpoint/2010/main" val="123921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98664E-F190-4FEF-BA66-632B0CB50C3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LIMITATIONS/CHALLENGES</a:t>
            </a:r>
          </a:p>
        </p:txBody>
      </p:sp>
      <p:sp>
        <p:nvSpPr>
          <p:cNvPr id="3" name="Content Placeholder 2">
            <a:extLst>
              <a:ext uri="{FF2B5EF4-FFF2-40B4-BE49-F238E27FC236}">
                <a16:creationId xmlns:a16="http://schemas.microsoft.com/office/drawing/2014/main" id="{C50029EB-EC69-4087-AFC4-07920A946E55}"/>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Since it’s a huge data, performing visualizations of the data became difficult.</a:t>
            </a:r>
          </a:p>
          <a:p>
            <a:r>
              <a:rPr lang="en-US" sz="2000" dirty="0">
                <a:solidFill>
                  <a:srgbClr val="000000"/>
                </a:solidFill>
              </a:rPr>
              <a:t>Already built-in ML models in Spark provides limited features.</a:t>
            </a:r>
          </a:p>
          <a:p>
            <a:r>
              <a:rPr lang="en-US" sz="2000" dirty="0">
                <a:solidFill>
                  <a:srgbClr val="000000"/>
                </a:solidFill>
              </a:rPr>
              <a:t>When the data is small, Spark takes more time to process as compared to R and Python. Hence it is suitable to only a large data sets.</a:t>
            </a:r>
          </a:p>
          <a:p>
            <a:r>
              <a:rPr lang="en-US" sz="2000" dirty="0">
                <a:solidFill>
                  <a:srgbClr val="000000"/>
                </a:solidFill>
              </a:rPr>
              <a:t>Lack of enough data available.</a:t>
            </a:r>
          </a:p>
        </p:txBody>
      </p:sp>
    </p:spTree>
    <p:extLst>
      <p:ext uri="{BB962C8B-B14F-4D97-AF65-F5344CB8AC3E}">
        <p14:creationId xmlns:p14="http://schemas.microsoft.com/office/powerpoint/2010/main" val="244538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sp>
        <p:nvSpPr>
          <p:cNvPr id="2" name="Title 1">
            <a:extLst>
              <a:ext uri="{FF2B5EF4-FFF2-40B4-BE49-F238E27FC236}">
                <a16:creationId xmlns:a16="http://schemas.microsoft.com/office/drawing/2014/main" id="{BFDA9CB2-45E5-4F50-88E7-E6F14B1AF881}"/>
              </a:ext>
            </a:extLst>
          </p:cNvPr>
          <p:cNvSpPr>
            <a:spLocks noGrp="1"/>
          </p:cNvSpPr>
          <p:nvPr>
            <p:ph type="title"/>
          </p:nvPr>
        </p:nvSpPr>
        <p:spPr>
          <a:xfrm>
            <a:off x="726057" y="3121701"/>
            <a:ext cx="3658053" cy="2160162"/>
          </a:xfrm>
        </p:spPr>
        <p:txBody>
          <a:bodyPr vert="horz" lIns="91440" tIns="45720" rIns="91440" bIns="45720" rtlCol="0" anchor="t">
            <a:normAutofit/>
          </a:bodyPr>
          <a:lstStyle/>
          <a:p>
            <a:r>
              <a:rPr lang="en-US" b="1" kern="1200" dirty="0">
                <a:solidFill>
                  <a:srgbClr val="FFFFFF"/>
                </a:solidFill>
                <a:latin typeface="+mj-lt"/>
                <a:ea typeface="+mj-ea"/>
                <a:cs typeface="+mj-cs"/>
              </a:rPr>
              <a:t>THANK YOU</a:t>
            </a:r>
            <a:br>
              <a:rPr lang="en-US" kern="1200" dirty="0">
                <a:solidFill>
                  <a:srgbClr val="FFFFFF"/>
                </a:solidFill>
                <a:latin typeface="+mj-lt"/>
                <a:ea typeface="+mj-ea"/>
                <a:cs typeface="+mj-cs"/>
              </a:rPr>
            </a:br>
            <a:endParaRPr lang="en-US" kern="1200" dirty="0">
              <a:solidFill>
                <a:srgbClr val="FFFFFF"/>
              </a:solidFill>
              <a:latin typeface="+mj-lt"/>
              <a:ea typeface="+mj-ea"/>
              <a:cs typeface="+mj-cs"/>
            </a:endParaRPr>
          </a:p>
        </p:txBody>
      </p:sp>
      <p:pic>
        <p:nvPicPr>
          <p:cNvPr id="7" name="Graphic 6" descr="Smiling Face with No Fill">
            <a:extLst>
              <a:ext uri="{FF2B5EF4-FFF2-40B4-BE49-F238E27FC236}">
                <a16:creationId xmlns:a16="http://schemas.microsoft.com/office/drawing/2014/main" id="{391F9CFC-99CA-4994-B94E-D1B538130D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0721" y="908504"/>
            <a:ext cx="5031847" cy="5031847"/>
          </a:xfrm>
          <a:prstGeom prst="rect">
            <a:avLst/>
          </a:prstGeom>
        </p:spPr>
      </p:pic>
    </p:spTree>
    <p:extLst>
      <p:ext uri="{BB962C8B-B14F-4D97-AF65-F5344CB8AC3E}">
        <p14:creationId xmlns:p14="http://schemas.microsoft.com/office/powerpoint/2010/main" val="96357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1A1187-B60E-4ADA-8A55-51D9626F7651}"/>
              </a:ext>
            </a:extLst>
          </p:cNvPr>
          <p:cNvPicPr>
            <a:picLocks noGrp="1" noChangeAspect="1"/>
          </p:cNvPicPr>
          <p:nvPr>
            <p:ph idx="1"/>
          </p:nvPr>
        </p:nvPicPr>
        <p:blipFill>
          <a:blip r:embed="rId2"/>
          <a:stretch>
            <a:fillRect/>
          </a:stretch>
        </p:blipFill>
        <p:spPr>
          <a:xfrm>
            <a:off x="458056" y="727127"/>
            <a:ext cx="9836650" cy="2080527"/>
          </a:xfrm>
          <a:prstGeom prst="rect">
            <a:avLst/>
          </a:prstGeom>
        </p:spPr>
      </p:pic>
      <p:pic>
        <p:nvPicPr>
          <p:cNvPr id="5" name="Picture 4">
            <a:extLst>
              <a:ext uri="{FF2B5EF4-FFF2-40B4-BE49-F238E27FC236}">
                <a16:creationId xmlns:a16="http://schemas.microsoft.com/office/drawing/2014/main" id="{24FCDFB1-7B52-43C4-91A1-85B35604A491}"/>
              </a:ext>
            </a:extLst>
          </p:cNvPr>
          <p:cNvPicPr>
            <a:picLocks noChangeAspect="1"/>
          </p:cNvPicPr>
          <p:nvPr/>
        </p:nvPicPr>
        <p:blipFill>
          <a:blip r:embed="rId3"/>
          <a:stretch>
            <a:fillRect/>
          </a:stretch>
        </p:blipFill>
        <p:spPr>
          <a:xfrm>
            <a:off x="527407" y="3100386"/>
            <a:ext cx="9978436" cy="1872934"/>
          </a:xfrm>
          <a:prstGeom prst="rect">
            <a:avLst/>
          </a:prstGeom>
        </p:spPr>
      </p:pic>
    </p:spTree>
    <p:extLst>
      <p:ext uri="{BB962C8B-B14F-4D97-AF65-F5344CB8AC3E}">
        <p14:creationId xmlns:p14="http://schemas.microsoft.com/office/powerpoint/2010/main" val="336816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B0B7-4C42-4CC7-B223-8E76D45784DD}"/>
              </a:ext>
            </a:extLst>
          </p:cNvPr>
          <p:cNvSpPr>
            <a:spLocks noGrp="1"/>
          </p:cNvSpPr>
          <p:nvPr>
            <p:ph type="title"/>
          </p:nvPr>
        </p:nvSpPr>
        <p:spPr>
          <a:xfrm>
            <a:off x="950167" y="2604472"/>
            <a:ext cx="10515600" cy="1325563"/>
          </a:xfrm>
        </p:spPr>
        <p:txBody>
          <a:bodyPr/>
          <a:lstStyle/>
          <a:p>
            <a:r>
              <a:rPr lang="en-IN" b="1" dirty="0"/>
              <a:t>Exploratory Data Analysis</a:t>
            </a:r>
          </a:p>
        </p:txBody>
      </p:sp>
    </p:spTree>
    <p:extLst>
      <p:ext uri="{BB962C8B-B14F-4D97-AF65-F5344CB8AC3E}">
        <p14:creationId xmlns:p14="http://schemas.microsoft.com/office/powerpoint/2010/main" val="8657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D561C79-D08F-4C53-8EAA-E9898077F2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346" y="798756"/>
            <a:ext cx="7857602" cy="5944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3347AF5-4B1D-4917-AE9C-9E87B00F4610}"/>
              </a:ext>
            </a:extLst>
          </p:cNvPr>
          <p:cNvSpPr txBox="1"/>
          <p:nvPr/>
        </p:nvSpPr>
        <p:spPr>
          <a:xfrm>
            <a:off x="-569167" y="188644"/>
            <a:ext cx="7959012" cy="461665"/>
          </a:xfrm>
          <a:prstGeom prst="rect">
            <a:avLst/>
          </a:prstGeom>
          <a:noFill/>
        </p:spPr>
        <p:txBody>
          <a:bodyPr wrap="square" rtlCol="0">
            <a:spAutoFit/>
          </a:bodyPr>
          <a:lstStyle/>
          <a:p>
            <a:r>
              <a:rPr lang="en-IN" sz="2400" b="1" dirty="0"/>
              <a:t>			Pairplot of all variables</a:t>
            </a:r>
          </a:p>
        </p:txBody>
      </p:sp>
      <p:grpSp>
        <p:nvGrpSpPr>
          <p:cNvPr id="18" name="Group 17">
            <a:extLst>
              <a:ext uri="{FF2B5EF4-FFF2-40B4-BE49-F238E27FC236}">
                <a16:creationId xmlns:a16="http://schemas.microsoft.com/office/drawing/2014/main" id="{9277071B-4F5C-4588-BE29-F8FB0A0C5284}"/>
              </a:ext>
            </a:extLst>
          </p:cNvPr>
          <p:cNvGrpSpPr/>
          <p:nvPr/>
        </p:nvGrpSpPr>
        <p:grpSpPr>
          <a:xfrm>
            <a:off x="382555" y="764089"/>
            <a:ext cx="7576457" cy="5823323"/>
            <a:chOff x="382555" y="764089"/>
            <a:chExt cx="7576457" cy="5823323"/>
          </a:xfrm>
        </p:grpSpPr>
        <p:sp>
          <p:nvSpPr>
            <p:cNvPr id="8" name="Rectangle 7">
              <a:extLst>
                <a:ext uri="{FF2B5EF4-FFF2-40B4-BE49-F238E27FC236}">
                  <a16:creationId xmlns:a16="http://schemas.microsoft.com/office/drawing/2014/main" id="{8AA48F61-1F6A-4FD9-8006-46BEB5CC4291}"/>
                </a:ext>
              </a:extLst>
            </p:cNvPr>
            <p:cNvSpPr/>
            <p:nvPr/>
          </p:nvSpPr>
          <p:spPr>
            <a:xfrm>
              <a:off x="382555" y="764089"/>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C63A251-7F0D-4616-BC6B-601E7D3722F2}"/>
                </a:ext>
              </a:extLst>
            </p:cNvPr>
            <p:cNvSpPr/>
            <p:nvPr/>
          </p:nvSpPr>
          <p:spPr>
            <a:xfrm>
              <a:off x="3419669" y="3098761"/>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3D73C138-46C0-4894-A69F-0335EEF1826E}"/>
                </a:ext>
              </a:extLst>
            </p:cNvPr>
            <p:cNvSpPr/>
            <p:nvPr/>
          </p:nvSpPr>
          <p:spPr>
            <a:xfrm>
              <a:off x="4204997" y="3685798"/>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C9705235-B5BC-4410-B77D-CABA81FA7B87}"/>
                </a:ext>
              </a:extLst>
            </p:cNvPr>
            <p:cNvSpPr/>
            <p:nvPr/>
          </p:nvSpPr>
          <p:spPr>
            <a:xfrm>
              <a:off x="4942115" y="4240436"/>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4188A20-6132-42E5-ACB8-FE7647E38141}"/>
                </a:ext>
              </a:extLst>
            </p:cNvPr>
            <p:cNvSpPr/>
            <p:nvPr/>
          </p:nvSpPr>
          <p:spPr>
            <a:xfrm>
              <a:off x="5679233" y="4867515"/>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13B040CD-47C9-4A9D-87F2-9E5288680BAF}"/>
                </a:ext>
              </a:extLst>
            </p:cNvPr>
            <p:cNvSpPr/>
            <p:nvPr/>
          </p:nvSpPr>
          <p:spPr>
            <a:xfrm>
              <a:off x="6428792" y="5443924"/>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0F7EB07-ED5E-4583-8BC0-309D4D300917}"/>
                </a:ext>
              </a:extLst>
            </p:cNvPr>
            <p:cNvSpPr/>
            <p:nvPr/>
          </p:nvSpPr>
          <p:spPr>
            <a:xfrm>
              <a:off x="7221894" y="6017223"/>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9C9D9ACE-DE41-4D8A-A6A7-AEB3081AD786}"/>
                </a:ext>
              </a:extLst>
            </p:cNvPr>
            <p:cNvSpPr/>
            <p:nvPr/>
          </p:nvSpPr>
          <p:spPr>
            <a:xfrm>
              <a:off x="1186543" y="1337389"/>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7D802EA-CC1C-489C-B990-8C47BAA875D5}"/>
                </a:ext>
              </a:extLst>
            </p:cNvPr>
            <p:cNvSpPr/>
            <p:nvPr/>
          </p:nvSpPr>
          <p:spPr>
            <a:xfrm>
              <a:off x="1923661" y="1901493"/>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488CF95E-F6B5-4A20-BAE8-F4C7DA2C0D3F}"/>
                </a:ext>
              </a:extLst>
            </p:cNvPr>
            <p:cNvSpPr/>
            <p:nvPr/>
          </p:nvSpPr>
          <p:spPr>
            <a:xfrm>
              <a:off x="2660779" y="2528572"/>
              <a:ext cx="737118" cy="570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extBox 18">
            <a:extLst>
              <a:ext uri="{FF2B5EF4-FFF2-40B4-BE49-F238E27FC236}">
                <a16:creationId xmlns:a16="http://schemas.microsoft.com/office/drawing/2014/main" id="{8692861B-8013-4E67-85D4-13F0275034EE}"/>
              </a:ext>
            </a:extLst>
          </p:cNvPr>
          <p:cNvSpPr txBox="1"/>
          <p:nvPr/>
        </p:nvSpPr>
        <p:spPr>
          <a:xfrm>
            <a:off x="8165854" y="764089"/>
            <a:ext cx="3848550" cy="2767424"/>
          </a:xfrm>
          <a:prstGeom prst="rect">
            <a:avLst/>
          </a:prstGeom>
          <a:noFill/>
        </p:spPr>
        <p:txBody>
          <a:bodyPr wrap="square" rtlCol="0">
            <a:spAutoFit/>
          </a:bodyPr>
          <a:lstStyle/>
          <a:p>
            <a:r>
              <a:rPr lang="en-IN" b="1" dirty="0"/>
              <a:t>Interpretations:</a:t>
            </a:r>
          </a:p>
          <a:p>
            <a:pPr marL="285750" indent="-285750" algn="just">
              <a:lnSpc>
                <a:spcPct val="125000"/>
              </a:lnSpc>
              <a:buFont typeface="Arial" panose="020B0604020202020204" pitchFamily="34" charset="0"/>
              <a:buChar char="•"/>
            </a:pPr>
            <a:r>
              <a:rPr lang="en-IN" dirty="0"/>
              <a:t>Distribution of data (Histogram) in diagonal matrix.</a:t>
            </a:r>
          </a:p>
          <a:p>
            <a:pPr marL="285750" indent="-285750" algn="just">
              <a:lnSpc>
                <a:spcPct val="125000"/>
              </a:lnSpc>
              <a:buFont typeface="Arial" panose="020B0604020202020204" pitchFamily="34" charset="0"/>
              <a:buChar char="•"/>
            </a:pPr>
            <a:r>
              <a:rPr lang="en-IN" dirty="0"/>
              <a:t>Number of people coming to gym and Temperature – Normal distribution.</a:t>
            </a:r>
          </a:p>
          <a:p>
            <a:pPr marL="285750" indent="-285750">
              <a:lnSpc>
                <a:spcPct val="125000"/>
              </a:lnSpc>
              <a:buFont typeface="Arial" panose="020B0604020202020204" pitchFamily="34" charset="0"/>
              <a:buChar char="•"/>
            </a:pPr>
            <a:r>
              <a:rPr lang="en-IN" dirty="0"/>
              <a:t> Rest of all variables - categorical and nominal variables.</a:t>
            </a:r>
          </a:p>
        </p:txBody>
      </p:sp>
      <p:pic>
        <p:nvPicPr>
          <p:cNvPr id="21" name="Picture 20">
            <a:extLst>
              <a:ext uri="{FF2B5EF4-FFF2-40B4-BE49-F238E27FC236}">
                <a16:creationId xmlns:a16="http://schemas.microsoft.com/office/drawing/2014/main" id="{3FAE5A34-88BA-4086-9240-360707027F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659" y="3906107"/>
            <a:ext cx="3944940" cy="2778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673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DCC243-7DBB-44BA-B4D3-AA918DA61B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226" y="890604"/>
            <a:ext cx="5810564" cy="5566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266B0BC-D22B-453C-AB1F-F88B1F15B8B3}"/>
              </a:ext>
            </a:extLst>
          </p:cNvPr>
          <p:cNvSpPr txBox="1"/>
          <p:nvPr/>
        </p:nvSpPr>
        <p:spPr>
          <a:xfrm>
            <a:off x="180745" y="170286"/>
            <a:ext cx="6195526" cy="461665"/>
          </a:xfrm>
          <a:prstGeom prst="rect">
            <a:avLst/>
          </a:prstGeom>
          <a:noFill/>
        </p:spPr>
        <p:txBody>
          <a:bodyPr wrap="square" rtlCol="0">
            <a:spAutoFit/>
          </a:bodyPr>
          <a:lstStyle/>
          <a:p>
            <a:r>
              <a:rPr lang="en-IN" sz="2400" b="1" dirty="0"/>
              <a:t>Correlation Matrix between different features</a:t>
            </a:r>
          </a:p>
        </p:txBody>
      </p:sp>
      <p:sp>
        <p:nvSpPr>
          <p:cNvPr id="7" name="TextBox 6">
            <a:extLst>
              <a:ext uri="{FF2B5EF4-FFF2-40B4-BE49-F238E27FC236}">
                <a16:creationId xmlns:a16="http://schemas.microsoft.com/office/drawing/2014/main" id="{9D169F23-3206-40AF-8090-1DDECFEC9C78}"/>
              </a:ext>
            </a:extLst>
          </p:cNvPr>
          <p:cNvSpPr txBox="1"/>
          <p:nvPr/>
        </p:nvSpPr>
        <p:spPr>
          <a:xfrm>
            <a:off x="6540758" y="1111095"/>
            <a:ext cx="5421086" cy="1797928"/>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IN" dirty="0"/>
              <a:t>High positive correlation - Number of people and Timestamp. </a:t>
            </a:r>
          </a:p>
          <a:p>
            <a:pPr marL="285750" indent="-285750" algn="just">
              <a:lnSpc>
                <a:spcPct val="125000"/>
              </a:lnSpc>
              <a:buFont typeface="Arial" panose="020B0604020202020204" pitchFamily="34" charset="0"/>
              <a:buChar char="•"/>
            </a:pPr>
            <a:r>
              <a:rPr lang="en-IN" dirty="0"/>
              <a:t>Number of people coming to Gym are higher at 17</a:t>
            </a:r>
            <a:r>
              <a:rPr lang="en-IN" baseline="30000" dirty="0"/>
              <a:t>th</a:t>
            </a:r>
            <a:r>
              <a:rPr lang="en-IN" dirty="0"/>
              <a:t> and 18</a:t>
            </a:r>
            <a:r>
              <a:rPr lang="en-IN" baseline="30000" dirty="0"/>
              <a:t>th</a:t>
            </a:r>
            <a:r>
              <a:rPr lang="en-IN" dirty="0"/>
              <a:t> hour. </a:t>
            </a:r>
          </a:p>
          <a:p>
            <a:pPr marL="285750" indent="-285750" algn="just">
              <a:lnSpc>
                <a:spcPct val="125000"/>
              </a:lnSpc>
              <a:buFont typeface="Arial" panose="020B0604020202020204" pitchFamily="34" charset="0"/>
              <a:buChar char="•"/>
            </a:pPr>
            <a:r>
              <a:rPr lang="en-IN" dirty="0"/>
              <a:t>More number of people - above 17</a:t>
            </a:r>
            <a:r>
              <a:rPr lang="en-IN" baseline="30000" dirty="0"/>
              <a:t>th</a:t>
            </a:r>
            <a:r>
              <a:rPr lang="en-IN" dirty="0"/>
              <a:t> hour</a:t>
            </a:r>
          </a:p>
        </p:txBody>
      </p:sp>
      <p:pic>
        <p:nvPicPr>
          <p:cNvPr id="9" name="Picture 8">
            <a:extLst>
              <a:ext uri="{FF2B5EF4-FFF2-40B4-BE49-F238E27FC236}">
                <a16:creationId xmlns:a16="http://schemas.microsoft.com/office/drawing/2014/main" id="{94DC3F1E-7995-4ABA-8ACB-40C64EB13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2614" y="3354890"/>
            <a:ext cx="5157375" cy="3264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Oval 9">
            <a:extLst>
              <a:ext uri="{FF2B5EF4-FFF2-40B4-BE49-F238E27FC236}">
                <a16:creationId xmlns:a16="http://schemas.microsoft.com/office/drawing/2014/main" id="{E91206D5-8F12-4A9A-8E9B-C0A97C858D73}"/>
              </a:ext>
            </a:extLst>
          </p:cNvPr>
          <p:cNvSpPr/>
          <p:nvPr/>
        </p:nvSpPr>
        <p:spPr>
          <a:xfrm>
            <a:off x="1491694" y="1855417"/>
            <a:ext cx="477065" cy="30928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4C2E246-D045-4586-97C7-E5CD5D8C8E97}"/>
              </a:ext>
            </a:extLst>
          </p:cNvPr>
          <p:cNvSpPr/>
          <p:nvPr/>
        </p:nvSpPr>
        <p:spPr>
          <a:xfrm>
            <a:off x="10375641" y="3517641"/>
            <a:ext cx="466530" cy="29392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455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5120B41-B323-4A7F-B471-163989EF5AF3}"/>
              </a:ext>
            </a:extLst>
          </p:cNvPr>
          <p:cNvSpPr txBox="1"/>
          <p:nvPr/>
        </p:nvSpPr>
        <p:spPr>
          <a:xfrm>
            <a:off x="1179576" y="822960"/>
            <a:ext cx="9829800" cy="132588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a:solidFill>
                  <a:srgbClr val="FFFFFF"/>
                </a:solidFill>
                <a:latin typeface="+mj-lt"/>
                <a:ea typeface="+mj-ea"/>
                <a:cs typeface="+mj-cs"/>
              </a:rPr>
              <a:t>Heat Map to show Busiest hour of the day</a:t>
            </a:r>
          </a:p>
        </p:txBody>
      </p:sp>
      <p:pic>
        <p:nvPicPr>
          <p:cNvPr id="5" name="Content Placeholder 4">
            <a:extLst>
              <a:ext uri="{FF2B5EF4-FFF2-40B4-BE49-F238E27FC236}">
                <a16:creationId xmlns:a16="http://schemas.microsoft.com/office/drawing/2014/main" id="{0D66F449-A9BD-45A8-806A-F7662CA65BB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04671" y="2956506"/>
            <a:ext cx="4954693" cy="2979745"/>
          </a:xfrm>
          <a:prstGeom prst="rect">
            <a:avLst/>
          </a:prstGeom>
        </p:spPr>
      </p:pic>
      <p:sp>
        <p:nvSpPr>
          <p:cNvPr id="9" name="TextBox 8">
            <a:extLst>
              <a:ext uri="{FF2B5EF4-FFF2-40B4-BE49-F238E27FC236}">
                <a16:creationId xmlns:a16="http://schemas.microsoft.com/office/drawing/2014/main" id="{F0A58FD0-FF08-42B7-8DF8-F5022069EBB3}"/>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solidFill>
                  <a:srgbClr val="000000"/>
                </a:solidFill>
              </a:rPr>
              <a:t>Weekend – Less number of people coming to Gym compared to weekdays</a:t>
            </a:r>
          </a:p>
          <a:p>
            <a:pPr marL="285750" indent="-228600">
              <a:lnSpc>
                <a:spcPct val="90000"/>
              </a:lnSpc>
              <a:spcAft>
                <a:spcPts val="600"/>
              </a:spcAft>
              <a:buFont typeface="Arial" panose="020B0604020202020204" pitchFamily="34" charset="0"/>
              <a:buChar char="•"/>
            </a:pPr>
            <a:r>
              <a:rPr lang="en-US" sz="1900">
                <a:solidFill>
                  <a:srgbClr val="000000"/>
                </a:solidFill>
              </a:rPr>
              <a:t>Peak Hours – 17</a:t>
            </a:r>
            <a:r>
              <a:rPr lang="en-US" sz="1900" baseline="30000">
                <a:solidFill>
                  <a:srgbClr val="000000"/>
                </a:solidFill>
              </a:rPr>
              <a:t>th</a:t>
            </a:r>
            <a:r>
              <a:rPr lang="en-US" sz="1900">
                <a:solidFill>
                  <a:srgbClr val="000000"/>
                </a:solidFill>
              </a:rPr>
              <a:t> and 18</a:t>
            </a:r>
            <a:r>
              <a:rPr lang="en-US" sz="1900" baseline="30000">
                <a:solidFill>
                  <a:srgbClr val="000000"/>
                </a:solidFill>
              </a:rPr>
              <a:t>th</a:t>
            </a:r>
            <a:r>
              <a:rPr lang="en-US" sz="1900">
                <a:solidFill>
                  <a:srgbClr val="000000"/>
                </a:solidFill>
              </a:rPr>
              <a:t> hour.</a:t>
            </a:r>
          </a:p>
          <a:p>
            <a:pPr marL="285750" indent="-228600">
              <a:lnSpc>
                <a:spcPct val="90000"/>
              </a:lnSpc>
              <a:spcAft>
                <a:spcPts val="600"/>
              </a:spcAft>
              <a:buFont typeface="Arial" panose="020B0604020202020204" pitchFamily="34" charset="0"/>
              <a:buChar char="•"/>
            </a:pPr>
            <a:r>
              <a:rPr lang="en-US" sz="1900">
                <a:solidFill>
                  <a:srgbClr val="000000"/>
                </a:solidFill>
              </a:rPr>
              <a:t>Opposite effect on Tuesday at 17</a:t>
            </a:r>
            <a:r>
              <a:rPr lang="en-US" sz="1900" baseline="30000">
                <a:solidFill>
                  <a:srgbClr val="000000"/>
                </a:solidFill>
              </a:rPr>
              <a:t>th</a:t>
            </a:r>
            <a:r>
              <a:rPr lang="en-US" sz="1900">
                <a:solidFill>
                  <a:srgbClr val="000000"/>
                </a:solidFill>
              </a:rPr>
              <a:t> Hour</a:t>
            </a:r>
          </a:p>
          <a:p>
            <a:pPr marL="285750" indent="-228600">
              <a:lnSpc>
                <a:spcPct val="90000"/>
              </a:lnSpc>
              <a:spcAft>
                <a:spcPts val="600"/>
              </a:spcAft>
              <a:buFont typeface="Arial" panose="020B0604020202020204" pitchFamily="34" charset="0"/>
              <a:buChar char="•"/>
            </a:pPr>
            <a:endParaRPr lang="en-US" sz="1900">
              <a:solidFill>
                <a:srgbClr val="000000"/>
              </a:solidFill>
            </a:endParaRPr>
          </a:p>
          <a:p>
            <a:pPr marL="285750" indent="-228600">
              <a:lnSpc>
                <a:spcPct val="90000"/>
              </a:lnSpc>
              <a:spcAft>
                <a:spcPts val="600"/>
              </a:spcAft>
              <a:buFont typeface="Arial" panose="020B0604020202020204" pitchFamily="34" charset="0"/>
              <a:buChar char="•"/>
            </a:pPr>
            <a:endParaRPr lang="en-US" sz="1900">
              <a:solidFill>
                <a:srgbClr val="000000"/>
              </a:solidFill>
            </a:endParaRPr>
          </a:p>
        </p:txBody>
      </p:sp>
    </p:spTree>
    <p:extLst>
      <p:ext uri="{BB962C8B-B14F-4D97-AF65-F5344CB8AC3E}">
        <p14:creationId xmlns:p14="http://schemas.microsoft.com/office/powerpoint/2010/main" val="419058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8CBC0D-1E87-4EB0-8055-37857BDFE764}"/>
              </a:ext>
            </a:extLst>
          </p:cNvPr>
          <p:cNvSpPr txBox="1"/>
          <p:nvPr/>
        </p:nvSpPr>
        <p:spPr>
          <a:xfrm>
            <a:off x="1179576" y="822960"/>
            <a:ext cx="9829800" cy="132588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a:solidFill>
                  <a:srgbClr val="FFFFFF"/>
                </a:solidFill>
                <a:latin typeface="+mj-lt"/>
                <a:ea typeface="+mj-ea"/>
                <a:cs typeface="+mj-cs"/>
              </a:rPr>
              <a:t>Variation of people coming to Gym across Months </a:t>
            </a:r>
          </a:p>
        </p:txBody>
      </p:sp>
      <p:pic>
        <p:nvPicPr>
          <p:cNvPr id="5" name="Content Placeholder 4">
            <a:extLst>
              <a:ext uri="{FF2B5EF4-FFF2-40B4-BE49-F238E27FC236}">
                <a16:creationId xmlns:a16="http://schemas.microsoft.com/office/drawing/2014/main" id="{E9EF1785-0C74-465C-A97C-BF51B7157C7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04671" y="3387313"/>
            <a:ext cx="4954693" cy="2118131"/>
          </a:xfrm>
          <a:prstGeom prst="rect">
            <a:avLst/>
          </a:prstGeom>
        </p:spPr>
      </p:pic>
      <p:sp>
        <p:nvSpPr>
          <p:cNvPr id="7" name="TextBox 6">
            <a:extLst>
              <a:ext uri="{FF2B5EF4-FFF2-40B4-BE49-F238E27FC236}">
                <a16:creationId xmlns:a16="http://schemas.microsoft.com/office/drawing/2014/main" id="{36D57940-A0E4-41EC-95F7-215694774E2F}"/>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solidFill>
                  <a:srgbClr val="000000"/>
                </a:solidFill>
              </a:rPr>
              <a:t>At Start of semester, people coming to Gym are higher.</a:t>
            </a:r>
          </a:p>
          <a:p>
            <a:pPr marL="285750" indent="-228600">
              <a:lnSpc>
                <a:spcPct val="90000"/>
              </a:lnSpc>
              <a:spcAft>
                <a:spcPts val="600"/>
              </a:spcAft>
              <a:buFont typeface="Arial" panose="020B0604020202020204" pitchFamily="34" charset="0"/>
              <a:buChar char="•"/>
            </a:pPr>
            <a:r>
              <a:rPr lang="en-US" sz="1900">
                <a:solidFill>
                  <a:srgbClr val="000000"/>
                </a:solidFill>
              </a:rPr>
              <a:t>Steady crowdedness during the semester.</a:t>
            </a:r>
          </a:p>
          <a:p>
            <a:pPr marL="285750" indent="-228600">
              <a:lnSpc>
                <a:spcPct val="90000"/>
              </a:lnSpc>
              <a:spcAft>
                <a:spcPts val="600"/>
              </a:spcAft>
              <a:buFont typeface="Arial" panose="020B0604020202020204" pitchFamily="34" charset="0"/>
              <a:buChar char="•"/>
            </a:pPr>
            <a:r>
              <a:rPr lang="en-US" sz="1900">
                <a:solidFill>
                  <a:srgbClr val="000000"/>
                </a:solidFill>
              </a:rPr>
              <a:t>Crowd declined steadily in semester end.</a:t>
            </a:r>
          </a:p>
        </p:txBody>
      </p:sp>
    </p:spTree>
    <p:extLst>
      <p:ext uri="{BB962C8B-B14F-4D97-AF65-F5344CB8AC3E}">
        <p14:creationId xmlns:p14="http://schemas.microsoft.com/office/powerpoint/2010/main" val="231249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B5603E7-5932-4E9E-A8CA-F5FB037BCB4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DATA PREPROCESSING</a:t>
            </a:r>
          </a:p>
        </p:txBody>
      </p:sp>
      <p:sp>
        <p:nvSpPr>
          <p:cNvPr id="3" name="Content Placeholder 2">
            <a:extLst>
              <a:ext uri="{FF2B5EF4-FFF2-40B4-BE49-F238E27FC236}">
                <a16:creationId xmlns:a16="http://schemas.microsoft.com/office/drawing/2014/main" id="{349F5E86-20DB-44B6-AF1A-FF0C2A3755DA}"/>
              </a:ext>
            </a:extLst>
          </p:cNvPr>
          <p:cNvSpPr>
            <a:spLocks noGrp="1"/>
          </p:cNvSpPr>
          <p:nvPr>
            <p:ph idx="1"/>
          </p:nvPr>
        </p:nvSpPr>
        <p:spPr>
          <a:xfrm>
            <a:off x="1179226" y="2664178"/>
            <a:ext cx="9833548" cy="3122768"/>
          </a:xfrm>
        </p:spPr>
        <p:txBody>
          <a:bodyPr>
            <a:normAutofit/>
          </a:bodyPr>
          <a:lstStyle/>
          <a:p>
            <a:pPr marL="0" lvl="0" indent="0" eaLnBrk="0" fontAlgn="base" hangingPunct="0">
              <a:spcBef>
                <a:spcPct val="0"/>
              </a:spcBef>
              <a:spcAft>
                <a:spcPct val="0"/>
              </a:spcAft>
            </a:pPr>
            <a:endParaRPr lang="en-US" altLang="en-US" sz="1400" b="1" dirty="0">
              <a:solidFill>
                <a:srgbClr val="000000"/>
              </a:solidFill>
            </a:endParaRPr>
          </a:p>
          <a:p>
            <a:pPr marL="0" lvl="0" indent="0" eaLnBrk="0" fontAlgn="base" hangingPunct="0">
              <a:spcBef>
                <a:spcPct val="0"/>
              </a:spcBef>
              <a:spcAft>
                <a:spcPct val="0"/>
              </a:spcAft>
              <a:buNone/>
            </a:pPr>
            <a:r>
              <a:rPr lang="en-US" altLang="en-US" sz="2000" b="1" dirty="0">
                <a:solidFill>
                  <a:srgbClr val="000000"/>
                </a:solidFill>
              </a:rPr>
              <a:t>Feature Selection</a:t>
            </a:r>
          </a:p>
          <a:p>
            <a:pPr marL="0" lvl="0" indent="0" eaLnBrk="0" fontAlgn="base" hangingPunct="0">
              <a:spcBef>
                <a:spcPct val="0"/>
              </a:spcBef>
              <a:spcAft>
                <a:spcPct val="0"/>
              </a:spcAft>
              <a:buNone/>
            </a:pPr>
            <a:endParaRPr lang="en-US" altLang="en-US" sz="1400" dirty="0">
              <a:solidFill>
                <a:srgbClr val="000000"/>
              </a:solidFill>
            </a:endParaRPr>
          </a:p>
          <a:p>
            <a:pPr marL="0" lvl="0" indent="0" eaLnBrk="0" fontAlgn="base" hangingPunct="0">
              <a:spcBef>
                <a:spcPct val="0"/>
              </a:spcBef>
              <a:spcAft>
                <a:spcPct val="0"/>
              </a:spcAft>
              <a:buFontTx/>
              <a:buChar char="•"/>
            </a:pPr>
            <a:r>
              <a:rPr lang="en-US" altLang="en-US" sz="1400" dirty="0">
                <a:solidFill>
                  <a:srgbClr val="000000"/>
                </a:solidFill>
              </a:rPr>
              <a:t>Some of the columns contain duplicate information. Variable '</a:t>
            </a:r>
            <a:r>
              <a:rPr lang="en-US" altLang="en-US" sz="1400" dirty="0" err="1">
                <a:solidFill>
                  <a:srgbClr val="000000"/>
                </a:solidFill>
              </a:rPr>
              <a:t>is_weekend</a:t>
            </a:r>
            <a:r>
              <a:rPr lang="en-US" altLang="en-US" sz="1400" dirty="0">
                <a:solidFill>
                  <a:srgbClr val="000000"/>
                </a:solidFill>
              </a:rPr>
              <a:t>' is derived from '</a:t>
            </a:r>
            <a:r>
              <a:rPr lang="en-US" altLang="en-US" sz="1400" dirty="0" err="1">
                <a:solidFill>
                  <a:srgbClr val="000000"/>
                </a:solidFill>
              </a:rPr>
              <a:t>day_of_week</a:t>
            </a:r>
            <a:r>
              <a:rPr lang="en-US" altLang="en-US" sz="1400" dirty="0">
                <a:solidFill>
                  <a:srgbClr val="000000"/>
                </a:solidFill>
              </a:rPr>
              <a:t>' (</a:t>
            </a:r>
            <a:r>
              <a:rPr lang="en-US" altLang="en-US" sz="1400" dirty="0" err="1">
                <a:solidFill>
                  <a:srgbClr val="000000"/>
                </a:solidFill>
              </a:rPr>
              <a:t>saturday</a:t>
            </a:r>
            <a:r>
              <a:rPr lang="en-US" altLang="en-US" sz="1400" dirty="0">
                <a:solidFill>
                  <a:srgbClr val="000000"/>
                </a:solidFill>
              </a:rPr>
              <a:t> = 5 or </a:t>
            </a:r>
            <a:r>
              <a:rPr lang="en-US" altLang="en-US" sz="1400" dirty="0" err="1">
                <a:solidFill>
                  <a:srgbClr val="000000"/>
                </a:solidFill>
              </a:rPr>
              <a:t>sunday</a:t>
            </a:r>
            <a:r>
              <a:rPr lang="en-US" altLang="en-US" sz="1400" dirty="0">
                <a:solidFill>
                  <a:srgbClr val="000000"/>
                </a:solidFill>
              </a:rPr>
              <a:t> = 6), hence removed '</a:t>
            </a:r>
            <a:r>
              <a:rPr lang="en-US" altLang="en-US" sz="1400" dirty="0" err="1">
                <a:solidFill>
                  <a:srgbClr val="000000"/>
                </a:solidFill>
              </a:rPr>
              <a:t>is_weekend</a:t>
            </a:r>
            <a:r>
              <a:rPr lang="en-US" altLang="en-US" sz="1400" dirty="0">
                <a:solidFill>
                  <a:srgbClr val="000000"/>
                </a:solidFill>
              </a:rPr>
              <a:t>’.</a:t>
            </a:r>
          </a:p>
          <a:p>
            <a:pPr marL="0" lvl="0" indent="0" eaLnBrk="0" fontAlgn="base" hangingPunct="0">
              <a:spcBef>
                <a:spcPct val="0"/>
              </a:spcBef>
              <a:spcAft>
                <a:spcPct val="0"/>
              </a:spcAft>
            </a:pPr>
            <a:endParaRPr lang="en-US" altLang="en-US" sz="1400" dirty="0">
              <a:solidFill>
                <a:srgbClr val="000000"/>
              </a:solidFill>
            </a:endParaRPr>
          </a:p>
          <a:p>
            <a:pPr marL="0" lvl="0" indent="0" eaLnBrk="0" fontAlgn="base" hangingPunct="0">
              <a:spcBef>
                <a:spcPct val="0"/>
              </a:spcBef>
              <a:spcAft>
                <a:spcPct val="0"/>
              </a:spcAft>
              <a:buFontTx/>
              <a:buChar char="•"/>
            </a:pPr>
            <a:r>
              <a:rPr lang="en-US" altLang="en-US" sz="1400" dirty="0">
                <a:solidFill>
                  <a:srgbClr val="000000"/>
                </a:solidFill>
              </a:rPr>
              <a:t>Since 'timestamp' variable gives exact time in seconds number of seconds since beginning of day, dropping 'hour' variable because it adds redundancy.</a:t>
            </a:r>
          </a:p>
          <a:p>
            <a:pPr marL="0" lvl="0" indent="0" eaLnBrk="0" fontAlgn="base" hangingPunct="0">
              <a:spcBef>
                <a:spcPct val="0"/>
              </a:spcBef>
              <a:spcAft>
                <a:spcPct val="0"/>
              </a:spcAft>
              <a:buFontTx/>
              <a:buChar char="•"/>
            </a:pPr>
            <a:endParaRPr lang="en-US" altLang="en-US" sz="1400" dirty="0">
              <a:solidFill>
                <a:srgbClr val="000000"/>
              </a:solidFill>
            </a:endParaRPr>
          </a:p>
          <a:p>
            <a:pPr marL="0" lvl="0" indent="0" eaLnBrk="0" fontAlgn="base" hangingPunct="0">
              <a:spcBef>
                <a:spcPct val="0"/>
              </a:spcBef>
              <a:spcAft>
                <a:spcPct val="0"/>
              </a:spcAft>
              <a:buFontTx/>
              <a:buChar char="•"/>
            </a:pPr>
            <a:r>
              <a:rPr lang="en-US" altLang="en-US" sz="1400" dirty="0">
                <a:solidFill>
                  <a:srgbClr val="000000"/>
                </a:solidFill>
              </a:rPr>
              <a:t>Except for '</a:t>
            </a:r>
            <a:r>
              <a:rPr lang="en-US" altLang="en-US" sz="1400" dirty="0" err="1">
                <a:solidFill>
                  <a:srgbClr val="000000"/>
                </a:solidFill>
              </a:rPr>
              <a:t>number_people</a:t>
            </a:r>
            <a:r>
              <a:rPr lang="en-US" altLang="en-US" sz="1400" dirty="0">
                <a:solidFill>
                  <a:srgbClr val="000000"/>
                </a:solidFill>
              </a:rPr>
              <a:t>', 'date', and 'timestamp' all the variables has null values.</a:t>
            </a:r>
          </a:p>
          <a:p>
            <a:pPr marL="0" lvl="0" indent="0" eaLnBrk="0" fontAlgn="base" hangingPunct="0">
              <a:spcBef>
                <a:spcPct val="0"/>
              </a:spcBef>
              <a:spcAft>
                <a:spcPct val="0"/>
              </a:spcAft>
            </a:pPr>
            <a:endParaRPr lang="en-US" altLang="en-US" sz="1400" dirty="0">
              <a:solidFill>
                <a:srgbClr val="000000"/>
              </a:solidFill>
            </a:endParaRPr>
          </a:p>
          <a:p>
            <a:pPr marL="0" lvl="0" indent="0" eaLnBrk="0" fontAlgn="base" hangingPunct="0">
              <a:spcBef>
                <a:spcPct val="0"/>
              </a:spcBef>
              <a:spcAft>
                <a:spcPct val="0"/>
              </a:spcAft>
              <a:buFontTx/>
              <a:buChar char="•"/>
            </a:pPr>
            <a:r>
              <a:rPr lang="en-US" altLang="en-US" sz="1400" dirty="0">
                <a:solidFill>
                  <a:srgbClr val="000000"/>
                </a:solidFill>
              </a:rPr>
              <a:t>Variable '</a:t>
            </a:r>
            <a:r>
              <a:rPr lang="en-US" altLang="en-US" sz="1400" dirty="0" err="1">
                <a:solidFill>
                  <a:srgbClr val="000000"/>
                </a:solidFill>
              </a:rPr>
              <a:t>is_holiday</a:t>
            </a:r>
            <a:r>
              <a:rPr lang="en-US" altLang="en-US" sz="1400" dirty="0">
                <a:solidFill>
                  <a:srgbClr val="000000"/>
                </a:solidFill>
              </a:rPr>
              <a:t>' has less than 1% of data for holidays. Dropping this variable, since we do not enough data for holidays.</a:t>
            </a:r>
          </a:p>
          <a:p>
            <a:pPr marL="0" lvl="0" indent="0" eaLnBrk="0" fontAlgn="base" hangingPunct="0">
              <a:spcBef>
                <a:spcPct val="0"/>
              </a:spcBef>
              <a:spcAft>
                <a:spcPct val="0"/>
              </a:spcAft>
              <a:buFontTx/>
              <a:buChar char="•"/>
            </a:pPr>
            <a:endParaRPr lang="en-US" altLang="en-US" sz="1400" dirty="0">
              <a:solidFill>
                <a:srgbClr val="000000"/>
              </a:solidFill>
            </a:endParaRPr>
          </a:p>
          <a:p>
            <a:pPr marL="0" lvl="0" indent="0" eaLnBrk="0" fontAlgn="base" hangingPunct="0">
              <a:spcBef>
                <a:spcPct val="0"/>
              </a:spcBef>
              <a:spcAft>
                <a:spcPct val="0"/>
              </a:spcAft>
              <a:buFontTx/>
              <a:buChar char="•"/>
            </a:pPr>
            <a:r>
              <a:rPr lang="en-US" altLang="en-US" sz="1400" dirty="0">
                <a:solidFill>
                  <a:srgbClr val="000000"/>
                </a:solidFill>
              </a:rPr>
              <a:t>Removed Date column and added day </a:t>
            </a:r>
          </a:p>
          <a:p>
            <a:pPr marL="0" lvl="0" indent="0" eaLnBrk="0" fontAlgn="base" hangingPunct="0">
              <a:spcBef>
                <a:spcPct val="0"/>
              </a:spcBef>
              <a:spcAft>
                <a:spcPct val="0"/>
              </a:spcAft>
            </a:pPr>
            <a:endParaRPr lang="en-US" altLang="en-US" sz="1000" dirty="0">
              <a:solidFill>
                <a:srgbClr val="000000"/>
              </a:solidFill>
              <a:latin typeface="Helvetica Neue"/>
            </a:endParaRPr>
          </a:p>
          <a:p>
            <a:endParaRPr lang="en-US" sz="1000" dirty="0">
              <a:solidFill>
                <a:srgbClr val="000000"/>
              </a:solidFill>
            </a:endParaRPr>
          </a:p>
        </p:txBody>
      </p:sp>
    </p:spTree>
    <p:extLst>
      <p:ext uri="{BB962C8B-B14F-4D97-AF65-F5344CB8AC3E}">
        <p14:creationId xmlns:p14="http://schemas.microsoft.com/office/powerpoint/2010/main" val="2923975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573813F923C041B7AF506EFD8361DE" ma:contentTypeVersion="2" ma:contentTypeDescription="Create a new document." ma:contentTypeScope="" ma:versionID="b8141d540a83974061d788acf15f13d4">
  <xsd:schema xmlns:xsd="http://www.w3.org/2001/XMLSchema" xmlns:xs="http://www.w3.org/2001/XMLSchema" xmlns:p="http://schemas.microsoft.com/office/2006/metadata/properties" xmlns:ns2="5b82ccc3-bf9d-48c7-8c60-c4d32dbc6e68" targetNamespace="http://schemas.microsoft.com/office/2006/metadata/properties" ma:root="true" ma:fieldsID="3c1c2fe5f604a8ffc5a9d8f708259e7f" ns2:_="">
    <xsd:import namespace="5b82ccc3-bf9d-48c7-8c60-c4d32dbc6e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2ccc3-bf9d-48c7-8c60-c4d32dbc6e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65F644-B40E-47BF-993A-8FFA6652AC88}">
  <ds:schemaRefs>
    <ds:schemaRef ds:uri="http://schemas.microsoft.com/sharepoint/v3/contenttype/forms"/>
  </ds:schemaRefs>
</ds:datastoreItem>
</file>

<file path=customXml/itemProps2.xml><?xml version="1.0" encoding="utf-8"?>
<ds:datastoreItem xmlns:ds="http://schemas.openxmlformats.org/officeDocument/2006/customXml" ds:itemID="{2FCEBB75-0ACA-4861-A572-27F7DE306B5A}">
  <ds:schemaRefs>
    <ds:schemaRef ds:uri="5b82ccc3-bf9d-48c7-8c60-c4d32dbc6e68"/>
    <ds:schemaRef ds:uri="http://schemas.microsoft.com/office/2006/metadata/properties"/>
    <ds:schemaRef ds:uri="http://www.w3.org/XML/1998/namespac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3293A2FD-726C-4F56-AE0D-659581D6A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2ccc3-bf9d-48c7-8c60-c4d32dbc6e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120</TotalTime>
  <Words>1769</Words>
  <Application>Microsoft Macintosh PowerPoint</Application>
  <PresentationFormat>Widescreen</PresentationFormat>
  <Paragraphs>125</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 Neue</vt:lpstr>
      <vt:lpstr>Source Code Pro</vt:lpstr>
      <vt:lpstr>Office Theme</vt:lpstr>
      <vt:lpstr>Analyzing Crowdedness at a Gym </vt:lpstr>
      <vt:lpstr>Data description </vt:lpstr>
      <vt:lpstr>PowerPoint Presentation</vt:lpstr>
      <vt:lpstr>Exploratory Data Analysis</vt:lpstr>
      <vt:lpstr>PowerPoint Presentation</vt:lpstr>
      <vt:lpstr>PowerPoint Presentation</vt:lpstr>
      <vt:lpstr>PowerPoint Presentation</vt:lpstr>
      <vt:lpstr>PowerPoint Presentation</vt:lpstr>
      <vt:lpstr>DATA PREPROCESSING</vt:lpstr>
      <vt:lpstr>IMPUTATION</vt:lpstr>
      <vt:lpstr>OUTLIERS</vt:lpstr>
      <vt:lpstr>Created Custom Standardization</vt:lpstr>
      <vt:lpstr>TEST &amp; TRAIN SPLIT</vt:lpstr>
      <vt:lpstr>Building Stages for the Pipeline </vt:lpstr>
      <vt:lpstr>LINEAR REGRESSION </vt:lpstr>
      <vt:lpstr>RANDOM FOREST REGRESSION </vt:lpstr>
      <vt:lpstr>DECISION TREE REGRESSION </vt:lpstr>
      <vt:lpstr>Gradient Boosted Trees Regression </vt:lpstr>
      <vt:lpstr>CONCLUSION</vt:lpstr>
      <vt:lpstr>TAKEAWAYS</vt:lpstr>
      <vt:lpstr>LIMITATIONS/CHALLENGES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2 - David Avery                    Pinkesh Nayak                    Saravanan Jayakumar                    Sasidhar Sirivella</dc:title>
  <dc:creator>Sasidhar Sirivella</dc:creator>
  <cp:lastModifiedBy>Nayak,Pinkesh</cp:lastModifiedBy>
  <cp:revision>7</cp:revision>
  <dcterms:created xsi:type="dcterms:W3CDTF">2020-06-14T17:59:22Z</dcterms:created>
  <dcterms:modified xsi:type="dcterms:W3CDTF">2021-02-12T15:08:35Z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0x0101003D573813F923C041B7AF506EFD8361DE</vt:lpwstr>
  </property>
</Properties>
</file>