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75" r:id="rId5"/>
    <p:sldId id="259" r:id="rId6"/>
    <p:sldId id="270" r:id="rId7"/>
    <p:sldId id="260" r:id="rId8"/>
    <p:sldId id="271" r:id="rId9"/>
    <p:sldId id="266" r:id="rId10"/>
    <p:sldId id="267" r:id="rId11"/>
    <p:sldId id="263" r:id="rId12"/>
    <p:sldId id="268" r:id="rId13"/>
    <p:sldId id="290" r:id="rId14"/>
    <p:sldId id="264" r:id="rId15"/>
    <p:sldId id="265" r:id="rId16"/>
    <p:sldId id="285" r:id="rId17"/>
    <p:sldId id="289" r:id="rId18"/>
    <p:sldId id="287" r:id="rId19"/>
    <p:sldId id="288" r:id="rId20"/>
    <p:sldId id="286" r:id="rId21"/>
    <p:sldId id="269" r:id="rId22"/>
    <p:sldId id="272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62" r:id="rId31"/>
    <p:sldId id="274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82BCE-8A4B-411B-9A14-FB85B6421B8D}" type="datetimeFigureOut">
              <a:rPr lang="de-DE" smtClean="0"/>
              <a:t>04.06.2017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8793E-4D25-41C1-ADA2-D6DE6CD64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39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Not sure how often you used the DOS headers in an investigation, but MAEC allows you to share that.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Protip: don’t base your backend on a standard described solely in an office document… or the new version is totally incompatible with the old one.</a:t>
            </a:r>
          </a:p>
        </p:txBody>
      </p:sp>
    </p:spTree>
    <p:extLst>
      <p:ext uri="{BB962C8B-B14F-4D97-AF65-F5344CB8AC3E}">
        <p14:creationId xmlns:p14="http://schemas.microsoft.com/office/powerpoint/2010/main" val="110106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40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293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107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7595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434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469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44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42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47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74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61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19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42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0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71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37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99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0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EECE2-B0D2-47E8-8A00-FA931D7EBB01}" type="datetimeFigureOut">
              <a:rPr lang="de-DE" smtClean="0"/>
              <a:t>03.06.2017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703F-BD53-4048-BEAA-956CA242D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2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IoCannon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37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Call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layout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Call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radare2</a:t>
            </a:r>
          </a:p>
          <a:p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, API </a:t>
            </a:r>
            <a:r>
              <a:rPr lang="de-DE" dirty="0" err="1" smtClean="0"/>
              <a:t>calls</a:t>
            </a:r>
            <a:r>
              <a:rPr lang="de-DE" dirty="0" smtClean="0"/>
              <a:t>, </a:t>
            </a:r>
            <a:r>
              <a:rPr lang="de-DE" dirty="0" err="1" smtClean="0"/>
              <a:t>strings</a:t>
            </a:r>
            <a:endParaRPr lang="de-DE" dirty="0" smtClean="0"/>
          </a:p>
          <a:p>
            <a:r>
              <a:rPr lang="de-DE" dirty="0" smtClean="0"/>
              <a:t>Feature </a:t>
            </a:r>
            <a:r>
              <a:rPr lang="de-DE" dirty="0" err="1" smtClean="0"/>
              <a:t>factory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74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</a:t>
            </a:r>
            <a:r>
              <a:rPr lang="de-DE" dirty="0" err="1" smtClean="0"/>
              <a:t>calls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Interface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r>
              <a:rPr lang="de-DE" dirty="0" smtClean="0"/>
              <a:t>Windows </a:t>
            </a:r>
            <a:r>
              <a:rPr lang="de-DE" dirty="0" err="1" smtClean="0"/>
              <a:t>executables</a:t>
            </a:r>
            <a:r>
              <a:rPr lang="de-DE" dirty="0" smtClean="0"/>
              <a:t> w/o API </a:t>
            </a:r>
            <a:r>
              <a:rPr lang="de-DE" dirty="0" err="1" smtClean="0"/>
              <a:t>calls</a:t>
            </a:r>
            <a:r>
              <a:rPr lang="de-DE" dirty="0" smtClean="0"/>
              <a:t> </a:t>
            </a:r>
            <a:r>
              <a:rPr lang="de-DE" dirty="0" err="1" smtClean="0"/>
              <a:t>highly</a:t>
            </a:r>
            <a:r>
              <a:rPr lang="de-DE" dirty="0" smtClean="0"/>
              <a:t> </a:t>
            </a:r>
            <a:r>
              <a:rPr lang="de-DE" dirty="0" err="1" smtClean="0"/>
              <a:t>unlikely</a:t>
            </a:r>
            <a:endParaRPr lang="de-DE" dirty="0" smtClean="0"/>
          </a:p>
          <a:p>
            <a:r>
              <a:rPr lang="de-DE" dirty="0" err="1" smtClean="0"/>
              <a:t>Documented</a:t>
            </a:r>
            <a:r>
              <a:rPr lang="de-DE" dirty="0" smtClean="0"/>
              <a:t> ^^ - </a:t>
            </a:r>
            <a:r>
              <a:rPr lang="de-DE" dirty="0" err="1" smtClean="0"/>
              <a:t>mostly</a:t>
            </a:r>
            <a:r>
              <a:rPr lang="de-DE" dirty="0" smtClean="0"/>
              <a:t>..</a:t>
            </a:r>
          </a:p>
          <a:p>
            <a:r>
              <a:rPr lang="de-DE" dirty="0" err="1" smtClean="0"/>
              <a:t>Frequently</a:t>
            </a:r>
            <a:r>
              <a:rPr lang="de-DE" dirty="0" smtClean="0"/>
              <a:t> „</a:t>
            </a:r>
            <a:r>
              <a:rPr lang="de-DE" dirty="0" err="1" smtClean="0"/>
              <a:t>hidden</a:t>
            </a:r>
            <a:r>
              <a:rPr lang="de-DE" dirty="0" smtClean="0"/>
              <a:t>“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malware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187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gadgets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Combinations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API </a:t>
            </a:r>
            <a:r>
              <a:rPr lang="de-DE" dirty="0" err="1" smtClean="0"/>
              <a:t>calls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r>
              <a:rPr lang="de-DE" dirty="0" err="1" smtClean="0"/>
              <a:t>CreateFile</a:t>
            </a:r>
            <a:r>
              <a:rPr lang="de-DE" dirty="0" smtClean="0"/>
              <a:t> -&gt; </a:t>
            </a:r>
            <a:r>
              <a:rPr lang="de-DE" dirty="0" err="1" smtClean="0"/>
              <a:t>SetFilePointer</a:t>
            </a:r>
            <a:r>
              <a:rPr lang="de-DE" dirty="0" smtClean="0"/>
              <a:t> -&gt; </a:t>
            </a:r>
            <a:r>
              <a:rPr lang="de-DE" dirty="0" err="1" smtClean="0"/>
              <a:t>WriteFile</a:t>
            </a:r>
            <a:r>
              <a:rPr lang="de-DE" dirty="0" smtClean="0"/>
              <a:t> -&gt; </a:t>
            </a:r>
            <a:r>
              <a:rPr lang="de-DE" dirty="0" err="1" smtClean="0"/>
              <a:t>FlushFileBuffers</a:t>
            </a:r>
            <a:r>
              <a:rPr lang="de-DE" dirty="0" smtClean="0"/>
              <a:t> -&gt; </a:t>
            </a:r>
            <a:r>
              <a:rPr lang="de-DE" dirty="0" err="1" smtClean="0"/>
              <a:t>CloseHandle</a:t>
            </a:r>
            <a:endParaRPr lang="de-DE" dirty="0"/>
          </a:p>
          <a:p>
            <a:r>
              <a:rPr lang="de-DE" dirty="0" smtClean="0"/>
              <a:t>Graph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gadgets</a:t>
            </a:r>
            <a:r>
              <a:rPr lang="de-DE" dirty="0" smtClean="0"/>
              <a:t> in </a:t>
            </a:r>
            <a:r>
              <a:rPr lang="de-DE" dirty="0" err="1" smtClean="0"/>
              <a:t>context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489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Behaviorgadgets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mini-bot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90688"/>
            <a:ext cx="1048235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Consolas" panose="020B0609020204030204" pitchFamily="49" charset="0"/>
              </a:rPr>
              <a:t>For</a:t>
            </a:r>
            <a:r>
              <a:rPr lang="de-DE" sz="2000" dirty="0" smtClean="0">
                <a:latin typeface="Consolas" panose="020B0609020204030204" pitchFamily="49" charset="0"/>
              </a:rPr>
              <a:t> SEND </a:t>
            </a:r>
            <a:r>
              <a:rPr lang="de-DE" sz="2000" dirty="0" err="1" smtClean="0">
                <a:latin typeface="Consolas" panose="020B0609020204030204" pitchFamily="49" charset="0"/>
              </a:rPr>
              <a:t>found</a:t>
            </a:r>
            <a:r>
              <a:rPr lang="de-DE" sz="2000" dirty="0" smtClean="0">
                <a:latin typeface="Consolas" panose="020B0609020204030204" pitchFamily="49" charset="0"/>
              </a:rPr>
              <a:t> {'send': '0x40128a'}</a:t>
            </a:r>
          </a:p>
          <a:p>
            <a:r>
              <a:rPr lang="de-DE" sz="2000" dirty="0" err="1" smtClean="0">
                <a:latin typeface="Consolas" panose="020B0609020204030204" pitchFamily="49" charset="0"/>
              </a:rPr>
              <a:t>For</a:t>
            </a:r>
            <a:r>
              <a:rPr lang="de-DE" sz="2000" dirty="0" smtClean="0">
                <a:latin typeface="Consolas" panose="020B0609020204030204" pitchFamily="49" charset="0"/>
              </a:rPr>
              <a:t> SEND </a:t>
            </a:r>
            <a:r>
              <a:rPr lang="de-DE" sz="2000" dirty="0" err="1" smtClean="0">
                <a:latin typeface="Consolas" panose="020B0609020204030204" pitchFamily="49" charset="0"/>
              </a:rPr>
              <a:t>found</a:t>
            </a:r>
            <a:r>
              <a:rPr lang="de-DE" sz="2000" dirty="0" smtClean="0">
                <a:latin typeface="Consolas" panose="020B0609020204030204" pitchFamily="49" charset="0"/>
              </a:rPr>
              <a:t> {'send': '0x401ad5'}</a:t>
            </a:r>
          </a:p>
          <a:p>
            <a:r>
              <a:rPr lang="de-DE" sz="2000" dirty="0" err="1" smtClean="0">
                <a:latin typeface="Consolas" panose="020B0609020204030204" pitchFamily="49" charset="0"/>
              </a:rPr>
              <a:t>For</a:t>
            </a:r>
            <a:r>
              <a:rPr lang="de-DE" sz="2000" dirty="0" smtClean="0">
                <a:latin typeface="Consolas" panose="020B0609020204030204" pitchFamily="49" charset="0"/>
              </a:rPr>
              <a:t> SEND </a:t>
            </a:r>
            <a:r>
              <a:rPr lang="de-DE" sz="2000" dirty="0" err="1" smtClean="0">
                <a:latin typeface="Consolas" panose="020B0609020204030204" pitchFamily="49" charset="0"/>
              </a:rPr>
              <a:t>found</a:t>
            </a:r>
            <a:r>
              <a:rPr lang="de-DE" sz="2000" dirty="0" smtClean="0">
                <a:latin typeface="Consolas" panose="020B0609020204030204" pitchFamily="49" charset="0"/>
              </a:rPr>
              <a:t> {'send': '0x402315'}</a:t>
            </a:r>
          </a:p>
          <a:p>
            <a:r>
              <a:rPr lang="de-DE" sz="2000" dirty="0" err="1" smtClean="0">
                <a:latin typeface="Consolas" panose="020B0609020204030204" pitchFamily="49" charset="0"/>
              </a:rPr>
              <a:t>For</a:t>
            </a:r>
            <a:r>
              <a:rPr lang="de-DE" sz="2000" dirty="0" smtClean="0">
                <a:latin typeface="Consolas" panose="020B0609020204030204" pitchFamily="49" charset="0"/>
              </a:rPr>
              <a:t> SEND </a:t>
            </a:r>
            <a:r>
              <a:rPr lang="de-DE" sz="2000" dirty="0" err="1" smtClean="0">
                <a:latin typeface="Consolas" panose="020B0609020204030204" pitchFamily="49" charset="0"/>
              </a:rPr>
              <a:t>found</a:t>
            </a:r>
            <a:r>
              <a:rPr lang="de-DE" sz="2000" dirty="0" smtClean="0">
                <a:latin typeface="Consolas" panose="020B0609020204030204" pitchFamily="49" charset="0"/>
              </a:rPr>
              <a:t> {'send': '0x4016d2'}</a:t>
            </a:r>
          </a:p>
          <a:p>
            <a:r>
              <a:rPr lang="de-DE" sz="2000" dirty="0" err="1" smtClean="0">
                <a:latin typeface="Consolas" panose="020B0609020204030204" pitchFamily="49" charset="0"/>
              </a:rPr>
              <a:t>For</a:t>
            </a:r>
            <a:r>
              <a:rPr lang="de-DE" sz="2000" dirty="0" smtClean="0">
                <a:latin typeface="Consolas" panose="020B0609020204030204" pitchFamily="49" charset="0"/>
              </a:rPr>
              <a:t> CREATEPROC </a:t>
            </a:r>
            <a:r>
              <a:rPr lang="de-DE" sz="2000" dirty="0" err="1" smtClean="0">
                <a:latin typeface="Consolas" panose="020B0609020204030204" pitchFamily="49" charset="0"/>
              </a:rPr>
              <a:t>found</a:t>
            </a:r>
            <a:r>
              <a:rPr lang="de-DE" sz="2000" dirty="0" smtClean="0">
                <a:latin typeface="Consolas" panose="020B0609020204030204" pitchFamily="49" charset="0"/>
              </a:rPr>
              <a:t> {'</a:t>
            </a:r>
            <a:r>
              <a:rPr lang="de-DE" sz="2000" dirty="0" err="1" smtClean="0">
                <a:latin typeface="Consolas" panose="020B0609020204030204" pitchFamily="49" charset="0"/>
              </a:rPr>
              <a:t>CreateProcess</a:t>
            </a:r>
            <a:r>
              <a:rPr lang="de-DE" sz="2000" dirty="0" smtClean="0">
                <a:latin typeface="Consolas" panose="020B0609020204030204" pitchFamily="49" charset="0"/>
              </a:rPr>
              <a:t>': '0x402aa1'}</a:t>
            </a:r>
          </a:p>
          <a:p>
            <a:r>
              <a:rPr lang="de-DE" sz="2000" dirty="0" err="1" smtClean="0">
                <a:latin typeface="Consolas" panose="020B0609020204030204" pitchFamily="49" charset="0"/>
              </a:rPr>
              <a:t>For</a:t>
            </a:r>
            <a:r>
              <a:rPr lang="de-DE" sz="2000" dirty="0" smtClean="0">
                <a:latin typeface="Consolas" panose="020B0609020204030204" pitchFamily="49" charset="0"/>
              </a:rPr>
              <a:t> EXITSYSTEM </a:t>
            </a:r>
            <a:r>
              <a:rPr lang="de-DE" sz="2000" dirty="0" err="1" smtClean="0">
                <a:latin typeface="Consolas" panose="020B0609020204030204" pitchFamily="49" charset="0"/>
              </a:rPr>
              <a:t>found</a:t>
            </a:r>
            <a:r>
              <a:rPr lang="de-DE" sz="2000" dirty="0" smtClean="0">
                <a:latin typeface="Consolas" panose="020B0609020204030204" pitchFamily="49" charset="0"/>
              </a:rPr>
              <a:t> {'</a:t>
            </a:r>
            <a:r>
              <a:rPr lang="de-DE" sz="2000" dirty="0" err="1" smtClean="0">
                <a:latin typeface="Consolas" panose="020B0609020204030204" pitchFamily="49" charset="0"/>
              </a:rPr>
              <a:t>ExitWindows</a:t>
            </a:r>
            <a:r>
              <a:rPr lang="de-DE" sz="2000" dirty="0" smtClean="0">
                <a:latin typeface="Consolas" panose="020B0609020204030204" pitchFamily="49" charset="0"/>
              </a:rPr>
              <a:t>': '0x402aa1'}</a:t>
            </a:r>
          </a:p>
          <a:p>
            <a:r>
              <a:rPr lang="de-DE" sz="2000" dirty="0" err="1" smtClean="0">
                <a:latin typeface="Consolas" panose="020B0609020204030204" pitchFamily="49" charset="0"/>
              </a:rPr>
              <a:t>For</a:t>
            </a:r>
            <a:r>
              <a:rPr lang="de-DE" sz="2000" dirty="0" smtClean="0">
                <a:latin typeface="Consolas" panose="020B0609020204030204" pitchFamily="49" charset="0"/>
              </a:rPr>
              <a:t> CREATETHREAD </a:t>
            </a:r>
            <a:r>
              <a:rPr lang="de-DE" sz="2000" dirty="0" err="1" smtClean="0">
                <a:latin typeface="Consolas" panose="020B0609020204030204" pitchFamily="49" charset="0"/>
              </a:rPr>
              <a:t>found</a:t>
            </a:r>
            <a:r>
              <a:rPr lang="de-DE" sz="2000" dirty="0" smtClean="0">
                <a:latin typeface="Consolas" panose="020B0609020204030204" pitchFamily="49" charset="0"/>
              </a:rPr>
              <a:t> {'</a:t>
            </a:r>
            <a:r>
              <a:rPr lang="de-DE" sz="2000" dirty="0" err="1" smtClean="0">
                <a:latin typeface="Consolas" panose="020B0609020204030204" pitchFamily="49" charset="0"/>
              </a:rPr>
              <a:t>CreateThread</a:t>
            </a:r>
            <a:r>
              <a:rPr lang="de-DE" sz="2000" dirty="0" smtClean="0">
                <a:latin typeface="Consolas" panose="020B0609020204030204" pitchFamily="49" charset="0"/>
              </a:rPr>
              <a:t>': '0x402aa1'}</a:t>
            </a:r>
          </a:p>
          <a:p>
            <a:r>
              <a:rPr lang="de-DE" sz="2000" dirty="0" err="1" smtClean="0">
                <a:latin typeface="Consolas" panose="020B0609020204030204" pitchFamily="49" charset="0"/>
              </a:rPr>
              <a:t>For</a:t>
            </a:r>
            <a:r>
              <a:rPr lang="de-DE" sz="2000" dirty="0" smtClean="0">
                <a:latin typeface="Consolas" panose="020B0609020204030204" pitchFamily="49" charset="0"/>
              </a:rPr>
              <a:t> APILOADING </a:t>
            </a:r>
            <a:r>
              <a:rPr lang="de-DE" sz="2000" dirty="0" err="1" smtClean="0">
                <a:latin typeface="Consolas" panose="020B0609020204030204" pitchFamily="49" charset="0"/>
              </a:rPr>
              <a:t>found</a:t>
            </a:r>
            <a:r>
              <a:rPr lang="de-DE" sz="2000" dirty="0" smtClean="0">
                <a:latin typeface="Consolas" panose="020B0609020204030204" pitchFamily="49" charset="0"/>
              </a:rPr>
              <a:t> {'</a:t>
            </a:r>
            <a:r>
              <a:rPr lang="de-DE" sz="2000" dirty="0" err="1" smtClean="0">
                <a:latin typeface="Consolas" panose="020B0609020204030204" pitchFamily="49" charset="0"/>
              </a:rPr>
              <a:t>GetProcAddress</a:t>
            </a:r>
            <a:r>
              <a:rPr lang="de-DE" sz="2000" dirty="0" smtClean="0">
                <a:latin typeface="Consolas" panose="020B0609020204030204" pitchFamily="49" charset="0"/>
              </a:rPr>
              <a:t>': '0x407313'}</a:t>
            </a:r>
          </a:p>
          <a:p>
            <a:r>
              <a:rPr lang="de-DE" sz="2000" dirty="0" err="1" smtClean="0">
                <a:latin typeface="Consolas" panose="020B0609020204030204" pitchFamily="49" charset="0"/>
              </a:rPr>
              <a:t>For</a:t>
            </a:r>
            <a:r>
              <a:rPr lang="de-DE" sz="2000" dirty="0" smtClean="0">
                <a:latin typeface="Consolas" panose="020B0609020204030204" pitchFamily="49" charset="0"/>
              </a:rPr>
              <a:t> RECV </a:t>
            </a:r>
            <a:r>
              <a:rPr lang="de-DE" sz="2000" dirty="0" err="1" smtClean="0">
                <a:latin typeface="Consolas" panose="020B0609020204030204" pitchFamily="49" charset="0"/>
              </a:rPr>
              <a:t>found</a:t>
            </a:r>
            <a:r>
              <a:rPr lang="de-DE" sz="2000" dirty="0" smtClean="0">
                <a:latin typeface="Consolas" panose="020B0609020204030204" pitchFamily="49" charset="0"/>
              </a:rPr>
              <a:t> {'</a:t>
            </a:r>
            <a:r>
              <a:rPr lang="de-DE" sz="2000" dirty="0" err="1" smtClean="0">
                <a:latin typeface="Consolas" panose="020B0609020204030204" pitchFamily="49" charset="0"/>
              </a:rPr>
              <a:t>recv</a:t>
            </a:r>
            <a:r>
              <a:rPr lang="de-DE" sz="2000" dirty="0" smtClean="0">
                <a:latin typeface="Consolas" panose="020B0609020204030204" pitchFamily="49" charset="0"/>
              </a:rPr>
              <a:t>': '0x402230'}</a:t>
            </a:r>
          </a:p>
          <a:p>
            <a:r>
              <a:rPr lang="de-DE" sz="2000" dirty="0" err="1" smtClean="0">
                <a:latin typeface="Consolas" panose="020B0609020204030204" pitchFamily="49" charset="0"/>
              </a:rPr>
              <a:t>For</a:t>
            </a:r>
            <a:r>
              <a:rPr lang="de-DE" sz="2000" dirty="0" smtClean="0">
                <a:latin typeface="Consolas" panose="020B0609020204030204" pitchFamily="49" charset="0"/>
              </a:rPr>
              <a:t> RECV </a:t>
            </a:r>
            <a:r>
              <a:rPr lang="de-DE" sz="2000" dirty="0" err="1" smtClean="0">
                <a:latin typeface="Consolas" panose="020B0609020204030204" pitchFamily="49" charset="0"/>
              </a:rPr>
              <a:t>found</a:t>
            </a:r>
            <a:r>
              <a:rPr lang="de-DE" sz="2000" dirty="0" smtClean="0">
                <a:latin typeface="Consolas" panose="020B0609020204030204" pitchFamily="49" charset="0"/>
              </a:rPr>
              <a:t> {'</a:t>
            </a:r>
            <a:r>
              <a:rPr lang="de-DE" sz="2000" dirty="0" err="1" smtClean="0">
                <a:latin typeface="Consolas" panose="020B0609020204030204" pitchFamily="49" charset="0"/>
              </a:rPr>
              <a:t>recv</a:t>
            </a:r>
            <a:r>
              <a:rPr lang="de-DE" sz="2000" dirty="0" smtClean="0">
                <a:latin typeface="Consolas" panose="020B0609020204030204" pitchFamily="49" charset="0"/>
              </a:rPr>
              <a:t>': '0x40198f'}</a:t>
            </a:r>
          </a:p>
          <a:p>
            <a:r>
              <a:rPr lang="de-DE" sz="2000" dirty="0" err="1" smtClean="0">
                <a:latin typeface="Consolas" panose="020B0609020204030204" pitchFamily="49" charset="0"/>
              </a:rPr>
              <a:t>For</a:t>
            </a:r>
            <a:r>
              <a:rPr lang="de-DE" sz="2000" dirty="0" smtClean="0">
                <a:latin typeface="Consolas" panose="020B0609020204030204" pitchFamily="49" charset="0"/>
              </a:rPr>
              <a:t> REGSETVAL </a:t>
            </a:r>
            <a:r>
              <a:rPr lang="de-DE" sz="2000" dirty="0" err="1" smtClean="0">
                <a:latin typeface="Consolas" panose="020B0609020204030204" pitchFamily="49" charset="0"/>
              </a:rPr>
              <a:t>found</a:t>
            </a:r>
            <a:r>
              <a:rPr lang="de-DE" sz="2000" dirty="0" smtClean="0">
                <a:latin typeface="Consolas" panose="020B0609020204030204" pitchFamily="49" charset="0"/>
              </a:rPr>
              <a:t> {'</a:t>
            </a:r>
            <a:r>
              <a:rPr lang="de-DE" sz="2000" dirty="0" err="1" smtClean="0">
                <a:latin typeface="Consolas" panose="020B0609020204030204" pitchFamily="49" charset="0"/>
              </a:rPr>
              <a:t>RegOpenKey</a:t>
            </a:r>
            <a:r>
              <a:rPr lang="de-DE" sz="2000" dirty="0" smtClean="0">
                <a:latin typeface="Consolas" panose="020B0609020204030204" pitchFamily="49" charset="0"/>
              </a:rPr>
              <a:t>': '0x402670', '</a:t>
            </a:r>
            <a:r>
              <a:rPr lang="de-DE" sz="2000" dirty="0" err="1" smtClean="0">
                <a:latin typeface="Consolas" panose="020B0609020204030204" pitchFamily="49" charset="0"/>
              </a:rPr>
              <a:t>RegSetValue</a:t>
            </a:r>
            <a:r>
              <a:rPr lang="de-DE" sz="2000" dirty="0" smtClean="0">
                <a:latin typeface="Consolas" panose="020B0609020204030204" pitchFamily="49" charset="0"/>
              </a:rPr>
              <a:t>': '0x402670'}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38200" y="5537200"/>
            <a:ext cx="4730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Which</a:t>
            </a:r>
            <a:r>
              <a:rPr lang="de-DE" sz="2000" dirty="0" smtClean="0"/>
              <a:t> </a:t>
            </a:r>
            <a:r>
              <a:rPr lang="de-DE" sz="2000" dirty="0" err="1" smtClean="0"/>
              <a:t>gadgets</a:t>
            </a:r>
            <a:r>
              <a:rPr lang="de-DE" sz="2000" dirty="0" smtClean="0"/>
              <a:t>, </a:t>
            </a:r>
            <a:r>
              <a:rPr lang="de-DE" sz="2000" dirty="0" err="1" smtClean="0"/>
              <a:t>how</a:t>
            </a:r>
            <a:r>
              <a:rPr lang="de-DE" sz="2000" dirty="0" smtClean="0"/>
              <a:t> </a:t>
            </a:r>
            <a:r>
              <a:rPr lang="de-DE" sz="2000" dirty="0" err="1" smtClean="0"/>
              <a:t>often</a:t>
            </a:r>
            <a:r>
              <a:rPr lang="de-DE" sz="2000" dirty="0" smtClean="0"/>
              <a:t>, </a:t>
            </a:r>
            <a:r>
              <a:rPr lang="de-DE" sz="2000" dirty="0" err="1" smtClean="0"/>
              <a:t>where</a:t>
            </a:r>
            <a:r>
              <a:rPr lang="de-DE" sz="2000" dirty="0" smtClean="0"/>
              <a:t> =&gt; </a:t>
            </a:r>
            <a:r>
              <a:rPr lang="de-DE" sz="2000" dirty="0" err="1" smtClean="0"/>
              <a:t>matrix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64335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Human </a:t>
            </a:r>
            <a:r>
              <a:rPr lang="de-DE" dirty="0" err="1" smtClean="0"/>
              <a:t>readable</a:t>
            </a:r>
            <a:r>
              <a:rPr lang="de-DE" dirty="0" smtClean="0"/>
              <a:t> </a:t>
            </a:r>
            <a:r>
              <a:rPr lang="de-DE" dirty="0" err="1" smtClean="0"/>
              <a:t>strings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away</a:t>
            </a:r>
            <a:r>
              <a:rPr lang="de-DE" dirty="0" smtClean="0"/>
              <a:t>, </a:t>
            </a:r>
            <a:r>
              <a:rPr lang="de-DE" dirty="0" err="1" smtClean="0"/>
              <a:t>thus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frequently</a:t>
            </a:r>
            <a:r>
              <a:rPr lang="de-DE" dirty="0" smtClean="0"/>
              <a:t> </a:t>
            </a:r>
            <a:r>
              <a:rPr lang="de-DE" dirty="0" err="1" smtClean="0"/>
              <a:t>obfuscated</a:t>
            </a:r>
            <a:endParaRPr lang="de-DE" dirty="0" smtClean="0"/>
          </a:p>
          <a:p>
            <a:r>
              <a:rPr lang="de-DE" dirty="0" smtClean="0"/>
              <a:t>Presence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absence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readable</a:t>
            </a:r>
            <a:r>
              <a:rPr lang="de-DE" dirty="0" smtClean="0"/>
              <a:t> </a:t>
            </a:r>
            <a:r>
              <a:rPr lang="de-DE" dirty="0" err="1" smtClean="0"/>
              <a:t>strings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relevant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r>
              <a:rPr lang="de-DE" dirty="0" smtClean="0"/>
              <a:t>Graph </a:t>
            </a:r>
            <a:r>
              <a:rPr lang="de-DE" dirty="0" err="1" smtClean="0"/>
              <a:t>structure</a:t>
            </a:r>
            <a:r>
              <a:rPr lang="de-DE" dirty="0" smtClean="0"/>
              <a:t>, </a:t>
            </a:r>
            <a:r>
              <a:rPr lang="de-DE" dirty="0" err="1" smtClean="0"/>
              <a:t>character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character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repetition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constant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Histogram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fuzzy</a:t>
            </a:r>
            <a:r>
              <a:rPr lang="de-DE" dirty="0" smtClean="0"/>
              <a:t> </a:t>
            </a:r>
            <a:r>
              <a:rPr lang="de-DE" dirty="0" err="1" smtClean="0"/>
              <a:t>eval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419"/>
          <a:stretch/>
        </p:blipFill>
        <p:spPr>
          <a:xfrm>
            <a:off x="10320867" y="174571"/>
            <a:ext cx="1871133" cy="664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9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6813"/>
            <a:ext cx="10515600" cy="1325563"/>
          </a:xfrm>
        </p:spPr>
        <p:txBody>
          <a:bodyPr/>
          <a:lstStyle/>
          <a:p>
            <a:r>
              <a:rPr lang="de-DE" dirty="0" err="1" smtClean="0"/>
              <a:t>Mnemonics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indicator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crypto</a:t>
            </a:r>
            <a:r>
              <a:rPr lang="de-DE" dirty="0" smtClean="0"/>
              <a:t> / </a:t>
            </a:r>
            <a:r>
              <a:rPr lang="de-DE" dirty="0" err="1" smtClean="0"/>
              <a:t>algos</a:t>
            </a:r>
            <a:r>
              <a:rPr lang="de-DE" dirty="0" smtClean="0"/>
              <a:t> / </a:t>
            </a:r>
            <a:r>
              <a:rPr lang="de-DE" dirty="0" err="1" smtClean="0"/>
              <a:t>compression</a:t>
            </a:r>
            <a:endParaRPr lang="de-DE" dirty="0" smtClean="0"/>
          </a:p>
          <a:p>
            <a:r>
              <a:rPr lang="de-DE" dirty="0" err="1" smtClean="0"/>
              <a:t>Leveraging</a:t>
            </a:r>
            <a:r>
              <a:rPr lang="de-DE" dirty="0" smtClean="0"/>
              <a:t> radare2‘s </a:t>
            </a:r>
            <a:r>
              <a:rPr lang="de-DE" dirty="0" err="1" smtClean="0"/>
              <a:t>instruction</a:t>
            </a:r>
            <a:r>
              <a:rPr lang="de-DE" dirty="0" smtClean="0"/>
              <a:t> type</a:t>
            </a:r>
          </a:p>
          <a:p>
            <a:endParaRPr lang="de-DE" dirty="0"/>
          </a:p>
          <a:p>
            <a:r>
              <a:rPr lang="de-DE" dirty="0" smtClean="0"/>
              <a:t>'</a:t>
            </a:r>
            <a:r>
              <a:rPr lang="de-DE" dirty="0" err="1" smtClean="0"/>
              <a:t>shl</a:t>
            </a:r>
            <a:r>
              <a:rPr lang="de-DE" dirty="0" smtClean="0"/>
              <a:t>‚</a:t>
            </a:r>
          </a:p>
          <a:p>
            <a:r>
              <a:rPr lang="de-DE" dirty="0" smtClean="0"/>
              <a:t>'</a:t>
            </a:r>
            <a:r>
              <a:rPr lang="de-DE" dirty="0" err="1" smtClean="0"/>
              <a:t>shr</a:t>
            </a:r>
            <a:r>
              <a:rPr lang="de-DE" dirty="0" smtClean="0"/>
              <a:t>‚</a:t>
            </a:r>
          </a:p>
          <a:p>
            <a:r>
              <a:rPr lang="de-DE" dirty="0" smtClean="0"/>
              <a:t>'</a:t>
            </a:r>
            <a:r>
              <a:rPr lang="de-DE" dirty="0" err="1" smtClean="0"/>
              <a:t>mul</a:t>
            </a:r>
            <a:r>
              <a:rPr lang="de-DE" dirty="0" smtClean="0"/>
              <a:t>‚</a:t>
            </a:r>
          </a:p>
          <a:p>
            <a:r>
              <a:rPr lang="de-DE" dirty="0" smtClean="0"/>
              <a:t>'div‚</a:t>
            </a:r>
          </a:p>
          <a:p>
            <a:r>
              <a:rPr lang="de-DE" dirty="0" smtClean="0"/>
              <a:t>'</a:t>
            </a:r>
            <a:r>
              <a:rPr lang="de-DE" dirty="0" err="1" smtClean="0"/>
              <a:t>rol</a:t>
            </a:r>
            <a:r>
              <a:rPr lang="de-DE" dirty="0" smtClean="0"/>
              <a:t>‚</a:t>
            </a:r>
          </a:p>
          <a:p>
            <a:r>
              <a:rPr lang="de-DE" dirty="0" smtClean="0"/>
              <a:t>'</a:t>
            </a:r>
            <a:r>
              <a:rPr lang="de-DE" dirty="0" err="1" smtClean="0"/>
              <a:t>ror</a:t>
            </a:r>
            <a:r>
              <a:rPr lang="de-DE" dirty="0" smtClean="0"/>
              <a:t>‚</a:t>
            </a:r>
          </a:p>
          <a:p>
            <a:r>
              <a:rPr lang="de-DE" dirty="0" smtClean="0"/>
              <a:t>'</a:t>
            </a:r>
            <a:r>
              <a:rPr lang="de-DE" dirty="0" err="1" smtClean="0"/>
              <a:t>sar</a:t>
            </a:r>
            <a:r>
              <a:rPr lang="de-DE" dirty="0" smtClean="0"/>
              <a:t>‚</a:t>
            </a:r>
          </a:p>
          <a:p>
            <a:r>
              <a:rPr lang="de-DE" dirty="0" smtClean="0"/>
              <a:t>'</a:t>
            </a:r>
            <a:r>
              <a:rPr lang="de-DE" dirty="0" err="1" smtClean="0"/>
              <a:t>load</a:t>
            </a:r>
            <a:r>
              <a:rPr lang="de-DE" dirty="0" smtClean="0"/>
              <a:t>‚</a:t>
            </a:r>
          </a:p>
          <a:p>
            <a:r>
              <a:rPr lang="de-DE" dirty="0" smtClean="0"/>
              <a:t>'</a:t>
            </a:r>
            <a:r>
              <a:rPr lang="de-DE" dirty="0" err="1" smtClean="0"/>
              <a:t>store</a:t>
            </a:r>
            <a:r>
              <a:rPr lang="de-DE" dirty="0" smtClean="0"/>
              <a:t>'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061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72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Feasibility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46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Assumption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protection</a:t>
            </a:r>
            <a:r>
              <a:rPr lang="de-DE" dirty="0" smtClean="0"/>
              <a:t> </a:t>
            </a:r>
            <a:r>
              <a:rPr lang="de-DE" dirty="0" err="1" smtClean="0"/>
              <a:t>stragety</a:t>
            </a:r>
            <a:r>
              <a:rPr lang="de-DE" dirty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malware</a:t>
            </a:r>
            <a:r>
              <a:rPr lang="de-DE" dirty="0" smtClean="0"/>
              <a:t> </a:t>
            </a:r>
            <a:r>
              <a:rPr lang="de-DE" dirty="0" err="1" smtClean="0"/>
              <a:t>author</a:t>
            </a:r>
            <a:r>
              <a:rPr lang="de-DE" dirty="0" smtClean="0"/>
              <a:t> </a:t>
            </a:r>
            <a:r>
              <a:rPr lang="de-DE" dirty="0" err="1" smtClean="0"/>
              <a:t>applies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serves</a:t>
            </a:r>
            <a:r>
              <a:rPr lang="de-DE" dirty="0" smtClean="0"/>
              <a:t> a limited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Attackers</a:t>
            </a:r>
            <a:r>
              <a:rPr lang="de-DE" dirty="0" smtClean="0"/>
              <a:t> </a:t>
            </a:r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operate</a:t>
            </a:r>
            <a:r>
              <a:rPr lang="de-DE" dirty="0" smtClean="0"/>
              <a:t> simpler &amp;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creative</a:t>
            </a:r>
            <a:r>
              <a:rPr lang="de-DE" dirty="0" smtClean="0"/>
              <a:t>, not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1112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AV </a:t>
            </a:r>
            <a:r>
              <a:rPr lang="de-DE" dirty="0" err="1" smtClean="0"/>
              <a:t>Factor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Packrat as "APT" using runtime packers, repetitive use of packers, infrastructure connects different attacks</a:t>
            </a:r>
          </a:p>
          <a:p>
            <a:r>
              <a:rPr lang="en-US" dirty="0" smtClean="0"/>
              <a:t>targeted attacks are becoming cheaper as techniques are being reused, APT as a service maybe</a:t>
            </a:r>
          </a:p>
          <a:p>
            <a:r>
              <a:rPr lang="en-US" dirty="0" smtClean="0"/>
              <a:t>Research on commodity RATs from I4CS Vienna</a:t>
            </a:r>
          </a:p>
          <a:p>
            <a:r>
              <a:rPr lang="en-US" dirty="0" smtClean="0"/>
              <a:t>Enterprise networks vs. private computers and the runtime packers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64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Indicators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Compromise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Intro, </a:t>
            </a:r>
            <a:r>
              <a:rPr lang="de-DE" dirty="0" err="1" smtClean="0"/>
              <a:t>idea</a:t>
            </a:r>
            <a:r>
              <a:rPr lang="de-DE" dirty="0" smtClean="0"/>
              <a:t>, </a:t>
            </a:r>
            <a:r>
              <a:rPr lang="de-DE" dirty="0" err="1" smtClean="0"/>
              <a:t>concepts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55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Show </a:t>
            </a:r>
            <a:r>
              <a:rPr lang="de-DE" dirty="0" err="1" smtClean="0"/>
              <a:t>the</a:t>
            </a:r>
            <a:r>
              <a:rPr lang="de-DE" dirty="0" smtClean="0"/>
              <a:t> CSV, </a:t>
            </a:r>
            <a:r>
              <a:rPr lang="de-DE" dirty="0" err="1" smtClean="0"/>
              <a:t>somehow</a:t>
            </a:r>
            <a:endParaRPr lang="de-DE" dirty="0" smtClean="0"/>
          </a:p>
          <a:p>
            <a:r>
              <a:rPr lang="de-DE" dirty="0" smtClean="0"/>
              <a:t>APT28, </a:t>
            </a:r>
            <a:r>
              <a:rPr lang="de-DE" dirty="0" err="1" smtClean="0"/>
              <a:t>Animalfarm</a:t>
            </a:r>
            <a:r>
              <a:rPr lang="de-DE" dirty="0" smtClean="0"/>
              <a:t>, </a:t>
            </a:r>
            <a:r>
              <a:rPr lang="de-DE" dirty="0" err="1" smtClean="0"/>
              <a:t>Packrat</a:t>
            </a:r>
            <a:endParaRPr lang="de-DE" dirty="0" smtClean="0"/>
          </a:p>
          <a:p>
            <a:r>
              <a:rPr lang="de-DE" dirty="0" err="1" smtClean="0"/>
              <a:t>rBot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5609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Discussion</a:t>
            </a:r>
            <a:r>
              <a:rPr lang="de-DE" dirty="0" smtClean="0"/>
              <a:t>: </a:t>
            </a:r>
            <a:r>
              <a:rPr lang="de-DE" dirty="0" err="1" smtClean="0"/>
              <a:t>Cost</a:t>
            </a:r>
            <a:r>
              <a:rPr lang="de-DE" dirty="0" smtClean="0"/>
              <a:t>, </a:t>
            </a:r>
            <a:r>
              <a:rPr lang="de-DE" dirty="0" err="1" smtClean="0"/>
              <a:t>Scalability</a:t>
            </a:r>
            <a:r>
              <a:rPr lang="de-DE" dirty="0" smtClean="0"/>
              <a:t>, </a:t>
            </a:r>
            <a:r>
              <a:rPr lang="de-DE" dirty="0" err="1" smtClean="0"/>
              <a:t>Resilience</a:t>
            </a:r>
            <a:r>
              <a:rPr lang="de-DE" dirty="0" smtClean="0"/>
              <a:t>, </a:t>
            </a:r>
            <a:r>
              <a:rPr lang="de-DE" dirty="0" err="1" smtClean="0"/>
              <a:t>Reliability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Cost</a:t>
            </a:r>
            <a:r>
              <a:rPr lang="de-DE" dirty="0" smtClean="0"/>
              <a:t>: </a:t>
            </a:r>
            <a:r>
              <a:rPr lang="de-DE" dirty="0" err="1" smtClean="0"/>
              <a:t>parsing</a:t>
            </a:r>
            <a:r>
              <a:rPr lang="de-DE" dirty="0" smtClean="0"/>
              <a:t> time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,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deploy</a:t>
            </a:r>
            <a:r>
              <a:rPr lang="de-DE" dirty="0" smtClean="0"/>
              <a:t>,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maintain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Scalability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in </a:t>
            </a:r>
            <a:r>
              <a:rPr lang="de-DE" dirty="0" err="1" smtClean="0"/>
              <a:t>flexibility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Resilience</a:t>
            </a:r>
            <a:r>
              <a:rPr lang="de-DE" dirty="0" smtClean="0"/>
              <a:t>: </a:t>
            </a:r>
            <a:r>
              <a:rPr lang="de-DE" dirty="0" err="1" smtClean="0"/>
              <a:t>compiling</a:t>
            </a:r>
            <a:r>
              <a:rPr lang="de-DE" dirty="0" smtClean="0"/>
              <a:t> </a:t>
            </a:r>
            <a:r>
              <a:rPr lang="de-DE" dirty="0" err="1" smtClean="0"/>
              <a:t>robustness</a:t>
            </a:r>
            <a:r>
              <a:rPr lang="de-DE" dirty="0" smtClean="0"/>
              <a:t>, </a:t>
            </a:r>
            <a:r>
              <a:rPr lang="de-DE" dirty="0" err="1" smtClean="0"/>
              <a:t>packers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Reliability</a:t>
            </a:r>
            <a:r>
              <a:rPr lang="de-DE" dirty="0" smtClean="0"/>
              <a:t>: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radare</a:t>
            </a:r>
            <a:r>
              <a:rPr lang="de-DE" dirty="0" smtClean="0"/>
              <a:t> </a:t>
            </a:r>
            <a:r>
              <a:rPr lang="de-DE" dirty="0" err="1" smtClean="0"/>
              <a:t>issue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186333" y="2345266"/>
            <a:ext cx="2590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extraction</a:t>
            </a:r>
          </a:p>
          <a:p>
            <a:r>
              <a:rPr lang="en-US" dirty="0" smtClean="0"/>
              <a:t>change</a:t>
            </a:r>
          </a:p>
          <a:p>
            <a:r>
              <a:rPr lang="en-US" dirty="0" smtClean="0"/>
              <a:t>application/deployment</a:t>
            </a:r>
          </a:p>
          <a:p>
            <a:r>
              <a:rPr lang="en-US" dirty="0" smtClean="0"/>
              <a:t>resilience and expiry time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2808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b="1" dirty="0" smtClean="0">
                <a:solidFill>
                  <a:srgbClr val="1C9CEB"/>
                </a:solidFill>
                <a:latin typeface="Arial Rounded MT Bold" panose="020F0704030504030204" pitchFamily="34" charset="0"/>
              </a:rPr>
              <a:t>MISP Integration</a:t>
            </a:r>
            <a:endParaRPr lang="de-DE" sz="6600" b="1" dirty="0">
              <a:solidFill>
                <a:srgbClr val="1C9CEB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Shape 278" descr="dev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1518" y="1906818"/>
            <a:ext cx="9930015" cy="4541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400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2192000" cy="2580640"/>
          </a:xfrm>
          <a:prstGeom prst="rect">
            <a:avLst/>
          </a:prstGeom>
          <a:solidFill>
            <a:srgbClr val="2FA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696383" y="908520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GB" sz="4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MS Gothic" panose="020B0609070205080204" pitchFamily="49" charset="-128"/>
              </a:rPr>
              <a:t>Feature integration with MISP</a:t>
            </a:r>
            <a:endParaRPr lang="en-GB" sz="4800" dirty="0">
              <a:solidFill>
                <a:schemeClr val="bg1"/>
              </a:solidFill>
              <a:latin typeface="Arial Rounded MT Bold" panose="020F0704030504030204" pitchFamily="34" charset="0"/>
              <a:ea typeface="MS Gothic" panose="020B0609070205080204" pitchFamily="49" charset="-128"/>
            </a:endParaRPr>
          </a:p>
        </p:txBody>
      </p:sp>
      <p:pic>
        <p:nvPicPr>
          <p:cNvPr id="5122" name="Picture 2" descr="Bildergebnis für misp threat sha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288" y="3551528"/>
            <a:ext cx="2950873" cy="295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15600" y="2344189"/>
            <a:ext cx="11360800" cy="3747644"/>
          </a:xfrm>
        </p:spPr>
        <p:txBody>
          <a:bodyPr/>
          <a:lstStyle/>
          <a:p>
            <a:pPr marL="457189" indent="-457189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1981" indent="-457189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Objects to group indicators as one entity </a:t>
            </a:r>
          </a:p>
          <a:p>
            <a:pPr marL="761981" indent="-457189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Feasible way to extract the indicators from binaries &amp; graphs</a:t>
            </a:r>
          </a:p>
          <a:p>
            <a:pPr marL="761981" indent="-457189"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Organise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store &amp; display everything</a:t>
            </a:r>
          </a:p>
          <a:p>
            <a:pPr marL="761981" indent="-457189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Means for object interconnection &amp; correlation</a:t>
            </a:r>
          </a:p>
          <a:p>
            <a:pPr marL="761981" indent="-457189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Flexibility &amp; scalability &amp;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buzzwordbuzzword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3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" name="Abgerundetes Rechteck 5"/>
          <p:cNvSpPr/>
          <p:nvPr/>
        </p:nvSpPr>
        <p:spPr>
          <a:xfrm>
            <a:off x="6206800" y="1858300"/>
            <a:ext cx="5598160" cy="466865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Abgerundetes Rechteck 1"/>
          <p:cNvSpPr/>
          <p:nvPr/>
        </p:nvSpPr>
        <p:spPr>
          <a:xfrm>
            <a:off x="492280" y="1858300"/>
            <a:ext cx="5598160" cy="466865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4187269" y="711259"/>
            <a:ext cx="5457705" cy="955915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r"/>
            <a:r>
              <a:rPr lang="en-GB" sz="6400" dirty="0">
                <a:solidFill>
                  <a:schemeClr val="bg1"/>
                </a:solidFill>
                <a:latin typeface="Bauhaus 93" panose="04030905020B02020C02" pitchFamily="82" charset="0"/>
              </a:rPr>
              <a:t>MASTERPLAN</a:t>
            </a:r>
            <a:endParaRPr lang="en-GB" sz="4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780400" y="2087747"/>
            <a:ext cx="5426400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Object definition which </a:t>
            </a:r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can be plugged </a:t>
            </a:r>
            <a:r>
              <a:rPr lang="en-GB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into MISP</a:t>
            </a:r>
            <a:endParaRPr lang="en-GB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PE &amp; graph feature extraction</a:t>
            </a:r>
            <a:endParaRPr lang="en-GB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Mapping of features to object </a:t>
            </a:r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definition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Generate a </a:t>
            </a:r>
            <a:r>
              <a:rPr lang="en-GB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JSON </a:t>
            </a:r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file in MISP Object format</a:t>
            </a:r>
          </a:p>
        </p:txBody>
      </p:sp>
      <p:sp>
        <p:nvSpPr>
          <p:cNvPr id="4" name="Shape 302"/>
          <p:cNvSpPr txBox="1">
            <a:spLocks/>
          </p:cNvSpPr>
          <p:nvPr/>
        </p:nvSpPr>
        <p:spPr>
          <a:xfrm>
            <a:off x="6400800" y="2087747"/>
            <a:ext cx="5324800" cy="455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Implementation of objects in MISP core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Objects for other file formats 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Integration of the feature generator in the STL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Soon-</a:t>
            </a:r>
            <a:r>
              <a:rPr lang="en-GB" sz="2400" dirty="0" err="1">
                <a:solidFill>
                  <a:schemeClr val="bg1"/>
                </a:solidFill>
                <a:latin typeface="Agency FB" panose="020B0503020202020204" pitchFamily="34" charset="0"/>
              </a:rPr>
              <a:t>ish</a:t>
            </a:r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: string search, automatic correlation on per-instance basis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Later-</a:t>
            </a:r>
            <a:r>
              <a:rPr lang="en-GB" sz="2400" dirty="0" err="1">
                <a:solidFill>
                  <a:schemeClr val="bg1"/>
                </a:solidFill>
                <a:latin typeface="Agency FB" panose="020B0503020202020204" pitchFamily="34" charset="0"/>
              </a:rPr>
              <a:t>ish</a:t>
            </a:r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: behaviour gadget search, straight from the graphs</a:t>
            </a:r>
            <a:endParaRPr lang="en-GB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6146" name="Picture 2" descr="Bildergebnis für emergency racc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20" y="35576"/>
            <a:ext cx="2307280" cy="230728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79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t="11852"/>
          <a:stretch/>
        </p:blipFill>
        <p:spPr>
          <a:xfrm>
            <a:off x="0" y="0"/>
            <a:ext cx="11135360" cy="6845485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93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3" t="11852"/>
          <a:stretch/>
        </p:blipFill>
        <p:spPr>
          <a:xfrm>
            <a:off x="0" y="0"/>
            <a:ext cx="11135360" cy="6845485"/>
          </a:xfrm>
          <a:prstGeom prst="rect">
            <a:avLst/>
          </a:prstGeom>
        </p:spPr>
      </p:pic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15600" y="116232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r"/>
            <a:r>
              <a:rPr lang="en-GB" sz="8000" b="1" dirty="0">
                <a:latin typeface="Harlow Solid Italic" panose="04030604020F02020D02" pitchFamily="82" charset="0"/>
              </a:rPr>
              <a:t>Metrics Engineering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15600" y="2682240"/>
            <a:ext cx="11360800" cy="4415433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ct val="61111"/>
              <a:buNone/>
            </a:pPr>
            <a:r>
              <a:rPr lang="en-GB" sz="3733" b="1" dirty="0">
                <a:latin typeface="Calibri" panose="020F0502020204030204" pitchFamily="34" charset="0"/>
                <a:cs typeface="Calibri" panose="020F0502020204030204" pitchFamily="34" charset="0"/>
              </a:rPr>
              <a:t>Feature extraction</a:t>
            </a:r>
          </a:p>
          <a:p>
            <a:pPr algn="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GB" sz="3733" b="1" dirty="0">
                <a:latin typeface="Calibri" panose="020F0502020204030204" pitchFamily="34" charset="0"/>
                <a:cs typeface="Calibri" panose="020F0502020204030204" pitchFamily="34" charset="0"/>
              </a:rPr>
              <a:t>In a normalized way</a:t>
            </a:r>
          </a:p>
          <a:p>
            <a:pPr algn="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GB" sz="3733" b="1" dirty="0">
                <a:latin typeface="Calibri" panose="020F0502020204030204" pitchFamily="34" charset="0"/>
                <a:cs typeface="Calibri" panose="020F0502020204030204" pitchFamily="34" charset="0"/>
              </a:rPr>
              <a:t>Using open source tools</a:t>
            </a:r>
          </a:p>
          <a:p>
            <a:pPr algn="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GB" sz="3733" b="1" dirty="0">
                <a:latin typeface="Calibri" panose="020F0502020204030204" pitchFamily="34" charset="0"/>
                <a:cs typeface="Calibri" panose="020F0502020204030204" pitchFamily="34" charset="0"/>
              </a:rPr>
              <a:t>Producing comparable results</a:t>
            </a:r>
          </a:p>
          <a:p>
            <a:pPr algn="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GB" sz="3733" b="1" dirty="0">
                <a:latin typeface="Calibri" panose="020F0502020204030204" pitchFamily="34" charset="0"/>
                <a:cs typeface="Calibri" panose="020F0502020204030204" pitchFamily="34" charset="0"/>
              </a:rPr>
              <a:t>With practical relevance</a:t>
            </a:r>
          </a:p>
        </p:txBody>
      </p:sp>
    </p:spTree>
    <p:extLst>
      <p:ext uri="{BB962C8B-B14F-4D97-AF65-F5344CB8AC3E}">
        <p14:creationId xmlns:p14="http://schemas.microsoft.com/office/powerpoint/2010/main" val="11933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ildergebnis für chicken eg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0" b="4085"/>
          <a:stretch/>
        </p:blipFill>
        <p:spPr bwMode="auto">
          <a:xfrm>
            <a:off x="7305040" y="1848160"/>
            <a:ext cx="4632960" cy="500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GB" sz="4800" dirty="0">
                <a:latin typeface="Bauhaus 93" panose="04030905020B02020C02" pitchFamily="82" charset="0"/>
              </a:rPr>
              <a:t>Chicken &amp; Egg Problem</a:t>
            </a:r>
            <a:endParaRPr lang="en-GB" sz="4800" dirty="0">
              <a:latin typeface="Bauhaus 93" panose="04030905020B02020C02" pitchFamily="82" charset="0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415600" y="1780473"/>
            <a:ext cx="11360800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buAutoNum type="arabicPeriod"/>
            </a:pPr>
            <a:r>
              <a:rPr lang="en-GB" sz="2667" b="1" dirty="0">
                <a:latin typeface="Bradley Hand ITC" panose="03070402050302030203" pitchFamily="66" charset="0"/>
              </a:rPr>
              <a:t>You </a:t>
            </a:r>
            <a:r>
              <a:rPr lang="en-GB" sz="2667" b="1" dirty="0">
                <a:latin typeface="Bradley Hand ITC" panose="03070402050302030203" pitchFamily="66" charset="0"/>
              </a:rPr>
              <a:t>can’t identify good indicators if they aren’t </a:t>
            </a:r>
            <a:r>
              <a:rPr lang="en-GB" sz="2667" b="1" dirty="0">
                <a:latin typeface="Bradley Hand ITC" panose="03070402050302030203" pitchFamily="66" charset="0"/>
              </a:rPr>
              <a:t/>
            </a:r>
            <a:br>
              <a:rPr lang="en-GB" sz="2667" b="1" dirty="0">
                <a:latin typeface="Bradley Hand ITC" panose="03070402050302030203" pitchFamily="66" charset="0"/>
              </a:rPr>
            </a:br>
            <a:r>
              <a:rPr lang="en-GB" sz="2667" b="1" dirty="0">
                <a:latin typeface="Bradley Hand ITC" panose="03070402050302030203" pitchFamily="66" charset="0"/>
              </a:rPr>
              <a:t>stored</a:t>
            </a:r>
            <a:r>
              <a:rPr lang="en-GB" sz="2667" b="1" dirty="0">
                <a:latin typeface="Bradley Hand ITC" panose="03070402050302030203" pitchFamily="66" charset="0"/>
              </a:rPr>
              <a:t>, accessible, and easy to generate</a:t>
            </a:r>
          </a:p>
          <a:p>
            <a:pPr marL="609585" indent="-304792">
              <a:buAutoNum type="arabicPeriod"/>
            </a:pPr>
            <a:r>
              <a:rPr lang="en-GB" sz="2667" b="1" dirty="0">
                <a:latin typeface="Bradley Hand ITC" panose="03070402050302030203" pitchFamily="66" charset="0"/>
              </a:rPr>
              <a:t>It doesn't make sense to rely on indicators </a:t>
            </a:r>
            <a:r>
              <a:rPr lang="en-GB" sz="2667" b="1" dirty="0">
                <a:latin typeface="Bradley Hand ITC" panose="03070402050302030203" pitchFamily="66" charset="0"/>
              </a:rPr>
              <a:t/>
            </a:r>
            <a:br>
              <a:rPr lang="en-GB" sz="2667" b="1" dirty="0">
                <a:latin typeface="Bradley Hand ITC" panose="03070402050302030203" pitchFamily="66" charset="0"/>
              </a:rPr>
            </a:br>
            <a:r>
              <a:rPr lang="en-GB" sz="2667" b="1" dirty="0">
                <a:latin typeface="Bradley Hand ITC" panose="03070402050302030203" pitchFamily="66" charset="0"/>
              </a:rPr>
              <a:t>if </a:t>
            </a:r>
            <a:r>
              <a:rPr lang="en-GB" sz="2667" b="1" dirty="0">
                <a:latin typeface="Bradley Hand ITC" panose="03070402050302030203" pitchFamily="66" charset="0"/>
              </a:rPr>
              <a:t>every other research project creates </a:t>
            </a:r>
            <a:r>
              <a:rPr lang="en-GB" sz="2667" b="1" dirty="0">
                <a:latin typeface="Bradley Hand ITC" panose="03070402050302030203" pitchFamily="66" charset="0"/>
              </a:rPr>
              <a:t/>
            </a:r>
            <a:br>
              <a:rPr lang="en-GB" sz="2667" b="1" dirty="0">
                <a:latin typeface="Bradley Hand ITC" panose="03070402050302030203" pitchFamily="66" charset="0"/>
              </a:rPr>
            </a:br>
            <a:r>
              <a:rPr lang="en-GB" sz="2667" b="1" dirty="0">
                <a:latin typeface="Bradley Hand ITC" panose="03070402050302030203" pitchFamily="66" charset="0"/>
              </a:rPr>
              <a:t>new </a:t>
            </a:r>
            <a:r>
              <a:rPr lang="en-GB" sz="2667" b="1" dirty="0">
                <a:latin typeface="Bradley Hand ITC" panose="03070402050302030203" pitchFamily="66" charset="0"/>
              </a:rPr>
              <a:t>ones</a:t>
            </a:r>
          </a:p>
          <a:p>
            <a:pPr>
              <a:buNone/>
            </a:pPr>
            <a:endParaRPr sz="2667" b="1" dirty="0">
              <a:latin typeface="Bradley Hand ITC" panose="03070402050302030203" pitchFamily="66" charset="0"/>
            </a:endParaRPr>
          </a:p>
          <a:p>
            <a:pPr>
              <a:buClr>
                <a:schemeClr val="dk1"/>
              </a:buClr>
              <a:buSzPct val="61111"/>
              <a:buNone/>
            </a:pPr>
            <a:endParaRPr sz="2667" b="1" dirty="0">
              <a:latin typeface="Bradley Hand ITC" panose="03070402050302030203" pitchFamily="66" charset="0"/>
            </a:endParaRPr>
          </a:p>
          <a:p>
            <a:pPr>
              <a:buNone/>
            </a:pPr>
            <a:endParaRPr sz="2667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2" y="1356967"/>
            <a:ext cx="8683381" cy="5166061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0"/>
          <a:stretch/>
        </p:blipFill>
        <p:spPr>
          <a:xfrm>
            <a:off x="5612848" y="127088"/>
            <a:ext cx="6457233" cy="6578512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8" name="Rechteckiger Pfeil 7"/>
          <p:cNvSpPr/>
          <p:nvPr/>
        </p:nvSpPr>
        <p:spPr>
          <a:xfrm>
            <a:off x="3738807" y="287073"/>
            <a:ext cx="1727200" cy="954847"/>
          </a:xfrm>
          <a:prstGeom prst="bentArrow">
            <a:avLst/>
          </a:prstGeom>
          <a:solidFill>
            <a:srgbClr val="FFC000"/>
          </a:solidFill>
          <a:ln>
            <a:solidFill>
              <a:srgbClr val="D6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3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167"/>
            <a:ext cx="12192000" cy="254792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8564880" y="1219201"/>
            <a:ext cx="2997200" cy="230388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24" t="9179" r="5540"/>
          <a:stretch/>
        </p:blipFill>
        <p:spPr>
          <a:xfrm>
            <a:off x="3952240" y="1987782"/>
            <a:ext cx="5999000" cy="4356393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cxnSp>
        <p:nvCxnSpPr>
          <p:cNvPr id="8" name="Gerader Verbinder 7"/>
          <p:cNvCxnSpPr/>
          <p:nvPr/>
        </p:nvCxnSpPr>
        <p:spPr>
          <a:xfrm flipH="1">
            <a:off x="3982720" y="1219200"/>
            <a:ext cx="4582160" cy="731520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9951240" y="3606801"/>
            <a:ext cx="1610840" cy="2737375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4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</a:t>
            </a:r>
            <a:r>
              <a:rPr lang="de-DE" dirty="0" err="1" smtClean="0"/>
              <a:t>ctionable</a:t>
            </a:r>
            <a:r>
              <a:rPr lang="de-DE" dirty="0" smtClean="0"/>
              <a:t>, </a:t>
            </a:r>
            <a:r>
              <a:rPr lang="de-DE" dirty="0" err="1" smtClean="0"/>
              <a:t>contextual</a:t>
            </a:r>
            <a:r>
              <a:rPr lang="de-DE" dirty="0" smtClean="0"/>
              <a:t>, </a:t>
            </a:r>
            <a:r>
              <a:rPr lang="de-DE" dirty="0" err="1" smtClean="0"/>
              <a:t>timely</a:t>
            </a:r>
            <a:endParaRPr lang="de-DE" dirty="0" smtClean="0"/>
          </a:p>
          <a:p>
            <a:r>
              <a:rPr lang="de-DE" dirty="0" smtClean="0"/>
              <a:t>See </a:t>
            </a:r>
            <a:r>
              <a:rPr lang="de-DE" dirty="0" err="1" smtClean="0"/>
              <a:t>notes</a:t>
            </a:r>
            <a:endParaRPr lang="de-DE" dirty="0" smtClean="0"/>
          </a:p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8868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Conclusions</a:t>
            </a:r>
            <a:r>
              <a:rPr lang="de-DE" dirty="0" smtClean="0"/>
              <a:t> etc.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IoC</a:t>
            </a:r>
            <a:r>
              <a:rPr lang="de-DE" dirty="0" smtClean="0"/>
              <a:t> </a:t>
            </a:r>
            <a:r>
              <a:rPr lang="de-DE" dirty="0" err="1" smtClean="0"/>
              <a:t>ecosystem</a:t>
            </a:r>
            <a:r>
              <a:rPr lang="de-DE" dirty="0" smtClean="0"/>
              <a:t> – </a:t>
            </a:r>
            <a:r>
              <a:rPr lang="de-DE" dirty="0" err="1" smtClean="0"/>
              <a:t>sharing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caring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driving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attack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drive</a:t>
            </a:r>
            <a:r>
              <a:rPr lang="de-DE" dirty="0" smtClean="0"/>
              <a:t> </a:t>
            </a:r>
            <a:r>
              <a:rPr lang="de-DE" dirty="0" err="1" smtClean="0"/>
              <a:t>attackers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business</a:t>
            </a:r>
            <a:r>
              <a:rPr lang="de-DE" dirty="0" smtClean="0"/>
              <a:t>?</a:t>
            </a:r>
          </a:p>
          <a:p>
            <a:r>
              <a:rPr lang="de-DE" dirty="0" smtClean="0"/>
              <a:t>Sharing </a:t>
            </a:r>
            <a:r>
              <a:rPr lang="de-DE" dirty="0" err="1" smtClean="0"/>
              <a:t>indicators</a:t>
            </a:r>
            <a:r>
              <a:rPr lang="de-DE" dirty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will not </a:t>
            </a:r>
            <a:r>
              <a:rPr lang="de-DE" dirty="0" err="1" smtClean="0"/>
              <a:t>disclose</a:t>
            </a:r>
            <a:r>
              <a:rPr lang="de-DE" dirty="0" smtClean="0"/>
              <a:t>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breached</a:t>
            </a:r>
            <a:endParaRPr lang="de-DE" dirty="0" smtClean="0"/>
          </a:p>
          <a:p>
            <a:r>
              <a:rPr lang="de-DE" dirty="0" err="1" smtClean="0"/>
              <a:t>Driving</a:t>
            </a:r>
            <a:r>
              <a:rPr lang="de-DE" dirty="0" smtClean="0"/>
              <a:t> down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defense</a:t>
            </a:r>
            <a:r>
              <a:rPr lang="de-DE" dirty="0" smtClean="0"/>
              <a:t> will </a:t>
            </a:r>
            <a:r>
              <a:rPr lang="de-DE" dirty="0" err="1" smtClean="0"/>
              <a:t>sooner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> </a:t>
            </a:r>
            <a:r>
              <a:rPr lang="de-DE" dirty="0" err="1" smtClean="0"/>
              <a:t>drive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attack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average</a:t>
            </a:r>
            <a:r>
              <a:rPr lang="de-DE" dirty="0" smtClean="0"/>
              <a:t> </a:t>
            </a:r>
            <a:r>
              <a:rPr lang="de-DE" dirty="0" err="1" smtClean="0"/>
              <a:t>attacker</a:t>
            </a:r>
            <a:r>
              <a:rPr lang="de-DE" dirty="0" smtClean="0"/>
              <a:t> </a:t>
            </a: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exploits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design </a:t>
            </a:r>
            <a:r>
              <a:rPr lang="de-DE" dirty="0" err="1" smtClean="0"/>
              <a:t>intrusions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malware</a:t>
            </a:r>
            <a:r>
              <a:rPr lang="de-DE" dirty="0" smtClean="0"/>
              <a:t>, but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paste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send </a:t>
            </a:r>
            <a:r>
              <a:rPr lang="de-DE" dirty="0" err="1" smtClean="0"/>
              <a:t>e-mails</a:t>
            </a:r>
            <a:r>
              <a:rPr lang="de-DE" dirty="0" smtClean="0"/>
              <a:t> all </a:t>
            </a:r>
            <a:r>
              <a:rPr lang="de-DE" dirty="0" err="1" smtClean="0"/>
              <a:t>day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2805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Ctd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Money is a factor always, cause even in state sponsored hacking we can say that Somalia definitely doesn't have the same resources to spend as the US</a:t>
            </a:r>
          </a:p>
          <a:p>
            <a:r>
              <a:rPr lang="en-US" dirty="0" smtClean="0"/>
              <a:t>State hacking tools sold today for compromise of "terrorists" could in the future very well be reused for economical targets or other nation state targets</a:t>
            </a:r>
          </a:p>
          <a:p>
            <a:r>
              <a:rPr lang="en-US" dirty="0" smtClean="0"/>
              <a:t>reuse is a weak spot, common TI just like AV relies on reuse of code and infrastructure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08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?</a:t>
            </a:r>
          </a:p>
          <a:p>
            <a:r>
              <a:rPr lang="de-DE" dirty="0" smtClean="0"/>
              <a:t>Software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r>
              <a:rPr lang="de-DE" dirty="0" smtClean="0"/>
              <a:t>, </a:t>
            </a:r>
            <a:r>
              <a:rPr lang="de-DE" dirty="0" err="1" smtClean="0"/>
              <a:t>personnel</a:t>
            </a:r>
            <a:endParaRPr lang="de-DE" dirty="0" smtClean="0"/>
          </a:p>
          <a:p>
            <a:r>
              <a:rPr lang="de-DE" dirty="0" err="1" smtClean="0"/>
              <a:t>Stealth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endParaRPr lang="de-DE" dirty="0" smtClean="0"/>
          </a:p>
          <a:p>
            <a:r>
              <a:rPr lang="de-DE" dirty="0" smtClean="0"/>
              <a:t>Infrastructure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I4CS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27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AV Paradox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ridiculous how AV sold detection products, with a cumulative TI feed; while TI now sells singular standalone feeds</a:t>
            </a:r>
          </a:p>
          <a:p>
            <a:r>
              <a:rPr lang="en-US" dirty="0" smtClean="0"/>
              <a:t>AV has always just seen black and white; the road to hell is paved with good intentions</a:t>
            </a:r>
          </a:p>
          <a:p>
            <a:r>
              <a:rPr lang="en-US" dirty="0" smtClean="0"/>
              <a:t>Threat modeling is an approach to data reduction and specialization</a:t>
            </a:r>
          </a:p>
          <a:p>
            <a:r>
              <a:rPr lang="en-US" dirty="0" smtClean="0"/>
              <a:t>Cost of feeds nowadays limits coverage, limitations on TI heavier than ever seen in AV</a:t>
            </a:r>
          </a:p>
          <a:p>
            <a:r>
              <a:rPr lang="en-US" dirty="0" smtClean="0"/>
              <a:t>No independent evaluation results of TI data available as of today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7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Indicator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extraction</a:t>
            </a:r>
          </a:p>
          <a:p>
            <a:pPr marL="0" indent="0">
              <a:buNone/>
            </a:pPr>
            <a:r>
              <a:rPr lang="en-US" dirty="0" smtClean="0"/>
              <a:t>application/deployment</a:t>
            </a:r>
          </a:p>
          <a:p>
            <a:pPr marL="0" indent="0">
              <a:buNone/>
            </a:pPr>
            <a:r>
              <a:rPr lang="en-US" dirty="0" smtClean="0"/>
              <a:t>resilience and expiry 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9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Moarrrr</a:t>
            </a:r>
            <a:r>
              <a:rPr lang="de-DE" dirty="0" smtClean="0"/>
              <a:t> </a:t>
            </a:r>
            <a:r>
              <a:rPr lang="de-DE" dirty="0" err="1" smtClean="0"/>
              <a:t>IoC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can‘t</a:t>
            </a:r>
            <a:r>
              <a:rPr lang="de-DE" dirty="0" smtClean="0"/>
              <a:t> find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needle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haystack</a:t>
            </a:r>
            <a:r>
              <a:rPr lang="de-DE" dirty="0" smtClean="0"/>
              <a:t>,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hay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0752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Measuring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time black spot: historical data relevance</a:t>
            </a:r>
          </a:p>
          <a:p>
            <a:pPr marL="0" indent="0">
              <a:buNone/>
            </a:pPr>
            <a:r>
              <a:rPr lang="en-US" dirty="0" smtClean="0"/>
              <a:t>The geographical black spot: customers in China deliver TI for China</a:t>
            </a:r>
          </a:p>
          <a:p>
            <a:pPr marL="0" indent="0">
              <a:buNone/>
            </a:pPr>
            <a:r>
              <a:rPr lang="en-US" dirty="0" smtClean="0"/>
              <a:t>The data quality black spot: file hash cant be compared to domain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19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Binary </a:t>
            </a:r>
            <a:r>
              <a:rPr lang="de-DE" dirty="0" err="1" smtClean="0"/>
              <a:t>layout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File </a:t>
            </a:r>
            <a:r>
              <a:rPr lang="de-DE" dirty="0" err="1" smtClean="0"/>
              <a:t>size</a:t>
            </a:r>
            <a:endParaRPr lang="de-DE" dirty="0" smtClean="0"/>
          </a:p>
          <a:p>
            <a:r>
              <a:rPr lang="de-DE" dirty="0" smtClean="0"/>
              <a:t>Original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endParaRPr lang="de-DE" dirty="0" smtClean="0"/>
          </a:p>
          <a:p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sizes</a:t>
            </a:r>
            <a:r>
              <a:rPr lang="de-DE" dirty="0" smtClean="0"/>
              <a:t>, </a:t>
            </a:r>
            <a:r>
              <a:rPr lang="de-DE" dirty="0" err="1" smtClean="0"/>
              <a:t>entropies</a:t>
            </a:r>
            <a:endParaRPr lang="de-DE" dirty="0" smtClean="0"/>
          </a:p>
          <a:p>
            <a:r>
              <a:rPr lang="de-DE" dirty="0" err="1" smtClean="0"/>
              <a:t>Imphash</a:t>
            </a:r>
            <a:endParaRPr lang="de-DE" dirty="0" smtClean="0"/>
          </a:p>
          <a:p>
            <a:r>
              <a:rPr lang="de-DE" dirty="0" smtClean="0"/>
              <a:t>Etc.</a:t>
            </a:r>
          </a:p>
          <a:p>
            <a:endParaRPr lang="de-DE" dirty="0"/>
          </a:p>
          <a:p>
            <a:r>
              <a:rPr lang="de-DE" dirty="0" smtClean="0"/>
              <a:t>Most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, </a:t>
            </a:r>
            <a:r>
              <a:rPr lang="de-DE" dirty="0" err="1" smtClean="0"/>
              <a:t>rather</a:t>
            </a:r>
            <a:r>
              <a:rPr lang="de-DE" dirty="0" smtClean="0"/>
              <a:t> </a:t>
            </a:r>
            <a:r>
              <a:rPr lang="de-DE" dirty="0" err="1" smtClean="0"/>
              <a:t>pointless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420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Microsoft Office PowerPoint</Application>
  <PresentationFormat>Breitbild</PresentationFormat>
  <Paragraphs>148</Paragraphs>
  <Slides>31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42" baseType="lpstr">
      <vt:lpstr>MS Gothic</vt:lpstr>
      <vt:lpstr>Agency FB</vt:lpstr>
      <vt:lpstr>Arial</vt:lpstr>
      <vt:lpstr>Arial Rounded MT Bold</vt:lpstr>
      <vt:lpstr>Bauhaus 93</vt:lpstr>
      <vt:lpstr>Bradley Hand ITC</vt:lpstr>
      <vt:lpstr>Calibri</vt:lpstr>
      <vt:lpstr>Calibri Light</vt:lpstr>
      <vt:lpstr>Consolas</vt:lpstr>
      <vt:lpstr>Harlow Solid Italic</vt:lpstr>
      <vt:lpstr>Office</vt:lpstr>
      <vt:lpstr>IoCannon</vt:lpstr>
      <vt:lpstr>Indicators of Compromise</vt:lpstr>
      <vt:lpstr>Feeds</vt:lpstr>
      <vt:lpstr>Attack cost</vt:lpstr>
      <vt:lpstr>The AV Paradox</vt:lpstr>
      <vt:lpstr>Indicator cost types</vt:lpstr>
      <vt:lpstr>Moarrrr IoC</vt:lpstr>
      <vt:lpstr>Measuring what you don‘t see</vt:lpstr>
      <vt:lpstr>Binary layout</vt:lpstr>
      <vt:lpstr>Call graph layout</vt:lpstr>
      <vt:lpstr>API calls</vt:lpstr>
      <vt:lpstr>Behavior gadgets</vt:lpstr>
      <vt:lpstr>Behaviorgadgets for mini-bot</vt:lpstr>
      <vt:lpstr>Strings</vt:lpstr>
      <vt:lpstr>Mnemonics</vt:lpstr>
      <vt:lpstr>PowerPoint-Präsentation</vt:lpstr>
      <vt:lpstr>Feasibility</vt:lpstr>
      <vt:lpstr>Assumption:</vt:lpstr>
      <vt:lpstr>The AV Factor</vt:lpstr>
      <vt:lpstr>DATA</vt:lpstr>
      <vt:lpstr>Discussion: Cost, Scalability, Resilience, Reliability</vt:lpstr>
      <vt:lpstr>MISP Integration</vt:lpstr>
      <vt:lpstr>Feature integration with MISP</vt:lpstr>
      <vt:lpstr>MASTERPLAN</vt:lpstr>
      <vt:lpstr>PowerPoint-Präsentation</vt:lpstr>
      <vt:lpstr>Metrics Engineering</vt:lpstr>
      <vt:lpstr>Chicken &amp; Egg Problem</vt:lpstr>
      <vt:lpstr>PowerPoint-Präsentation</vt:lpstr>
      <vt:lpstr>PowerPoint-Präsentation</vt:lpstr>
      <vt:lpstr>Conclusions etc.</vt:lpstr>
      <vt:lpstr>Ctd.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de4db3ef@outlook.com</dc:creator>
  <cp:lastModifiedBy>de4db3ef@outlook.com</cp:lastModifiedBy>
  <cp:revision>20</cp:revision>
  <dcterms:created xsi:type="dcterms:W3CDTF">2017-06-03T13:53:31Z</dcterms:created>
  <dcterms:modified xsi:type="dcterms:W3CDTF">2017-06-06T21:53:36Z</dcterms:modified>
</cp:coreProperties>
</file>