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3" r:id="rId3"/>
    <p:sldId id="301" r:id="rId4"/>
    <p:sldId id="291" r:id="rId5"/>
    <p:sldId id="292" r:id="rId6"/>
    <p:sldId id="275" r:id="rId7"/>
    <p:sldId id="294" r:id="rId8"/>
    <p:sldId id="295" r:id="rId9"/>
    <p:sldId id="296" r:id="rId10"/>
    <p:sldId id="297" r:id="rId11"/>
    <p:sldId id="259" r:id="rId12"/>
    <p:sldId id="260" r:id="rId13"/>
    <p:sldId id="303" r:id="rId14"/>
    <p:sldId id="299" r:id="rId15"/>
    <p:sldId id="271" r:id="rId16"/>
    <p:sldId id="266" r:id="rId17"/>
    <p:sldId id="267" r:id="rId18"/>
    <p:sldId id="263" r:id="rId19"/>
    <p:sldId id="268" r:id="rId20"/>
    <p:sldId id="290" r:id="rId21"/>
    <p:sldId id="264" r:id="rId22"/>
    <p:sldId id="265" r:id="rId23"/>
    <p:sldId id="285" r:id="rId24"/>
    <p:sldId id="289" r:id="rId25"/>
    <p:sldId id="287" r:id="rId26"/>
    <p:sldId id="288" r:id="rId27"/>
    <p:sldId id="286" r:id="rId28"/>
    <p:sldId id="304" r:id="rId29"/>
    <p:sldId id="269" r:id="rId30"/>
    <p:sldId id="272" r:id="rId31"/>
    <p:sldId id="277" r:id="rId32"/>
    <p:sldId id="279" r:id="rId33"/>
    <p:sldId id="280" r:id="rId34"/>
    <p:sldId id="281" r:id="rId35"/>
    <p:sldId id="262" r:id="rId36"/>
    <p:sldId id="274" r:id="rId37"/>
    <p:sldId id="300" r:id="rId38"/>
    <p:sldId id="302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82BCE-8A4B-411B-9A14-FB85B6421B8D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8793E-4D25-41C1-ADA2-D6DE6CD64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8793E-4D25-41C1-ADA2-D6DE6CD647C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1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8793E-4D25-41C1-ADA2-D6DE6CD647C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3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8793E-4D25-41C1-ADA2-D6DE6CD647C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41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Not sure how often you used the DOS headers in an investigation, but MAEC allows you to share that.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Protip: don’t base your backend on a standard described solely in an office document… or the new version is totally incompatible with the old one.</a:t>
            </a:r>
          </a:p>
        </p:txBody>
      </p:sp>
    </p:spTree>
    <p:extLst>
      <p:ext uri="{BB962C8B-B14F-4D97-AF65-F5344CB8AC3E}">
        <p14:creationId xmlns:p14="http://schemas.microsoft.com/office/powerpoint/2010/main" val="110106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40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29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10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44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42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47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74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61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19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42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0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71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37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99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0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Cann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868897"/>
            <a:ext cx="6553545" cy="5128148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IoCannon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de-DE" sz="2000">
                <a:solidFill>
                  <a:srgbClr val="4F88C9"/>
                </a:solidFill>
              </a:rPr>
              <a:t>Marion </a:t>
            </a:r>
            <a:r>
              <a:rPr lang="de-DE" sz="2000" err="1">
                <a:solidFill>
                  <a:srgbClr val="4F88C9"/>
                </a:solidFill>
              </a:rPr>
              <a:t>Marschalek</a:t>
            </a:r>
          </a:p>
          <a:p>
            <a:pPr>
              <a:lnSpc>
                <a:spcPct val="80000"/>
              </a:lnSpc>
            </a:pPr>
            <a:r>
              <a:rPr lang="de-DE" sz="2000">
                <a:solidFill>
                  <a:srgbClr val="4F88C9"/>
                </a:solidFill>
              </a:rPr>
              <a:t>@</a:t>
            </a:r>
            <a:r>
              <a:rPr lang="de-DE" sz="2000" err="1">
                <a:solidFill>
                  <a:srgbClr val="4F88C9"/>
                </a:solidFill>
              </a:rPr>
              <a:t>pinkflawd</a:t>
            </a:r>
          </a:p>
          <a:p>
            <a:pPr>
              <a:lnSpc>
                <a:spcPct val="80000"/>
              </a:lnSpc>
            </a:pPr>
            <a:r>
              <a:rPr lang="de-DE" sz="2000" err="1">
                <a:solidFill>
                  <a:srgbClr val="4F88C9"/>
                </a:solidFill>
              </a:rPr>
              <a:t>Eireann</a:t>
            </a:r>
            <a:r>
              <a:rPr lang="de-DE" sz="2000">
                <a:solidFill>
                  <a:srgbClr val="4F88C9"/>
                </a:solidFill>
              </a:rPr>
              <a:t> </a:t>
            </a:r>
            <a:r>
              <a:rPr lang="de-DE" sz="2000" err="1">
                <a:solidFill>
                  <a:srgbClr val="4F88C9"/>
                </a:solidFill>
              </a:rPr>
              <a:t>Leverett</a:t>
            </a:r>
          </a:p>
          <a:p>
            <a:pPr>
              <a:lnSpc>
                <a:spcPct val="80000"/>
              </a:lnSpc>
            </a:pPr>
            <a:r>
              <a:rPr lang="de-DE" sz="2000">
                <a:solidFill>
                  <a:srgbClr val="4F88C9"/>
                </a:solidFill>
              </a:rPr>
              <a:t>@</a:t>
            </a:r>
            <a:r>
              <a:rPr lang="de-DE" sz="2000" err="1">
                <a:solidFill>
                  <a:srgbClr val="4F88C9"/>
                </a:solidFill>
              </a:rPr>
              <a:t>blackswanburst</a:t>
            </a:r>
          </a:p>
        </p:txBody>
      </p:sp>
    </p:spTree>
    <p:extLst>
      <p:ext uri="{BB962C8B-B14F-4D97-AF65-F5344CB8AC3E}">
        <p14:creationId xmlns:p14="http://schemas.microsoft.com/office/powerpoint/2010/main" val="426037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23332"/>
          </a:xfrm>
        </p:spPr>
        <p:txBody>
          <a:bodyPr>
            <a:normAutofit/>
          </a:bodyPr>
          <a:lstStyle/>
          <a:p>
            <a:r>
              <a:rPr lang="de-DE" dirty="0"/>
              <a:t>APT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506443"/>
            <a:ext cx="5402943" cy="3636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Compromising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attackers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Infrastructure </a:t>
            </a:r>
            <a:r>
              <a:rPr lang="de-DE" dirty="0" err="1"/>
              <a:t>takedowns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Leakage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/</a:t>
            </a:r>
            <a:r>
              <a:rPr lang="de-DE" dirty="0" err="1"/>
              <a:t>exploits</a:t>
            </a:r>
            <a:r>
              <a:rPr lang="de-DE" dirty="0"/>
              <a:t>/</a:t>
            </a:r>
            <a:r>
              <a:rPr lang="de-DE" dirty="0" err="1"/>
              <a:t>vulnerabilities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241143" y="2506444"/>
            <a:ext cx="5156200" cy="363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Time-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market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Scalability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Ease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service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reduction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10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AV Paradox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ridiculous how AV sold detection products, with a cumulative TI feed; while TI now sells singular standalone feeds</a:t>
            </a:r>
          </a:p>
          <a:p>
            <a:r>
              <a:rPr lang="en-US"/>
              <a:t>AV has always just seen black and white; the road to hell is paved with good intentions</a:t>
            </a:r>
          </a:p>
          <a:p>
            <a:r>
              <a:rPr lang="en-US"/>
              <a:t>Threat modeling is an approach to data reduction and specialization</a:t>
            </a:r>
          </a:p>
          <a:p>
            <a:r>
              <a:rPr lang="en-US"/>
              <a:t>Cost of feeds nowadays limits coverage, limitations on TI heavier than ever seen in AV</a:t>
            </a:r>
          </a:p>
          <a:p>
            <a:r>
              <a:rPr lang="en-US"/>
              <a:t>No independent evaluation results of TI data available as of today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Moarrrr</a:t>
            </a:r>
            <a:r>
              <a:rPr lang="de-DE"/>
              <a:t> </a:t>
            </a:r>
            <a:r>
              <a:rPr lang="de-DE" err="1"/>
              <a:t>IoC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can‘t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needle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haystack</a:t>
            </a:r>
            <a:r>
              <a:rPr lang="de-DE" dirty="0"/>
              <a:t>,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hay</a:t>
            </a:r>
            <a:r>
              <a:rPr lang="de-DE" dirty="0" smtClean="0"/>
              <a:t>!</a:t>
            </a:r>
          </a:p>
          <a:p>
            <a:r>
              <a:rPr lang="de-DE" dirty="0"/>
              <a:t>In </a:t>
            </a:r>
            <a:r>
              <a:rPr lang="de-DE" dirty="0" err="1"/>
              <a:t>malware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I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malware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a </a:t>
            </a:r>
            <a:r>
              <a:rPr lang="de-DE" dirty="0" err="1"/>
              <a:t>great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but </a:t>
            </a:r>
            <a:r>
              <a:rPr lang="de-DE" dirty="0" err="1"/>
              <a:t>sadly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perfectly</a:t>
            </a:r>
            <a:r>
              <a:rPr lang="de-DE" dirty="0"/>
              <a:t> 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different </a:t>
            </a:r>
            <a:r>
              <a:rPr lang="de-DE" dirty="0" err="1"/>
              <a:t>samples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52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Indicator</a:t>
            </a:r>
            <a:r>
              <a:rPr lang="de-DE"/>
              <a:t> </a:t>
            </a:r>
            <a:r>
              <a:rPr lang="de-DE" err="1"/>
              <a:t>cost</a:t>
            </a:r>
            <a:r>
              <a:rPr lang="de-DE"/>
              <a:t> </a:t>
            </a:r>
            <a:r>
              <a:rPr lang="de-DE" err="1"/>
              <a:t>types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extraction</a:t>
            </a:r>
          </a:p>
          <a:p>
            <a:pPr marL="0" indent="0">
              <a:buNone/>
            </a:pPr>
            <a:r>
              <a:rPr lang="en-US"/>
              <a:t>application/deployment</a:t>
            </a:r>
          </a:p>
          <a:p>
            <a:pPr marL="0" indent="0">
              <a:buNone/>
            </a:pPr>
            <a:r>
              <a:rPr lang="en-US"/>
              <a:t>resilience and expiry time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54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Threat</a:t>
            </a:r>
            <a:r>
              <a:rPr lang="de-DE" b="1" dirty="0"/>
              <a:t> </a:t>
            </a:r>
            <a:r>
              <a:rPr lang="de-DE" b="1" dirty="0" err="1"/>
              <a:t>Detection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746171"/>
            <a:ext cx="10515600" cy="1161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Threat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on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fragments</a:t>
            </a:r>
            <a:r>
              <a:rPr lang="de-DE" dirty="0"/>
              <a:t>,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aiming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largely</a:t>
            </a:r>
            <a:r>
              <a:rPr lang="de-DE" dirty="0"/>
              <a:t> </a:t>
            </a:r>
            <a:r>
              <a:rPr lang="de-DE" dirty="0" err="1"/>
              <a:t>unknown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985199"/>
            <a:ext cx="3922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File </a:t>
            </a:r>
            <a:r>
              <a:rPr lang="de-DE" dirty="0" err="1"/>
              <a:t>hashes</a:t>
            </a:r>
            <a:endParaRPr lang="de-DE" dirty="0"/>
          </a:p>
          <a:p>
            <a:r>
              <a:rPr lang="de-DE" dirty="0"/>
              <a:t>File </a:t>
            </a:r>
            <a:r>
              <a:rPr lang="de-DE" dirty="0" err="1"/>
              <a:t>fragments</a:t>
            </a:r>
            <a:endParaRPr lang="de-DE" dirty="0"/>
          </a:p>
          <a:p>
            <a:r>
              <a:rPr lang="de-DE" dirty="0"/>
              <a:t>File </a:t>
            </a:r>
            <a:r>
              <a:rPr lang="de-DE" dirty="0" err="1"/>
              <a:t>behavior</a:t>
            </a:r>
            <a:endParaRPr lang="de-DE" dirty="0"/>
          </a:p>
          <a:p>
            <a:r>
              <a:rPr lang="de-DE" dirty="0"/>
              <a:t>File 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846287" y="1985199"/>
            <a:ext cx="3922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System </a:t>
            </a:r>
            <a:r>
              <a:rPr lang="de-DE" dirty="0" err="1"/>
              <a:t>behavior</a:t>
            </a:r>
            <a:endParaRPr lang="de-DE" dirty="0"/>
          </a:p>
          <a:p>
            <a:r>
              <a:rPr lang="de-DE" dirty="0"/>
              <a:t>Network </a:t>
            </a:r>
            <a:r>
              <a:rPr lang="de-DE" dirty="0" err="1"/>
              <a:t>patterns</a:t>
            </a:r>
            <a:endParaRPr lang="de-DE" dirty="0"/>
          </a:p>
          <a:p>
            <a:r>
              <a:rPr lang="de-DE" dirty="0"/>
              <a:t>Abnormal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dirty="0"/>
          </a:p>
          <a:p>
            <a:r>
              <a:rPr lang="de-DE" dirty="0"/>
              <a:t>Abnormal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patterns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62687" y="1985198"/>
            <a:ext cx="3922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Known</a:t>
            </a:r>
            <a:r>
              <a:rPr lang="de-DE" dirty="0"/>
              <a:t>-bad</a:t>
            </a:r>
          </a:p>
          <a:p>
            <a:r>
              <a:rPr lang="de-DE" dirty="0"/>
              <a:t>Non </a:t>
            </a:r>
            <a:r>
              <a:rPr lang="de-DE" dirty="0" err="1"/>
              <a:t>known-good</a:t>
            </a:r>
            <a:endParaRPr lang="de-DE" dirty="0"/>
          </a:p>
          <a:p>
            <a:r>
              <a:rPr lang="de-DE" dirty="0" err="1"/>
              <a:t>Known</a:t>
            </a:r>
            <a:r>
              <a:rPr lang="de-DE" dirty="0"/>
              <a:t>-bad </a:t>
            </a:r>
            <a:r>
              <a:rPr lang="de-DE" dirty="0" err="1"/>
              <a:t>origin</a:t>
            </a:r>
            <a:endParaRPr lang="de-DE" dirty="0"/>
          </a:p>
          <a:p>
            <a:r>
              <a:rPr lang="de-DE" dirty="0"/>
              <a:t>Non </a:t>
            </a:r>
            <a:r>
              <a:rPr lang="de-DE" dirty="0" err="1"/>
              <a:t>known-good</a:t>
            </a:r>
            <a:r>
              <a:rPr lang="de-DE" dirty="0"/>
              <a:t> </a:t>
            </a:r>
            <a:r>
              <a:rPr lang="de-DE" dirty="0" err="1"/>
              <a:t>origin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872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Measuring</a:t>
            </a:r>
            <a:r>
              <a:rPr lang="de-DE"/>
              <a:t> </a:t>
            </a: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don‘t</a:t>
            </a:r>
            <a:r>
              <a:rPr lang="de-DE"/>
              <a:t> </a:t>
            </a:r>
            <a:r>
              <a:rPr lang="de-DE" err="1"/>
              <a:t>see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time black spot: historical data relevance</a:t>
            </a:r>
          </a:p>
          <a:p>
            <a:pPr marL="0" indent="0">
              <a:buNone/>
            </a:pPr>
            <a:r>
              <a:rPr lang="en-US"/>
              <a:t>The geographical black spot: customers in China deliver TI for China</a:t>
            </a:r>
          </a:p>
          <a:p>
            <a:pPr marL="0" indent="0">
              <a:buNone/>
            </a:pPr>
            <a:r>
              <a:rPr lang="en-US"/>
              <a:t>The data quality black spot: file hash cant be compared to domain name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19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Binary </a:t>
            </a:r>
            <a:r>
              <a:rPr lang="de-DE" err="1"/>
              <a:t>layout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/>
              <a:t>Original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  <a:p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sizes</a:t>
            </a:r>
            <a:r>
              <a:rPr lang="de-DE" dirty="0"/>
              <a:t>, </a:t>
            </a:r>
            <a:r>
              <a:rPr lang="de-DE" dirty="0" err="1"/>
              <a:t>entropies</a:t>
            </a:r>
            <a:endParaRPr lang="de-DE" dirty="0"/>
          </a:p>
          <a:p>
            <a:r>
              <a:rPr lang="de-DE" dirty="0" err="1"/>
              <a:t>Imphash</a:t>
            </a:r>
            <a:endParaRPr lang="de-DE" dirty="0"/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endParaRPr lang="de-DE" dirty="0"/>
          </a:p>
          <a:p>
            <a:endParaRPr lang="de-DE" dirty="0"/>
          </a:p>
          <a:p>
            <a:r>
              <a:rPr lang="de-DE" dirty="0"/>
              <a:t>Most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,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 smtClean="0"/>
              <a:t>pointless</a:t>
            </a:r>
            <a:r>
              <a:rPr lang="de-DE" dirty="0" smtClean="0"/>
              <a:t>, </a:t>
            </a:r>
            <a:r>
              <a:rPr lang="de-DE" dirty="0" err="1" smtClean="0"/>
              <a:t>mention</a:t>
            </a:r>
            <a:r>
              <a:rPr lang="de-DE" dirty="0" smtClean="0"/>
              <a:t> </a:t>
            </a:r>
            <a:r>
              <a:rPr lang="de-DE" dirty="0" err="1" smtClean="0"/>
              <a:t>installers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20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Call </a:t>
            </a:r>
            <a:r>
              <a:rPr lang="de-DE" err="1"/>
              <a:t>graph</a:t>
            </a:r>
            <a:r>
              <a:rPr lang="de-DE"/>
              <a:t> </a:t>
            </a:r>
            <a:r>
              <a:rPr lang="de-DE" err="1"/>
              <a:t>layout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Call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reconstruction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radare2</a:t>
            </a:r>
          </a:p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API </a:t>
            </a:r>
            <a:r>
              <a:rPr lang="de-DE" dirty="0" err="1"/>
              <a:t>calls</a:t>
            </a:r>
            <a:r>
              <a:rPr lang="de-DE" dirty="0"/>
              <a:t>, </a:t>
            </a:r>
            <a:r>
              <a:rPr lang="de-DE" dirty="0" err="1"/>
              <a:t>strings</a:t>
            </a:r>
            <a:endParaRPr lang="de-DE" dirty="0"/>
          </a:p>
          <a:p>
            <a:r>
              <a:rPr lang="de-DE" dirty="0"/>
              <a:t>Feature </a:t>
            </a:r>
            <a:r>
              <a:rPr lang="de-DE" dirty="0" err="1"/>
              <a:t>factory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Measuring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 smtClean="0"/>
          </a:p>
          <a:p>
            <a:pPr lvl="1"/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, </a:t>
            </a:r>
            <a:r>
              <a:rPr lang="de-DE" dirty="0" err="1" smtClean="0"/>
              <a:t>edges</a:t>
            </a:r>
            <a:r>
              <a:rPr lang="de-DE" dirty="0" smtClean="0"/>
              <a:t>, </a:t>
            </a:r>
            <a:r>
              <a:rPr lang="de-DE" dirty="0" err="1" smtClean="0"/>
              <a:t>calls</a:t>
            </a:r>
            <a:r>
              <a:rPr lang="de-DE" dirty="0" smtClean="0"/>
              <a:t>, </a:t>
            </a:r>
            <a:r>
              <a:rPr lang="de-DE" dirty="0" err="1" smtClean="0"/>
              <a:t>calc</a:t>
            </a:r>
            <a:r>
              <a:rPr lang="de-DE" dirty="0" smtClean="0"/>
              <a:t> </a:t>
            </a:r>
            <a:r>
              <a:rPr lang="de-DE" dirty="0" err="1" smtClean="0"/>
              <a:t>ratios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, 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74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 </a:t>
            </a:r>
            <a:r>
              <a:rPr lang="de-DE" err="1"/>
              <a:t>calls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Interface </a:t>
            </a:r>
            <a:r>
              <a:rPr lang="de-DE" err="1"/>
              <a:t>between</a:t>
            </a:r>
            <a:r>
              <a:rPr lang="de-DE"/>
              <a:t> </a:t>
            </a:r>
            <a:r>
              <a:rPr lang="de-DE" err="1"/>
              <a:t>software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operating</a:t>
            </a:r>
            <a:r>
              <a:rPr lang="de-DE"/>
              <a:t> </a:t>
            </a:r>
            <a:r>
              <a:rPr lang="de-DE" err="1"/>
              <a:t>system</a:t>
            </a:r>
            <a:endParaRPr lang="de-DE"/>
          </a:p>
          <a:p>
            <a:r>
              <a:rPr lang="de-DE"/>
              <a:t>Windows </a:t>
            </a:r>
            <a:r>
              <a:rPr lang="de-DE" err="1"/>
              <a:t>executables</a:t>
            </a:r>
            <a:r>
              <a:rPr lang="de-DE"/>
              <a:t> w/o API </a:t>
            </a:r>
            <a:r>
              <a:rPr lang="de-DE" err="1"/>
              <a:t>calls</a:t>
            </a:r>
            <a:r>
              <a:rPr lang="de-DE"/>
              <a:t> </a:t>
            </a:r>
            <a:r>
              <a:rPr lang="de-DE" err="1"/>
              <a:t>highly</a:t>
            </a:r>
            <a:r>
              <a:rPr lang="de-DE"/>
              <a:t> </a:t>
            </a:r>
            <a:r>
              <a:rPr lang="de-DE" err="1"/>
              <a:t>unlikely</a:t>
            </a:r>
            <a:endParaRPr lang="de-DE"/>
          </a:p>
          <a:p>
            <a:r>
              <a:rPr lang="de-DE" err="1"/>
              <a:t>Documented</a:t>
            </a:r>
            <a:r>
              <a:rPr lang="de-DE"/>
              <a:t> ^^ - </a:t>
            </a:r>
            <a:r>
              <a:rPr lang="de-DE" err="1"/>
              <a:t>mostly</a:t>
            </a:r>
            <a:r>
              <a:rPr lang="de-DE"/>
              <a:t>..</a:t>
            </a:r>
          </a:p>
          <a:p>
            <a:r>
              <a:rPr lang="de-DE" err="1"/>
              <a:t>Frequently</a:t>
            </a:r>
            <a:r>
              <a:rPr lang="de-DE"/>
              <a:t> „</a:t>
            </a:r>
            <a:r>
              <a:rPr lang="de-DE" err="1"/>
              <a:t>hidden</a:t>
            </a:r>
            <a:r>
              <a:rPr lang="de-DE"/>
              <a:t>“ </a:t>
            </a:r>
            <a:r>
              <a:rPr lang="de-DE" err="1"/>
              <a:t>within</a:t>
            </a:r>
            <a:r>
              <a:rPr lang="de-DE"/>
              <a:t> </a:t>
            </a:r>
            <a:r>
              <a:rPr lang="de-DE" err="1"/>
              <a:t>malware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872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Behavior</a:t>
            </a:r>
            <a:r>
              <a:rPr lang="de-DE"/>
              <a:t> </a:t>
            </a:r>
            <a:r>
              <a:rPr lang="de-DE" err="1"/>
              <a:t>gadgets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Combinations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API </a:t>
            </a:r>
            <a:r>
              <a:rPr lang="de-DE" err="1"/>
              <a:t>calls</a:t>
            </a:r>
            <a:r>
              <a:rPr lang="de-DE"/>
              <a:t> </a:t>
            </a:r>
            <a:r>
              <a:rPr lang="de-DE" err="1"/>
              <a:t>allow</a:t>
            </a:r>
            <a:r>
              <a:rPr lang="de-DE"/>
              <a:t> </a:t>
            </a:r>
            <a:r>
              <a:rPr lang="de-DE" err="1"/>
              <a:t>conclusion</a:t>
            </a:r>
            <a:r>
              <a:rPr lang="de-DE"/>
              <a:t> </a:t>
            </a:r>
            <a:r>
              <a:rPr lang="de-DE" err="1"/>
              <a:t>about</a:t>
            </a:r>
            <a:r>
              <a:rPr lang="de-DE"/>
              <a:t> </a:t>
            </a:r>
            <a:r>
              <a:rPr lang="de-DE" err="1"/>
              <a:t>certain</a:t>
            </a:r>
            <a:r>
              <a:rPr lang="de-DE"/>
              <a:t> </a:t>
            </a:r>
            <a:r>
              <a:rPr lang="de-DE" err="1"/>
              <a:t>functionality</a:t>
            </a:r>
            <a:endParaRPr lang="de-DE"/>
          </a:p>
          <a:p>
            <a:r>
              <a:rPr lang="de-DE" err="1"/>
              <a:t>CreateFile</a:t>
            </a:r>
            <a:r>
              <a:rPr lang="de-DE"/>
              <a:t> -&gt; </a:t>
            </a:r>
            <a:r>
              <a:rPr lang="de-DE" err="1"/>
              <a:t>SetFilePointer</a:t>
            </a:r>
            <a:r>
              <a:rPr lang="de-DE"/>
              <a:t> -&gt; </a:t>
            </a:r>
            <a:r>
              <a:rPr lang="de-DE" err="1"/>
              <a:t>WriteFile</a:t>
            </a:r>
            <a:r>
              <a:rPr lang="de-DE"/>
              <a:t> -&gt; </a:t>
            </a:r>
            <a:r>
              <a:rPr lang="de-DE" err="1"/>
              <a:t>FlushFileBuffers</a:t>
            </a:r>
            <a:r>
              <a:rPr lang="de-DE"/>
              <a:t> -&gt; </a:t>
            </a:r>
            <a:r>
              <a:rPr lang="de-DE" err="1"/>
              <a:t>CloseHandle</a:t>
            </a:r>
            <a:endParaRPr lang="de-DE"/>
          </a:p>
          <a:p>
            <a:r>
              <a:rPr lang="de-DE"/>
              <a:t>Graph </a:t>
            </a:r>
            <a:r>
              <a:rPr lang="de-DE" err="1"/>
              <a:t>structure</a:t>
            </a:r>
            <a:r>
              <a:rPr lang="de-DE"/>
              <a:t> </a:t>
            </a:r>
            <a:r>
              <a:rPr lang="de-DE" err="1"/>
              <a:t>allows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put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gadgets</a:t>
            </a:r>
            <a:r>
              <a:rPr lang="de-DE"/>
              <a:t> in </a:t>
            </a:r>
            <a:r>
              <a:rPr lang="de-DE" err="1"/>
              <a:t>context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89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e-hope4all.info/wp-content/uploads/2014/01/Tithe-And-Battle-For-Money-And-He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62" y="1047403"/>
            <a:ext cx="5353396" cy="401504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140527"/>
            <a:ext cx="8523514" cy="3979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There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hardly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anything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that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someone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cannot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little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worse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sell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little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cheaper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“ – J. Ruskin</a:t>
            </a:r>
          </a:p>
        </p:txBody>
      </p:sp>
    </p:spTree>
    <p:extLst>
      <p:ext uri="{BB962C8B-B14F-4D97-AF65-F5344CB8AC3E}">
        <p14:creationId xmlns:p14="http://schemas.microsoft.com/office/powerpoint/2010/main" val="2237920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Behaviorgadgets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mini-bot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8200" y="1690688"/>
            <a:ext cx="1048235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SEND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{'send': '0x40128a'}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SEND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{'send': '0x401ad5'}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SEND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{'send': '0x402315'}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SEND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{'send': '0x4016d2'}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CREATEPROC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CreateProcess</a:t>
            </a:r>
            <a:r>
              <a:rPr lang="de-DE" sz="2000">
                <a:latin typeface="Consolas" panose="020B0609020204030204" pitchFamily="49" charset="0"/>
              </a:rPr>
              <a:t>': '0x402aa1'}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EXITSYSTEM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ExitWindows</a:t>
            </a:r>
            <a:r>
              <a:rPr lang="de-DE" sz="2000">
                <a:latin typeface="Consolas" panose="020B0609020204030204" pitchFamily="49" charset="0"/>
              </a:rPr>
              <a:t>': '0x402aa1'}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CREATETHREAD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CreateThread</a:t>
            </a:r>
            <a:r>
              <a:rPr lang="de-DE" sz="2000">
                <a:latin typeface="Consolas" panose="020B0609020204030204" pitchFamily="49" charset="0"/>
              </a:rPr>
              <a:t>': '0x402aa1'}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APILOADING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GetProcAddress</a:t>
            </a:r>
            <a:r>
              <a:rPr lang="de-DE" sz="2000">
                <a:latin typeface="Consolas" panose="020B0609020204030204" pitchFamily="49" charset="0"/>
              </a:rPr>
              <a:t>': '0x407313'}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RECV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recv</a:t>
            </a:r>
            <a:r>
              <a:rPr lang="de-DE" sz="2000">
                <a:latin typeface="Consolas" panose="020B0609020204030204" pitchFamily="49" charset="0"/>
              </a:rPr>
              <a:t>': '0x402230'}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RECV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recv</a:t>
            </a:r>
            <a:r>
              <a:rPr lang="de-DE" sz="2000">
                <a:latin typeface="Consolas" panose="020B0609020204030204" pitchFamily="49" charset="0"/>
              </a:rPr>
              <a:t>': '0x40198f'}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REGSETVAL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RegOpenKey</a:t>
            </a:r>
            <a:r>
              <a:rPr lang="de-DE" sz="2000">
                <a:latin typeface="Consolas" panose="020B0609020204030204" pitchFamily="49" charset="0"/>
              </a:rPr>
              <a:t>': '0x402670', '</a:t>
            </a:r>
            <a:r>
              <a:rPr lang="de-DE" sz="2000" err="1">
                <a:latin typeface="Consolas" panose="020B0609020204030204" pitchFamily="49" charset="0"/>
              </a:rPr>
              <a:t>RegSetValue</a:t>
            </a:r>
            <a:r>
              <a:rPr lang="de-DE" sz="2000">
                <a:latin typeface="Consolas" panose="020B0609020204030204" pitchFamily="49" charset="0"/>
              </a:rPr>
              <a:t>': '0x402670'}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38200" y="5537200"/>
            <a:ext cx="4730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err="1"/>
              <a:t>Which</a:t>
            </a:r>
            <a:r>
              <a:rPr lang="de-DE" sz="2000"/>
              <a:t> </a:t>
            </a:r>
            <a:r>
              <a:rPr lang="de-DE" sz="2000" err="1"/>
              <a:t>gadgets</a:t>
            </a:r>
            <a:r>
              <a:rPr lang="de-DE" sz="2000"/>
              <a:t>, </a:t>
            </a:r>
            <a:r>
              <a:rPr lang="de-DE" sz="2000" err="1"/>
              <a:t>how</a:t>
            </a:r>
            <a:r>
              <a:rPr lang="de-DE" sz="2000"/>
              <a:t> </a:t>
            </a:r>
            <a:r>
              <a:rPr lang="de-DE" sz="2000" err="1"/>
              <a:t>often</a:t>
            </a:r>
            <a:r>
              <a:rPr lang="de-DE" sz="2000"/>
              <a:t>, </a:t>
            </a:r>
            <a:r>
              <a:rPr lang="de-DE" sz="2000" err="1"/>
              <a:t>where</a:t>
            </a:r>
            <a:r>
              <a:rPr lang="de-DE" sz="2000"/>
              <a:t> =&gt; </a:t>
            </a:r>
            <a:r>
              <a:rPr lang="de-DE" sz="2000" err="1"/>
              <a:t>matrix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643354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Human </a:t>
            </a:r>
            <a:r>
              <a:rPr lang="de-DE" err="1"/>
              <a:t>readable</a:t>
            </a:r>
            <a:r>
              <a:rPr lang="de-DE"/>
              <a:t> </a:t>
            </a:r>
            <a:r>
              <a:rPr lang="de-DE" err="1"/>
              <a:t>strings</a:t>
            </a:r>
            <a:r>
              <a:rPr lang="de-DE"/>
              <a:t> </a:t>
            </a:r>
            <a:r>
              <a:rPr lang="de-DE" err="1"/>
              <a:t>give</a:t>
            </a:r>
            <a:r>
              <a:rPr lang="de-DE"/>
              <a:t> </a:t>
            </a:r>
            <a:r>
              <a:rPr lang="de-DE" err="1"/>
              <a:t>information</a:t>
            </a:r>
            <a:r>
              <a:rPr lang="de-DE"/>
              <a:t> </a:t>
            </a:r>
            <a:r>
              <a:rPr lang="de-DE" err="1"/>
              <a:t>away</a:t>
            </a:r>
            <a:r>
              <a:rPr lang="de-DE"/>
              <a:t>, </a:t>
            </a:r>
            <a:r>
              <a:rPr lang="de-DE" err="1"/>
              <a:t>thus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frequently</a:t>
            </a:r>
            <a:r>
              <a:rPr lang="de-DE"/>
              <a:t> </a:t>
            </a:r>
            <a:r>
              <a:rPr lang="de-DE" err="1"/>
              <a:t>obfuscated</a:t>
            </a:r>
            <a:endParaRPr lang="de-DE"/>
          </a:p>
          <a:p>
            <a:r>
              <a:rPr lang="de-DE"/>
              <a:t>Presence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absence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readable</a:t>
            </a:r>
            <a:r>
              <a:rPr lang="de-DE"/>
              <a:t> </a:t>
            </a:r>
            <a:r>
              <a:rPr lang="de-DE" err="1"/>
              <a:t>strings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relevant </a:t>
            </a:r>
            <a:r>
              <a:rPr lang="de-DE" err="1"/>
              <a:t>information</a:t>
            </a:r>
            <a:endParaRPr lang="de-DE"/>
          </a:p>
          <a:p>
            <a:r>
              <a:rPr lang="de-DE"/>
              <a:t>Graph </a:t>
            </a:r>
            <a:r>
              <a:rPr lang="de-DE" err="1"/>
              <a:t>structure</a:t>
            </a:r>
            <a:r>
              <a:rPr lang="de-DE"/>
              <a:t>, </a:t>
            </a:r>
            <a:r>
              <a:rPr lang="de-DE" err="1"/>
              <a:t>character</a:t>
            </a:r>
            <a:r>
              <a:rPr lang="de-DE"/>
              <a:t> </a:t>
            </a:r>
            <a:r>
              <a:rPr lang="de-DE" err="1"/>
              <a:t>frequency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character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repetition</a:t>
            </a:r>
            <a:r>
              <a:rPr lang="de-DE"/>
              <a:t> </a:t>
            </a:r>
            <a:r>
              <a:rPr lang="de-DE" err="1"/>
              <a:t>allow</a:t>
            </a:r>
            <a:r>
              <a:rPr lang="de-DE"/>
              <a:t> </a:t>
            </a:r>
            <a:r>
              <a:rPr lang="de-DE" err="1"/>
              <a:t>string</a:t>
            </a:r>
            <a:r>
              <a:rPr lang="de-DE"/>
              <a:t> </a:t>
            </a:r>
            <a:r>
              <a:rPr lang="de-DE" err="1"/>
              <a:t>constant</a:t>
            </a:r>
            <a:r>
              <a:rPr lang="de-DE"/>
              <a:t> </a:t>
            </a:r>
            <a:r>
              <a:rPr lang="de-DE" err="1"/>
              <a:t>evaluation</a:t>
            </a:r>
            <a:endParaRPr lang="de-DE"/>
          </a:p>
          <a:p>
            <a:endParaRPr lang="de-DE"/>
          </a:p>
          <a:p>
            <a:r>
              <a:rPr lang="de-DE" err="1"/>
              <a:t>Histogram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string</a:t>
            </a:r>
            <a:r>
              <a:rPr lang="de-DE"/>
              <a:t> </a:t>
            </a:r>
            <a:r>
              <a:rPr lang="de-DE" err="1"/>
              <a:t>evaluation</a:t>
            </a:r>
            <a:r>
              <a:rPr lang="de-DE"/>
              <a:t> </a:t>
            </a:r>
            <a:r>
              <a:rPr lang="de-DE" err="1"/>
              <a:t>results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fuzzy</a:t>
            </a:r>
            <a:r>
              <a:rPr lang="de-DE"/>
              <a:t> </a:t>
            </a:r>
            <a:r>
              <a:rPr lang="de-DE" err="1"/>
              <a:t>eval</a:t>
            </a:r>
            <a:r>
              <a:rPr lang="de-DE"/>
              <a:t> </a:t>
            </a:r>
            <a:r>
              <a:rPr lang="de-DE" err="1"/>
              <a:t>value</a:t>
            </a:r>
            <a:endParaRPr lang="de-DE"/>
          </a:p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419"/>
          <a:stretch/>
        </p:blipFill>
        <p:spPr>
          <a:xfrm>
            <a:off x="10320867" y="174571"/>
            <a:ext cx="1871133" cy="66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97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6813"/>
            <a:ext cx="10515600" cy="1325563"/>
          </a:xfrm>
        </p:spPr>
        <p:txBody>
          <a:bodyPr/>
          <a:lstStyle/>
          <a:p>
            <a:r>
              <a:rPr lang="de-DE" err="1"/>
              <a:t>Mnemonics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err="1"/>
              <a:t>Arithmetic</a:t>
            </a:r>
            <a:r>
              <a:rPr lang="de-DE"/>
              <a:t> </a:t>
            </a:r>
            <a:r>
              <a:rPr lang="de-DE" err="1"/>
              <a:t>operations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indicator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crypto</a:t>
            </a:r>
            <a:r>
              <a:rPr lang="de-DE"/>
              <a:t> / </a:t>
            </a:r>
            <a:r>
              <a:rPr lang="de-DE" err="1"/>
              <a:t>algos</a:t>
            </a:r>
            <a:r>
              <a:rPr lang="de-DE"/>
              <a:t> / </a:t>
            </a:r>
            <a:r>
              <a:rPr lang="de-DE" err="1"/>
              <a:t>compression</a:t>
            </a:r>
            <a:endParaRPr lang="de-DE"/>
          </a:p>
          <a:p>
            <a:r>
              <a:rPr lang="de-DE" err="1"/>
              <a:t>Leveraging</a:t>
            </a:r>
            <a:r>
              <a:rPr lang="de-DE"/>
              <a:t> radare2‘s </a:t>
            </a:r>
            <a:r>
              <a:rPr lang="de-DE" err="1"/>
              <a:t>instruction</a:t>
            </a:r>
            <a:r>
              <a:rPr lang="de-DE"/>
              <a:t> type</a:t>
            </a:r>
          </a:p>
          <a:p>
            <a:endParaRPr lang="de-DE"/>
          </a:p>
          <a:p>
            <a:r>
              <a:rPr lang="de-DE"/>
              <a:t>'</a:t>
            </a:r>
            <a:r>
              <a:rPr lang="de-DE" err="1"/>
              <a:t>shl</a:t>
            </a:r>
            <a:r>
              <a:rPr lang="de-DE"/>
              <a:t>‚</a:t>
            </a:r>
          </a:p>
          <a:p>
            <a:r>
              <a:rPr lang="de-DE"/>
              <a:t>'</a:t>
            </a:r>
            <a:r>
              <a:rPr lang="de-DE" err="1"/>
              <a:t>shr</a:t>
            </a:r>
            <a:r>
              <a:rPr lang="de-DE"/>
              <a:t>‚</a:t>
            </a:r>
          </a:p>
          <a:p>
            <a:r>
              <a:rPr lang="de-DE"/>
              <a:t>'</a:t>
            </a:r>
            <a:r>
              <a:rPr lang="de-DE" err="1"/>
              <a:t>mul</a:t>
            </a:r>
            <a:r>
              <a:rPr lang="de-DE"/>
              <a:t>‚</a:t>
            </a:r>
          </a:p>
          <a:p>
            <a:r>
              <a:rPr lang="de-DE"/>
              <a:t>'div‚</a:t>
            </a:r>
          </a:p>
          <a:p>
            <a:r>
              <a:rPr lang="de-DE"/>
              <a:t>'</a:t>
            </a:r>
            <a:r>
              <a:rPr lang="de-DE" err="1"/>
              <a:t>rol</a:t>
            </a:r>
            <a:r>
              <a:rPr lang="de-DE"/>
              <a:t>‚</a:t>
            </a:r>
          </a:p>
          <a:p>
            <a:r>
              <a:rPr lang="de-DE"/>
              <a:t>'</a:t>
            </a:r>
            <a:r>
              <a:rPr lang="de-DE" err="1"/>
              <a:t>ror</a:t>
            </a:r>
            <a:r>
              <a:rPr lang="de-DE"/>
              <a:t>‚</a:t>
            </a:r>
          </a:p>
          <a:p>
            <a:r>
              <a:rPr lang="de-DE"/>
              <a:t>'</a:t>
            </a:r>
            <a:r>
              <a:rPr lang="de-DE" err="1"/>
              <a:t>sar</a:t>
            </a:r>
            <a:r>
              <a:rPr lang="de-DE"/>
              <a:t>‚</a:t>
            </a:r>
          </a:p>
          <a:p>
            <a:r>
              <a:rPr lang="de-DE"/>
              <a:t>'</a:t>
            </a:r>
            <a:r>
              <a:rPr lang="de-DE" err="1"/>
              <a:t>load</a:t>
            </a:r>
            <a:r>
              <a:rPr lang="de-DE"/>
              <a:t>‚</a:t>
            </a:r>
          </a:p>
          <a:p>
            <a:r>
              <a:rPr lang="de-DE"/>
              <a:t>'</a:t>
            </a:r>
            <a:r>
              <a:rPr lang="de-DE" err="1"/>
              <a:t>store</a:t>
            </a:r>
            <a:r>
              <a:rPr lang="de-DE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665061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668478" y="696328"/>
            <a:ext cx="1402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smtClean="0">
                <a:solidFill>
                  <a:schemeClr val="bg1"/>
                </a:solidFill>
              </a:rPr>
              <a:t>Babar</a:t>
            </a:r>
            <a:endParaRPr lang="de-DE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72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Feasibility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Files &gt;2mb </a:t>
            </a:r>
            <a:r>
              <a:rPr lang="de-DE" dirty="0" err="1" smtClean="0"/>
              <a:t>problematic</a:t>
            </a:r>
            <a:r>
              <a:rPr lang="de-DE" dirty="0" smtClean="0"/>
              <a:t>, still</a:t>
            </a:r>
          </a:p>
          <a:p>
            <a:r>
              <a:rPr lang="de-DE" dirty="0" smtClean="0"/>
              <a:t>Radare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fixing</a:t>
            </a:r>
            <a:endParaRPr lang="de-DE" dirty="0" smtClean="0"/>
          </a:p>
          <a:p>
            <a:r>
              <a:rPr lang="de-DE" dirty="0" err="1" smtClean="0"/>
              <a:t>Parsing</a:t>
            </a:r>
            <a:r>
              <a:rPr lang="de-DE" dirty="0" smtClean="0"/>
              <a:t> time &lt;1s – ~40min</a:t>
            </a:r>
          </a:p>
          <a:p>
            <a:r>
              <a:rPr lang="de-DE" dirty="0" smtClean="0"/>
              <a:t>Parse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derive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foreva</a:t>
            </a:r>
            <a:endParaRPr lang="de-DE" dirty="0" smtClean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fresh</a:t>
            </a:r>
            <a:r>
              <a:rPr lang="de-DE" dirty="0" smtClean="0"/>
              <a:t> </a:t>
            </a:r>
            <a:r>
              <a:rPr lang="de-DE" dirty="0" err="1" smtClean="0"/>
              <a:t>stats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463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Assumption</a:t>
            </a:r>
            <a:r>
              <a:rPr lang="de-DE"/>
              <a:t>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Any</a:t>
            </a:r>
            <a:r>
              <a:rPr lang="de-DE"/>
              <a:t> </a:t>
            </a:r>
            <a:r>
              <a:rPr lang="de-DE" err="1"/>
              <a:t>protection</a:t>
            </a:r>
            <a:r>
              <a:rPr lang="de-DE"/>
              <a:t> </a:t>
            </a:r>
            <a:r>
              <a:rPr lang="de-DE" err="1"/>
              <a:t>stragety</a:t>
            </a:r>
            <a:r>
              <a:rPr lang="de-DE"/>
              <a:t> a </a:t>
            </a:r>
            <a:r>
              <a:rPr lang="de-DE" err="1"/>
              <a:t>malware</a:t>
            </a:r>
            <a:r>
              <a:rPr lang="de-DE"/>
              <a:t> </a:t>
            </a:r>
            <a:r>
              <a:rPr lang="de-DE" err="1"/>
              <a:t>author</a:t>
            </a:r>
            <a:r>
              <a:rPr lang="de-DE"/>
              <a:t> </a:t>
            </a:r>
            <a:r>
              <a:rPr lang="de-DE" err="1"/>
              <a:t>applies</a:t>
            </a:r>
            <a:r>
              <a:rPr lang="de-DE"/>
              <a:t>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serves</a:t>
            </a:r>
            <a:r>
              <a:rPr lang="de-DE"/>
              <a:t> a limited </a:t>
            </a:r>
            <a:r>
              <a:rPr lang="de-DE" err="1"/>
              <a:t>set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goals</a:t>
            </a:r>
            <a:r>
              <a:rPr lang="de-DE"/>
              <a:t>.</a:t>
            </a:r>
          </a:p>
          <a:p>
            <a:r>
              <a:rPr lang="de-DE" err="1"/>
              <a:t>Attackers</a:t>
            </a:r>
            <a:r>
              <a:rPr lang="de-DE"/>
              <a:t> </a:t>
            </a:r>
            <a:r>
              <a:rPr lang="de-DE" err="1"/>
              <a:t>aim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operate</a:t>
            </a:r>
            <a:r>
              <a:rPr lang="de-DE"/>
              <a:t> simpler &amp;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creative</a:t>
            </a:r>
            <a:r>
              <a:rPr lang="de-DE"/>
              <a:t>, not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complex</a:t>
            </a:r>
            <a:endParaRPr lang="de-DE"/>
          </a:p>
          <a:p>
            <a:endParaRPr lang="de-DE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112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AV </a:t>
            </a:r>
            <a:r>
              <a:rPr lang="de-DE" err="1"/>
              <a:t>Factor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Packrat as "APT" using runtime packers, repetitive use of packers, infrastructure connects different attacks</a:t>
            </a:r>
          </a:p>
          <a:p>
            <a:r>
              <a:rPr lang="en-US"/>
              <a:t>targeted attacks are becoming cheaper as techniques are being reused, APT as a service maybe</a:t>
            </a:r>
          </a:p>
          <a:p>
            <a:r>
              <a:rPr lang="en-US"/>
              <a:t>Research on commodity RATs from I4CS Vienna</a:t>
            </a:r>
          </a:p>
          <a:p>
            <a:r>
              <a:rPr lang="en-US"/>
              <a:t>Enterprise networks vs. private computers and the runtime packers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641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Show </a:t>
            </a:r>
            <a:r>
              <a:rPr lang="de-DE" err="1"/>
              <a:t>the</a:t>
            </a:r>
            <a:r>
              <a:rPr lang="de-DE"/>
              <a:t> CSV, </a:t>
            </a:r>
            <a:r>
              <a:rPr lang="de-DE" err="1"/>
              <a:t>somehow</a:t>
            </a:r>
            <a:endParaRPr lang="de-DE"/>
          </a:p>
          <a:p>
            <a:r>
              <a:rPr lang="de-DE"/>
              <a:t>APT28, </a:t>
            </a:r>
            <a:r>
              <a:rPr lang="de-DE" err="1"/>
              <a:t>Animalfarm</a:t>
            </a:r>
            <a:r>
              <a:rPr lang="de-DE"/>
              <a:t>, </a:t>
            </a:r>
            <a:r>
              <a:rPr lang="de-DE" err="1"/>
              <a:t>Packrat</a:t>
            </a:r>
            <a:endParaRPr lang="de-DE"/>
          </a:p>
          <a:p>
            <a:r>
              <a:rPr lang="de-DE" err="1"/>
              <a:t>rBot</a:t>
            </a:r>
            <a:r>
              <a:rPr lang="de-DE"/>
              <a:t> </a:t>
            </a:r>
            <a:r>
              <a:rPr lang="de-DE" err="1"/>
              <a:t>case</a:t>
            </a:r>
            <a:r>
              <a:rPr lang="de-DE"/>
              <a:t> </a:t>
            </a:r>
            <a:r>
              <a:rPr lang="de-DE" err="1"/>
              <a:t>study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609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" y="625456"/>
            <a:ext cx="11954934" cy="530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3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Discussion</a:t>
            </a:r>
            <a:r>
              <a:rPr lang="de-DE"/>
              <a:t>: </a:t>
            </a:r>
            <a:r>
              <a:rPr lang="de-DE" err="1"/>
              <a:t>Cost</a:t>
            </a:r>
            <a:r>
              <a:rPr lang="de-DE"/>
              <a:t>, </a:t>
            </a:r>
            <a:r>
              <a:rPr lang="de-DE" err="1"/>
              <a:t>Scalability</a:t>
            </a:r>
            <a:r>
              <a:rPr lang="de-DE"/>
              <a:t>, </a:t>
            </a:r>
            <a:r>
              <a:rPr lang="de-DE" err="1"/>
              <a:t>Resilience</a:t>
            </a:r>
            <a:r>
              <a:rPr lang="de-DE"/>
              <a:t>, </a:t>
            </a:r>
            <a:r>
              <a:rPr lang="de-DE" err="1"/>
              <a:t>Reliability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Cost</a:t>
            </a:r>
            <a:r>
              <a:rPr lang="de-DE"/>
              <a:t>: </a:t>
            </a:r>
            <a:r>
              <a:rPr lang="de-DE" err="1"/>
              <a:t>parsing</a:t>
            </a:r>
            <a:r>
              <a:rPr lang="de-DE"/>
              <a:t> time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setup</a:t>
            </a:r>
            <a:r>
              <a:rPr lang="de-DE"/>
              <a:t>, </a:t>
            </a:r>
            <a:r>
              <a:rPr lang="de-DE" err="1"/>
              <a:t>cost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deploy</a:t>
            </a:r>
            <a:r>
              <a:rPr lang="de-DE"/>
              <a:t>, </a:t>
            </a:r>
            <a:r>
              <a:rPr lang="de-DE" err="1"/>
              <a:t>cost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maintain</a:t>
            </a:r>
            <a:endParaRPr lang="de-DE"/>
          </a:p>
          <a:p>
            <a:endParaRPr lang="de-DE"/>
          </a:p>
          <a:p>
            <a:r>
              <a:rPr lang="de-DE" err="1"/>
              <a:t>Scalability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in </a:t>
            </a:r>
            <a:r>
              <a:rPr lang="de-DE" err="1"/>
              <a:t>flexibility</a:t>
            </a:r>
            <a:endParaRPr lang="de-DE"/>
          </a:p>
          <a:p>
            <a:endParaRPr lang="de-DE"/>
          </a:p>
          <a:p>
            <a:r>
              <a:rPr lang="de-DE" err="1"/>
              <a:t>Resilience</a:t>
            </a:r>
            <a:r>
              <a:rPr lang="de-DE"/>
              <a:t>: </a:t>
            </a:r>
            <a:r>
              <a:rPr lang="de-DE" err="1"/>
              <a:t>compiling</a:t>
            </a:r>
            <a:r>
              <a:rPr lang="de-DE"/>
              <a:t> </a:t>
            </a:r>
            <a:r>
              <a:rPr lang="de-DE" err="1"/>
              <a:t>robustness</a:t>
            </a:r>
            <a:r>
              <a:rPr lang="de-DE"/>
              <a:t>, </a:t>
            </a:r>
            <a:r>
              <a:rPr lang="de-DE" err="1"/>
              <a:t>packers</a:t>
            </a:r>
            <a:endParaRPr lang="de-DE"/>
          </a:p>
          <a:p>
            <a:endParaRPr lang="de-DE"/>
          </a:p>
          <a:p>
            <a:r>
              <a:rPr lang="de-DE" err="1"/>
              <a:t>Reliability</a:t>
            </a:r>
            <a:r>
              <a:rPr lang="de-DE"/>
              <a:t>: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radare</a:t>
            </a:r>
            <a:r>
              <a:rPr lang="de-DE"/>
              <a:t> </a:t>
            </a:r>
            <a:r>
              <a:rPr lang="de-DE" err="1"/>
              <a:t>issue</a:t>
            </a:r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9186333" y="2345266"/>
            <a:ext cx="2590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extraction</a:t>
            </a:r>
          </a:p>
          <a:p>
            <a:r>
              <a:rPr lang="en-US"/>
              <a:t>change</a:t>
            </a:r>
          </a:p>
          <a:p>
            <a:r>
              <a:rPr lang="en-US"/>
              <a:t>application/deployment</a:t>
            </a:r>
          </a:p>
          <a:p>
            <a:r>
              <a:rPr lang="en-US"/>
              <a:t>resilience and expiry time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80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810500" y="685604"/>
            <a:ext cx="3276600" cy="1422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Aharoni" panose="02010803020104030203" pitchFamily="2" charset="-79"/>
                <a:cs typeface="Aharoni" panose="02010803020104030203" pitchFamily="2" charset="-79"/>
              </a:rPr>
              <a:t>TARGETS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825500" y="544513"/>
            <a:ext cx="3276600" cy="1422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Aharoni" panose="02010803020104030203" pitchFamily="2" charset="-79"/>
                <a:cs typeface="Aharoni" panose="02010803020104030203" pitchFamily="2" charset="-79"/>
              </a:rPr>
              <a:t>THREATS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876425" y="1802951"/>
            <a:ext cx="3276600" cy="1422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Aharoni" panose="02010803020104030203" pitchFamily="2" charset="-79"/>
                <a:cs typeface="Aharoni" panose="02010803020104030203" pitchFamily="2" charset="-79"/>
              </a:rPr>
              <a:t>THREAT ACTORS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924050" y="5199063"/>
            <a:ext cx="3276600" cy="1422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Aharoni" panose="02010803020104030203" pitchFamily="2" charset="-79"/>
                <a:cs typeface="Aharoni" panose="02010803020104030203" pitchFamily="2" charset="-79"/>
              </a:rPr>
              <a:t>TIMELINE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4843463" y="270324"/>
            <a:ext cx="3276600" cy="1422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Aharoni" panose="02010803020104030203" pitchFamily="2" charset="-79"/>
                <a:cs typeface="Aharoni" panose="02010803020104030203" pitchFamily="2" charset="-79"/>
              </a:rPr>
              <a:t>LOCATION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7096125" y="4815788"/>
            <a:ext cx="3276600" cy="1422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Aharoni" panose="02010803020104030203" pitchFamily="2" charset="-79"/>
                <a:cs typeface="Aharoni" panose="02010803020104030203" pitchFamily="2" charset="-79"/>
              </a:rPr>
              <a:t>ACTOR RESOURCES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6711950" y="2569651"/>
            <a:ext cx="3276600" cy="1422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Aharoni" panose="02010803020104030203" pitchFamily="2" charset="-79"/>
                <a:cs typeface="Aharoni" panose="02010803020104030203" pitchFamily="2" charset="-79"/>
              </a:rPr>
              <a:t>ATTACK INFRASTRUCTURE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4102100" y="3963497"/>
            <a:ext cx="3276600" cy="1422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Aharoni" panose="02010803020104030203" pitchFamily="2" charset="-79"/>
                <a:cs typeface="Aharoni" panose="02010803020104030203" pitchFamily="2" charset="-79"/>
              </a:rPr>
              <a:t>ACTOR CAPABILITIES</a:t>
            </a:r>
          </a:p>
        </p:txBody>
      </p:sp>
    </p:spTree>
    <p:extLst>
      <p:ext uri="{BB962C8B-B14F-4D97-AF65-F5344CB8AC3E}">
        <p14:creationId xmlns:p14="http://schemas.microsoft.com/office/powerpoint/2010/main" val="42920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1" grpId="0" animBg="1"/>
      <p:bldP spid="12" grpId="0" animBg="1"/>
      <p:bldP spid="13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278" descr="dev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6578" y="2778372"/>
            <a:ext cx="9056076" cy="38949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2580640"/>
          </a:xfrm>
          <a:prstGeom prst="rect">
            <a:avLst/>
          </a:prstGeom>
          <a:solidFill>
            <a:srgbClr val="2FA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" name="Shape 283"/>
          <p:cNvSpPr txBox="1">
            <a:spLocks/>
          </p:cNvSpPr>
          <p:nvPr/>
        </p:nvSpPr>
        <p:spPr>
          <a:xfrm>
            <a:off x="696383" y="908520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smtClean="0">
                <a:solidFill>
                  <a:schemeClr val="bg1"/>
                </a:solidFill>
                <a:latin typeface="Arial Rounded MT Bold" panose="020F0704030504030204" pitchFamily="34" charset="0"/>
                <a:ea typeface="MS Gothic" panose="020B0609070205080204" pitchFamily="49" charset="-128"/>
              </a:rPr>
              <a:t>Feature integration with MISP</a:t>
            </a:r>
            <a:endParaRPr lang="en-GB" sz="4800">
              <a:solidFill>
                <a:schemeClr val="bg1"/>
              </a:solidFill>
              <a:latin typeface="Arial Rounded MT Bold" panose="020F070403050403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3400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2192000" cy="2580640"/>
          </a:xfrm>
          <a:prstGeom prst="rect">
            <a:avLst/>
          </a:prstGeom>
          <a:solidFill>
            <a:srgbClr val="2FA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696383" y="908520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GB" sz="4800">
                <a:solidFill>
                  <a:schemeClr val="bg1"/>
                </a:solidFill>
                <a:latin typeface="Arial Rounded MT Bold" panose="020F0704030504030204" pitchFamily="34" charset="0"/>
                <a:ea typeface="MS Gothic" panose="020B0609070205080204" pitchFamily="49" charset="-128"/>
              </a:rPr>
              <a:t>Feature integration with MISP</a:t>
            </a:r>
          </a:p>
        </p:txBody>
      </p:sp>
      <p:pic>
        <p:nvPicPr>
          <p:cNvPr id="5122" name="Picture 2" descr="Bildergebnis für misp threat sha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288" y="3551528"/>
            <a:ext cx="2950873" cy="295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15600" y="2467281"/>
            <a:ext cx="11360800" cy="3747644"/>
          </a:xfrm>
        </p:spPr>
        <p:txBody>
          <a:bodyPr/>
          <a:lstStyle/>
          <a:p>
            <a:pPr marL="457189" indent="-457189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1981" indent="-457189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Objects to group indicators as one entity </a:t>
            </a:r>
          </a:p>
          <a:p>
            <a:pPr marL="761981" indent="-457189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Feasible way to extract the indicators from binaries &amp; graphs</a:t>
            </a:r>
          </a:p>
          <a:p>
            <a:pPr marL="761981" indent="-457189"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Organise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store &amp; display everything</a:t>
            </a:r>
          </a:p>
          <a:p>
            <a:pPr marL="761981" indent="-457189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Means for object interconnection &amp; correlation</a:t>
            </a:r>
          </a:p>
          <a:p>
            <a:pPr marL="761981" indent="-457189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Flexibility &amp;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328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" name="Abgerundetes Rechteck 5"/>
          <p:cNvSpPr/>
          <p:nvPr/>
        </p:nvSpPr>
        <p:spPr>
          <a:xfrm>
            <a:off x="6206800" y="1858300"/>
            <a:ext cx="5598160" cy="466865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Abgerundetes Rechteck 1"/>
          <p:cNvSpPr/>
          <p:nvPr/>
        </p:nvSpPr>
        <p:spPr>
          <a:xfrm>
            <a:off x="492280" y="1858300"/>
            <a:ext cx="5598160" cy="46686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187269" y="711259"/>
            <a:ext cx="5457705" cy="95591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r"/>
            <a:r>
              <a:rPr lang="en-GB" sz="6400">
                <a:solidFill>
                  <a:schemeClr val="bg1"/>
                </a:solidFill>
                <a:latin typeface="Bauhaus 93" panose="04030905020B02020C02" pitchFamily="82" charset="0"/>
              </a:rPr>
              <a:t>MASTERPLAN</a:t>
            </a:r>
            <a:endParaRPr lang="en-GB" sz="480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780400" y="2087747"/>
            <a:ext cx="5426400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Object definition which can be plugged into MISP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PE &amp; graph feature extraction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Mapping of features to object definition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Generate a JSON file in MISP Object format</a:t>
            </a:r>
          </a:p>
        </p:txBody>
      </p:sp>
      <p:sp>
        <p:nvSpPr>
          <p:cNvPr id="4" name="Shape 302"/>
          <p:cNvSpPr txBox="1">
            <a:spLocks/>
          </p:cNvSpPr>
          <p:nvPr/>
        </p:nvSpPr>
        <p:spPr>
          <a:xfrm>
            <a:off x="6400800" y="2087747"/>
            <a:ext cx="5324800" cy="455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Implementation of objects in MISP core</a:t>
            </a:r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Objects for other file formats </a:t>
            </a:r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Integration of the feature generator in the STL</a:t>
            </a:r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Soon-</a:t>
            </a:r>
            <a:r>
              <a:rPr lang="en-GB" sz="2400" err="1">
                <a:solidFill>
                  <a:schemeClr val="bg1"/>
                </a:solidFill>
                <a:latin typeface="Agency FB" panose="020B0503020202020204" pitchFamily="34" charset="0"/>
              </a:rPr>
              <a:t>ish</a:t>
            </a: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: string search, automatic correlation on per-instance basis</a:t>
            </a:r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Later-</a:t>
            </a:r>
            <a:r>
              <a:rPr lang="en-GB" sz="2400" err="1">
                <a:solidFill>
                  <a:schemeClr val="bg1"/>
                </a:solidFill>
                <a:latin typeface="Agency FB" panose="020B0503020202020204" pitchFamily="34" charset="0"/>
              </a:rPr>
              <a:t>ish</a:t>
            </a: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: behaviour gadget search, straight from the graphs</a:t>
            </a:r>
          </a:p>
        </p:txBody>
      </p:sp>
      <p:pic>
        <p:nvPicPr>
          <p:cNvPr id="6146" name="Picture 2" descr="Bildergebnis für emergency racc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20" y="35576"/>
            <a:ext cx="2307280" cy="230728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7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1852"/>
          <a:stretch/>
        </p:blipFill>
        <p:spPr>
          <a:xfrm>
            <a:off x="0" y="0"/>
            <a:ext cx="11135360" cy="6845485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932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1852"/>
          <a:stretch/>
        </p:blipFill>
        <p:spPr>
          <a:xfrm>
            <a:off x="0" y="0"/>
            <a:ext cx="11135360" cy="6845485"/>
          </a:xfrm>
          <a:prstGeom prst="rect">
            <a:avLst/>
          </a:prstGeom>
        </p:spPr>
      </p:pic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15600" y="116232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r"/>
            <a:r>
              <a:rPr lang="en-GB" sz="8000" b="1">
                <a:latin typeface="Harlow Solid Italic" panose="04030604020F02020D02" pitchFamily="82" charset="0"/>
              </a:rPr>
              <a:t>Metrics Engineering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15600" y="2682240"/>
            <a:ext cx="11360800" cy="441543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  <a:buNone/>
            </a:pPr>
            <a:r>
              <a:rPr lang="en-GB" sz="3733" b="1" dirty="0">
                <a:latin typeface="Calibri" panose="020F0502020204030204" pitchFamily="34" charset="0"/>
                <a:cs typeface="Calibri" panose="020F0502020204030204" pitchFamily="34" charset="0"/>
              </a:rPr>
              <a:t>Feature extraction</a:t>
            </a:r>
          </a:p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GB" sz="3733" b="1" dirty="0">
                <a:latin typeface="Calibri" panose="020F0502020204030204" pitchFamily="34" charset="0"/>
                <a:cs typeface="Calibri" panose="020F0502020204030204" pitchFamily="34" charset="0"/>
              </a:rPr>
              <a:t>In a normalized way</a:t>
            </a:r>
          </a:p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GB" sz="3733" b="1" dirty="0">
                <a:latin typeface="Calibri" panose="020F0502020204030204" pitchFamily="34" charset="0"/>
                <a:cs typeface="Calibri" panose="020F0502020204030204" pitchFamily="34" charset="0"/>
              </a:rPr>
              <a:t>Using open source tools</a:t>
            </a:r>
          </a:p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GB" sz="3733" b="1" dirty="0">
                <a:latin typeface="Calibri" panose="020F0502020204030204" pitchFamily="34" charset="0"/>
                <a:cs typeface="Calibri" panose="020F0502020204030204" pitchFamily="34" charset="0"/>
              </a:rPr>
              <a:t>Producing comparable results</a:t>
            </a:r>
          </a:p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GB" sz="3733" b="1" dirty="0">
                <a:latin typeface="Calibri" panose="020F0502020204030204" pitchFamily="34" charset="0"/>
                <a:cs typeface="Calibri" panose="020F0502020204030204" pitchFamily="34" charset="0"/>
              </a:rPr>
              <a:t>With practical relevance</a:t>
            </a:r>
          </a:p>
        </p:txBody>
      </p:sp>
    </p:spTree>
    <p:extLst>
      <p:ext uri="{BB962C8B-B14F-4D97-AF65-F5344CB8AC3E}">
        <p14:creationId xmlns:p14="http://schemas.microsoft.com/office/powerpoint/2010/main" val="1193372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Conclusions</a:t>
            </a:r>
            <a:r>
              <a:rPr lang="de-DE"/>
              <a:t> etc.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The </a:t>
            </a:r>
            <a:r>
              <a:rPr lang="de-DE" err="1"/>
              <a:t>IoC</a:t>
            </a:r>
            <a:r>
              <a:rPr lang="de-DE"/>
              <a:t> </a:t>
            </a:r>
            <a:r>
              <a:rPr lang="de-DE" err="1"/>
              <a:t>ecosystem</a:t>
            </a:r>
            <a:r>
              <a:rPr lang="de-DE"/>
              <a:t> – </a:t>
            </a:r>
            <a:r>
              <a:rPr lang="de-DE" err="1"/>
              <a:t>sharing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caring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driving</a:t>
            </a:r>
            <a:r>
              <a:rPr lang="de-DE"/>
              <a:t>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attack</a:t>
            </a:r>
            <a:r>
              <a:rPr lang="de-DE"/>
              <a:t> </a:t>
            </a:r>
            <a:r>
              <a:rPr lang="de-DE" err="1"/>
              <a:t>costs</a:t>
            </a:r>
            <a:endParaRPr lang="de-DE"/>
          </a:p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possible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drive</a:t>
            </a:r>
            <a:r>
              <a:rPr lang="de-DE"/>
              <a:t> </a:t>
            </a:r>
            <a:r>
              <a:rPr lang="de-DE" err="1"/>
              <a:t>attackers</a:t>
            </a:r>
            <a:r>
              <a:rPr lang="de-DE"/>
              <a:t> out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business</a:t>
            </a:r>
            <a:r>
              <a:rPr lang="de-DE"/>
              <a:t>?</a:t>
            </a:r>
          </a:p>
          <a:p>
            <a:r>
              <a:rPr lang="de-DE"/>
              <a:t>Sharing </a:t>
            </a:r>
            <a:r>
              <a:rPr lang="de-DE" err="1"/>
              <a:t>indicators</a:t>
            </a:r>
            <a:r>
              <a:rPr lang="de-DE"/>
              <a:t> </a:t>
            </a:r>
            <a:r>
              <a:rPr lang="de-DE" err="1"/>
              <a:t>done</a:t>
            </a:r>
            <a:r>
              <a:rPr lang="de-DE"/>
              <a:t> </a:t>
            </a:r>
            <a:r>
              <a:rPr lang="de-DE" err="1"/>
              <a:t>right</a:t>
            </a:r>
            <a:r>
              <a:rPr lang="de-DE"/>
              <a:t> will not </a:t>
            </a:r>
            <a:r>
              <a:rPr lang="de-DE" err="1"/>
              <a:t>disclose</a:t>
            </a:r>
            <a:r>
              <a:rPr lang="de-DE"/>
              <a:t> </a:t>
            </a:r>
            <a:r>
              <a:rPr lang="de-DE" err="1"/>
              <a:t>who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were</a:t>
            </a:r>
            <a:r>
              <a:rPr lang="de-DE"/>
              <a:t> </a:t>
            </a:r>
            <a:r>
              <a:rPr lang="de-DE" err="1"/>
              <a:t>breached</a:t>
            </a:r>
            <a:endParaRPr lang="de-DE"/>
          </a:p>
          <a:p>
            <a:r>
              <a:rPr lang="de-DE" err="1"/>
              <a:t>Driving</a:t>
            </a:r>
            <a:r>
              <a:rPr lang="de-DE"/>
              <a:t> down </a:t>
            </a:r>
            <a:r>
              <a:rPr lang="de-DE" err="1"/>
              <a:t>cost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defense</a:t>
            </a:r>
            <a:r>
              <a:rPr lang="de-DE"/>
              <a:t> will </a:t>
            </a:r>
            <a:r>
              <a:rPr lang="de-DE" err="1"/>
              <a:t>sooner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later</a:t>
            </a:r>
            <a:r>
              <a:rPr lang="de-DE"/>
              <a:t> </a:t>
            </a:r>
            <a:r>
              <a:rPr lang="de-DE" err="1"/>
              <a:t>drive</a:t>
            </a:r>
            <a:r>
              <a:rPr lang="de-DE"/>
              <a:t>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cost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attack</a:t>
            </a:r>
            <a:endParaRPr lang="de-DE"/>
          </a:p>
          <a:p>
            <a:r>
              <a:rPr lang="de-DE"/>
              <a:t>The </a:t>
            </a:r>
            <a:r>
              <a:rPr lang="de-DE" err="1"/>
              <a:t>average</a:t>
            </a:r>
            <a:r>
              <a:rPr lang="de-DE"/>
              <a:t> </a:t>
            </a:r>
            <a:r>
              <a:rPr lang="de-DE" err="1"/>
              <a:t>attacker</a:t>
            </a:r>
            <a:r>
              <a:rPr lang="de-DE"/>
              <a:t> </a:t>
            </a:r>
            <a:r>
              <a:rPr lang="de-DE" err="1"/>
              <a:t>doesn‘t</a:t>
            </a:r>
            <a:r>
              <a:rPr lang="de-DE"/>
              <a:t> </a:t>
            </a:r>
            <a:r>
              <a:rPr lang="de-DE" err="1"/>
              <a:t>write</a:t>
            </a:r>
            <a:r>
              <a:rPr lang="de-DE"/>
              <a:t> </a:t>
            </a:r>
            <a:r>
              <a:rPr lang="de-DE" err="1"/>
              <a:t>exploits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design </a:t>
            </a:r>
            <a:r>
              <a:rPr lang="de-DE" err="1"/>
              <a:t>intrusions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even</a:t>
            </a:r>
            <a:r>
              <a:rPr lang="de-DE"/>
              <a:t> </a:t>
            </a:r>
            <a:r>
              <a:rPr lang="de-DE" err="1"/>
              <a:t>write</a:t>
            </a:r>
            <a:r>
              <a:rPr lang="de-DE"/>
              <a:t> </a:t>
            </a:r>
            <a:r>
              <a:rPr lang="de-DE" err="1"/>
              <a:t>malware</a:t>
            </a:r>
            <a:r>
              <a:rPr lang="de-DE"/>
              <a:t>, but </a:t>
            </a:r>
            <a:r>
              <a:rPr lang="de-DE" err="1"/>
              <a:t>does</a:t>
            </a:r>
            <a:r>
              <a:rPr lang="de-DE"/>
              <a:t> </a:t>
            </a:r>
            <a:r>
              <a:rPr lang="de-DE" err="1"/>
              <a:t>copy</a:t>
            </a:r>
            <a:r>
              <a:rPr lang="de-DE"/>
              <a:t> </a:t>
            </a:r>
            <a:r>
              <a:rPr lang="de-DE" err="1"/>
              <a:t>paste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send </a:t>
            </a:r>
            <a:r>
              <a:rPr lang="de-DE" err="1"/>
              <a:t>e-mails</a:t>
            </a:r>
            <a:r>
              <a:rPr lang="de-DE"/>
              <a:t> all </a:t>
            </a:r>
            <a:r>
              <a:rPr lang="de-DE" err="1"/>
              <a:t>day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805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Ctd</a:t>
            </a:r>
            <a:r>
              <a:rPr lang="de-DE"/>
              <a:t>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Money is a factor always, cause even in state sponsored hacking we can say that Somalia definitely doesn't have the same resources to spend as the US</a:t>
            </a:r>
          </a:p>
          <a:p>
            <a:r>
              <a:rPr lang="en-US"/>
              <a:t>State hacking tools sold today for compromise of "terrorists" could in the future very well be reused for economical targets or other nation state targets</a:t>
            </a:r>
          </a:p>
          <a:p>
            <a:r>
              <a:rPr lang="en-US"/>
              <a:t>reuse is a weak spot, common TI just like AV relies on reuse of code and infrastructure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088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589"/>
          </a:xfrm>
        </p:spPr>
        <p:txBody>
          <a:bodyPr/>
          <a:lstStyle/>
          <a:p>
            <a:r>
              <a:rPr lang="de-DE" dirty="0" err="1"/>
              <a:t>Ctd</a:t>
            </a:r>
            <a:r>
              <a:rPr lang="de-DE" dirty="0"/>
              <a:t>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5065486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established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sophistication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threat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threat</a:t>
            </a:r>
            <a:r>
              <a:rPr lang="de-DE" dirty="0"/>
              <a:t> </a:t>
            </a:r>
            <a:r>
              <a:rPr lang="de-DE" dirty="0" err="1"/>
              <a:t>actor</a:t>
            </a:r>
            <a:r>
              <a:rPr lang="de-DE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dirty="0" err="1"/>
              <a:t>Success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correlate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sophistication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attacker</a:t>
            </a:r>
            <a:r>
              <a:rPr lang="de-DE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dirty="0" err="1"/>
              <a:t>Resilience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, </a:t>
            </a:r>
            <a:r>
              <a:rPr lang="de-DE" dirty="0" err="1"/>
              <a:t>does</a:t>
            </a:r>
            <a:r>
              <a:rPr lang="de-DE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sophistication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somewhat</a:t>
            </a:r>
            <a:r>
              <a:rPr lang="de-DE" dirty="0"/>
              <a:t> </a:t>
            </a:r>
            <a:r>
              <a:rPr lang="de-DE" dirty="0" err="1"/>
              <a:t>closely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budget</a:t>
            </a:r>
            <a:r>
              <a:rPr lang="de-DE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dirty="0" err="1"/>
              <a:t>Again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infinit </a:t>
            </a:r>
            <a:r>
              <a:rPr lang="de-DE" dirty="0" err="1"/>
              <a:t>budget</a:t>
            </a:r>
            <a:r>
              <a:rPr lang="de-DE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driving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infosec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dirty="0" err="1"/>
              <a:t>Taking</a:t>
            </a:r>
            <a:r>
              <a:rPr lang="de-DE" dirty="0"/>
              <a:t> out </a:t>
            </a: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necessarily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14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2692" y="945417"/>
            <a:ext cx="10515600" cy="1325563"/>
          </a:xfrm>
        </p:spPr>
        <p:txBody>
          <a:bodyPr/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t</a:t>
            </a:r>
            <a:r>
              <a:rPr lang="de-DE" dirty="0" err="1" smtClean="0">
                <a:latin typeface="Consolas" panose="020B0609020204030204" pitchFamily="49" charset="0"/>
              </a:rPr>
              <a:t>hank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you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Bildergebnis für may the bridges i burn light the w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7" b="34907"/>
          <a:stretch/>
        </p:blipFill>
        <p:spPr bwMode="auto">
          <a:xfrm>
            <a:off x="246185" y="2270980"/>
            <a:ext cx="8182268" cy="429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</a:t>
            </a:r>
            <a:r>
              <a:rPr lang="en-US" err="1"/>
              <a:t>IoC</a:t>
            </a:r>
            <a:r>
              <a:rPr lang="en-US"/>
              <a:t> and Attacker Costs</a:t>
            </a:r>
          </a:p>
        </p:txBody>
      </p:sp>
      <p:pic>
        <p:nvPicPr>
          <p:cNvPr id="5" name="Content Placeholder 4" descr="mal-al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19700" y="114300"/>
            <a:ext cx="6695790" cy="6695790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2448"/>
              </p:ext>
            </p:extLst>
          </p:nvPr>
        </p:nvGraphicFramePr>
        <p:xfrm>
          <a:off x="402566" y="2127849"/>
          <a:ext cx="4336410" cy="441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470">
                  <a:extLst>
                    <a:ext uri="{9D8B030D-6E8A-4147-A177-3AD203B41FA5}">
                      <a16:colId xmlns:a16="http://schemas.microsoft.com/office/drawing/2014/main" val="663086699"/>
                    </a:ext>
                  </a:extLst>
                </a:gridCol>
                <a:gridCol w="1445470">
                  <a:extLst>
                    <a:ext uri="{9D8B030D-6E8A-4147-A177-3AD203B41FA5}">
                      <a16:colId xmlns:a16="http://schemas.microsoft.com/office/drawing/2014/main" val="2943259664"/>
                    </a:ext>
                  </a:extLst>
                </a:gridCol>
                <a:gridCol w="1445470">
                  <a:extLst>
                    <a:ext uri="{9D8B030D-6E8A-4147-A177-3AD203B41FA5}">
                      <a16:colId xmlns:a16="http://schemas.microsoft.com/office/drawing/2014/main" val="1816711831"/>
                    </a:ext>
                  </a:extLst>
                </a:gridCol>
              </a:tblGrid>
              <a:tr h="550359">
                <a:tc>
                  <a:txBody>
                    <a:bodyPr/>
                    <a:lstStyle/>
                    <a:p>
                      <a:r>
                        <a:rPr lang="en-US" err="1"/>
                        <a:t>IoC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3391"/>
                  </a:ext>
                </a:extLst>
              </a:tr>
              <a:tr h="564842">
                <a:tc>
                  <a:txBody>
                    <a:bodyPr/>
                    <a:lstStyle/>
                    <a:p>
                      <a:r>
                        <a:rPr lang="en-US"/>
                        <a:t>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~$ 14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77731"/>
                  </a:ext>
                </a:extLst>
              </a:tr>
              <a:tr h="550359">
                <a:tc>
                  <a:txBody>
                    <a:bodyPr/>
                    <a:lstStyle/>
                    <a:p>
                      <a:r>
                        <a:rPr lang="en-US"/>
                        <a:t>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~$250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~$2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48762"/>
                  </a:ext>
                </a:extLst>
              </a:tr>
              <a:tr h="550359">
                <a:tc>
                  <a:txBody>
                    <a:bodyPr/>
                    <a:lstStyle/>
                    <a:p>
                      <a:r>
                        <a:rPr lang="en-US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33730"/>
                  </a:ext>
                </a:extLst>
              </a:tr>
              <a:tr h="5503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41251"/>
                  </a:ext>
                </a:extLst>
              </a:tr>
              <a:tr h="5503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60393"/>
                  </a:ext>
                </a:extLst>
              </a:tr>
              <a:tr h="5503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70943"/>
                  </a:ext>
                </a:extLst>
              </a:tr>
              <a:tr h="5503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45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57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9525" y="504825"/>
            <a:ext cx="3932237" cy="1600200"/>
          </a:xfrm>
        </p:spPr>
        <p:txBody>
          <a:bodyPr/>
          <a:lstStyle/>
          <a:p>
            <a:r>
              <a:rPr lang="en-US"/>
              <a:t>Code and Binaries take time not money...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" name="Content Placeholder 4" descr="IMG_0719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" y="504825"/>
            <a:ext cx="7005039" cy="560685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9525" y="2257425"/>
            <a:ext cx="393223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Marion to talk about measuring effort to alter binaries or source...</a:t>
            </a:r>
          </a:p>
        </p:txBody>
      </p:sp>
    </p:spTree>
    <p:extLst>
      <p:ext uri="{BB962C8B-B14F-4D97-AF65-F5344CB8AC3E}">
        <p14:creationId xmlns:p14="http://schemas.microsoft.com/office/powerpoint/2010/main" val="249564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Logistical</a:t>
            </a:r>
            <a:r>
              <a:rPr lang="de-DE"/>
              <a:t> </a:t>
            </a:r>
            <a:r>
              <a:rPr lang="de-DE" err="1"/>
              <a:t>Burden</a:t>
            </a:r>
            <a:endParaRPr lang="de-D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?</a:t>
            </a:r>
          </a:p>
          <a:p>
            <a:r>
              <a:rPr lang="de-DE" dirty="0"/>
              <a:t>Software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, </a:t>
            </a:r>
            <a:r>
              <a:rPr lang="de-DE" dirty="0" err="1"/>
              <a:t>personnel</a:t>
            </a:r>
            <a:endParaRPr lang="de-DE" dirty="0"/>
          </a:p>
          <a:p>
            <a:r>
              <a:rPr lang="de-DE" dirty="0" err="1"/>
              <a:t>Stealth</a:t>
            </a:r>
            <a:r>
              <a:rPr lang="de-DE" dirty="0"/>
              <a:t> </a:t>
            </a:r>
            <a:r>
              <a:rPr lang="de-DE" dirty="0" err="1"/>
              <a:t>cost</a:t>
            </a:r>
            <a:endParaRPr lang="de-DE" dirty="0"/>
          </a:p>
          <a:p>
            <a:r>
              <a:rPr lang="de-DE" dirty="0" err="1"/>
              <a:t>Operations</a:t>
            </a:r>
            <a:r>
              <a:rPr lang="de-DE" dirty="0"/>
              <a:t> &lt; Infrastructure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27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07771"/>
            <a:ext cx="5214257" cy="386919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Time</a:t>
            </a:r>
          </a:p>
          <a:p>
            <a:pPr marL="0" indent="0">
              <a:buNone/>
            </a:pPr>
            <a:r>
              <a:rPr lang="de-DE" dirty="0"/>
              <a:t>Skills</a:t>
            </a:r>
          </a:p>
          <a:p>
            <a:pPr marL="0" indent="0">
              <a:buNone/>
            </a:pPr>
            <a:r>
              <a:rPr lang="de-DE" dirty="0"/>
              <a:t>Tools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763109" y="2307771"/>
            <a:ext cx="7590692" cy="3869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Hardware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Software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Personnel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Offices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Salaries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Insurance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Taxes</a:t>
            </a:r>
            <a:r>
              <a:rPr lang="de-DE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27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07771"/>
            <a:ext cx="5214257" cy="386919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Time</a:t>
            </a:r>
          </a:p>
          <a:p>
            <a:pPr marL="0" indent="0">
              <a:buNone/>
            </a:pPr>
            <a:r>
              <a:rPr lang="de-DE" dirty="0"/>
              <a:t>Skills</a:t>
            </a:r>
          </a:p>
          <a:p>
            <a:pPr marL="0" indent="0">
              <a:buNone/>
            </a:pPr>
            <a:r>
              <a:rPr lang="de-DE" dirty="0"/>
              <a:t>Tools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578469" y="2307771"/>
            <a:ext cx="7775331" cy="3869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de-DE" dirty="0"/>
              <a:t>World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exploit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 $250k/</a:t>
            </a:r>
            <a:r>
              <a:rPr lang="de-DE" dirty="0" err="1"/>
              <a:t>year</a:t>
            </a:r>
            <a:endParaRPr lang="de-DE" dirty="0"/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de-DE" dirty="0" err="1"/>
              <a:t>Estimating</a:t>
            </a:r>
            <a:r>
              <a:rPr lang="de-DE" dirty="0"/>
              <a:t> </a:t>
            </a:r>
            <a:r>
              <a:rPr lang="de-DE" dirty="0" err="1"/>
              <a:t>cyber</a:t>
            </a:r>
            <a:r>
              <a:rPr lang="de-DE" dirty="0"/>
              <a:t> war </a:t>
            </a:r>
            <a:r>
              <a:rPr lang="de-DE" dirty="0" err="1"/>
              <a:t>costs</a:t>
            </a:r>
            <a:r>
              <a:rPr lang="de-DE" dirty="0"/>
              <a:t>: $45.9 </a:t>
            </a:r>
            <a:r>
              <a:rPr lang="de-DE" dirty="0" err="1"/>
              <a:t>Mio</a:t>
            </a:r>
            <a:r>
              <a:rPr lang="de-DE" dirty="0"/>
              <a:t>/</a:t>
            </a:r>
            <a:r>
              <a:rPr lang="de-DE" dirty="0" err="1"/>
              <a:t>year</a:t>
            </a:r>
            <a:r>
              <a:rPr lang="de-DE" dirty="0"/>
              <a:t> 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de-DE" dirty="0" err="1"/>
              <a:t>Estimated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Stuxnet</a:t>
            </a:r>
            <a:r>
              <a:rPr lang="de-DE" dirty="0"/>
              <a:t>: $500k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de-DE" dirty="0"/>
              <a:t>APT1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thoroughly</a:t>
            </a:r>
            <a:r>
              <a:rPr lang="de-DE" dirty="0"/>
              <a:t> </a:t>
            </a:r>
            <a:r>
              <a:rPr lang="de-DE" dirty="0" err="1"/>
              <a:t>exposed</a:t>
            </a:r>
            <a:r>
              <a:rPr lang="de-DE" dirty="0"/>
              <a:t> in Feb. 2013, back in </a:t>
            </a:r>
            <a:r>
              <a:rPr lang="de-DE" dirty="0" err="1"/>
              <a:t>business</a:t>
            </a:r>
            <a:r>
              <a:rPr lang="de-DE" dirty="0"/>
              <a:t> 160 </a:t>
            </a:r>
            <a:r>
              <a:rPr lang="de-DE" dirty="0" err="1"/>
              <a:t>days</a:t>
            </a:r>
            <a:r>
              <a:rPr lang="de-DE" dirty="0"/>
              <a:t> after </a:t>
            </a:r>
            <a:r>
              <a:rPr lang="de-DE" dirty="0" err="1"/>
              <a:t>exposure</a:t>
            </a:r>
            <a:endParaRPr lang="de-DE" dirty="0"/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64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/>
        </p:nvSpPr>
        <p:spPr>
          <a:xfrm>
            <a:off x="496759" y="1463040"/>
            <a:ext cx="5961098" cy="463850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6759" y="181001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cost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02608" y="1690688"/>
            <a:ext cx="4218090" cy="303927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targeted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infinite </a:t>
            </a:r>
            <a:r>
              <a:rPr lang="de-DE" dirty="0" err="1"/>
              <a:t>resources</a:t>
            </a: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66910" y="1613404"/>
            <a:ext cx="57909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063" indent="-45706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If the cost to attack is less than the value of your information to the attacker, you will be attacked</a:t>
            </a:r>
          </a:p>
          <a:p>
            <a:pPr marL="457063" indent="-45706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Mass malware must be financially profitable for the profit-driven attackers</a:t>
            </a:r>
          </a:p>
          <a:p>
            <a:pPr marL="457063" indent="-45706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APT campaigns must scale according to the resources at the attacker’s disposal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949589" y="6215469"/>
            <a:ext cx="317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 Dino Dai </a:t>
            </a:r>
            <a:r>
              <a:rPr lang="de-DE" dirty="0" err="1"/>
              <a:t>Zovi</a:t>
            </a:r>
            <a:r>
              <a:rPr lang="de-DE" dirty="0"/>
              <a:t>, „</a:t>
            </a: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Math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689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Microsoft Office PowerPoint</Application>
  <PresentationFormat>Breitbild</PresentationFormat>
  <Paragraphs>239</Paragraphs>
  <Slides>38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50" baseType="lpstr">
      <vt:lpstr>MS Gothic</vt:lpstr>
      <vt:lpstr>Agency FB</vt:lpstr>
      <vt:lpstr>Aharoni</vt:lpstr>
      <vt:lpstr>Arial</vt:lpstr>
      <vt:lpstr>Arial Rounded MT Bold</vt:lpstr>
      <vt:lpstr>Bauhaus 93</vt:lpstr>
      <vt:lpstr>Calibri</vt:lpstr>
      <vt:lpstr>Calibri Light</vt:lpstr>
      <vt:lpstr>Consolas</vt:lpstr>
      <vt:lpstr>Harlow Solid Italic</vt:lpstr>
      <vt:lpstr>Wingdings</vt:lpstr>
      <vt:lpstr>Office</vt:lpstr>
      <vt:lpstr>IoCannon</vt:lpstr>
      <vt:lpstr>PowerPoint-Präsentation</vt:lpstr>
      <vt:lpstr>PowerPoint-Präsentation</vt:lpstr>
      <vt:lpstr>Network IoC and Attacker Costs</vt:lpstr>
      <vt:lpstr>Code and Binaries take time not money...</vt:lpstr>
      <vt:lpstr>Logistical Burden</vt:lpstr>
      <vt:lpstr>Cost of Attack </vt:lpstr>
      <vt:lpstr>Cost of Attack </vt:lpstr>
      <vt:lpstr>Attacker cost</vt:lpstr>
      <vt:lpstr>APT research as a tool</vt:lpstr>
      <vt:lpstr>The AV Paradox</vt:lpstr>
      <vt:lpstr>Moarrrr IoC</vt:lpstr>
      <vt:lpstr>Indicator cost types</vt:lpstr>
      <vt:lpstr>Threat Detection</vt:lpstr>
      <vt:lpstr>Measuring what you don‘t see</vt:lpstr>
      <vt:lpstr>Binary layout</vt:lpstr>
      <vt:lpstr>Call graph layout</vt:lpstr>
      <vt:lpstr>API calls</vt:lpstr>
      <vt:lpstr>Behavior gadgets</vt:lpstr>
      <vt:lpstr>Behaviorgadgets for mini-bot</vt:lpstr>
      <vt:lpstr>Strings</vt:lpstr>
      <vt:lpstr>Mnemonics</vt:lpstr>
      <vt:lpstr>PowerPoint-Präsentation</vt:lpstr>
      <vt:lpstr>Feasibility</vt:lpstr>
      <vt:lpstr>Assumption:</vt:lpstr>
      <vt:lpstr>The AV Factor</vt:lpstr>
      <vt:lpstr>DATA</vt:lpstr>
      <vt:lpstr>PowerPoint-Präsentation</vt:lpstr>
      <vt:lpstr>Discussion: Cost, Scalability, Resilience, Reliability</vt:lpstr>
      <vt:lpstr>PowerPoint-Präsentation</vt:lpstr>
      <vt:lpstr>Feature integration with MISP</vt:lpstr>
      <vt:lpstr>MASTERPLAN</vt:lpstr>
      <vt:lpstr>PowerPoint-Präsentation</vt:lpstr>
      <vt:lpstr>Metrics Engineering</vt:lpstr>
      <vt:lpstr>Conclusions etc.</vt:lpstr>
      <vt:lpstr>Ctd.</vt:lpstr>
      <vt:lpstr>Ctd.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IoCannon</dc:title>
  <cp:lastModifiedBy>de4db3ef@outlook.com</cp:lastModifiedBy>
  <cp:revision>7</cp:revision>
  <dcterms:modified xsi:type="dcterms:W3CDTF">2017-06-08T17:34:08Z</dcterms:modified>
</cp:coreProperties>
</file>