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7" r:id="rId3"/>
    <p:sldId id="273" r:id="rId4"/>
    <p:sldId id="274" r:id="rId5"/>
    <p:sldId id="275" r:id="rId6"/>
    <p:sldId id="276" r:id="rId7"/>
    <p:sldId id="280" r:id="rId8"/>
    <p:sldId id="281" r:id="rId9"/>
    <p:sldId id="278" r:id="rId10"/>
    <p:sldId id="279" r:id="rId11"/>
    <p:sldId id="269" r:id="rId12"/>
    <p:sldId id="271" r:id="rId13"/>
    <p:sldId id="258" r:id="rId14"/>
    <p:sldId id="260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 (s) on randn(2500, 2500)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sqrtm</c:v>
                </c:pt>
                <c:pt idx="1">
                  <c:v>logm</c:v>
                </c:pt>
                <c:pt idx="2">
                  <c:v>expm</c:v>
                </c:pt>
                <c:pt idx="3">
                  <c:v>Schur-Parlett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69</c:v>
                </c:pt>
                <c:pt idx="1">
                  <c:v>293</c:v>
                </c:pt>
                <c:pt idx="2">
                  <c:v>46</c:v>
                </c:pt>
                <c:pt idx="3">
                  <c:v>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558-4312-B239-36101E057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2265488"/>
        <c:axId val="156115104"/>
      </c:barChart>
      <c:catAx>
        <c:axId val="152265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6115104"/>
        <c:crosses val="autoZero"/>
        <c:auto val="1"/>
        <c:lblAlgn val="ctr"/>
        <c:lblOffset val="100"/>
        <c:noMultiLvlLbl val="0"/>
      </c:catAx>
      <c:valAx>
        <c:axId val="15611510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226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58CBA3A-9936-4C67-965C-A8DD3074879B}">
      <dgm:prSet phldrT="[Text]"/>
      <dgm:spPr/>
      <dgm:t>
        <a:bodyPr/>
        <a:lstStyle/>
        <a:p>
          <a:r>
            <a:rPr lang="en-US" dirty="0"/>
            <a:t>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/>
        <a:lstStyle/>
        <a:p>
          <a:endParaRPr lang="en-US"/>
        </a:p>
      </dgm:t>
    </dgm:pt>
    <dgm:pt modelId="{290E9CBE-1634-47AD-B973-508944073D35}" type="sibTrans" cxnId="{F717B596-7122-4C3F-9238-14763508386B}">
      <dgm:prSet/>
      <dgm:spPr/>
      <dgm:t>
        <a:bodyPr/>
        <a:lstStyle/>
        <a:p>
          <a:endParaRPr lang="en-US"/>
        </a:p>
      </dgm:t>
    </dgm:pt>
    <dgm:pt modelId="{E90264E4-81CE-47E1-80E3-2624D8E5DFE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/>
        <a:lstStyle/>
        <a:p>
          <a:endParaRPr lang="en-US"/>
        </a:p>
      </dgm:t>
    </dgm:pt>
    <dgm:pt modelId="{F41EE2E3-AB57-4E33-8FAD-2DCFFB467FDC}" type="sibTrans" cxnId="{F3B89C52-602F-49F7-B10E-F3B64BCDF706}">
      <dgm:prSet/>
      <dgm:spPr/>
      <dgm:t>
        <a:bodyPr/>
        <a:lstStyle/>
        <a:p>
          <a:endParaRPr lang="en-US"/>
        </a:p>
      </dgm:t>
    </dgm:pt>
    <dgm:pt modelId="{B8D53E29-122A-46E1-B481-B57598D97444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EF8E1F9D-EFFE-4283-A7B6-A44D3292ACA4}" type="parTrans" cxnId="{C5FFCAE6-64D2-4A77-B85B-A376B2EE8E4F}">
      <dgm:prSet/>
      <dgm:spPr/>
      <dgm:t>
        <a:bodyPr/>
        <a:lstStyle/>
        <a:p>
          <a:endParaRPr lang="en-US"/>
        </a:p>
      </dgm:t>
    </dgm:pt>
    <dgm:pt modelId="{99B04B81-08CA-46AC-951C-217069AEF451}" type="sibTrans" cxnId="{C5FFCAE6-64D2-4A77-B85B-A376B2EE8E4F}">
      <dgm:prSet/>
      <dgm:spPr/>
      <dgm:t>
        <a:bodyPr/>
        <a:lstStyle/>
        <a:p>
          <a:endParaRPr lang="en-US"/>
        </a:p>
      </dgm:t>
    </dgm:pt>
    <dgm:pt modelId="{15031D9C-993C-4715-A26F-56D8831933EB}">
      <dgm:prSet phldrT="[Text]"/>
      <dgm:spPr/>
      <dgm:t>
        <a:bodyPr/>
        <a:lstStyle/>
        <a:p>
          <a:r>
            <a:rPr lang="en-US" dirty="0"/>
            <a:t>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/>
        <a:lstStyle/>
        <a:p>
          <a:endParaRPr lang="en-US"/>
        </a:p>
      </dgm:t>
    </dgm:pt>
    <dgm:pt modelId="{FB1D36D5-798A-40AA-91C3-3F3E5AF1A86F}" type="sibTrans" cxnId="{C8C2ADA0-316E-46E3-A4D5-49BD4A9A4B0B}">
      <dgm:prSet/>
      <dgm:spPr/>
      <dgm:t>
        <a:bodyPr/>
        <a:lstStyle/>
        <a:p>
          <a:endParaRPr lang="en-US"/>
        </a:p>
      </dgm:t>
    </dgm:pt>
    <dgm:pt modelId="{07B93839-AE15-473C-B47B-27FA5DBEE4E9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/>
        <a:lstStyle/>
        <a:p>
          <a:endParaRPr lang="en-US"/>
        </a:p>
      </dgm:t>
    </dgm:pt>
    <dgm:pt modelId="{0468DBFC-CB2D-4B3A-AAE7-09352D12344E}" type="sibTrans" cxnId="{4D38D698-DC6D-4926-9520-43A255B536D4}">
      <dgm:prSet/>
      <dgm:spPr/>
      <dgm:t>
        <a:bodyPr/>
        <a:lstStyle/>
        <a:p>
          <a:endParaRPr lang="en-US"/>
        </a:p>
      </dgm:t>
    </dgm:pt>
    <dgm:pt modelId="{23C50191-A44D-4110-97C1-1DC6F9FD79CA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E183CF6D-105A-4EAB-A780-A97B120C1182}" type="parTrans" cxnId="{A71F00B0-D098-4236-AD79-95FC48F754F5}">
      <dgm:prSet/>
      <dgm:spPr/>
      <dgm:t>
        <a:bodyPr/>
        <a:lstStyle/>
        <a:p>
          <a:endParaRPr lang="en-US"/>
        </a:p>
      </dgm:t>
    </dgm:pt>
    <dgm:pt modelId="{8625F877-DCE4-4E39-929E-7FA0A761B660}" type="sibTrans" cxnId="{A71F00B0-D098-4236-AD79-95FC48F754F5}">
      <dgm:prSet/>
      <dgm:spPr/>
      <dgm:t>
        <a:bodyPr/>
        <a:lstStyle/>
        <a:p>
          <a:endParaRPr lang="en-US"/>
        </a:p>
      </dgm:t>
    </dgm:pt>
    <dgm:pt modelId="{2936D842-720E-4365-AD39-F6EAEC441633}">
      <dgm:prSet phldrT="[Text]"/>
      <dgm:spPr/>
      <dgm:t>
        <a:bodyPr/>
        <a:lstStyle/>
        <a:p>
          <a:r>
            <a:rPr lang="en-US" dirty="0"/>
            <a:t>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/>
        <a:lstStyle/>
        <a:p>
          <a:endParaRPr lang="en-US"/>
        </a:p>
      </dgm:t>
    </dgm:pt>
    <dgm:pt modelId="{96C19FF6-672B-4588-9D93-2A932D4ACF8D}" type="sibTrans" cxnId="{3A8ECB28-E23B-45B6-8C84-8AF5114507DE}">
      <dgm:prSet/>
      <dgm:spPr/>
      <dgm:t>
        <a:bodyPr/>
        <a:lstStyle/>
        <a:p>
          <a:endParaRPr lang="en-US"/>
        </a:p>
      </dgm:t>
    </dgm:pt>
    <dgm:pt modelId="{A05E8D05-15E6-4BEC-B725-D745A48258D3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/>
        <a:lstStyle/>
        <a:p>
          <a:endParaRPr lang="en-US"/>
        </a:p>
      </dgm:t>
    </dgm:pt>
    <dgm:pt modelId="{EA09E308-F440-47C6-8C86-B63BABC170D9}" type="sibTrans" cxnId="{EFE22C42-C667-4B7A-8208-6758BAEC1445}">
      <dgm:prSet/>
      <dgm:spPr/>
      <dgm:t>
        <a:bodyPr/>
        <a:lstStyle/>
        <a:p>
          <a:endParaRPr lang="en-US"/>
        </a:p>
      </dgm:t>
    </dgm:pt>
    <dgm:pt modelId="{501543CC-DA58-457B-906B-32038F856438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E67377B-1C69-4BC4-AA80-867A0F76CC63}" type="parTrans" cxnId="{828862EB-D32C-4FA8-A0B8-53A1BB9A1CA8}">
      <dgm:prSet/>
      <dgm:spPr/>
      <dgm:t>
        <a:bodyPr/>
        <a:lstStyle/>
        <a:p>
          <a:endParaRPr lang="en-US"/>
        </a:p>
      </dgm:t>
    </dgm:pt>
    <dgm:pt modelId="{C9786BDC-DE69-4580-9357-6DFCD292EB5B}" type="sibTrans" cxnId="{828862EB-D32C-4FA8-A0B8-53A1BB9A1CA8}">
      <dgm:prSet/>
      <dgm:spPr/>
      <dgm:t>
        <a:bodyPr/>
        <a:lstStyle/>
        <a:p>
          <a:endParaRPr lang="en-US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2AAAB321-6446-48E6-A15F-5701A9441C34}" type="presOf" srcId="{501543CC-DA58-457B-906B-32038F856438}" destId="{68EF0610-07B4-40C7-AD99-F2285099C2E4}" srcOrd="0" destOrd="1" presId="urn:microsoft.com/office/officeart/2005/8/layout/chevron2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828862EB-D32C-4FA8-A0B8-53A1BB9A1CA8}" srcId="{2936D842-720E-4365-AD39-F6EAEC441633}" destId="{501543CC-DA58-457B-906B-32038F856438}" srcOrd="1" destOrd="0" parTransId="{5E67377B-1C69-4BC4-AA80-867A0F76CC63}" sibTransId="{C9786BDC-DE69-4580-9357-6DFCD292EB5B}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A</a:t>
          </a:r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Task 1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Task 2</a:t>
          </a:r>
        </a:p>
      </dsp:txBody>
      <dsp:txXfrm rot="-5400000">
        <a:off x="1156394" y="53986"/>
        <a:ext cx="360607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B</a:t>
          </a:r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Task 1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Task 2</a:t>
          </a:r>
        </a:p>
      </dsp:txBody>
      <dsp:txXfrm rot="-5400000">
        <a:off x="1156394" y="1512421"/>
        <a:ext cx="360607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C</a:t>
          </a:r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Task 1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Task 2</a:t>
          </a:r>
        </a:p>
      </dsp:txBody>
      <dsp:txXfrm rot="-5400000">
        <a:off x="1156394" y="2970857"/>
        <a:ext cx="360607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1/29/2018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1/29/2018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1/29/2018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1/29/2018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1/29/2018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1/29/2018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1/29/2018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1/29/2018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268760"/>
            <a:ext cx="8329031" cy="2680127"/>
          </a:xfrm>
        </p:spPr>
        <p:txBody>
          <a:bodyPr/>
          <a:lstStyle/>
          <a:p>
            <a:r>
              <a:rPr lang="en-US" sz="4000" dirty="0" smtClean="0"/>
              <a:t>Computation </a:t>
            </a:r>
            <a:r>
              <a:rPr lang="en-US" sz="4000" dirty="0"/>
              <a:t>of matrix functions with fully automatic </a:t>
            </a:r>
            <a:r>
              <a:rPr lang="en-US" sz="4000" dirty="0" err="1"/>
              <a:t>Schur-Parlett</a:t>
            </a:r>
            <a:r>
              <a:rPr lang="en-US" sz="4000" dirty="0"/>
              <a:t> and Rational </a:t>
            </a:r>
            <a:r>
              <a:rPr lang="en-US" sz="4000" dirty="0" err="1"/>
              <a:t>Krylov</a:t>
            </a:r>
            <a:r>
              <a:rPr lang="en-US" sz="4000" dirty="0"/>
              <a:t> methods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402" y="5085184"/>
            <a:ext cx="7516442" cy="111608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Roberto </a:t>
            </a:r>
            <a:r>
              <a:rPr lang="en-US" sz="2800" dirty="0" err="1" smtClean="0"/>
              <a:t>Zanotto</a:t>
            </a:r>
            <a:r>
              <a:rPr lang="en-US" sz="2800" dirty="0" smtClean="0"/>
              <a:t> </a:t>
            </a:r>
            <a:r>
              <a:rPr lang="en-US" sz="2800" dirty="0"/>
              <a:t>| </a:t>
            </a:r>
            <a:r>
              <a:rPr lang="en-US" sz="2800" dirty="0" smtClean="0"/>
              <a:t>PD2GGALN 2018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94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9548788"/>
              </p:ext>
            </p:extLst>
          </p:nvPr>
        </p:nvGraphicFramePr>
        <p:xfrm>
          <a:off x="1593850" y="1600200"/>
          <a:ext cx="4814889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4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graphicFrame>
        <p:nvGraphicFramePr>
          <p:cNvPr id="6" name="Content Placeholder 5" descr="Vertical Chevron List diagram showing 3 groups arranged one below the other with bullet pointed tasks in each group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39683335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15407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Computer Science student at the University of Pisa.</a:t>
            </a:r>
          </a:p>
          <a:p>
            <a:pPr marL="0" indent="0">
              <a:buNone/>
            </a:pPr>
            <a:r>
              <a:rPr lang="en-US" dirty="0" smtClean="0"/>
              <a:t>Master’s </a:t>
            </a:r>
            <a:r>
              <a:rPr lang="en-US" dirty="0"/>
              <a:t>d</a:t>
            </a:r>
            <a:r>
              <a:rPr lang="en-US" dirty="0" smtClean="0"/>
              <a:t>egree thesis under supervision of professor Federico </a:t>
            </a:r>
            <a:r>
              <a:rPr lang="en-US" dirty="0" err="1" smtClean="0"/>
              <a:t>Poloni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593436" y="2996952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MatFun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3"/>
              <p:cNvSpPr txBox="1">
                <a:spLocks/>
              </p:cNvSpPr>
              <p:nvPr/>
            </p:nvSpPr>
            <p:spPr>
              <a:xfrm>
                <a:off x="1593436" y="4419352"/>
                <a:ext cx="9782801" cy="15407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Euphemia" pitchFamily="34" charset="0"/>
                  <a:buNone/>
                </a:pPr>
                <a:r>
                  <a:rPr lang="en-US" dirty="0" smtClean="0"/>
                  <a:t>A Julia package for computing dense and sparse matrix functions automatically (no user input other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dirty="0"/>
                  <a:t>https://github.com/robzan8/MatFun.jl</a:t>
                </a:r>
              </a:p>
            </p:txBody>
          </p:sp>
        </mc:Choice>
        <mc:Fallback xmlns="">
          <p:sp>
            <p:nvSpPr>
              <p:cNvPr id="5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6" y="4419352"/>
                <a:ext cx="9782801" cy="1540768"/>
              </a:xfrm>
              <a:prstGeom prst="rect">
                <a:avLst/>
              </a:prstGeom>
              <a:blipFill rotWithShape="0">
                <a:blip r:embed="rId2"/>
                <a:stretch>
                  <a:fillRect l="-1121" t="-59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2025352"/>
                <a:ext cx="9782801" cy="4572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)…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a square matrix.</a:t>
                </a:r>
              </a:p>
              <a:p>
                <a:pPr marL="0" indent="0">
                  <a:buNone/>
                </a:pPr>
                <a:r>
                  <a:rPr lang="en-US" dirty="0" smtClean="0"/>
                  <a:t>Key factor: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its derivatives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’s spectrum.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Some specialized methods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𝑒𝑥𝑝𝑚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𝑙𝑜𝑔𝑚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𝑠𝑞𝑟𝑡𝑚</m:t>
                    </m:r>
                  </m:oMath>
                </a14:m>
                <a:r>
                  <a:rPr lang="en-US" dirty="0" smtClean="0"/>
                  <a:t>), we are looking for generic ones.</a:t>
                </a: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2025352"/>
                <a:ext cx="9782801" cy="4572000"/>
              </a:xfrm>
              <a:blipFill rotWithShape="0">
                <a:blip r:embed="rId2"/>
                <a:stretch>
                  <a:fillRect l="-1246" t="-2400" r="-8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23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115093"/>
            <a:ext cx="9782801" cy="1239837"/>
          </a:xfrm>
        </p:spPr>
        <p:txBody>
          <a:bodyPr>
            <a:normAutofit/>
          </a:bodyPr>
          <a:lstStyle/>
          <a:p>
            <a:r>
              <a:rPr lang="en-US" dirty="0" err="1" smtClean="0"/>
              <a:t>Schur-Parlett</a:t>
            </a:r>
            <a:r>
              <a:rPr lang="en-US" dirty="0" smtClean="0"/>
              <a:t> – dense matrix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700808"/>
                <a:ext cx="5869128" cy="54738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𝑄𝑇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b="0" i="0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𝑄𝑓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Need to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Group eigenvalues in blocks by proximity;</a:t>
                </a:r>
              </a:p>
              <a:p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of diagonal blocks with Taylor;</a:t>
                </a:r>
              </a:p>
              <a:p>
                <a:r>
                  <a:rPr lang="en-US" dirty="0" smtClean="0"/>
                  <a:t>Use the </a:t>
                </a:r>
                <a:r>
                  <a:rPr lang="en-US" dirty="0" err="1" smtClean="0"/>
                  <a:t>Parlett</a:t>
                </a:r>
                <a:r>
                  <a:rPr lang="en-US" dirty="0" smtClean="0"/>
                  <a:t> recurrence: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sSub>
                      <m:sSubPr>
                        <m:ctrlPr>
                          <a:rPr lang="it-IT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700808"/>
                <a:ext cx="5869128" cy="5473824"/>
              </a:xfrm>
              <a:blipFill rotWithShape="0">
                <a:blip r:embed="rId2"/>
                <a:stretch>
                  <a:fillRect l="-23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444" y="1951720"/>
            <a:ext cx="3925552" cy="392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7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Schur-Parlett</a:t>
            </a:r>
            <a:r>
              <a:rPr lang="en-US" dirty="0"/>
              <a:t> – automatic </a:t>
            </a:r>
            <a:r>
              <a:rPr lang="en-US" dirty="0" smtClean="0"/>
              <a:t>differentiation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953344"/>
                <a:ext cx="9782801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Derivatives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are required for Taylor.</a:t>
                </a:r>
              </a:p>
              <a:p>
                <a:pPr marL="0" indent="0">
                  <a:buNone/>
                </a:pPr>
                <a:r>
                  <a:rPr lang="en-US" dirty="0" smtClean="0"/>
                  <a:t>Dual numbers: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it-IT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𝐸𝑝𝑠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it-IT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Julia, a function accepting any real number also accepts dual numbers and is therefore automatically differentiable.</a:t>
                </a:r>
              </a:p>
              <a:p>
                <a:pPr marL="0" indent="0">
                  <a:buNone/>
                </a:pPr>
                <a:r>
                  <a:rPr lang="en-US" dirty="0" smtClean="0"/>
                  <a:t>We use </a:t>
                </a:r>
                <a:r>
                  <a:rPr lang="en-US" dirty="0" err="1" smtClean="0"/>
                  <a:t>TaylorSeries.jl</a:t>
                </a:r>
                <a:r>
                  <a:rPr lang="en-US" dirty="0" smtClean="0"/>
                  <a:t> for higher-order differentiation.</a:t>
                </a: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953344"/>
                <a:ext cx="9782801" cy="4572000"/>
              </a:xfrm>
              <a:blipFill rotWithShape="0">
                <a:blip r:embed="rId2"/>
                <a:stretch>
                  <a:fillRect l="-1246" t="-2400" r="-21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09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Schur-Parlett</a:t>
            </a:r>
            <a:r>
              <a:rPr lang="en-US" dirty="0" smtClean="0"/>
              <a:t> – numerical accuracy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782801" cy="24768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Can be good, better than specialized methods (like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𝑒𝑥𝑝𝑚</m:t>
                    </m:r>
                  </m:oMath>
                </a14:m>
                <a:r>
                  <a:rPr lang="en-US" dirty="0" smtClean="0"/>
                  <a:t> on badly scaled matrices);</a:t>
                </a:r>
              </a:p>
              <a:p>
                <a:pPr marL="0" indent="0">
                  <a:buNone/>
                </a:pPr>
                <a:r>
                  <a:rPr lang="en-US" dirty="0" smtClean="0"/>
                  <a:t>Can be bad, when eigenvalues can’t be grouped well: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782801" cy="2476872"/>
              </a:xfrm>
              <a:blipFill rotWithShape="0">
                <a:blip r:embed="rId2"/>
                <a:stretch>
                  <a:fillRect l="-1246" t="-46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20" y="3861048"/>
            <a:ext cx="6630058" cy="20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4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-259109"/>
            <a:ext cx="9782801" cy="1239837"/>
          </a:xfrm>
        </p:spPr>
        <p:txBody>
          <a:bodyPr/>
          <a:lstStyle/>
          <a:p>
            <a:r>
              <a:rPr lang="en-US" dirty="0" err="1" smtClean="0"/>
              <a:t>Schur-Parlett</a:t>
            </a:r>
            <a:r>
              <a:rPr lang="en-US" dirty="0" smtClean="0"/>
              <a:t> – performance improvements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256148"/>
            <a:ext cx="9782801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Parlett recurrence made recursive and cache-oblivious.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14" y="1976228"/>
            <a:ext cx="2899298" cy="28992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793" y="1976228"/>
            <a:ext cx="2916684" cy="2916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06329" y="5216588"/>
                <a:ext cx="4644067" cy="1357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</m:oMath>
                  </m:oMathPara>
                </a14:m>
                <a:endParaRPr lang="it-IT" sz="2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26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sz="2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29" y="5216588"/>
                <a:ext cx="4644067" cy="13574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645235" y="5216588"/>
                <a:ext cx="5065801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sz="2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it-IT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it-IT" sz="26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235" y="5216588"/>
                <a:ext cx="506580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3"/>
          <p:cNvSpPr txBox="1">
            <a:spLocks/>
          </p:cNvSpPr>
          <p:nvPr/>
        </p:nvSpPr>
        <p:spPr>
          <a:xfrm>
            <a:off x="6355809" y="5949280"/>
            <a:ext cx="5644652" cy="8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~</a:t>
            </a:r>
            <a:r>
              <a:rPr lang="en-US" sz="2600" dirty="0" smtClean="0"/>
              <a:t>3</a:t>
            </a:r>
            <a:r>
              <a:rPr lang="en-US" sz="2600" dirty="0"/>
              <a:t>x</a:t>
            </a:r>
            <a:r>
              <a:rPr lang="en-US" sz="2600" dirty="0" smtClean="0"/>
              <a:t> </a:t>
            </a:r>
            <a:r>
              <a:rPr lang="en-US" sz="2600" dirty="0" smtClean="0"/>
              <a:t>speedup for n = 2500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5809" y="1988840"/>
            <a:ext cx="0" cy="436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50396" y="2917393"/>
                <a:ext cx="576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396" y="2917393"/>
                <a:ext cx="576064" cy="1015663"/>
              </a:xfrm>
              <a:prstGeom prst="rect">
                <a:avLst/>
              </a:prstGeom>
              <a:blipFill rotWithShape="0">
                <a:blip r:embed="rId6"/>
                <a:stretch>
                  <a:fillRect r="-231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15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316214"/>
                <a:ext cx="9782801" cy="26642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 smtClean="0">
                    <a:solidFill>
                      <a:schemeClr val="tx2"/>
                    </a:solidFill>
                  </a:rPr>
                  <a:t>Problem:</a:t>
                </a:r>
                <a:r>
                  <a:rPr lang="en-US" sz="2600" dirty="0" smtClean="0"/>
                  <a:t> conjugated eigenvalues with big imaginary part must go in different blocks, even with real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6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600" dirty="0" smtClean="0">
                    <a:solidFill>
                      <a:schemeClr val="tx2"/>
                    </a:solidFill>
                  </a:rPr>
                  <a:t>Original solution:</a:t>
                </a:r>
                <a:r>
                  <a:rPr lang="en-US" sz="2600" dirty="0" smtClean="0"/>
                  <a:t> do everything in complex arithmetic.</a:t>
                </a:r>
              </a:p>
              <a:p>
                <a:pPr marL="0" indent="0">
                  <a:buNone/>
                </a:pPr>
                <a:r>
                  <a:rPr lang="en-US" sz="2600" dirty="0" smtClean="0">
                    <a:solidFill>
                      <a:schemeClr val="tx2"/>
                    </a:solidFill>
                  </a:rPr>
                  <a:t>Our solution:</a:t>
                </a:r>
                <a:r>
                  <a:rPr lang="en-US" sz="2600" dirty="0" smtClean="0"/>
                  <a:t> complex </a:t>
                </a:r>
                <a:r>
                  <a:rPr lang="en-US" sz="2600" dirty="0" err="1" smtClean="0"/>
                  <a:t>Schur</a:t>
                </a:r>
                <a:r>
                  <a:rPr lang="en-US" sz="2600" dirty="0" smtClean="0"/>
                  <a:t> factorization can be “delayed” and done on small blocks:</a:t>
                </a:r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316214"/>
                <a:ext cx="9782801" cy="2664296"/>
              </a:xfrm>
              <a:blipFill rotWithShape="0">
                <a:blip r:embed="rId2"/>
                <a:stretch>
                  <a:fillRect l="-1121" t="-3432" r="-24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222204" y="3829785"/>
                <a:ext cx="576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204" y="3829785"/>
                <a:ext cx="576064" cy="1015663"/>
              </a:xfrm>
              <a:prstGeom prst="rect">
                <a:avLst/>
              </a:prstGeom>
              <a:blipFill rotWithShape="0">
                <a:blip r:embed="rId3"/>
                <a:stretch>
                  <a:fillRect r="-234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13"/>
          <p:cNvSpPr txBox="1">
            <a:spLocks/>
          </p:cNvSpPr>
          <p:nvPr/>
        </p:nvSpPr>
        <p:spPr>
          <a:xfrm>
            <a:off x="1593435" y="5661248"/>
            <a:ext cx="9782801" cy="1196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en-US" sz="2600" dirty="0" smtClean="0"/>
              <a:t>Also allows for </a:t>
            </a:r>
            <a:r>
              <a:rPr lang="en-US" sz="2600" dirty="0" err="1" smtClean="0"/>
              <a:t>Parlett</a:t>
            </a:r>
            <a:r>
              <a:rPr lang="en-US" sz="2600" dirty="0" smtClean="0"/>
              <a:t> recurrence with real Sylvester equations</a:t>
            </a:r>
            <a:r>
              <a:rPr lang="en-US" sz="2600" dirty="0" smtClean="0"/>
              <a:t>, </a:t>
            </a:r>
            <a:r>
              <a:rPr lang="en-US" sz="2400" dirty="0" smtClean="0"/>
              <a:t>~</a:t>
            </a:r>
            <a:r>
              <a:rPr lang="en-US" sz="2600" dirty="0" smtClean="0"/>
              <a:t>2x </a:t>
            </a:r>
            <a:r>
              <a:rPr lang="en-US" sz="2600" dirty="0"/>
              <a:t>speedup for n = </a:t>
            </a:r>
            <a:r>
              <a:rPr lang="en-US" sz="2600" dirty="0" smtClean="0"/>
              <a:t>2500 on whole </a:t>
            </a:r>
            <a:r>
              <a:rPr lang="en-US" sz="2600" dirty="0" err="1" smtClean="0"/>
              <a:t>Schur-Parlett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52" y="2764487"/>
            <a:ext cx="2458720" cy="2460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104" y="2764486"/>
            <a:ext cx="2458720" cy="2460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756" y="2768575"/>
            <a:ext cx="2458720" cy="2460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110636" y="3849409"/>
                <a:ext cx="5760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6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636" y="3849409"/>
                <a:ext cx="576064" cy="1015663"/>
              </a:xfrm>
              <a:prstGeom prst="rect">
                <a:avLst/>
              </a:prstGeom>
              <a:blipFill rotWithShape="0">
                <a:blip r:embed="rId7"/>
                <a:stretch>
                  <a:fillRect r="-231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225293" y="3216145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>
                <a:cs typeface="Consolas" panose="020B0609020204030204" pitchFamily="49" charset="0"/>
              </a:rPr>
              <a:t>real</a:t>
            </a:r>
          </a:p>
          <a:p>
            <a:pPr algn="ctr"/>
            <a:r>
              <a:rPr lang="it-IT" dirty="0" smtClean="0">
                <a:cs typeface="Consolas" panose="020B0609020204030204" pitchFamily="49" charset="0"/>
              </a:rPr>
              <a:t>Schur</a:t>
            </a:r>
            <a:endParaRPr lang="it-IT" dirty="0"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6039" y="3077646"/>
            <a:ext cx="1063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cs typeface="Consolas" panose="020B0609020204030204" pitchFamily="49" charset="0"/>
              </a:rPr>
              <a:t>s</a:t>
            </a:r>
            <a:r>
              <a:rPr lang="it-IT" dirty="0" smtClean="0">
                <a:cs typeface="Consolas" panose="020B0609020204030204" pitchFamily="49" charset="0"/>
              </a:rPr>
              <a:t>mall</a:t>
            </a:r>
          </a:p>
          <a:p>
            <a:pPr algn="ctr"/>
            <a:r>
              <a:rPr lang="it-IT" dirty="0">
                <a:cs typeface="Consolas" panose="020B0609020204030204" pitchFamily="49" charset="0"/>
              </a:rPr>
              <a:t>c</a:t>
            </a:r>
            <a:r>
              <a:rPr lang="it-IT" dirty="0" smtClean="0">
                <a:cs typeface="Consolas" panose="020B0609020204030204" pitchFamily="49" charset="0"/>
              </a:rPr>
              <a:t>omplex</a:t>
            </a:r>
          </a:p>
          <a:p>
            <a:pPr algn="ctr"/>
            <a:r>
              <a:rPr lang="it-IT" dirty="0" smtClean="0">
                <a:cs typeface="Consolas" panose="020B0609020204030204" pitchFamily="49" charset="0"/>
              </a:rPr>
              <a:t>Schur</a:t>
            </a:r>
            <a:endParaRPr lang="it-IT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74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Schur-Parlett</a:t>
            </a:r>
            <a:r>
              <a:rPr lang="en-US" dirty="0" smtClean="0"/>
              <a:t> – performance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whole procedure typically </a:t>
                </a:r>
                <a:r>
                  <a:rPr lang="en-US" dirty="0"/>
                  <a:t>spends </a:t>
                </a:r>
                <a:r>
                  <a:rPr lang="en-US" dirty="0" smtClean="0"/>
                  <a:t>~2/3 of the time doing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’s </a:t>
                </a:r>
                <a:r>
                  <a:rPr lang="en-US" dirty="0" err="1" smtClean="0"/>
                  <a:t>Schur</a:t>
                </a:r>
                <a:r>
                  <a:rPr lang="en-US" dirty="0" smtClean="0"/>
                  <a:t> decomposition (varies depending on the eigenvalues’ distribution).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6" t="-24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6" descr="Stacked bar chart representing&#10;3 series and 4 categorie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119181"/>
              </p:ext>
            </p:extLst>
          </p:nvPr>
        </p:nvGraphicFramePr>
        <p:xfrm>
          <a:off x="1586822" y="3078492"/>
          <a:ext cx="9782175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80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5234</TotalTime>
  <Words>378</Words>
  <Application>Microsoft Office PowerPoint</Application>
  <PresentationFormat>Custom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Consolas</vt:lpstr>
      <vt:lpstr>Euphemia</vt:lpstr>
      <vt:lpstr>Math 16x9</vt:lpstr>
      <vt:lpstr>Computation of matrix functions with fully automatic Schur-Parlett and Rational Krylov methods.</vt:lpstr>
      <vt:lpstr>About me</vt:lpstr>
      <vt:lpstr>Matrix Functions</vt:lpstr>
      <vt:lpstr>Schur-Parlett – dense matrix functions</vt:lpstr>
      <vt:lpstr>Schur-Parlett – automatic differentiation</vt:lpstr>
      <vt:lpstr>Schur-Parlett – numerical accuracy</vt:lpstr>
      <vt:lpstr>Schur-Parlett – performance improvements</vt:lpstr>
      <vt:lpstr>PowerPoint Presentation</vt:lpstr>
      <vt:lpstr>Schur-Parlett – performance results</vt:lpstr>
      <vt:lpstr>PowerPoint Presentation</vt:lpstr>
      <vt:lpstr>Two Content Layout with Table</vt:lpstr>
      <vt:lpstr>Two Content Layout with SmartArt</vt:lpstr>
      <vt:lpstr>Add a Slide Title - 1</vt:lpstr>
      <vt:lpstr>Add a Slide Title - 2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</dc:creator>
  <cp:lastModifiedBy>rob</cp:lastModifiedBy>
  <cp:revision>91</cp:revision>
  <dcterms:created xsi:type="dcterms:W3CDTF">2018-01-09T11:34:28Z</dcterms:created>
  <dcterms:modified xsi:type="dcterms:W3CDTF">2018-01-29T13:16:32Z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