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7" r:id="rId3"/>
    <p:sldId id="273" r:id="rId4"/>
    <p:sldId id="274" r:id="rId5"/>
    <p:sldId id="275" r:id="rId6"/>
    <p:sldId id="269" r:id="rId7"/>
    <p:sldId id="280" r:id="rId8"/>
    <p:sldId id="281" r:id="rId9"/>
    <p:sldId id="278" r:id="rId10"/>
    <p:sldId id="279" r:id="rId11"/>
    <p:sldId id="271" r:id="rId12"/>
    <p:sldId id="258" r:id="rId13"/>
    <p:sldId id="260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74" d="100"/>
          <a:sy n="74" d="100"/>
        </p:scale>
        <p:origin x="582" y="72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 (s) on randn(2500, 2500)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sqrtm</c:v>
                </c:pt>
                <c:pt idx="1">
                  <c:v>logm</c:v>
                </c:pt>
                <c:pt idx="2">
                  <c:v>expm</c:v>
                </c:pt>
                <c:pt idx="3">
                  <c:v>Schur-Parlett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69</c:v>
                </c:pt>
                <c:pt idx="1">
                  <c:v>293</c:v>
                </c:pt>
                <c:pt idx="2">
                  <c:v>46</c:v>
                </c:pt>
                <c:pt idx="3">
                  <c:v>67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558-4312-B239-36101E057B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3140896"/>
        <c:axId val="61168864"/>
      </c:barChart>
      <c:catAx>
        <c:axId val="1531408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1168864"/>
        <c:crosses val="autoZero"/>
        <c:auto val="1"/>
        <c:lblAlgn val="ctr"/>
        <c:lblOffset val="100"/>
        <c:noMultiLvlLbl val="0"/>
      </c:catAx>
      <c:valAx>
        <c:axId val="61168864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53140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83185A-2A53-4D8C-8F32-C845F2F70CBF}" type="doc">
      <dgm:prSet loTypeId="urn:microsoft.com/office/officeart/2005/8/layout/chevron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758CBA3A-9936-4C67-965C-A8DD3074879B}">
      <dgm:prSet phldrT="[Text]"/>
      <dgm:spPr/>
      <dgm:t>
        <a:bodyPr/>
        <a:lstStyle/>
        <a:p>
          <a:r>
            <a:rPr lang="en-US" dirty="0"/>
            <a:t>A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39812E31-9C15-4A6C-B8B9-78CE6FB555B1}" type="parTrans" cxnId="{F717B596-7122-4C3F-9238-14763508386B}">
      <dgm:prSet/>
      <dgm:spPr/>
      <dgm:t>
        <a:bodyPr/>
        <a:lstStyle/>
        <a:p>
          <a:endParaRPr lang="en-US"/>
        </a:p>
      </dgm:t>
    </dgm:pt>
    <dgm:pt modelId="{290E9CBE-1634-47AD-B973-508944073D35}" type="sibTrans" cxnId="{F717B596-7122-4C3F-9238-14763508386B}">
      <dgm:prSet/>
      <dgm:spPr/>
      <dgm:t>
        <a:bodyPr/>
        <a:lstStyle/>
        <a:p>
          <a:endParaRPr lang="en-US"/>
        </a:p>
      </dgm:t>
    </dgm:pt>
    <dgm:pt modelId="{E90264E4-81CE-47E1-80E3-2624D8E5DFEE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A"/>
        </a:ext>
      </dgm:extLst>
    </dgm:pt>
    <dgm:pt modelId="{79881485-DDC4-4A70-AA7E-393B9FD5747B}" type="parTrans" cxnId="{F3B89C52-602F-49F7-B10E-F3B64BCDF706}">
      <dgm:prSet/>
      <dgm:spPr/>
      <dgm:t>
        <a:bodyPr/>
        <a:lstStyle/>
        <a:p>
          <a:endParaRPr lang="en-US"/>
        </a:p>
      </dgm:t>
    </dgm:pt>
    <dgm:pt modelId="{F41EE2E3-AB57-4E33-8FAD-2DCFFB467FDC}" type="sibTrans" cxnId="{F3B89C52-602F-49F7-B10E-F3B64BCDF706}">
      <dgm:prSet/>
      <dgm:spPr/>
      <dgm:t>
        <a:bodyPr/>
        <a:lstStyle/>
        <a:p>
          <a:endParaRPr lang="en-US"/>
        </a:p>
      </dgm:t>
    </dgm:pt>
    <dgm:pt modelId="{B8D53E29-122A-46E1-B481-B57598D97444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EF8E1F9D-EFFE-4283-A7B6-A44D3292ACA4}" type="parTrans" cxnId="{C5FFCAE6-64D2-4A77-B85B-A376B2EE8E4F}">
      <dgm:prSet/>
      <dgm:spPr/>
      <dgm:t>
        <a:bodyPr/>
        <a:lstStyle/>
        <a:p>
          <a:endParaRPr lang="en-US"/>
        </a:p>
      </dgm:t>
    </dgm:pt>
    <dgm:pt modelId="{99B04B81-08CA-46AC-951C-217069AEF451}" type="sibTrans" cxnId="{C5FFCAE6-64D2-4A77-B85B-A376B2EE8E4F}">
      <dgm:prSet/>
      <dgm:spPr/>
      <dgm:t>
        <a:bodyPr/>
        <a:lstStyle/>
        <a:p>
          <a:endParaRPr lang="en-US"/>
        </a:p>
      </dgm:t>
    </dgm:pt>
    <dgm:pt modelId="{15031D9C-993C-4715-A26F-56D8831933EB}">
      <dgm:prSet phldrT="[Text]"/>
      <dgm:spPr/>
      <dgm:t>
        <a:bodyPr/>
        <a:lstStyle/>
        <a:p>
          <a:r>
            <a:rPr lang="en-US" dirty="0"/>
            <a:t>B</a:t>
          </a:r>
        </a:p>
      </dgm:t>
      <dgm:extLst>
        <a:ext uri="{E40237B7-FDA0-4F09-8148-C483321AD2D9}">
          <dgm14:cNvPr xmlns:dgm14="http://schemas.microsoft.com/office/drawing/2010/diagram" id="0" name="" title="Group B"/>
        </a:ext>
      </dgm:extLst>
    </dgm:pt>
    <dgm:pt modelId="{77530735-8AD3-469C-AEC2-B5B17A08AF65}" type="parTrans" cxnId="{C8C2ADA0-316E-46E3-A4D5-49BD4A9A4B0B}">
      <dgm:prSet/>
      <dgm:spPr/>
      <dgm:t>
        <a:bodyPr/>
        <a:lstStyle/>
        <a:p>
          <a:endParaRPr lang="en-US"/>
        </a:p>
      </dgm:t>
    </dgm:pt>
    <dgm:pt modelId="{FB1D36D5-798A-40AA-91C3-3F3E5AF1A86F}" type="sibTrans" cxnId="{C8C2ADA0-316E-46E3-A4D5-49BD4A9A4B0B}">
      <dgm:prSet/>
      <dgm:spPr/>
      <dgm:t>
        <a:bodyPr/>
        <a:lstStyle/>
        <a:p>
          <a:endParaRPr lang="en-US"/>
        </a:p>
      </dgm:t>
    </dgm:pt>
    <dgm:pt modelId="{07B93839-AE15-473C-B47B-27FA5DBEE4E9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B"/>
        </a:ext>
      </dgm:extLst>
    </dgm:pt>
    <dgm:pt modelId="{2BEFC288-C4D1-45AF-B679-7A41333941DE}" type="parTrans" cxnId="{4D38D698-DC6D-4926-9520-43A255B536D4}">
      <dgm:prSet/>
      <dgm:spPr/>
      <dgm:t>
        <a:bodyPr/>
        <a:lstStyle/>
        <a:p>
          <a:endParaRPr lang="en-US"/>
        </a:p>
      </dgm:t>
    </dgm:pt>
    <dgm:pt modelId="{0468DBFC-CB2D-4B3A-AAE7-09352D12344E}" type="sibTrans" cxnId="{4D38D698-DC6D-4926-9520-43A255B536D4}">
      <dgm:prSet/>
      <dgm:spPr/>
      <dgm:t>
        <a:bodyPr/>
        <a:lstStyle/>
        <a:p>
          <a:endParaRPr lang="en-US"/>
        </a:p>
      </dgm:t>
    </dgm:pt>
    <dgm:pt modelId="{23C50191-A44D-4110-97C1-1DC6F9FD79CA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E183CF6D-105A-4EAB-A780-A97B120C1182}" type="parTrans" cxnId="{A71F00B0-D098-4236-AD79-95FC48F754F5}">
      <dgm:prSet/>
      <dgm:spPr/>
      <dgm:t>
        <a:bodyPr/>
        <a:lstStyle/>
        <a:p>
          <a:endParaRPr lang="en-US"/>
        </a:p>
      </dgm:t>
    </dgm:pt>
    <dgm:pt modelId="{8625F877-DCE4-4E39-929E-7FA0A761B660}" type="sibTrans" cxnId="{A71F00B0-D098-4236-AD79-95FC48F754F5}">
      <dgm:prSet/>
      <dgm:spPr/>
      <dgm:t>
        <a:bodyPr/>
        <a:lstStyle/>
        <a:p>
          <a:endParaRPr lang="en-US"/>
        </a:p>
      </dgm:t>
    </dgm:pt>
    <dgm:pt modelId="{2936D842-720E-4365-AD39-F6EAEC441633}">
      <dgm:prSet phldrT="[Text]"/>
      <dgm:spPr/>
      <dgm:t>
        <a:bodyPr/>
        <a:lstStyle/>
        <a:p>
          <a:r>
            <a:rPr lang="en-US" dirty="0"/>
            <a:t>C</a:t>
          </a:r>
        </a:p>
      </dgm:t>
      <dgm:extLst>
        <a:ext uri="{E40237B7-FDA0-4F09-8148-C483321AD2D9}">
          <dgm14:cNvPr xmlns:dgm14="http://schemas.microsoft.com/office/drawing/2010/diagram" id="0" name="" title="Group C"/>
        </a:ext>
      </dgm:extLst>
    </dgm:pt>
    <dgm:pt modelId="{13139645-28B0-41D9-8ED9-DA67D736E51B}" type="parTrans" cxnId="{3A8ECB28-E23B-45B6-8C84-8AF5114507DE}">
      <dgm:prSet/>
      <dgm:spPr/>
      <dgm:t>
        <a:bodyPr/>
        <a:lstStyle/>
        <a:p>
          <a:endParaRPr lang="en-US"/>
        </a:p>
      </dgm:t>
    </dgm:pt>
    <dgm:pt modelId="{96C19FF6-672B-4588-9D93-2A932D4ACF8D}" type="sibTrans" cxnId="{3A8ECB28-E23B-45B6-8C84-8AF5114507DE}">
      <dgm:prSet/>
      <dgm:spPr/>
      <dgm:t>
        <a:bodyPr/>
        <a:lstStyle/>
        <a:p>
          <a:endParaRPr lang="en-US"/>
        </a:p>
      </dgm:t>
    </dgm:pt>
    <dgm:pt modelId="{A05E8D05-15E6-4BEC-B725-D745A48258D3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C"/>
        </a:ext>
      </dgm:extLst>
    </dgm:pt>
    <dgm:pt modelId="{29C49A6E-36B2-41D1-83D5-6B58713D5DAF}" type="parTrans" cxnId="{EFE22C42-C667-4B7A-8208-6758BAEC1445}">
      <dgm:prSet/>
      <dgm:spPr/>
      <dgm:t>
        <a:bodyPr/>
        <a:lstStyle/>
        <a:p>
          <a:endParaRPr lang="en-US"/>
        </a:p>
      </dgm:t>
    </dgm:pt>
    <dgm:pt modelId="{EA09E308-F440-47C6-8C86-B63BABC170D9}" type="sibTrans" cxnId="{EFE22C42-C667-4B7A-8208-6758BAEC1445}">
      <dgm:prSet/>
      <dgm:spPr/>
      <dgm:t>
        <a:bodyPr/>
        <a:lstStyle/>
        <a:p>
          <a:endParaRPr lang="en-US"/>
        </a:p>
      </dgm:t>
    </dgm:pt>
    <dgm:pt modelId="{501543CC-DA58-457B-906B-32038F856438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5E67377B-1C69-4BC4-AA80-867A0F76CC63}" type="parTrans" cxnId="{828862EB-D32C-4FA8-A0B8-53A1BB9A1CA8}">
      <dgm:prSet/>
      <dgm:spPr/>
      <dgm:t>
        <a:bodyPr/>
        <a:lstStyle/>
        <a:p>
          <a:endParaRPr lang="en-US"/>
        </a:p>
      </dgm:t>
    </dgm:pt>
    <dgm:pt modelId="{C9786BDC-DE69-4580-9357-6DFCD292EB5B}" type="sibTrans" cxnId="{828862EB-D32C-4FA8-A0B8-53A1BB9A1CA8}">
      <dgm:prSet/>
      <dgm:spPr/>
      <dgm:t>
        <a:bodyPr/>
        <a:lstStyle/>
        <a:p>
          <a:endParaRPr lang="en-US"/>
        </a:p>
      </dgm:t>
    </dgm:pt>
    <dgm:pt modelId="{E80E23AD-ECAE-46D2-92A5-71CA9074EED7}" type="pres">
      <dgm:prSet presAssocID="{3183185A-2A53-4D8C-8F32-C845F2F70CB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63DDCCD6-3F31-4095-8E42-5BBFC31B83BE}" type="pres">
      <dgm:prSet presAssocID="{758CBA3A-9936-4C67-965C-A8DD3074879B}" presName="composite" presStyleCnt="0"/>
      <dgm:spPr/>
    </dgm:pt>
    <dgm:pt modelId="{C0AF5CB7-6C4F-49BC-8738-E4DE0AC00B72}" type="pres">
      <dgm:prSet presAssocID="{758CBA3A-9936-4C67-965C-A8DD3074879B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E09DE89-66C0-478D-8170-8F0BC920F1EB}" type="pres">
      <dgm:prSet presAssocID="{758CBA3A-9936-4C67-965C-A8DD3074879B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2E78D13-8FB5-4AEC-B5C0-881B683FCF22}" type="pres">
      <dgm:prSet presAssocID="{290E9CBE-1634-47AD-B973-508944073D35}" presName="sp" presStyleCnt="0"/>
      <dgm:spPr/>
    </dgm:pt>
    <dgm:pt modelId="{E529DD28-A6C8-4185-BA28-3A73741EACF4}" type="pres">
      <dgm:prSet presAssocID="{15031D9C-993C-4715-A26F-56D8831933EB}" presName="composite" presStyleCnt="0"/>
      <dgm:spPr/>
    </dgm:pt>
    <dgm:pt modelId="{29EA1718-F619-46D8-B505-CF1DDA71B8BF}" type="pres">
      <dgm:prSet presAssocID="{15031D9C-993C-4715-A26F-56D8831933EB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96267EA-EF01-411B-8D37-95F44BBB68D3}" type="pres">
      <dgm:prSet presAssocID="{15031D9C-993C-4715-A26F-56D8831933EB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CCED8E1-297A-4834-9FC1-39D8E59A67B1}" type="pres">
      <dgm:prSet presAssocID="{FB1D36D5-798A-40AA-91C3-3F3E5AF1A86F}" presName="sp" presStyleCnt="0"/>
      <dgm:spPr/>
    </dgm:pt>
    <dgm:pt modelId="{95036E43-6C97-4BF5-8CB3-7871077B6900}" type="pres">
      <dgm:prSet presAssocID="{2936D842-720E-4365-AD39-F6EAEC441633}" presName="composite" presStyleCnt="0"/>
      <dgm:spPr/>
    </dgm:pt>
    <dgm:pt modelId="{E7C44091-B50A-4CB0-98F0-E70A01DD36F4}" type="pres">
      <dgm:prSet presAssocID="{2936D842-720E-4365-AD39-F6EAEC441633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68EF0610-07B4-40C7-AD99-F2285099C2E4}" type="pres">
      <dgm:prSet presAssocID="{2936D842-720E-4365-AD39-F6EAEC441633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4D38D698-DC6D-4926-9520-43A255B536D4}" srcId="{15031D9C-993C-4715-A26F-56D8831933EB}" destId="{07B93839-AE15-473C-B47B-27FA5DBEE4E9}" srcOrd="0" destOrd="0" parTransId="{2BEFC288-C4D1-45AF-B679-7A41333941DE}" sibTransId="{0468DBFC-CB2D-4B3A-AAE7-09352D12344E}"/>
    <dgm:cxn modelId="{C5FFCAE6-64D2-4A77-B85B-A376B2EE8E4F}" srcId="{758CBA3A-9936-4C67-965C-A8DD3074879B}" destId="{B8D53E29-122A-46E1-B481-B57598D97444}" srcOrd="1" destOrd="0" parTransId="{EF8E1F9D-EFFE-4283-A7B6-A44D3292ACA4}" sibTransId="{99B04B81-08CA-46AC-951C-217069AEF451}"/>
    <dgm:cxn modelId="{4684350B-06FE-48D5-B3C1-163A56F1155A}" type="presOf" srcId="{07B93839-AE15-473C-B47B-27FA5DBEE4E9}" destId="{C96267EA-EF01-411B-8D37-95F44BBB68D3}" srcOrd="0" destOrd="0" presId="urn:microsoft.com/office/officeart/2005/8/layout/chevron2"/>
    <dgm:cxn modelId="{C8C2ADA0-316E-46E3-A4D5-49BD4A9A4B0B}" srcId="{3183185A-2A53-4D8C-8F32-C845F2F70CBF}" destId="{15031D9C-993C-4715-A26F-56D8831933EB}" srcOrd="1" destOrd="0" parTransId="{77530735-8AD3-469C-AEC2-B5B17A08AF65}" sibTransId="{FB1D36D5-798A-40AA-91C3-3F3E5AF1A86F}"/>
    <dgm:cxn modelId="{CCB2FC69-48E6-4186-BB69-434FE6081740}" type="presOf" srcId="{B8D53E29-122A-46E1-B481-B57598D97444}" destId="{0E09DE89-66C0-478D-8170-8F0BC920F1EB}" srcOrd="0" destOrd="1" presId="urn:microsoft.com/office/officeart/2005/8/layout/chevron2"/>
    <dgm:cxn modelId="{B16F9628-8397-4FE5-BC4D-5FC1A248AC83}" type="presOf" srcId="{15031D9C-993C-4715-A26F-56D8831933EB}" destId="{29EA1718-F619-46D8-B505-CF1DDA71B8BF}" srcOrd="0" destOrd="0" presId="urn:microsoft.com/office/officeart/2005/8/layout/chevron2"/>
    <dgm:cxn modelId="{2AAAB321-6446-48E6-A15F-5701A9441C34}" type="presOf" srcId="{501543CC-DA58-457B-906B-32038F856438}" destId="{68EF0610-07B4-40C7-AD99-F2285099C2E4}" srcOrd="0" destOrd="1" presId="urn:microsoft.com/office/officeart/2005/8/layout/chevron2"/>
    <dgm:cxn modelId="{CC2F2B2A-04B7-4809-A4A4-4104809974E6}" type="presOf" srcId="{A05E8D05-15E6-4BEC-B725-D745A48258D3}" destId="{68EF0610-07B4-40C7-AD99-F2285099C2E4}" srcOrd="0" destOrd="0" presId="urn:microsoft.com/office/officeart/2005/8/layout/chevron2"/>
    <dgm:cxn modelId="{46D65943-0A7C-46F6-A9D3-BDC8883577AD}" type="presOf" srcId="{23C50191-A44D-4110-97C1-1DC6F9FD79CA}" destId="{C96267EA-EF01-411B-8D37-95F44BBB68D3}" srcOrd="0" destOrd="1" presId="urn:microsoft.com/office/officeart/2005/8/layout/chevron2"/>
    <dgm:cxn modelId="{828862EB-D32C-4FA8-A0B8-53A1BB9A1CA8}" srcId="{2936D842-720E-4365-AD39-F6EAEC441633}" destId="{501543CC-DA58-457B-906B-32038F856438}" srcOrd="1" destOrd="0" parTransId="{5E67377B-1C69-4BC4-AA80-867A0F76CC63}" sibTransId="{C9786BDC-DE69-4580-9357-6DFCD292EB5B}"/>
    <dgm:cxn modelId="{3A8ECB28-E23B-45B6-8C84-8AF5114507DE}" srcId="{3183185A-2A53-4D8C-8F32-C845F2F70CBF}" destId="{2936D842-720E-4365-AD39-F6EAEC441633}" srcOrd="2" destOrd="0" parTransId="{13139645-28B0-41D9-8ED9-DA67D736E51B}" sibTransId="{96C19FF6-672B-4588-9D93-2A932D4ACF8D}"/>
    <dgm:cxn modelId="{5F92077A-D266-43D8-B1E4-282FB69A0EF5}" type="presOf" srcId="{3183185A-2A53-4D8C-8F32-C845F2F70CBF}" destId="{E80E23AD-ECAE-46D2-92A5-71CA9074EED7}" srcOrd="0" destOrd="0" presId="urn:microsoft.com/office/officeart/2005/8/layout/chevron2"/>
    <dgm:cxn modelId="{A71F00B0-D098-4236-AD79-95FC48F754F5}" srcId="{15031D9C-993C-4715-A26F-56D8831933EB}" destId="{23C50191-A44D-4110-97C1-1DC6F9FD79CA}" srcOrd="1" destOrd="0" parTransId="{E183CF6D-105A-4EAB-A780-A97B120C1182}" sibTransId="{8625F877-DCE4-4E39-929E-7FA0A761B660}"/>
    <dgm:cxn modelId="{71B43602-5819-468F-A340-DA5A96BA033E}" type="presOf" srcId="{758CBA3A-9936-4C67-965C-A8DD3074879B}" destId="{C0AF5CB7-6C4F-49BC-8738-E4DE0AC00B72}" srcOrd="0" destOrd="0" presId="urn:microsoft.com/office/officeart/2005/8/layout/chevron2"/>
    <dgm:cxn modelId="{B3B75767-F5F8-4491-90D5-5742EB2BC878}" type="presOf" srcId="{E90264E4-81CE-47E1-80E3-2624D8E5DFEE}" destId="{0E09DE89-66C0-478D-8170-8F0BC920F1EB}" srcOrd="0" destOrd="0" presId="urn:microsoft.com/office/officeart/2005/8/layout/chevron2"/>
    <dgm:cxn modelId="{EFE22C42-C667-4B7A-8208-6758BAEC1445}" srcId="{2936D842-720E-4365-AD39-F6EAEC441633}" destId="{A05E8D05-15E6-4BEC-B725-D745A48258D3}" srcOrd="0" destOrd="0" parTransId="{29C49A6E-36B2-41D1-83D5-6B58713D5DAF}" sibTransId="{EA09E308-F440-47C6-8C86-B63BABC170D9}"/>
    <dgm:cxn modelId="{F717B596-7122-4C3F-9238-14763508386B}" srcId="{3183185A-2A53-4D8C-8F32-C845F2F70CBF}" destId="{758CBA3A-9936-4C67-965C-A8DD3074879B}" srcOrd="0" destOrd="0" parTransId="{39812E31-9C15-4A6C-B8B9-78CE6FB555B1}" sibTransId="{290E9CBE-1634-47AD-B973-508944073D35}"/>
    <dgm:cxn modelId="{F3B89C52-602F-49F7-B10E-F3B64BCDF706}" srcId="{758CBA3A-9936-4C67-965C-A8DD3074879B}" destId="{E90264E4-81CE-47E1-80E3-2624D8E5DFEE}" srcOrd="0" destOrd="0" parTransId="{79881485-DDC4-4A70-AA7E-393B9FD5747B}" sibTransId="{F41EE2E3-AB57-4E33-8FAD-2DCFFB467FDC}"/>
    <dgm:cxn modelId="{4333FB74-FEDF-4697-9A39-612F6D8B9AB6}" type="presOf" srcId="{2936D842-720E-4365-AD39-F6EAEC441633}" destId="{E7C44091-B50A-4CB0-98F0-E70A01DD36F4}" srcOrd="0" destOrd="0" presId="urn:microsoft.com/office/officeart/2005/8/layout/chevron2"/>
    <dgm:cxn modelId="{135E7873-A46E-4154-8EE3-52AAA60564FD}" type="presParOf" srcId="{E80E23AD-ECAE-46D2-92A5-71CA9074EED7}" destId="{63DDCCD6-3F31-4095-8E42-5BBFC31B83BE}" srcOrd="0" destOrd="0" presId="urn:microsoft.com/office/officeart/2005/8/layout/chevron2"/>
    <dgm:cxn modelId="{A9FAD751-EA16-40A5-97AE-3F69AE5C1837}" type="presParOf" srcId="{63DDCCD6-3F31-4095-8E42-5BBFC31B83BE}" destId="{C0AF5CB7-6C4F-49BC-8738-E4DE0AC00B72}" srcOrd="0" destOrd="0" presId="urn:microsoft.com/office/officeart/2005/8/layout/chevron2"/>
    <dgm:cxn modelId="{D4F1CFD9-FAA1-4448-ABAA-E3FEFCB6CAF1}" type="presParOf" srcId="{63DDCCD6-3F31-4095-8E42-5BBFC31B83BE}" destId="{0E09DE89-66C0-478D-8170-8F0BC920F1EB}" srcOrd="1" destOrd="0" presId="urn:microsoft.com/office/officeart/2005/8/layout/chevron2"/>
    <dgm:cxn modelId="{2E2E534E-4D39-4D42-98E3-8E839879F75B}" type="presParOf" srcId="{E80E23AD-ECAE-46D2-92A5-71CA9074EED7}" destId="{52E78D13-8FB5-4AEC-B5C0-881B683FCF22}" srcOrd="1" destOrd="0" presId="urn:microsoft.com/office/officeart/2005/8/layout/chevron2"/>
    <dgm:cxn modelId="{E68FD358-61E9-4B14-947B-E013AD32E758}" type="presParOf" srcId="{E80E23AD-ECAE-46D2-92A5-71CA9074EED7}" destId="{E529DD28-A6C8-4185-BA28-3A73741EACF4}" srcOrd="2" destOrd="0" presId="urn:microsoft.com/office/officeart/2005/8/layout/chevron2"/>
    <dgm:cxn modelId="{ADDEDC8D-E08F-431C-8144-0F1630B4A0CB}" type="presParOf" srcId="{E529DD28-A6C8-4185-BA28-3A73741EACF4}" destId="{29EA1718-F619-46D8-B505-CF1DDA71B8BF}" srcOrd="0" destOrd="0" presId="urn:microsoft.com/office/officeart/2005/8/layout/chevron2"/>
    <dgm:cxn modelId="{D8DF5C2A-E654-4638-8D6A-DD69C6F02065}" type="presParOf" srcId="{E529DD28-A6C8-4185-BA28-3A73741EACF4}" destId="{C96267EA-EF01-411B-8D37-95F44BBB68D3}" srcOrd="1" destOrd="0" presId="urn:microsoft.com/office/officeart/2005/8/layout/chevron2"/>
    <dgm:cxn modelId="{8CA69AEF-3F6A-4CF3-AA93-E24960786D06}" type="presParOf" srcId="{E80E23AD-ECAE-46D2-92A5-71CA9074EED7}" destId="{4CCED8E1-297A-4834-9FC1-39D8E59A67B1}" srcOrd="3" destOrd="0" presId="urn:microsoft.com/office/officeart/2005/8/layout/chevron2"/>
    <dgm:cxn modelId="{23553970-4502-4F21-A038-1A6EF7082C03}" type="presParOf" srcId="{E80E23AD-ECAE-46D2-92A5-71CA9074EED7}" destId="{95036E43-6C97-4BF5-8CB3-7871077B6900}" srcOrd="4" destOrd="0" presId="urn:microsoft.com/office/officeart/2005/8/layout/chevron2"/>
    <dgm:cxn modelId="{2BCE6584-740F-4DE0-9BB4-2B4E6DC85A9E}" type="presParOf" srcId="{95036E43-6C97-4BF5-8CB3-7871077B6900}" destId="{E7C44091-B50A-4CB0-98F0-E70A01DD36F4}" srcOrd="0" destOrd="0" presId="urn:microsoft.com/office/officeart/2005/8/layout/chevron2"/>
    <dgm:cxn modelId="{EEBB7F6E-84DC-4C03-95AA-EA05A012B25A}" type="presParOf" srcId="{95036E43-6C97-4BF5-8CB3-7871077B6900}" destId="{68EF0610-07B4-40C7-AD99-F2285099C2E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F5CB7-6C4F-49BC-8738-E4DE0AC00B72}">
      <dsp:nvSpPr>
        <dsp:cNvPr id="0" name=""/>
        <dsp:cNvSpPr/>
      </dsp:nvSpPr>
      <dsp:spPr>
        <a:xfrm rot="5400000">
          <a:off x="-247798" y="249366"/>
          <a:ext cx="1651992" cy="115639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A</a:t>
          </a:r>
        </a:p>
      </dsp:txBody>
      <dsp:txXfrm rot="-5400000">
        <a:off x="1" y="579764"/>
        <a:ext cx="1156394" cy="495598"/>
      </dsp:txXfrm>
    </dsp:sp>
    <dsp:sp modelId="{0E09DE89-66C0-478D-8170-8F0BC920F1EB}">
      <dsp:nvSpPr>
        <dsp:cNvPr id="0" name=""/>
        <dsp:cNvSpPr/>
      </dsp:nvSpPr>
      <dsp:spPr>
        <a:xfrm rot="5400000">
          <a:off x="2448743" y="-1290781"/>
          <a:ext cx="1073794" cy="365849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/>
            <a:t>Task 1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/>
            <a:t>Task 2</a:t>
          </a:r>
        </a:p>
      </dsp:txBody>
      <dsp:txXfrm rot="-5400000">
        <a:off x="1156394" y="53986"/>
        <a:ext cx="3606075" cy="968958"/>
      </dsp:txXfrm>
    </dsp:sp>
    <dsp:sp modelId="{29EA1718-F619-46D8-B505-CF1DDA71B8BF}">
      <dsp:nvSpPr>
        <dsp:cNvPr id="0" name=""/>
        <dsp:cNvSpPr/>
      </dsp:nvSpPr>
      <dsp:spPr>
        <a:xfrm rot="5400000">
          <a:off x="-247798" y="1707802"/>
          <a:ext cx="1651992" cy="115639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B</a:t>
          </a:r>
        </a:p>
      </dsp:txBody>
      <dsp:txXfrm rot="-5400000">
        <a:off x="1" y="2038200"/>
        <a:ext cx="1156394" cy="495598"/>
      </dsp:txXfrm>
    </dsp:sp>
    <dsp:sp modelId="{C96267EA-EF01-411B-8D37-95F44BBB68D3}">
      <dsp:nvSpPr>
        <dsp:cNvPr id="0" name=""/>
        <dsp:cNvSpPr/>
      </dsp:nvSpPr>
      <dsp:spPr>
        <a:xfrm rot="5400000">
          <a:off x="2448743" y="167654"/>
          <a:ext cx="1073794" cy="365849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/>
            <a:t>Task 1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/>
            <a:t>Task 2</a:t>
          </a:r>
        </a:p>
      </dsp:txBody>
      <dsp:txXfrm rot="-5400000">
        <a:off x="1156394" y="1512421"/>
        <a:ext cx="3606075" cy="968958"/>
      </dsp:txXfrm>
    </dsp:sp>
    <dsp:sp modelId="{E7C44091-B50A-4CB0-98F0-E70A01DD36F4}">
      <dsp:nvSpPr>
        <dsp:cNvPr id="0" name=""/>
        <dsp:cNvSpPr/>
      </dsp:nvSpPr>
      <dsp:spPr>
        <a:xfrm rot="5400000">
          <a:off x="-247798" y="3166238"/>
          <a:ext cx="1651992" cy="115639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C</a:t>
          </a:r>
        </a:p>
      </dsp:txBody>
      <dsp:txXfrm rot="-5400000">
        <a:off x="1" y="3496636"/>
        <a:ext cx="1156394" cy="495598"/>
      </dsp:txXfrm>
    </dsp:sp>
    <dsp:sp modelId="{68EF0610-07B4-40C7-AD99-F2285099C2E4}">
      <dsp:nvSpPr>
        <dsp:cNvPr id="0" name=""/>
        <dsp:cNvSpPr/>
      </dsp:nvSpPr>
      <dsp:spPr>
        <a:xfrm rot="5400000">
          <a:off x="2448743" y="1626090"/>
          <a:ext cx="1073794" cy="365849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/>
            <a:t>Task 1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/>
            <a:t>Task 2</a:t>
          </a:r>
        </a:p>
      </dsp:txBody>
      <dsp:txXfrm rot="-5400000">
        <a:off x="1156394" y="2970857"/>
        <a:ext cx="3606075" cy="968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1/31/2018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1/31/2018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1/31/2018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1/31/2018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1/31/2018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1/31/2018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1/31/2018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1/31/2018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1.png"/><Relationship Id="rId4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268760"/>
            <a:ext cx="8329031" cy="2680127"/>
          </a:xfrm>
        </p:spPr>
        <p:txBody>
          <a:bodyPr/>
          <a:lstStyle/>
          <a:p>
            <a:r>
              <a:rPr lang="en-US" sz="4000" dirty="0" smtClean="0"/>
              <a:t>Computation </a:t>
            </a:r>
            <a:r>
              <a:rPr lang="en-US" sz="4000" dirty="0"/>
              <a:t>of matrix functions with fully automatic </a:t>
            </a:r>
            <a:r>
              <a:rPr lang="en-US" sz="4000" dirty="0" err="1"/>
              <a:t>Schur-Parlett</a:t>
            </a:r>
            <a:r>
              <a:rPr lang="en-US" sz="4000" dirty="0"/>
              <a:t> and Rational </a:t>
            </a:r>
            <a:r>
              <a:rPr lang="en-US" sz="4000" dirty="0" err="1"/>
              <a:t>Krylov</a:t>
            </a:r>
            <a:r>
              <a:rPr lang="en-US" sz="4000" dirty="0"/>
              <a:t> methods</a:t>
            </a:r>
            <a:r>
              <a:rPr lang="en-US" sz="4000" dirty="0" smtClean="0"/>
              <a:t>.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66402" y="5085184"/>
            <a:ext cx="7516442" cy="111608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Roberto </a:t>
            </a:r>
            <a:r>
              <a:rPr lang="en-US" sz="2800" dirty="0" err="1" smtClean="0"/>
              <a:t>Zanotto</a:t>
            </a:r>
            <a:r>
              <a:rPr lang="en-US" sz="2800" dirty="0" smtClean="0"/>
              <a:t> </a:t>
            </a:r>
            <a:r>
              <a:rPr lang="en-US" sz="2800" dirty="0"/>
              <a:t>| </a:t>
            </a:r>
            <a:r>
              <a:rPr lang="en-US" sz="2800" dirty="0" smtClean="0"/>
              <a:t>PD2GGALN 2018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494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SmartArt</a:t>
            </a:r>
            <a:endParaRPr lang="en-US" dirty="0"/>
          </a:p>
        </p:txBody>
      </p:sp>
      <p:graphicFrame>
        <p:nvGraphicFramePr>
          <p:cNvPr id="6" name="Content Placeholder 5" descr="Vertical Chevron List diagram showing 3 groups arranged one below the other with bullet pointed tasks in each group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39683335"/>
              </p:ext>
            </p:extLst>
          </p:nvPr>
        </p:nvGraphicFramePr>
        <p:xfrm>
          <a:off x="1593850" y="1600200"/>
          <a:ext cx="481488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51372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a Slide Title - 1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a Slide Title - 2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9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154076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Computer Science student at the University of Pisa.</a:t>
            </a:r>
          </a:p>
          <a:p>
            <a:pPr marL="0" indent="0">
              <a:buNone/>
            </a:pPr>
            <a:r>
              <a:rPr lang="en-US" dirty="0" smtClean="0"/>
              <a:t>Master’s </a:t>
            </a:r>
            <a:r>
              <a:rPr lang="en-US" dirty="0"/>
              <a:t>d</a:t>
            </a:r>
            <a:r>
              <a:rPr lang="en-US" dirty="0" smtClean="0"/>
              <a:t>egree thesis under supervision of professor Federico </a:t>
            </a:r>
            <a:r>
              <a:rPr lang="en-US" dirty="0" err="1" smtClean="0"/>
              <a:t>Poloni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itle 12"/>
          <p:cNvSpPr txBox="1">
            <a:spLocks/>
          </p:cNvSpPr>
          <p:nvPr/>
        </p:nvSpPr>
        <p:spPr>
          <a:xfrm>
            <a:off x="1593436" y="2996952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MatFun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3"/>
              <p:cNvSpPr txBox="1">
                <a:spLocks/>
              </p:cNvSpPr>
              <p:nvPr/>
            </p:nvSpPr>
            <p:spPr>
              <a:xfrm>
                <a:off x="1593436" y="4419352"/>
                <a:ext cx="9782801" cy="15407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46888" indent="-246888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Font typeface="Euphemia" pitchFamily="34" charset="0"/>
                  <a:buChar char="›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26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784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441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0992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7568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414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8072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1729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Euphemia" pitchFamily="34" charset="0"/>
                  <a:buNone/>
                </a:pPr>
                <a:r>
                  <a:rPr lang="en-US" dirty="0" smtClean="0"/>
                  <a:t>A Julia package for computing dense and sparse matrix functions automatically (no user input other than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).</a:t>
                </a:r>
              </a:p>
              <a:p>
                <a:pPr marL="0" indent="0">
                  <a:buNone/>
                </a:pPr>
                <a:r>
                  <a:rPr lang="en-US" dirty="0"/>
                  <a:t>https://github.com/robzan8/MatFun.jl</a:t>
                </a:r>
              </a:p>
            </p:txBody>
          </p:sp>
        </mc:Choice>
        <mc:Fallback xmlns="">
          <p:sp>
            <p:nvSpPr>
              <p:cNvPr id="5" name="Content Placeholder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436" y="4419352"/>
                <a:ext cx="9782801" cy="1540768"/>
              </a:xfrm>
              <a:prstGeom prst="rect">
                <a:avLst/>
              </a:prstGeom>
              <a:blipFill rotWithShape="0">
                <a:blip r:embed="rId2"/>
                <a:stretch>
                  <a:fillRect l="-1121" t="-592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2025352"/>
                <a:ext cx="9782801" cy="45720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), </m:t>
                    </m:r>
                    <m:r>
                      <m:rPr>
                        <m:sty m:val="p"/>
                      </m:rPr>
                      <a:rPr lang="en-US" i="1" dirty="0" err="1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)…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is a square matrix.</a:t>
                </a:r>
              </a:p>
              <a:p>
                <a:pPr marL="0" indent="0">
                  <a:buNone/>
                </a:pPr>
                <a:r>
                  <a:rPr lang="en-US" dirty="0" smtClean="0"/>
                  <a:t>Key factor: values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and its derivatives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’s spectrum.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Some specialized methods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𝑒𝑥𝑝𝑚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𝑙𝑜𝑔𝑚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𝑠𝑞𝑟𝑡𝑚</m:t>
                    </m:r>
                  </m:oMath>
                </a14:m>
                <a:r>
                  <a:rPr lang="en-US" dirty="0" smtClean="0"/>
                  <a:t>), we are looking for generic ones.</a:t>
                </a:r>
                <a:endParaRPr lang="en-US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2025352"/>
                <a:ext cx="9782801" cy="4572000"/>
              </a:xfrm>
              <a:blipFill rotWithShape="0">
                <a:blip r:embed="rId2"/>
                <a:stretch>
                  <a:fillRect l="-1246" t="-2400" r="-81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523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-115093"/>
            <a:ext cx="9782801" cy="1239837"/>
          </a:xfrm>
        </p:spPr>
        <p:txBody>
          <a:bodyPr>
            <a:normAutofit/>
          </a:bodyPr>
          <a:lstStyle/>
          <a:p>
            <a:r>
              <a:rPr lang="en-US" dirty="0" err="1" smtClean="0"/>
              <a:t>Schur-Parlett</a:t>
            </a:r>
            <a:r>
              <a:rPr lang="en-US" dirty="0" smtClean="0"/>
              <a:t> – dense matrix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700808"/>
                <a:ext cx="5869128" cy="54738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𝑄𝑇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it-IT" b="0" i="0" dirty="0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𝑄𝑓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Need to compute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r>
                  <a:rPr lang="en-US" dirty="0" smtClean="0"/>
                  <a:t>Group eigenvalues in blocks by proximity;</a:t>
                </a:r>
              </a:p>
              <a:p>
                <a:r>
                  <a:rPr lang="en-US" dirty="0" smtClean="0"/>
                  <a:t>Compute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of diagonal blocks with Taylor;</a:t>
                </a:r>
              </a:p>
              <a:p>
                <a:r>
                  <a:rPr lang="en-US" dirty="0" smtClean="0"/>
                  <a:t>Use the </a:t>
                </a:r>
                <a:r>
                  <a:rPr lang="en-US" dirty="0" err="1" smtClean="0"/>
                  <a:t>Parlett</a:t>
                </a:r>
                <a:r>
                  <a:rPr lang="en-US" dirty="0" smtClean="0"/>
                  <a:t> recurrence: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sSub>
                      <m:sSubPr>
                        <m:ctrlPr>
                          <a:rPr lang="it-IT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𝑗𝑗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𝑗𝑗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700808"/>
                <a:ext cx="5869128" cy="5473824"/>
              </a:xfrm>
              <a:blipFill rotWithShape="0">
                <a:blip r:embed="rId2"/>
                <a:stretch>
                  <a:fillRect l="-238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444" y="1951720"/>
            <a:ext cx="3925552" cy="392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7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Schur-Parlett</a:t>
            </a:r>
            <a:r>
              <a:rPr lang="en-US" dirty="0"/>
              <a:t> – automatic </a:t>
            </a:r>
            <a:r>
              <a:rPr lang="en-US" dirty="0" smtClean="0"/>
              <a:t>differentiation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953344"/>
                <a:ext cx="9782801" cy="4572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Derivatives of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are required for Taylor.</a:t>
                </a:r>
              </a:p>
              <a:p>
                <a:pPr marL="0" indent="0">
                  <a:buNone/>
                </a:pPr>
                <a:r>
                  <a:rPr lang="en-US" dirty="0" smtClean="0"/>
                  <a:t>Dual numbers: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0, 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t-IT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endParaRPr lang="it-IT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it-IT" b="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𝐸𝑝𝑠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it-IT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In Julia, a function accepting any real number also accepts dual numbers and is therefore automatically differentiable.</a:t>
                </a:r>
              </a:p>
              <a:p>
                <a:pPr marL="0" indent="0">
                  <a:buNone/>
                </a:pPr>
                <a:r>
                  <a:rPr lang="en-US" dirty="0" smtClean="0"/>
                  <a:t>We use </a:t>
                </a:r>
                <a:r>
                  <a:rPr lang="en-US" dirty="0" err="1" smtClean="0"/>
                  <a:t>TaylorSeries.jl</a:t>
                </a:r>
                <a:r>
                  <a:rPr lang="en-US" dirty="0" smtClean="0"/>
                  <a:t> for higher-order differentiation.</a:t>
                </a:r>
                <a:endParaRPr lang="en-US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953344"/>
                <a:ext cx="9782801" cy="4572000"/>
              </a:xfrm>
              <a:blipFill rotWithShape="0">
                <a:blip r:embed="rId2"/>
                <a:stretch>
                  <a:fillRect l="-1246" t="-2400" r="-21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409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-208215"/>
            <a:ext cx="9782801" cy="1239837"/>
          </a:xfrm>
        </p:spPr>
        <p:txBody>
          <a:bodyPr/>
          <a:lstStyle/>
          <a:p>
            <a:r>
              <a:rPr lang="en-US" dirty="0" err="1"/>
              <a:t>Schur-Parlett</a:t>
            </a:r>
            <a:r>
              <a:rPr lang="en-US" dirty="0"/>
              <a:t> – numerical accuracy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18698755"/>
              </p:ext>
            </p:extLst>
          </p:nvPr>
        </p:nvGraphicFramePr>
        <p:xfrm>
          <a:off x="7606277" y="2761603"/>
          <a:ext cx="3925215" cy="22974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565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4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Specialized </a:t>
                      </a:r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Schur-Parlett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1.0e-14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1.5e-13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 smtClean="0"/>
                        <a:t>log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4.0e-14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4.1e-14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sqrt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4.3e-14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4.5e-14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8" name="Content Placeholder 6"/>
          <p:cNvSpPr>
            <a:spLocks noGrp="1"/>
          </p:cNvSpPr>
          <p:nvPr>
            <p:ph sz="half" idx="2"/>
          </p:nvPr>
        </p:nvSpPr>
        <p:spPr>
          <a:xfrm>
            <a:off x="7606580" y="1606062"/>
            <a:ext cx="391337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Relative error</a:t>
            </a:r>
            <a:r>
              <a:rPr lang="en-US" sz="2200" dirty="0" smtClean="0"/>
              <a:t> versus </a:t>
            </a:r>
            <a:r>
              <a:rPr lang="en-US" sz="2200" dirty="0" err="1" smtClean="0"/>
              <a:t>MatLab’s</a:t>
            </a:r>
            <a:r>
              <a:rPr lang="en-US" sz="2200" dirty="0" smtClean="0"/>
              <a:t> Symbolic Toolbox</a:t>
            </a:r>
            <a:r>
              <a:rPr lang="en-US" sz="2200" dirty="0" smtClean="0"/>
              <a:t> (on 50x50 random matrix):</a:t>
            </a:r>
            <a:endParaRPr lang="en-US" sz="2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436" y="2221601"/>
            <a:ext cx="4536218" cy="3172731"/>
          </a:xfrm>
          <a:prstGeom prst="rect">
            <a:avLst/>
          </a:prstGeom>
        </p:spPr>
      </p:pic>
      <p:sp>
        <p:nvSpPr>
          <p:cNvPr id="10" name="Content Placeholder 6"/>
          <p:cNvSpPr txBox="1">
            <a:spLocks/>
          </p:cNvSpPr>
          <p:nvPr/>
        </p:nvSpPr>
        <p:spPr>
          <a:xfrm>
            <a:off x="1593149" y="1268760"/>
            <a:ext cx="4752814" cy="122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en-US" sz="2400" dirty="0" smtClean="0"/>
              <a:t>Boils down to how well the eigenvalues can be clustered: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454452" y="3320177"/>
                <a:ext cx="5760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60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it-IT" sz="60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452" y="3320177"/>
                <a:ext cx="576064" cy="1015663"/>
              </a:xfrm>
              <a:prstGeom prst="rect">
                <a:avLst/>
              </a:prstGeom>
              <a:blipFill rotWithShape="0">
                <a:blip r:embed="rId3"/>
                <a:stretch>
                  <a:fillRect r="-234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6"/>
          <p:cNvSpPr txBox="1">
            <a:spLocks/>
          </p:cNvSpPr>
          <p:nvPr/>
        </p:nvSpPr>
        <p:spPr>
          <a:xfrm>
            <a:off x="1593149" y="5877272"/>
            <a:ext cx="6513452" cy="122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en-US" sz="2200" dirty="0"/>
              <a:t>C</a:t>
            </a:r>
            <a:r>
              <a:rPr lang="en-US" sz="2200" dirty="0" smtClean="0"/>
              <a:t>an behave badly (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7e-4</a:t>
            </a:r>
            <a:r>
              <a:rPr lang="en-US" sz="2200" dirty="0" smtClean="0"/>
              <a:t>) with “snake” eigenvalues (as shown in original paper, experiment 4)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9333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-259109"/>
            <a:ext cx="9782801" cy="1239837"/>
          </a:xfrm>
        </p:spPr>
        <p:txBody>
          <a:bodyPr/>
          <a:lstStyle/>
          <a:p>
            <a:r>
              <a:rPr lang="en-US" dirty="0" err="1" smtClean="0"/>
              <a:t>Schur-Parlett</a:t>
            </a:r>
            <a:r>
              <a:rPr lang="en-US" dirty="0" smtClean="0"/>
              <a:t> – performance improvements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6" y="1256148"/>
            <a:ext cx="9782801" cy="820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Parlett recurrence made recursive and cache-oblivious.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714" y="1976228"/>
            <a:ext cx="2899298" cy="28992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793" y="1976228"/>
            <a:ext cx="2916684" cy="29166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306329" y="5216588"/>
                <a:ext cx="4644067" cy="13574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sSub>
                        <m:sSubPr>
                          <m:ctrlPr>
                            <a:rPr lang="it-IT" sz="2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sz="2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t-IT" sz="2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sz="2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sz="2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𝑗𝑗</m:t>
                          </m:r>
                        </m:sub>
                      </m:sSub>
                      <m:r>
                        <a:rPr lang="it-IT" sz="2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sSub>
                        <m:sSubPr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t-IT" sz="2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𝑗𝑗</m:t>
                          </m:r>
                        </m:sub>
                      </m:sSub>
                    </m:oMath>
                  </m:oMathPara>
                </a14:m>
                <a:endParaRPr lang="it-IT" sz="26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6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it-IT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6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it-IT" sz="2600" i="1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sz="2600" i="1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sz="2600" i="1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6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it-IT" sz="2600" i="1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it-IT" sz="26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329" y="5216588"/>
                <a:ext cx="4644067" cy="135742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645235" y="5216588"/>
                <a:ext cx="5065801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it-IT" sz="2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it-IT" sz="2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sz="2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it-IT" sz="2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it-IT" sz="2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it-IT" sz="26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235" y="5216588"/>
                <a:ext cx="5065801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13"/>
          <p:cNvSpPr txBox="1">
            <a:spLocks/>
          </p:cNvSpPr>
          <p:nvPr/>
        </p:nvSpPr>
        <p:spPr>
          <a:xfrm>
            <a:off x="6355809" y="5949280"/>
            <a:ext cx="5644652" cy="82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/>
              <a:t>~</a:t>
            </a:r>
            <a:r>
              <a:rPr lang="en-US" sz="2600" dirty="0" smtClean="0"/>
              <a:t>3</a:t>
            </a:r>
            <a:r>
              <a:rPr lang="en-US" sz="2600" dirty="0"/>
              <a:t>x</a:t>
            </a:r>
            <a:r>
              <a:rPr lang="en-US" sz="2600" dirty="0" smtClean="0"/>
              <a:t> speedup for n = 2500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355809" y="1988840"/>
            <a:ext cx="0" cy="4369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950396" y="2917393"/>
                <a:ext cx="5760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60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it-IT" sz="6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396" y="2917393"/>
                <a:ext cx="576064" cy="1015663"/>
              </a:xfrm>
              <a:prstGeom prst="rect">
                <a:avLst/>
              </a:prstGeom>
              <a:blipFill rotWithShape="0">
                <a:blip r:embed="rId6"/>
                <a:stretch>
                  <a:fillRect r="-231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415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316214"/>
                <a:ext cx="9782801" cy="266429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600" dirty="0" smtClean="0">
                    <a:solidFill>
                      <a:schemeClr val="tx2"/>
                    </a:solidFill>
                  </a:rPr>
                  <a:t>Problem:</a:t>
                </a:r>
                <a:r>
                  <a:rPr lang="en-US" sz="2600" dirty="0" smtClean="0"/>
                  <a:t> conjugated eigenvalues with big imaginary part must go in different blocks, even with real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6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600" dirty="0" smtClean="0">
                    <a:solidFill>
                      <a:schemeClr val="tx2"/>
                    </a:solidFill>
                  </a:rPr>
                  <a:t>Original solution:</a:t>
                </a:r>
                <a:r>
                  <a:rPr lang="en-US" sz="2600" dirty="0" smtClean="0"/>
                  <a:t> do everything in complex arithmetic.</a:t>
                </a:r>
              </a:p>
              <a:p>
                <a:pPr marL="0" indent="0">
                  <a:buNone/>
                </a:pPr>
                <a:r>
                  <a:rPr lang="en-US" sz="2600" dirty="0" smtClean="0">
                    <a:solidFill>
                      <a:schemeClr val="tx2"/>
                    </a:solidFill>
                  </a:rPr>
                  <a:t>Our solution:</a:t>
                </a:r>
                <a:r>
                  <a:rPr lang="en-US" sz="2600" dirty="0" smtClean="0"/>
                  <a:t> complex </a:t>
                </a:r>
                <a:r>
                  <a:rPr lang="en-US" sz="2600" dirty="0" err="1" smtClean="0"/>
                  <a:t>Schur</a:t>
                </a:r>
                <a:r>
                  <a:rPr lang="en-US" sz="2600" dirty="0" smtClean="0"/>
                  <a:t> factorization can be “delayed” and done on small blocks:</a:t>
                </a:r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316214"/>
                <a:ext cx="9782801" cy="2664296"/>
              </a:xfrm>
              <a:blipFill rotWithShape="0">
                <a:blip r:embed="rId2"/>
                <a:stretch>
                  <a:fillRect l="-1121" t="-3432" r="-24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222204" y="3829785"/>
                <a:ext cx="5760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60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it-IT" sz="6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204" y="3829785"/>
                <a:ext cx="576064" cy="1015663"/>
              </a:xfrm>
              <a:prstGeom prst="rect">
                <a:avLst/>
              </a:prstGeom>
              <a:blipFill rotWithShape="0">
                <a:blip r:embed="rId3"/>
                <a:stretch>
                  <a:fillRect r="-234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13"/>
          <p:cNvSpPr txBox="1">
            <a:spLocks/>
          </p:cNvSpPr>
          <p:nvPr/>
        </p:nvSpPr>
        <p:spPr>
          <a:xfrm>
            <a:off x="1593435" y="5661248"/>
            <a:ext cx="9782801" cy="1196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en-US" sz="2600" dirty="0" smtClean="0"/>
              <a:t>Also allows for </a:t>
            </a:r>
            <a:r>
              <a:rPr lang="en-US" sz="2600" dirty="0" err="1" smtClean="0"/>
              <a:t>Parlett</a:t>
            </a:r>
            <a:r>
              <a:rPr lang="en-US" sz="2600" dirty="0" smtClean="0"/>
              <a:t> recurrence with real Sylvester equations, </a:t>
            </a:r>
            <a:r>
              <a:rPr lang="en-US" sz="2400" dirty="0" smtClean="0"/>
              <a:t>~</a:t>
            </a:r>
            <a:r>
              <a:rPr lang="en-US" sz="2600" dirty="0" smtClean="0"/>
              <a:t>2x </a:t>
            </a:r>
            <a:r>
              <a:rPr lang="en-US" sz="2600" dirty="0"/>
              <a:t>speedup for n = </a:t>
            </a:r>
            <a:r>
              <a:rPr lang="en-US" sz="2600" dirty="0" smtClean="0"/>
              <a:t>2500 on whole </a:t>
            </a:r>
            <a:r>
              <a:rPr lang="en-US" sz="2600" dirty="0" err="1" smtClean="0"/>
              <a:t>Schur-Parlett</a:t>
            </a:r>
            <a:r>
              <a:rPr lang="en-US" sz="2600" dirty="0" smtClean="0"/>
              <a:t>.</a:t>
            </a:r>
            <a:endParaRPr lang="en-US" sz="2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452" y="2764487"/>
            <a:ext cx="2458720" cy="24606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104" y="2764486"/>
            <a:ext cx="2458720" cy="24606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756" y="2768575"/>
            <a:ext cx="2458720" cy="24606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110636" y="3849409"/>
                <a:ext cx="5760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60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it-IT" sz="6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636" y="3849409"/>
                <a:ext cx="576064" cy="1015663"/>
              </a:xfrm>
              <a:prstGeom prst="rect">
                <a:avLst/>
              </a:prstGeom>
              <a:blipFill rotWithShape="0">
                <a:blip r:embed="rId7"/>
                <a:stretch>
                  <a:fillRect r="-231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225293" y="3216145"/>
            <a:ext cx="788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smtClean="0">
                <a:cs typeface="Consolas" panose="020B0609020204030204" pitchFamily="49" charset="0"/>
              </a:rPr>
              <a:t>real</a:t>
            </a:r>
          </a:p>
          <a:p>
            <a:pPr algn="ctr"/>
            <a:r>
              <a:rPr lang="it-IT" dirty="0" smtClean="0">
                <a:cs typeface="Consolas" panose="020B0609020204030204" pitchFamily="49" charset="0"/>
              </a:rPr>
              <a:t>Schur</a:t>
            </a:r>
            <a:endParaRPr lang="it-IT" dirty="0"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66039" y="3077646"/>
            <a:ext cx="10631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>
                <a:cs typeface="Consolas" panose="020B0609020204030204" pitchFamily="49" charset="0"/>
              </a:rPr>
              <a:t>s</a:t>
            </a:r>
            <a:r>
              <a:rPr lang="it-IT" dirty="0" smtClean="0">
                <a:cs typeface="Consolas" panose="020B0609020204030204" pitchFamily="49" charset="0"/>
              </a:rPr>
              <a:t>mall</a:t>
            </a:r>
          </a:p>
          <a:p>
            <a:pPr algn="ctr"/>
            <a:r>
              <a:rPr lang="it-IT" dirty="0">
                <a:cs typeface="Consolas" panose="020B0609020204030204" pitchFamily="49" charset="0"/>
              </a:rPr>
              <a:t>c</a:t>
            </a:r>
            <a:r>
              <a:rPr lang="it-IT" dirty="0" smtClean="0">
                <a:cs typeface="Consolas" panose="020B0609020204030204" pitchFamily="49" charset="0"/>
              </a:rPr>
              <a:t>omplex</a:t>
            </a:r>
          </a:p>
          <a:p>
            <a:pPr algn="ctr"/>
            <a:r>
              <a:rPr lang="it-IT" dirty="0" smtClean="0">
                <a:cs typeface="Consolas" panose="020B0609020204030204" pitchFamily="49" charset="0"/>
              </a:rPr>
              <a:t>Schur</a:t>
            </a:r>
            <a:endParaRPr lang="it-IT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74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Schur-Parlett</a:t>
            </a:r>
            <a:r>
              <a:rPr lang="en-US" dirty="0" smtClean="0"/>
              <a:t> – performance results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The whole procedure typically </a:t>
                </a:r>
                <a:r>
                  <a:rPr lang="en-US" dirty="0"/>
                  <a:t>spends </a:t>
                </a:r>
                <a:r>
                  <a:rPr lang="en-US" dirty="0" smtClean="0"/>
                  <a:t>~2/3 of the time doing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’s </a:t>
                </a:r>
                <a:r>
                  <a:rPr lang="en-US" dirty="0" err="1" smtClean="0"/>
                  <a:t>Schur</a:t>
                </a:r>
                <a:r>
                  <a:rPr lang="en-US" dirty="0" smtClean="0"/>
                  <a:t> decomposition (varies depending on the eigenvalues’ distribution).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46" t="-24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6" descr="Stacked bar chart representing&#10;3 series and 4 categories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3119181"/>
              </p:ext>
            </p:extLst>
          </p:nvPr>
        </p:nvGraphicFramePr>
        <p:xfrm>
          <a:off x="1586822" y="3078492"/>
          <a:ext cx="9782175" cy="3240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6807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7318</TotalTime>
  <Words>374</Words>
  <Application>Microsoft Office PowerPoint</Application>
  <PresentationFormat>Custom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Cambria Math</vt:lpstr>
      <vt:lpstr>Consolas</vt:lpstr>
      <vt:lpstr>Euphemia</vt:lpstr>
      <vt:lpstr>Math 16x9</vt:lpstr>
      <vt:lpstr>Computation of matrix functions with fully automatic Schur-Parlett and Rational Krylov methods.</vt:lpstr>
      <vt:lpstr>About me</vt:lpstr>
      <vt:lpstr>Matrix Functions</vt:lpstr>
      <vt:lpstr>Schur-Parlett – dense matrix functions</vt:lpstr>
      <vt:lpstr>Schur-Parlett – automatic differentiation</vt:lpstr>
      <vt:lpstr>Schur-Parlett – numerical accuracy</vt:lpstr>
      <vt:lpstr>Schur-Parlett – performance improvements</vt:lpstr>
      <vt:lpstr>PowerPoint Presentation</vt:lpstr>
      <vt:lpstr>Schur-Parlett – performance results</vt:lpstr>
      <vt:lpstr>PowerPoint Presentation</vt:lpstr>
      <vt:lpstr>Two Content Layout with SmartArt</vt:lpstr>
      <vt:lpstr>Add a Slide Title - 1</vt:lpstr>
      <vt:lpstr>Add a Slide Title - 2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rob</dc:creator>
  <cp:lastModifiedBy>rob</cp:lastModifiedBy>
  <cp:revision>107</cp:revision>
  <dcterms:created xsi:type="dcterms:W3CDTF">2018-01-09T11:34:28Z</dcterms:created>
  <dcterms:modified xsi:type="dcterms:W3CDTF">2018-02-01T16:54:06Z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