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73" r:id="rId4"/>
    <p:sldId id="274" r:id="rId5"/>
    <p:sldId id="275" r:id="rId6"/>
    <p:sldId id="269" r:id="rId7"/>
    <p:sldId id="280" r:id="rId8"/>
    <p:sldId id="281" r:id="rId9"/>
    <p:sldId id="278" r:id="rId10"/>
    <p:sldId id="282" r:id="rId11"/>
    <p:sldId id="283" r:id="rId12"/>
    <p:sldId id="284" r:id="rId13"/>
    <p:sldId id="285" r:id="rId14"/>
    <p:sldId id="287" r:id="rId15"/>
    <p:sldId id="288" r:id="rId16"/>
    <p:sldId id="25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924752"/>
        <c:axId val="154925312"/>
      </c:barChart>
      <c:catAx>
        <c:axId val="15492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4925312"/>
        <c:crosses val="autoZero"/>
        <c:auto val="1"/>
        <c:lblAlgn val="ctr"/>
        <c:lblOffset val="100"/>
        <c:noMultiLvlLbl val="0"/>
      </c:catAx>
      <c:valAx>
        <c:axId val="1549253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9247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PD2GGALN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Proposed by </a:t>
                </a:r>
                <a:r>
                  <a:rPr lang="en-US" sz="2500" dirty="0" err="1" smtClean="0"/>
                  <a:t>Güttel</a:t>
                </a:r>
                <a:r>
                  <a:rPr lang="en-US" sz="2500" dirty="0" smtClean="0"/>
                  <a:t> in 2013.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Goal: compute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5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Approximat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Denominator is factored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dirty="0" smtClean="0"/>
                  <a:t>         	with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provided by the user.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Rational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 is defined as: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Obtained with </a:t>
                </a:r>
                <a:r>
                  <a:rPr lang="en-US" sz="2500" dirty="0" err="1" smtClean="0"/>
                  <a:t>Ruhe’s</a:t>
                </a:r>
                <a:r>
                  <a:rPr lang="en-US" sz="2500" dirty="0" smtClean="0"/>
                  <a:t> rational </a:t>
                </a:r>
                <a:r>
                  <a:rPr lang="en-US" sz="2500" dirty="0" err="1" smtClean="0"/>
                  <a:t>Arnoldi</a:t>
                </a:r>
                <a:r>
                  <a:rPr lang="en-US" sz="2500" dirty="0" smtClean="0"/>
                  <a:t> algorithm:</a:t>
                </a:r>
                <a:r>
                  <a:rPr lang="it-IT" sz="2500" i="1" dirty="0">
                    <a:latin typeface="Cambria Math" panose="02040503050406030204" pitchFamily="18" charset="0"/>
                  </a:rPr>
                  <a:t> </a:t>
                </a:r>
                <a:r>
                  <a:rPr lang="it-IT" sz="2500" i="1" dirty="0" smtClean="0">
                    <a:latin typeface="Cambria Math" panose="02040503050406030204" pitchFamily="18" charset="0"/>
                  </a:rPr>
                  <a:t>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/||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||,    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𝑜𝑟𝑡h𝑜𝑛𝑜𝑟𝑚𝑎𝑙𝑖𝑧𝑒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 smtClean="0"/>
                  <a:t> into the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500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052736"/>
                <a:ext cx="9782801" cy="5805264"/>
              </a:xfrm>
              <a:blipFill rotWithShape="0">
                <a:blip r:embed="rId2"/>
                <a:stretch>
                  <a:fillRect l="-997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87424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Proposed by </a:t>
                </a:r>
                <a:r>
                  <a:rPr lang="it-IT" sz="2400" dirty="0"/>
                  <a:t>Nakatsukasa, </a:t>
                </a:r>
                <a:r>
                  <a:rPr lang="it-IT" sz="2400" dirty="0" smtClean="0"/>
                  <a:t>Sète, Trefethen in 2017.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</a:t>
                </a:r>
                <a:r>
                  <a:rPr lang="en-US" sz="2600" dirty="0" smtClean="0"/>
                  <a:t>: function samples (real or complex</a:t>
                </a:r>
                <a:r>
                  <a:rPr lang="en-US" sz="2600" dirty="0" smtClean="0"/>
                  <a:t>).              Output</a:t>
                </a:r>
                <a:r>
                  <a:rPr lang="en-US" sz="2600" dirty="0" smtClean="0"/>
                  <a:t>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980728"/>
                <a:ext cx="9782801" cy="5328592"/>
              </a:xfrm>
              <a:blipFill rotWithShape="0">
                <a:blip r:embed="rId2"/>
                <a:stretch>
                  <a:fillRect l="-1121" t="-458" r="-1682" b="-7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708920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Rational </a:t>
                </a:r>
                <a:r>
                  <a:rPr lang="en-US" dirty="0" err="1"/>
                  <a:t>Krylov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sparse linear system + 	</a:t>
                </a:r>
                <a:r>
                  <a:rPr lang="en-US" dirty="0" err="1"/>
                  <a:t>orthogonalization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AAA: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SVD: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Setting AAA’s number of samples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balances execution times.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Accuracy </a:t>
            </a:r>
            <a:r>
              <a:rPr lang="en-US" dirty="0"/>
              <a:t>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196752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𝑒𝑥𝑝𝑚</m:t>
                    </m:r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196752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11165"/>
              </p:ext>
            </p:extLst>
          </p:nvPr>
        </p:nvGraphicFramePr>
        <p:xfrm>
          <a:off x="1701924" y="2564904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1089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1059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1629915" y="6021288"/>
                <a:ext cx="9782801" cy="457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Euphemia" pitchFamily="34" charset="0"/>
                  <a:buNone/>
                </a:pPr>
                <a:r>
                  <a:rPr lang="en-US" sz="2200" dirty="0" smtClean="0"/>
                  <a:t>I haven’t implemented the estimator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 smtClean="0"/>
                  <a:t> yet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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6021288"/>
                <a:ext cx="9782801" cy="4572000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540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student at the University of Pisa.</a:t>
            </a:r>
          </a:p>
          <a:p>
            <a:pPr marL="0" indent="0">
              <a:buNone/>
            </a:pPr>
            <a:r>
              <a:rPr lang="en-US" dirty="0" smtClean="0"/>
              <a:t>Master’s </a:t>
            </a:r>
            <a:r>
              <a:rPr lang="en-US" dirty="0"/>
              <a:t>d</a:t>
            </a:r>
            <a:r>
              <a:rPr lang="en-US" dirty="0" smtClean="0"/>
              <a:t>egree thesis under supervision of </a:t>
            </a:r>
            <a:r>
              <a:rPr lang="en-US" dirty="0" smtClean="0"/>
              <a:t>Federico </a:t>
            </a:r>
            <a:r>
              <a:rPr lang="en-US" dirty="0" err="1" smtClean="0"/>
              <a:t>Poloni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93436" y="2996952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MatFun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US" dirty="0" smtClean="0"/>
                  <a:t>A Julia package for computing dense and sparse matrix functions automatically (no user input other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https://github.com/robzan8/MatFun.jl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  <a:blipFill rotWithShape="0">
                <a:blip r:embed="rId2"/>
                <a:stretch>
                  <a:fillRect l="-1121" t="-5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Key factor: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 specialized methods exist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𝑙𝑜𝑔𝑚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𝑠𝑞𝑟𝑡𝑚</m:t>
                    </m:r>
                  </m:oMath>
                </a14:m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are looking for generic ones.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2400" r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15416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87624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Group eigenvalues in blocks by proximity;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87624"/>
                <a:ext cx="5869128" cy="5473824"/>
              </a:xfrm>
              <a:blipFill rotWithShape="0"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132856"/>
            <a:ext cx="3960440" cy="3960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 smtClean="0"/>
                  <a:t>Proposed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Higham</m:t>
                    </m:r>
                    <m:r>
                      <m:rPr>
                        <m:nor/>
                      </m:rPr>
                      <a:rPr lang="it-IT" b="0" i="0" smtClean="0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and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/>
                      <m:t>Davies</m:t>
                    </m:r>
                    <m:r>
                      <m:rPr>
                        <m:nor/>
                      </m:rPr>
                      <a:rPr lang="it-IT"/>
                      <m:t> </m:t>
                    </m:r>
                    <m:r>
                      <m:rPr>
                        <m:nor/>
                      </m:rPr>
                      <a:rPr lang="it-IT" b="0" i="0" smtClean="0"/>
                      <m:t>in</m:t>
                    </m:r>
                    <m:r>
                      <m:rPr>
                        <m:nor/>
                      </m:rPr>
                      <a:rPr lang="it-IT" b="0" i="0" smtClean="0"/>
                      <m:t> 2003.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139229"/>
                <a:ext cx="8533424" cy="992411"/>
              </a:xfrm>
              <a:prstGeom prst="rect">
                <a:avLst/>
              </a:prstGeom>
              <a:blipFill rotWithShape="0">
                <a:blip r:embed="rId4"/>
                <a:stretch>
                  <a:fillRect l="-1429" t="-11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automatic </a:t>
            </a:r>
            <a:r>
              <a:rPr lang="en-US" dirty="0" smtClean="0"/>
              <a:t>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Derivatives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are required for Taylor.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Dual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Julia, a function accepting any real number also accepts dual numbers and is therefore automatically differentiable.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use 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 for higher-order differentiation.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  <a:blipFill rotWithShape="0">
                <a:blip r:embed="rId2"/>
                <a:stretch>
                  <a:fillRect l="-1246" t="-2400" r="-2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208215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698755"/>
              </p:ext>
            </p:extLst>
          </p:nvPr>
        </p:nvGraphicFramePr>
        <p:xfrm>
          <a:off x="7606277" y="2761603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7606580" y="1606062"/>
            <a:ext cx="391337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Relative error versus </a:t>
            </a:r>
            <a:r>
              <a:rPr lang="en-US" sz="2200" dirty="0" err="1" smtClean="0"/>
              <a:t>MatLab’s</a:t>
            </a:r>
            <a:r>
              <a:rPr lang="en-US" sz="2200" dirty="0" smtClean="0"/>
              <a:t> Symbolic Toolbox (on 50x50 random matrix):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221601"/>
            <a:ext cx="4536218" cy="3172731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1593149" y="1268760"/>
            <a:ext cx="475281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400" dirty="0" smtClean="0"/>
              <a:t>Boils down to how well the eigenvalues can be clustered: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/>
          <p:cNvSpPr txBox="1">
            <a:spLocks/>
          </p:cNvSpPr>
          <p:nvPr/>
        </p:nvSpPr>
        <p:spPr>
          <a:xfrm>
            <a:off x="1593149" y="5877272"/>
            <a:ext cx="651345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200" dirty="0"/>
              <a:t>C</a:t>
            </a:r>
            <a:r>
              <a:rPr lang="en-US" sz="2200" dirty="0" smtClean="0"/>
              <a:t>an behave badly (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sz="2200" dirty="0" smtClean="0"/>
              <a:t>) with “snake” eigenvalues (as shown in original paper, experiment 4)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  <a:blipFill rotWithShape="0">
                <a:blip r:embed="rId2"/>
                <a:stretch>
                  <a:fillRect l="-1121" t="-3432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equations, </a:t>
            </a:r>
            <a:r>
              <a:rPr lang="en-US" sz="2400" dirty="0" smtClean="0"/>
              <a:t>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764487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blipFill rotWithShape="0">
                <a:blip r:embed="rId7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2161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077646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764486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764485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8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11665</TotalTime>
  <Words>585</Words>
  <Application>Microsoft Office PowerPoint</Application>
  <PresentationFormat>Custom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Consolas</vt:lpstr>
      <vt:lpstr>Euphemia</vt:lpstr>
      <vt:lpstr>Wingdings</vt:lpstr>
      <vt:lpstr>Math 16x9</vt:lpstr>
      <vt:lpstr>Computation of matrix functions with fully automatic Schur-Parlett and Rational Krylov methods.</vt:lpstr>
      <vt:lpstr>About me</vt:lpstr>
      <vt:lpstr>Matrix Functions</vt:lpstr>
      <vt:lpstr>Schur-Parlett – dense matrix functions</vt:lpstr>
      <vt:lpstr>Schur-Parlett – automatic differentiation</vt:lpstr>
      <vt:lpstr>Schur-Parlett – numerical accuracy</vt:lpstr>
      <vt:lpstr>Schur-Parlett – performance improvements</vt:lpstr>
      <vt:lpstr>PowerPoint Presentation</vt:lpstr>
      <vt:lpstr>Schur-Parlett – performance results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Performance of Rational Krylov + AAA</vt:lpstr>
      <vt:lpstr>Accuracy of Rational Krylov + AAA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193</cp:revision>
  <dcterms:created xsi:type="dcterms:W3CDTF">2018-01-09T11:34:28Z</dcterms:created>
  <dcterms:modified xsi:type="dcterms:W3CDTF">2018-02-07T19:07:31Z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