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0" r:id="rId4"/>
    <p:sldId id="291" r:id="rId5"/>
    <p:sldId id="275" r:id="rId6"/>
    <p:sldId id="292" r:id="rId7"/>
    <p:sldId id="274" r:id="rId8"/>
    <p:sldId id="280" r:id="rId9"/>
    <p:sldId id="281" r:id="rId10"/>
    <p:sldId id="278" r:id="rId11"/>
    <p:sldId id="269" r:id="rId12"/>
    <p:sldId id="294" r:id="rId13"/>
    <p:sldId id="282" r:id="rId14"/>
    <p:sldId id="283" r:id="rId15"/>
    <p:sldId id="284" r:id="rId16"/>
    <p:sldId id="285" r:id="rId17"/>
    <p:sldId id="297" r:id="rId18"/>
    <p:sldId id="288" r:id="rId19"/>
    <p:sldId id="296" r:id="rId20"/>
    <p:sldId id="298" r:id="rId21"/>
    <p:sldId id="258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howGuides="1">
      <p:cViewPr varScale="1">
        <p:scale>
          <a:sx n="74" d="100"/>
          <a:sy n="74" d="100"/>
        </p:scale>
        <p:origin x="456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293</c:v>
                </c:pt>
                <c:pt idx="2">
                  <c:v>46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087824"/>
        <c:axId val="215090624"/>
      </c:barChart>
      <c:catAx>
        <c:axId val="215087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5090624"/>
        <c:crosses val="autoZero"/>
        <c:auto val="1"/>
        <c:lblAlgn val="ctr"/>
        <c:lblOffset val="100"/>
        <c:noMultiLvlLbl val="0"/>
      </c:catAx>
      <c:valAx>
        <c:axId val="2150906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50878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12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</a:t>
            </a:r>
            <a:r>
              <a:rPr lang="en-US" dirty="0" smtClean="0"/>
              <a:t>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4572000"/>
              </a:xfrm>
              <a:blipFill rotWithShape="0">
                <a:blip r:embed="rId2"/>
                <a:stretch>
                  <a:fillRect l="-1246" t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881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3607047"/>
              </p:ext>
            </p:extLst>
          </p:nvPr>
        </p:nvGraphicFramePr>
        <p:xfrm>
          <a:off x="1773932" y="1316342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6094412" y="1556792"/>
            <a:ext cx="3913370" cy="22191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Relative error versus </a:t>
            </a:r>
            <a:r>
              <a:rPr lang="en-US" dirty="0" err="1" smtClean="0"/>
              <a:t>Matlab’s</a:t>
            </a:r>
            <a:r>
              <a:rPr lang="en-US" dirty="0" smtClean="0"/>
              <a:t> Symbolic Toolbox (on 50x50 random matrix).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1636155" y="4005064"/>
            <a:ext cx="5653392" cy="413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Boils down to how well the eigenvalues can be clustered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dirty="0" smtClean="0"/>
              <a:t>Can behave badly 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dirty="0" smtClean="0"/>
              <a:t>) with “snake” eigenvalues (as shown in original paper, experiment 4)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3933056"/>
            <a:ext cx="3529791" cy="273630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701924" y="3861048"/>
            <a:ext cx="936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9420" y="2852936"/>
            <a:ext cx="5365072" cy="4392488"/>
          </a:xfrm>
        </p:spPr>
        <p:txBody>
          <a:bodyPr>
            <a:normAutofit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function r = cuberoot(x, k)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c = 1.0;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for </a:t>
            </a: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 = 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0:k-1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c = c*(1/3 – i);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 = c*x^(1/3 - k);</a:t>
            </a: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lnSpc>
                <a:spcPts val="1700"/>
              </a:lnSpc>
              <a:buNone/>
            </a:pPr>
            <a:endParaRPr lang="it-IT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ts val="1700"/>
              </a:lnSpc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funm(A, @cuberoot)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6670476" y="2852936"/>
            <a:ext cx="5832648" cy="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Euphemia" pitchFamily="34" charset="0"/>
              <a:buNone/>
            </a:pP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schurparlett</a:t>
            </a:r>
            <a:r>
              <a:rPr lang="it-IT" sz="2400" dirty="0" smtClean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((x)-&gt;x^(1/3), A)</a:t>
            </a:r>
            <a:endParaRPr lang="en-US" sz="2400" dirty="0" smtClean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77725" y="1718556"/>
            <a:ext cx="1952391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Matlab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355812" y="1715020"/>
            <a:ext cx="26632" cy="46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Code comparison for the matrix cube root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9420" y="-115093"/>
                <a:ext cx="10045592" cy="1239837"/>
              </a:xfrm>
              <a:blipFill rotWithShape="0">
                <a:blip r:embed="rId2"/>
                <a:stretch>
                  <a:fillRect l="-1881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3"/>
          <p:cNvSpPr txBox="1">
            <a:spLocks/>
          </p:cNvSpPr>
          <p:nvPr/>
        </p:nvSpPr>
        <p:spPr>
          <a:xfrm>
            <a:off x="6690794" y="1715020"/>
            <a:ext cx="5092250" cy="90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it-IT" dirty="0" smtClean="0">
                <a:solidFill>
                  <a:schemeClr val="tx2"/>
                </a:solidFill>
              </a:rPr>
              <a:t>Our Julia implementation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7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(as described by </a:t>
                </a:r>
                <a:r>
                  <a:rPr lang="en-US" sz="2500" dirty="0" err="1" smtClean="0"/>
                  <a:t>Güttel</a:t>
                </a:r>
                <a:r>
                  <a:rPr lang="en-US" sz="2500" dirty="0" smtClean="0"/>
                  <a:t> in 2013)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Goal: compute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5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Approximat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Denominator is factored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 dirty="0" smtClean="0"/>
                  <a:t>         	with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provided by the user.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Rational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 is defined as: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Obtained with </a:t>
                </a:r>
                <a:r>
                  <a:rPr lang="en-US" sz="2500" dirty="0" err="1" smtClean="0"/>
                  <a:t>Ruhe’s</a:t>
                </a:r>
                <a:r>
                  <a:rPr lang="en-US" sz="2500" dirty="0" smtClean="0"/>
                  <a:t> rational </a:t>
                </a:r>
                <a:r>
                  <a:rPr lang="en-US" sz="2500" dirty="0" err="1" smtClean="0"/>
                  <a:t>Arnoldi</a:t>
                </a:r>
                <a:r>
                  <a:rPr lang="en-US" sz="2500" dirty="0" smtClean="0"/>
                  <a:t> algorithm:</a:t>
                </a:r>
                <a:r>
                  <a:rPr lang="it-IT" sz="2500" i="1" dirty="0">
                    <a:latin typeface="Cambria Math" panose="02040503050406030204" pitchFamily="18" charset="0"/>
                  </a:rPr>
                  <a:t> </a:t>
                </a:r>
                <a:r>
                  <a:rPr lang="it-IT" sz="2500" i="1" dirty="0" smtClean="0">
                    <a:latin typeface="Cambria Math" panose="02040503050406030204" pitchFamily="18" charset="0"/>
                  </a:rPr>
                  <a:t>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/||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||,     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𝑜𝑟𝑡h𝑜𝑛𝑜𝑟𝑚𝑎𝑙𝑖𝑧𝑒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 smtClean="0"/>
                  <a:t> into the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5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500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  <a:blipFill rotWithShape="0">
                <a:blip r:embed="rId2"/>
                <a:stretch>
                  <a:fillRect l="-997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Proposed by </a:t>
                </a:r>
                <a:r>
                  <a:rPr lang="it-IT" sz="2600" dirty="0"/>
                  <a:t>Nakatsukasa, </a:t>
                </a:r>
                <a:r>
                  <a:rPr lang="it-IT" sz="2600" dirty="0" smtClean="0"/>
                  <a:t>Sète, Trefethen in 2017.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Input: function samples (real or complex).              Output: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  <a:blipFill rotWithShape="0">
                <a:blip r:embed="rId2"/>
                <a:stretch>
                  <a:fillRect l="-1121" t="-458" r="-1682" b="-7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924944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on the 0-centered disk of radius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Find the poles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with AAA;</a:t>
                </a:r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poles fo</a:t>
                </a:r>
                <a:r>
                  <a:rPr lang="en-US" dirty="0" smtClean="0"/>
                  <a:t>r the rational </a:t>
                </a:r>
                <a:r>
                  <a:rPr lang="en-US" dirty="0" err="1" smtClean="0"/>
                  <a:t>Arnoldi</a:t>
                </a:r>
                <a:r>
                  <a:rPr lang="en-US" dirty="0" smtClean="0"/>
                  <a:t> approximation.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Computational costs: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Rational </a:t>
                </a:r>
                <a:r>
                  <a:rPr lang="en-US" dirty="0" err="1"/>
                  <a:t>Krylov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sparse linear system + 	</a:t>
                </a:r>
                <a:r>
                  <a:rPr lang="en-US" dirty="0" err="1"/>
                  <a:t>orthogonalization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AAA: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SVD: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141168"/>
              </a:xfrm>
              <a:blipFill rotWithShape="0">
                <a:blip r:embed="rId2"/>
                <a:stretch>
                  <a:fillRect l="-1433" t="-2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738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93304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46645"/>
              </p:ext>
            </p:extLst>
          </p:nvPr>
        </p:nvGraphicFramePr>
        <p:xfrm>
          <a:off x="1701924" y="2961456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cond</a:t>
                      </a:r>
                    </a:p>
                    <a:p>
                      <a:pPr algn="ctr"/>
                      <a:r>
                        <a:rPr lang="it-IT" dirty="0" smtClean="0"/>
                        <a:t>(exp, A)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7.0e0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1.2e2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3.4e1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7.8e1</a:t>
                      </a:r>
                      <a:endParaRPr lang="it-IT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/>
              <a:t>Krylov</a:t>
            </a:r>
            <a:r>
              <a:rPr lang="en-US" dirty="0"/>
              <a:t> + </a:t>
            </a:r>
            <a:r>
              <a:rPr lang="en-US" dirty="0" smtClean="0"/>
              <a:t>AAA, Experiment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(positive definite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)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against dense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sqrt</m:t>
                    </m:r>
                    <m:r>
                      <m:rPr>
                        <m:sty m:val="p"/>
                      </m:rPr>
                      <a:rPr lang="en-US" sz="26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268760"/>
                <a:ext cx="9782801" cy="899592"/>
              </a:xfrm>
              <a:blipFill rotWithShape="0"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12799"/>
              </p:ext>
            </p:extLst>
          </p:nvPr>
        </p:nvGraphicFramePr>
        <p:xfrm>
          <a:off x="1701924" y="2060848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eig</a:t>
                      </a:r>
                      <a:r>
                        <a:rPr lang="en-US" dirty="0" smtClean="0"/>
                        <a:t>(A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norm(A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Circuit </a:t>
                      </a:r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simulatio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rajat19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1.7e-1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3.9e1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5.8e-6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3.7e-14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nos3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1.8e-2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7.7e2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8.8e-4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5.2e-9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Power network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685_bus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6.2e-2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2.6e4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8.0e-5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Electro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magnetic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mhd 1280b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8.0e1</a:t>
                      </a:r>
                      <a:endParaRPr lang="it-IT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2.5e-2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8.8e-3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Custom sampling for AAA, more dense near 0, brings error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it-IT" sz="2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sz="26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600" dirty="0" smtClean="0"/>
                  <a:t> (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matrix </a:t>
                </a:r>
                <a:r>
                  <a:rPr lang="en-US" sz="2600" dirty="0">
                    <a:sym typeface="Wingdings" panose="05000000000000000000" pitchFamily="2" charset="2"/>
                  </a:rPr>
                  <a:t>“685_bus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”)</a:t>
                </a:r>
                <a:r>
                  <a:rPr lang="en-US" sz="2600" dirty="0" smtClean="0"/>
                  <a:t>.</a:t>
                </a:r>
                <a:endParaRPr lang="en-US" sz="2600" dirty="0" smtClean="0"/>
              </a:p>
            </p:txBody>
          </p:sp>
        </mc:Choice>
        <mc:Fallback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5" y="5459524"/>
                <a:ext cx="9782801" cy="1398476"/>
              </a:xfrm>
              <a:prstGeom prst="rect">
                <a:avLst/>
              </a:prstGeom>
              <a:blipFill rotWithShape="0">
                <a:blip r:embed="rId3"/>
                <a:stretch>
                  <a:fillRect l="-1121" t="-2183" r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qrt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Useful generalization of scalar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Examples of applications:</a:t>
                </a:r>
              </a:p>
              <a:p>
                <a:r>
                  <a:rPr lang="en-US" dirty="0" smtClean="0"/>
                  <a:t>Stiff differential equations;</a:t>
                </a:r>
              </a:p>
              <a:p>
                <a:r>
                  <a:rPr lang="en-US" dirty="0" smtClean="0"/>
                  <a:t>Nuclear magnetic resonance;</a:t>
                </a:r>
                <a:endParaRPr lang="en-US" dirty="0"/>
              </a:p>
              <a:p>
                <a:r>
                  <a:rPr lang="en-US" dirty="0" smtClean="0"/>
                  <a:t>Control theory.</a:t>
                </a:r>
                <a:endParaRPr lang="en-US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Mathematical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be obtained through polynomial interpolation.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5184576"/>
              </a:xfrm>
              <a:blipFill rotWithShape="0">
                <a:blip r:embed="rId2"/>
                <a:stretch>
                  <a:fillRect l="-1433" t="-2235" b="-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2025352"/>
            <a:ext cx="9782801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Different algorithms could be used for the evaluation of the diagonal blocks in </a:t>
            </a:r>
            <a:r>
              <a:rPr lang="en-US" dirty="0" err="1" smtClean="0"/>
              <a:t>Schur-Parlett</a:t>
            </a:r>
            <a:r>
              <a:rPr lang="en-US" dirty="0" smtClean="0"/>
              <a:t> (replacing Taylor).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An AAA solution could solve some of </a:t>
            </a:r>
            <a:r>
              <a:rPr lang="en-US" dirty="0" err="1" smtClean="0"/>
              <a:t>Schur-Parlett’s</a:t>
            </a:r>
            <a:r>
              <a:rPr lang="en-US" dirty="0" smtClean="0"/>
              <a:t> instability issues and lift the dependency on automatic differentiation, bringing the automatic algorithm to other languages such as </a:t>
            </a:r>
            <a:r>
              <a:rPr lang="en-US" dirty="0" err="1" smtClean="0"/>
              <a:t>Matlab</a:t>
            </a:r>
            <a:r>
              <a:rPr lang="en-US" dirty="0" smtClean="0"/>
              <a:t> and C (more research needed).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1772816"/>
            <a:ext cx="8744271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Try it out at: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github.com/robzan8/MatFun.jl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548680"/>
                <a:ext cx="10225136" cy="59046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Matrix polynomials: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−7,  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Interesting property: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fully determined by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on the spectrum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By extending this property to matrix functions, we get a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takes the same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on the spectrum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i.e.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548680"/>
                <a:ext cx="10225136" cy="5904656"/>
              </a:xfrm>
              <a:blipFill rotWithShape="0">
                <a:blip r:embed="rId2"/>
                <a:stretch>
                  <a:fillRect l="-1252" t="-1032" r="-10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8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71400"/>
            <a:ext cx="9782801" cy="1239837"/>
          </a:xfrm>
        </p:spPr>
        <p:txBody>
          <a:bodyPr/>
          <a:lstStyle/>
          <a:p>
            <a:r>
              <a:rPr lang="en-US" dirty="0" smtClean="0"/>
              <a:t>Computation of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9015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err="1" smtClean="0"/>
                  <a:t>Hermite</a:t>
                </a:r>
                <a:r>
                  <a:rPr lang="en-US" dirty="0" smtClean="0"/>
                  <a:t> interpolation with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matrix is unstable and the resulting method is slow.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There are specialized methods (scaling and squaring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expm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logm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Björk-Hammarling</a:t>
                </a:r>
                <a:r>
                  <a:rPr lang="en-US" dirty="0" smtClean="0"/>
                  <a:t> for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sqrtm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 smtClean="0"/>
                  <a:t>We want an algorithm that is both:</a:t>
                </a:r>
                <a:endParaRPr lang="en-US" dirty="0"/>
              </a:p>
              <a:p>
                <a:r>
                  <a:rPr lang="en-US" b="1" dirty="0" smtClean="0"/>
                  <a:t>Generic</a:t>
                </a:r>
                <a:r>
                  <a:rPr lang="en-US" dirty="0" smtClean="0"/>
                  <a:t> – working for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1" dirty="0" smtClean="0"/>
                  <a:t>Automatic</a:t>
                </a:r>
                <a:r>
                  <a:rPr lang="en-US" dirty="0" smtClean="0"/>
                  <a:t> –</a:t>
                </a:r>
                <a:r>
                  <a:rPr lang="en-US" dirty="0"/>
                  <a:t> </a:t>
                </a:r>
                <a:r>
                  <a:rPr lang="en-US" dirty="0" smtClean="0"/>
                  <a:t>requiring no other information form the user 	(such as derivatives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or other data structures).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901576" cy="5184576"/>
              </a:xfrm>
              <a:blipFill rotWithShape="0">
                <a:blip r:embed="rId2"/>
                <a:stretch>
                  <a:fillRect l="-1415" t="-1294" r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D</a:t>
            </a:r>
            <a:r>
              <a:rPr lang="en-US" dirty="0" smtClean="0"/>
              <a:t>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Dual numbers</a:t>
                </a:r>
                <a:r>
                  <a:rPr lang="en-US" b="1" dirty="0"/>
                  <a:t> </a:t>
                </a:r>
                <a:r>
                  <a:rPr lang="en-US" dirty="0" smtClean="0"/>
                  <a:t>can be used to compute derivatives in an automatic, efficient and stable manner: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Eps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it-IT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We use the </a:t>
                </a:r>
                <a:r>
                  <a:rPr lang="en-US" dirty="0" smtClean="0"/>
                  <a:t>Julia language (a “new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”), whose type-system allows for pain-free use of dual numbers on user-defined functions.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Dual numbers can be generalized for higher-order derivatives (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521296"/>
                <a:ext cx="9782801" cy="5336704"/>
              </a:xfrm>
              <a:blipFill rotWithShape="0">
                <a:blip r:embed="rId4"/>
                <a:stretch>
                  <a:fillRect l="-1246" t="-1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87101"/>
            <a:ext cx="9782801" cy="123983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D</a:t>
            </a:r>
            <a:r>
              <a:rPr lang="en-US" dirty="0"/>
              <a:t>ifferentiation </a:t>
            </a:r>
            <a:r>
              <a:rPr lang="en-US" dirty="0" smtClean="0"/>
              <a:t>–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function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 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1:3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x </a:t>
                </a: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*= 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	return 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end</a:t>
                </a:r>
                <a:endParaRPr lang="en-US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476672"/>
                <a:ext cx="3708888" cy="5336704"/>
              </a:xfrm>
              <a:blipFill rotWithShape="0">
                <a:blip r:embed="rId2"/>
                <a:stretch>
                  <a:fillRect l="-29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942284" y="1656184"/>
            <a:ext cx="0" cy="450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We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can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compute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’(5)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with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endParaRPr lang="it-IT" sz="800" dirty="0" smtClean="0"/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(5+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Font typeface="Euphemia" pitchFamily="34" charset="0"/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−3=2+</m:t>
                    </m:r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=4+4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4+4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=16+32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16+32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endParaRPr lang="it-IT" sz="2600" dirty="0" smtClean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 smtClean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The result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d>
                      <m:dPr>
                        <m:ctrlP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it-IT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5+</m:t>
                        </m:r>
                        <m:r>
                          <a:rPr lang="it-IT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=256+1024</m:t>
                    </m:r>
                    <m:r>
                      <a:rPr lang="it-IT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means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(5)=256</m:t>
                    </m:r>
                  </m:oMath>
                </a14:m>
                <a:r>
                  <a:rPr lang="it-IT" sz="2600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’(5)=1024</m:t>
                    </m:r>
                  </m:oMath>
                </a14:m>
                <a:endParaRPr lang="it-IT" sz="2600" dirty="0" smtClean="0"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2" y="1476672"/>
                <a:ext cx="6768276" cy="53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59632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Group eigenvalues in blocks by proximity;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</a:t>
                </a:r>
                <a:r>
                  <a:rPr lang="en-US" dirty="0"/>
                  <a:t> </a:t>
                </a:r>
                <a:r>
                  <a:rPr lang="en-US" dirty="0" smtClean="0"/>
                  <a:t>to reconstruct the upper part.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59632"/>
                <a:ext cx="5869128" cy="5473824"/>
              </a:xfrm>
              <a:blipFill rotWithShape="0">
                <a:blip r:embed="rId2"/>
                <a:stretch>
                  <a:fillRect l="-2388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 smtClean="0"/>
                  <a:t>Proposed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Higham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and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/>
                      <m:t>Davies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in</m:t>
                    </m:r>
                    <m:r>
                      <m:rPr>
                        <m:nor/>
                      </m:rPr>
                      <a:rPr lang="it-IT" b="0" i="0" smtClean="0"/>
                      <m:t> 2003.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  <a:blipFill rotWithShape="0">
                <a:blip r:embed="rId4"/>
                <a:stretch>
                  <a:fillRect l="-1429" t="-1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56" y="2203648"/>
            <a:ext cx="3961656" cy="39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</a:t>
            </a:r>
            <a:r>
              <a:rPr lang="en-US" dirty="0" err="1" smtClean="0"/>
              <a:t>Parlett</a:t>
            </a:r>
            <a:r>
              <a:rPr lang="en-US" dirty="0" smtClean="0"/>
              <a:t> recurrence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60648"/>
                <a:ext cx="9782801" cy="2664296"/>
              </a:xfrm>
              <a:blipFill rotWithShape="0">
                <a:blip r:embed="rId2"/>
                <a:stretch>
                  <a:fillRect l="-1121" t="-2059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977889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9782801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with real Sylvester equations, ~2x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912591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997513"/>
                <a:ext cx="576064" cy="1015663"/>
              </a:xfrm>
              <a:prstGeom prst="rect">
                <a:avLst/>
              </a:prstGeom>
              <a:blipFill rotWithShape="0">
                <a:blip r:embed="rId5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36424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225750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912590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912589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16051</TotalTime>
  <Words>842</Words>
  <Application>Microsoft Office PowerPoint</Application>
  <PresentationFormat>Custom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Consolas</vt:lpstr>
      <vt:lpstr>Euphemia</vt:lpstr>
      <vt:lpstr>Wingdings</vt:lpstr>
      <vt:lpstr>Math 16x9</vt:lpstr>
      <vt:lpstr>Computation of matrix functions with fully automatic Schur-Parlett and Rational Krylov methods.</vt:lpstr>
      <vt:lpstr>Matrix Functions</vt:lpstr>
      <vt:lpstr>PowerPoint Presentation</vt:lpstr>
      <vt:lpstr>Computation of Matrix Functions</vt:lpstr>
      <vt:lpstr>Automatic Differentiation</vt:lpstr>
      <vt:lpstr>Automatic Differentiation – example</vt:lpstr>
      <vt:lpstr>Schur-Parlett – dense matrix functions</vt:lpstr>
      <vt:lpstr>Schur-Parlett – Parlett recurrence</vt:lpstr>
      <vt:lpstr>PowerPoint Presentation</vt:lpstr>
      <vt:lpstr>Schur-Parlett – performance results</vt:lpstr>
      <vt:lpstr>Schur-Parlett – numerical accuracy</vt:lpstr>
      <vt:lpstr>Code comparison for the matrix cube root A^(1/3)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Rational Krylov + AAA</vt:lpstr>
      <vt:lpstr>Rational Krylov + AAA, Experiment 1</vt:lpstr>
      <vt:lpstr>Rational Krylov + AAA, Experiment 2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264</cp:revision>
  <dcterms:created xsi:type="dcterms:W3CDTF">2018-01-09T11:34:28Z</dcterms:created>
  <dcterms:modified xsi:type="dcterms:W3CDTF">2018-04-18T18:53:14Z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