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73" r:id="rId4"/>
    <p:sldId id="274" r:id="rId5"/>
    <p:sldId id="275" r:id="rId6"/>
    <p:sldId id="269" r:id="rId7"/>
    <p:sldId id="280" r:id="rId8"/>
    <p:sldId id="281" r:id="rId9"/>
    <p:sldId id="278" r:id="rId10"/>
    <p:sldId id="282" r:id="rId11"/>
    <p:sldId id="283" r:id="rId12"/>
    <p:sldId id="284" r:id="rId13"/>
    <p:sldId id="285" r:id="rId14"/>
    <p:sldId id="287" r:id="rId15"/>
    <p:sldId id="288" r:id="rId16"/>
    <p:sldId id="258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 (s) on randn(2500, 2500)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sqrtm</c:v>
                </c:pt>
                <c:pt idx="1">
                  <c:v>logm</c:v>
                </c:pt>
                <c:pt idx="2">
                  <c:v>expm</c:v>
                </c:pt>
                <c:pt idx="3">
                  <c:v>Schur-Parlett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69</c:v>
                </c:pt>
                <c:pt idx="1">
                  <c:v>293</c:v>
                </c:pt>
                <c:pt idx="2">
                  <c:v>46</c:v>
                </c:pt>
                <c:pt idx="3">
                  <c:v>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1170032"/>
        <c:axId val="111170592"/>
      </c:barChart>
      <c:catAx>
        <c:axId val="111170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1170592"/>
        <c:crosses val="autoZero"/>
        <c:auto val="1"/>
        <c:lblAlgn val="ctr"/>
        <c:lblOffset val="100"/>
        <c:noMultiLvlLbl val="0"/>
      </c:catAx>
      <c:valAx>
        <c:axId val="11117059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117003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7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268760"/>
            <a:ext cx="8329031" cy="2680127"/>
          </a:xfrm>
        </p:spPr>
        <p:txBody>
          <a:bodyPr/>
          <a:lstStyle/>
          <a:p>
            <a:r>
              <a:rPr lang="en-US" sz="4000" dirty="0" smtClean="0"/>
              <a:t>Computation </a:t>
            </a:r>
            <a:r>
              <a:rPr lang="en-US" sz="4000" dirty="0"/>
              <a:t>of matrix functions with fully automatic </a:t>
            </a:r>
            <a:r>
              <a:rPr lang="en-US" sz="4000" dirty="0" err="1"/>
              <a:t>Schur-Parlett</a:t>
            </a:r>
            <a:r>
              <a:rPr lang="en-US" sz="4000" dirty="0"/>
              <a:t> and Rational </a:t>
            </a:r>
            <a:r>
              <a:rPr lang="en-US" sz="4000" dirty="0" err="1"/>
              <a:t>Krylov</a:t>
            </a:r>
            <a:r>
              <a:rPr lang="en-US" sz="4000" dirty="0"/>
              <a:t> methods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402" y="5085184"/>
            <a:ext cx="7516442" cy="11160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Roberto </a:t>
            </a:r>
            <a:r>
              <a:rPr lang="en-US" sz="2800" dirty="0" err="1" smtClean="0"/>
              <a:t>Zanotto</a:t>
            </a:r>
            <a:r>
              <a:rPr lang="en-US" sz="2800" dirty="0" smtClean="0"/>
              <a:t> </a:t>
            </a:r>
            <a:r>
              <a:rPr lang="en-US" sz="2800" dirty="0"/>
              <a:t>| </a:t>
            </a:r>
            <a:r>
              <a:rPr lang="en-US" sz="2800" dirty="0" smtClean="0"/>
              <a:t>PD2GGALN 2018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387424"/>
            <a:ext cx="9782801" cy="1239837"/>
          </a:xfrm>
        </p:spPr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 smtClean="0"/>
              <a:t>Krylov</a:t>
            </a:r>
            <a:r>
              <a:rPr lang="en-US" dirty="0" smtClean="0"/>
              <a:t> – sparse matrix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052736"/>
                <a:ext cx="9782801" cy="58052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Proposed by </a:t>
                </a:r>
                <a:r>
                  <a:rPr lang="en-US" sz="2500" dirty="0" err="1" smtClean="0"/>
                  <a:t>Güttel</a:t>
                </a:r>
                <a:r>
                  <a:rPr lang="en-US" sz="2500" dirty="0" smtClean="0"/>
                  <a:t> in 2013.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Goal: compute</a:t>
                </a:r>
                <a:r>
                  <a:rPr lang="en-US" sz="25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500" dirty="0" smtClean="0"/>
                  <a:t>for a sparse A.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Approximat</a:t>
                </a:r>
                <a:r>
                  <a:rPr lang="en-US" sz="2500" dirty="0" smtClean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 smtClean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5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5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Denominator is factored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it-IT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500" b="0" i="1" smtClean="0">
                                <a:latin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it-IT" sz="25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500" dirty="0" smtClean="0"/>
                  <a:t>         	with poles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500" i="1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500" dirty="0" smtClean="0"/>
                  <a:t> provided by the user.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Rational </a:t>
                </a:r>
                <a:r>
                  <a:rPr lang="en-US" sz="2500" dirty="0" err="1" smtClean="0"/>
                  <a:t>Krylov</a:t>
                </a:r>
                <a:r>
                  <a:rPr lang="en-US" sz="2500" dirty="0" smtClean="0"/>
                  <a:t> space is defined as:           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𝑠𝑝𝑎𝑛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𝐴𝑏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5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Obtained with </a:t>
                </a:r>
                <a:r>
                  <a:rPr lang="en-US" sz="2500" dirty="0" err="1" smtClean="0"/>
                  <a:t>Ruhe’s</a:t>
                </a:r>
                <a:r>
                  <a:rPr lang="en-US" sz="2500" dirty="0" smtClean="0"/>
                  <a:t> rational </a:t>
                </a:r>
                <a:r>
                  <a:rPr lang="en-US" sz="2500" dirty="0" err="1" smtClean="0"/>
                  <a:t>Arnoldi</a:t>
                </a:r>
                <a:r>
                  <a:rPr lang="en-US" sz="2500" dirty="0" smtClean="0"/>
                  <a:t> algorithm:</a:t>
                </a:r>
                <a:r>
                  <a:rPr lang="it-IT" sz="2500" i="1" dirty="0">
                    <a:latin typeface="Cambria Math" panose="02040503050406030204" pitchFamily="18" charset="0"/>
                  </a:rPr>
                  <a:t> </a:t>
                </a:r>
                <a:r>
                  <a:rPr lang="it-IT" sz="2500" i="1" dirty="0" smtClean="0">
                    <a:latin typeface="Cambria Math" panose="02040503050406030204" pitchFamily="18" charset="0"/>
                  </a:rPr>
                  <a:t>                 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/||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||,     </m:t>
                    </m:r>
                    <m:sSub>
                      <m:sSub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𝑜𝑟𝑡h𝑜𝑛𝑜𝑟𝑚𝑎𝑙𝑖𝑧𝑒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it-IT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500" i="1">
                                <a:latin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it-IT" sz="25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5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/>
                  <a:t> </a:t>
                </a:r>
                <a:r>
                  <a:rPr lang="en-US" sz="2500" dirty="0" smtClean="0"/>
                  <a:t>is computed by projecting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500" dirty="0" smtClean="0"/>
                  <a:t> into the </a:t>
                </a:r>
                <a:r>
                  <a:rPr lang="en-US" sz="2500" dirty="0" err="1" smtClean="0"/>
                  <a:t>Krylov</a:t>
                </a:r>
                <a:r>
                  <a:rPr lang="en-US" sz="2500" dirty="0" smtClean="0"/>
                  <a:t> space: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25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5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2500" i="1" dirty="0">
                        <a:latin typeface="Cambria Math" panose="02040503050406030204" pitchFamily="18" charset="0"/>
                      </a:rPr>
                      <m:t>𝐴𝑉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5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𝑉𝑓</m:t>
                    </m:r>
                    <m:d>
                      <m:dPr>
                        <m:ctrlPr>
                          <a:rPr lang="it-IT" sz="2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5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5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it-IT" sz="25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sz="25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500" dirty="0" smtClean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052736"/>
                <a:ext cx="9782801" cy="5805264"/>
              </a:xfrm>
              <a:blipFill rotWithShape="0">
                <a:blip r:embed="rId2"/>
                <a:stretch>
                  <a:fillRect l="-997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45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 smtClean="0"/>
              <a:t>Krylov</a:t>
            </a:r>
            <a:r>
              <a:rPr lang="en-US" dirty="0" smtClean="0"/>
              <a:t> – approximation accuracy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Depends on two factors:</a:t>
                </a:r>
              </a:p>
              <a:p>
                <a:r>
                  <a:rPr lang="en-US" dirty="0" smtClean="0"/>
                  <a:t>How well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can be approximated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’s spectrum</a:t>
                </a:r>
                <a:r>
                  <a:rPr lang="en-US" dirty="0" smtClean="0"/>
                  <a:t> by a rational function, hopefully with low degree (ill-posed problem);</a:t>
                </a:r>
                <a:endParaRPr lang="en-US" dirty="0"/>
              </a:p>
              <a:p>
                <a:r>
                  <a:rPr lang="en-US" dirty="0" smtClean="0"/>
                  <a:t>How well we choose the poles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We use the AAA algorithm for rational approximation to find good poles automatically.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  <a:blipFill rotWithShape="0">
                <a:blip r:embed="rId2"/>
                <a:stretch>
                  <a:fillRect l="-1433" t="-22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44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387424"/>
            <a:ext cx="9782801" cy="1239837"/>
          </a:xfrm>
        </p:spPr>
        <p:txBody>
          <a:bodyPr/>
          <a:lstStyle/>
          <a:p>
            <a:r>
              <a:rPr lang="en-US" dirty="0" smtClean="0"/>
              <a:t>AAA algorithm for rational approximation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980728"/>
                <a:ext cx="9782801" cy="532859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Proposed by </a:t>
                </a:r>
                <a:r>
                  <a:rPr lang="it-IT" sz="2400" dirty="0"/>
                  <a:t>Nakatsukasa, </a:t>
                </a:r>
                <a:r>
                  <a:rPr lang="it-IT" sz="2400" dirty="0" smtClean="0"/>
                  <a:t>Sète, Trefethen in 2017.</a:t>
                </a:r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Input: function samples (real or complex).              Output: rational </a:t>
                </a:r>
                <a:r>
                  <a:rPr lang="en-US" sz="2600" dirty="0" err="1" smtClean="0"/>
                  <a:t>barycentric</a:t>
                </a:r>
                <a:r>
                  <a:rPr lang="en-US" sz="2600" dirty="0" smtClean="0"/>
                  <a:t> function</a:t>
                </a:r>
                <a:r>
                  <a:rPr lang="it-IT" sz="2600" dirty="0"/>
                  <a:t> of type </a:t>
                </a:r>
                <a14:m>
                  <m:oMath xmlns:m="http://schemas.openxmlformats.org/officeDocument/2006/math">
                    <m:r>
                      <a:rPr lang="it-IT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it-IT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nary>
                        <m:naryPr>
                          <m:chr m:val="∑"/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it-IT" sz="2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sz="2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∞/∞</m:t>
                    </m:r>
                  </m:oMath>
                </a14:m>
                <a:r>
                  <a:rPr lang="en-US" sz="2600" dirty="0"/>
                  <a:t> but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6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it-IT" sz="26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it-IT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it-IT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Support/interpolation points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 smtClean="0"/>
                  <a:t>) are chosen incrementally from samples in a greedy way, to avoid instabilities:               	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 smtClean="0"/>
                  <a:t> is chosen where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sz="2600" dirty="0" smtClean="0"/>
                  <a:t> is maximized.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980728"/>
                <a:ext cx="9782801" cy="5328592"/>
              </a:xfrm>
              <a:blipFill rotWithShape="0">
                <a:blip r:embed="rId2"/>
                <a:stretch>
                  <a:fillRect l="-1121" t="-458" r="-1682" b="-74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7318548" y="2708920"/>
            <a:ext cx="360040" cy="108012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6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620688"/>
                <a:ext cx="9782801" cy="626469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After a new support point is found, weights are recomputed </a:t>
                </a:r>
                <a:r>
                  <a:rPr lang="en-US" sz="2600" dirty="0"/>
                  <a:t>to minimize the approximation </a:t>
                </a:r>
                <a:r>
                  <a:rPr lang="en-US" sz="2600" dirty="0" smtClean="0"/>
                  <a:t>error: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||,  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Is a least squares problem solvable with SVD: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𝐴𝑤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||,  ||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||=1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When approximation error is small, we are done.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Poles can be then retrieved by solving a generalized eigenvalue problem, with accuracy up to machine precision.</a:t>
                </a:r>
                <a:endParaRPr lang="en-US" sz="26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620688"/>
                <a:ext cx="9782801" cy="6264696"/>
              </a:xfrm>
              <a:blipFill rotWithShape="0">
                <a:blip r:embed="rId2"/>
                <a:stretch>
                  <a:fillRect l="-1121" t="-389" r="-1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1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Rational </a:t>
            </a:r>
            <a:r>
              <a:rPr lang="en-US" dirty="0" err="1"/>
              <a:t>Krylov</a:t>
            </a:r>
            <a:r>
              <a:rPr lang="en-US" dirty="0"/>
              <a:t> + AAA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</p:spPr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Rational </a:t>
                </a:r>
                <a:r>
                  <a:rPr lang="en-US" dirty="0" err="1"/>
                  <a:t>Krylov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times sparse linear system + 	</a:t>
                </a:r>
                <a:r>
                  <a:rPr lang="en-US" dirty="0" err="1"/>
                  <a:t>orthogonalization</a:t>
                </a:r>
                <a:r>
                  <a:rPr lang="en-US" dirty="0"/>
                  <a:t>: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𝑚𝑁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AAA: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times SVD: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/>
                  <a:t>Setting AAA’s number of samples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=~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𝑛𝑛𝑧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balances execution times.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  <a:blipFill rotWithShape="0">
                <a:blip r:embed="rId2"/>
                <a:stretch>
                  <a:fillRect l="-1246" t="-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26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7384"/>
            <a:ext cx="9782801" cy="1239837"/>
          </a:xfrm>
        </p:spPr>
        <p:txBody>
          <a:bodyPr/>
          <a:lstStyle/>
          <a:p>
            <a:r>
              <a:rPr lang="en-US" dirty="0" smtClean="0"/>
              <a:t>Accuracy </a:t>
            </a:r>
            <a:r>
              <a:rPr lang="en-US" dirty="0"/>
              <a:t>of Rational </a:t>
            </a:r>
            <a:r>
              <a:rPr lang="en-US" dirty="0" err="1"/>
              <a:t>Krylov</a:t>
            </a:r>
            <a:r>
              <a:rPr lang="en-US" dirty="0"/>
              <a:t> + AAA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593304"/>
                <a:ext cx="9782801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>
                    <a:sym typeface="Wingdings" panose="05000000000000000000" pitchFamily="2" charset="2"/>
                  </a:rPr>
                  <a:t>Matrices </a:t>
                </a:r>
                <a:r>
                  <a:rPr lang="en-US" sz="2600" dirty="0">
                    <a:sym typeface="Wingdings" panose="05000000000000000000" pitchFamily="2" charset="2"/>
                  </a:rPr>
                  <a:t>are from the </a:t>
                </a:r>
                <a:r>
                  <a:rPr lang="en-US" sz="2600" dirty="0" err="1">
                    <a:sym typeface="Wingdings" panose="05000000000000000000" pitchFamily="2" charset="2"/>
                  </a:rPr>
                  <a:t>SuiteSparse</a:t>
                </a:r>
                <a:r>
                  <a:rPr lang="en-US" sz="2600" dirty="0">
                    <a:sym typeface="Wingdings" panose="05000000000000000000" pitchFamily="2" charset="2"/>
                  </a:rPr>
                  <a:t> Matrix 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Collection.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exp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 with </a:t>
                </a:r>
                <a:r>
                  <a:rPr lang="en-US" sz="2600" dirty="0" err="1" smtClean="0">
                    <a:sym typeface="Wingdings" panose="05000000000000000000" pitchFamily="2" charset="2"/>
                  </a:rPr>
                  <a:t>Krylov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 is compared with dense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𝑒𝑥𝑝𝑚</m:t>
                    </m:r>
                  </m:oMath>
                </a14:m>
                <a:r>
                  <a:rPr lang="en-US" sz="2600" dirty="0">
                    <a:sym typeface="Wingdings" panose="05000000000000000000" pitchFamily="2" charset="2"/>
                  </a:rPr>
                  <a:t>:</a:t>
                </a:r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593304"/>
                <a:ext cx="9782801" cy="4572000"/>
              </a:xfrm>
              <a:blipFill rotWithShape="0">
                <a:blip r:embed="rId2"/>
                <a:stretch>
                  <a:fillRect l="-1121" t="-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801601"/>
              </p:ext>
            </p:extLst>
          </p:nvPr>
        </p:nvGraphicFramePr>
        <p:xfrm>
          <a:off x="1701924" y="2961456"/>
          <a:ext cx="9649068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59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61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6162"/>
                <a:gridCol w="1206162"/>
                <a:gridCol w="1206162"/>
                <a:gridCol w="1206162"/>
                <a:gridCol w="1206162"/>
                <a:gridCol w="1206162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cond</a:t>
                      </a:r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cond</a:t>
                      </a:r>
                    </a:p>
                    <a:p>
                      <a:pPr algn="ctr"/>
                      <a:r>
                        <a:rPr lang="it-IT" dirty="0" smtClean="0"/>
                        <a:t>(exp, A)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poles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poles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2D/3D 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jagmesh3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1168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7.0e0</a:t>
                      </a:r>
                      <a:endPara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1.5e-6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6.0e-14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Fluid dynamics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sherman4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2178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1.2e2</a:t>
                      </a:r>
                      <a:endPara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6.6e-6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6.7e-10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Structural</a:t>
                      </a:r>
                      <a:r>
                        <a:rPr lang="en-US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problem</a:t>
                      </a:r>
                      <a:endPara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can_1072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2.0e34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3.4e1</a:t>
                      </a:r>
                      <a:endPara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7.3e-6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1.7e-14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Directed 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SmaGri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Inf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7.8e1</a:t>
                      </a:r>
                      <a:endPara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2.6e-7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7.3e-13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56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98613" y="1772816"/>
            <a:ext cx="8744271" cy="4176464"/>
          </a:xfrm>
        </p:spPr>
        <p:txBody>
          <a:bodyPr>
            <a:normAutofit/>
          </a:bodyPr>
          <a:lstStyle/>
          <a:p>
            <a:r>
              <a:rPr lang="en-US" dirty="0" smtClean="0"/>
              <a:t>Try it out at: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github.com/robzan8/MatFun.jl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Questions?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15407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Computer Science student at the University of Pisa.</a:t>
            </a:r>
          </a:p>
          <a:p>
            <a:pPr marL="0" indent="0">
              <a:buNone/>
            </a:pPr>
            <a:r>
              <a:rPr lang="en-US" dirty="0" smtClean="0"/>
              <a:t>Master’s </a:t>
            </a:r>
            <a:r>
              <a:rPr lang="en-US" dirty="0"/>
              <a:t>d</a:t>
            </a:r>
            <a:r>
              <a:rPr lang="en-US" dirty="0" smtClean="0"/>
              <a:t>egree thesis under supervision of Federico </a:t>
            </a:r>
            <a:r>
              <a:rPr lang="en-US" dirty="0" err="1" smtClean="0"/>
              <a:t>Poloni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593436" y="2996952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MatFun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3"/>
              <p:cNvSpPr txBox="1">
                <a:spLocks/>
              </p:cNvSpPr>
              <p:nvPr/>
            </p:nvSpPr>
            <p:spPr>
              <a:xfrm>
                <a:off x="1593436" y="4419352"/>
                <a:ext cx="9782801" cy="15407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Euphemia" pitchFamily="34" charset="0"/>
                  <a:buNone/>
                </a:pPr>
                <a:r>
                  <a:rPr lang="en-US" dirty="0" smtClean="0"/>
                  <a:t>A Julia package for computing dense and sparse matrix functions automatically (no user input other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https://github.com/robzan8/MatFun.jl</a:t>
                </a:r>
              </a:p>
            </p:txBody>
          </p:sp>
        </mc:Choice>
        <mc:Fallback xmlns="">
          <p:sp>
            <p:nvSpPr>
              <p:cNvPr id="5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4419352"/>
                <a:ext cx="9782801" cy="1540768"/>
              </a:xfrm>
              <a:prstGeom prst="rect">
                <a:avLst/>
              </a:prstGeom>
              <a:blipFill rotWithShape="0">
                <a:blip r:embed="rId2"/>
                <a:stretch>
                  <a:fillRect l="-1121" t="-59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)…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a square matrix.</a:t>
                </a:r>
              </a:p>
              <a:p>
                <a:pPr marL="0" indent="0">
                  <a:buNone/>
                </a:pPr>
                <a:r>
                  <a:rPr lang="en-US" dirty="0" smtClean="0"/>
                  <a:t>Key factor: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its derivatives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’s spectrum.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Some specialized methods exist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𝑒𝑥𝑝𝑚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𝑙𝑜𝑔𝑚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𝑠𝑞𝑟𝑡𝑚</m:t>
                    </m:r>
                  </m:oMath>
                </a14:m>
                <a:r>
                  <a:rPr lang="en-US" dirty="0" smtClean="0"/>
                  <a:t>),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are looking for generic ones.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  <a:blipFill rotWithShape="0">
                <a:blip r:embed="rId2"/>
                <a:stretch>
                  <a:fillRect l="-1246" t="-2400" r="-8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23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315416"/>
            <a:ext cx="9782801" cy="1239837"/>
          </a:xfrm>
        </p:spPr>
        <p:txBody>
          <a:bodyPr>
            <a:normAutofit/>
          </a:bodyPr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dense matrix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87624"/>
                <a:ext cx="5869128" cy="54738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𝑄𝑇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0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𝑄𝑓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Need to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Group eigenvalues in blocks by proximity;</a:t>
                </a:r>
              </a:p>
              <a:p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diagonal blocks with Taylor;</a:t>
                </a:r>
              </a:p>
              <a:p>
                <a:r>
                  <a:rPr lang="en-US" dirty="0" smtClean="0"/>
                  <a:t>Use the </a:t>
                </a:r>
                <a:r>
                  <a:rPr lang="en-US" dirty="0" err="1" smtClean="0"/>
                  <a:t>Parlett</a:t>
                </a:r>
                <a:r>
                  <a:rPr lang="en-US" dirty="0" smtClean="0"/>
                  <a:t> recurrence: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87624"/>
                <a:ext cx="5869128" cy="5473824"/>
              </a:xfrm>
              <a:blipFill rotWithShape="0">
                <a:blip r:embed="rId2"/>
                <a:stretch>
                  <a:fillRect l="-23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2132856"/>
            <a:ext cx="3960440" cy="3960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3"/>
              <p:cNvSpPr txBox="1">
                <a:spLocks/>
              </p:cNvSpPr>
              <p:nvPr/>
            </p:nvSpPr>
            <p:spPr>
              <a:xfrm>
                <a:off x="1593436" y="1139229"/>
                <a:ext cx="8533424" cy="992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dirty="0" smtClean="0"/>
                  <a:t>Proposed by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Higham</m:t>
                    </m:r>
                    <m:r>
                      <m:rPr>
                        <m:nor/>
                      </m:rPr>
                      <a:rPr lang="it-IT" b="0" i="0" smtClean="0"/>
                      <m:t> </m:t>
                    </m:r>
                    <m:r>
                      <m:rPr>
                        <m:nor/>
                      </m:rPr>
                      <a:rPr lang="it-IT" b="0" i="0" smtClean="0"/>
                      <m:t>and</m:t>
                    </m:r>
                    <m:r>
                      <m:rPr>
                        <m:nor/>
                      </m:rPr>
                      <a:rPr lang="it-IT"/>
                      <m:t> </m:t>
                    </m:r>
                    <m:r>
                      <m:rPr>
                        <m:nor/>
                      </m:rPr>
                      <a:rPr lang="it-IT"/>
                      <m:t>Davies</m:t>
                    </m:r>
                    <m:r>
                      <m:rPr>
                        <m:nor/>
                      </m:rPr>
                      <a:rPr lang="it-IT"/>
                      <m:t> </m:t>
                    </m:r>
                    <m:r>
                      <m:rPr>
                        <m:nor/>
                      </m:rPr>
                      <a:rPr lang="it-IT" b="0" i="0" smtClean="0"/>
                      <m:t>in</m:t>
                    </m:r>
                    <m:r>
                      <m:rPr>
                        <m:nor/>
                      </m:rPr>
                      <a:rPr lang="it-IT" b="0" i="0" smtClean="0"/>
                      <m:t> 2003.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1139229"/>
                <a:ext cx="8533424" cy="992411"/>
              </a:xfrm>
              <a:prstGeom prst="rect">
                <a:avLst/>
              </a:prstGeom>
              <a:blipFill rotWithShape="0">
                <a:blip r:embed="rId4"/>
                <a:stretch>
                  <a:fillRect l="-1429" t="-11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47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Schur-Parlett</a:t>
            </a:r>
            <a:r>
              <a:rPr lang="en-US" dirty="0"/>
              <a:t> – automatic </a:t>
            </a:r>
            <a:r>
              <a:rPr lang="en-US" dirty="0" smtClean="0"/>
              <a:t>differentiation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53344"/>
                <a:ext cx="9782801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Derivatives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are required for Taylor.</a:t>
                </a:r>
              </a:p>
              <a:p>
                <a:pPr marL="0" indent="0">
                  <a:buNone/>
                </a:pPr>
                <a:r>
                  <a:rPr lang="en-US" dirty="0" smtClean="0"/>
                  <a:t>Dual numbers: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it-IT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𝐸𝑝𝑠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it-IT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Julia, a function accepting any real number also accepts dual numbers and is therefore automatically differentiable.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use </a:t>
                </a:r>
                <a:r>
                  <a:rPr lang="en-US" dirty="0" err="1" smtClean="0"/>
                  <a:t>TaylorSeries.jl</a:t>
                </a:r>
                <a:r>
                  <a:rPr lang="en-US" dirty="0" smtClean="0"/>
                  <a:t> for higher-order differentiation.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53344"/>
                <a:ext cx="9782801" cy="4572000"/>
              </a:xfrm>
              <a:blipFill rotWithShape="0">
                <a:blip r:embed="rId2"/>
                <a:stretch>
                  <a:fillRect l="-1246" t="-2400" r="-21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9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-208215"/>
            <a:ext cx="9782801" cy="1239837"/>
          </a:xfrm>
        </p:spPr>
        <p:txBody>
          <a:bodyPr/>
          <a:lstStyle/>
          <a:p>
            <a:r>
              <a:rPr lang="en-US" dirty="0" err="1"/>
              <a:t>Schur-Parlett</a:t>
            </a:r>
            <a:r>
              <a:rPr lang="en-US" dirty="0"/>
              <a:t> – numerical accuracy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8698755"/>
              </p:ext>
            </p:extLst>
          </p:nvPr>
        </p:nvGraphicFramePr>
        <p:xfrm>
          <a:off x="7606277" y="2761603"/>
          <a:ext cx="3925215" cy="22974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6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4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Specialized 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Schur-Parlett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1.0e-14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1.5e-13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4.0e-14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4.1e-14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sqrt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4.3e-14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4.5e-14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Content Placeholder 6"/>
          <p:cNvSpPr>
            <a:spLocks noGrp="1"/>
          </p:cNvSpPr>
          <p:nvPr>
            <p:ph sz="half" idx="2"/>
          </p:nvPr>
        </p:nvSpPr>
        <p:spPr>
          <a:xfrm>
            <a:off x="7606580" y="1606062"/>
            <a:ext cx="391337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Relative error versus </a:t>
            </a:r>
            <a:r>
              <a:rPr lang="en-US" sz="2200" dirty="0" err="1" smtClean="0"/>
              <a:t>MatLab’s</a:t>
            </a:r>
            <a:r>
              <a:rPr lang="en-US" sz="2200" dirty="0" smtClean="0"/>
              <a:t> Symbolic Toolbox (on 50x50 random matrix):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6" y="2221601"/>
            <a:ext cx="4536218" cy="3172731"/>
          </a:xfrm>
          <a:prstGeom prst="rect">
            <a:avLst/>
          </a:prstGeom>
        </p:spPr>
      </p:pic>
      <p:sp>
        <p:nvSpPr>
          <p:cNvPr id="10" name="Content Placeholder 6"/>
          <p:cNvSpPr txBox="1">
            <a:spLocks/>
          </p:cNvSpPr>
          <p:nvPr/>
        </p:nvSpPr>
        <p:spPr>
          <a:xfrm>
            <a:off x="1593149" y="1268760"/>
            <a:ext cx="4752814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sz="2400" dirty="0" smtClean="0"/>
              <a:t>Boils down to how well the eigenvalues can be clustered: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54452" y="3320177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52" y="3320177"/>
                <a:ext cx="576064" cy="1015663"/>
              </a:xfrm>
              <a:prstGeom prst="rect">
                <a:avLst/>
              </a:prstGeom>
              <a:blipFill rotWithShape="0">
                <a:blip r:embed="rId3"/>
                <a:stretch>
                  <a:fillRect r="-23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6"/>
          <p:cNvSpPr txBox="1">
            <a:spLocks/>
          </p:cNvSpPr>
          <p:nvPr/>
        </p:nvSpPr>
        <p:spPr>
          <a:xfrm>
            <a:off x="1593149" y="5877272"/>
            <a:ext cx="6513452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sz="2200" dirty="0"/>
              <a:t>C</a:t>
            </a:r>
            <a:r>
              <a:rPr lang="en-US" sz="2200" dirty="0" smtClean="0"/>
              <a:t>an behave badly (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7e-4</a:t>
            </a:r>
            <a:r>
              <a:rPr lang="en-US" sz="2200" dirty="0" smtClean="0"/>
              <a:t>) with “snake” eigenvalues (as shown in original paper, experiment 4)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59109"/>
            <a:ext cx="9782801" cy="1239837"/>
          </a:xfrm>
        </p:spPr>
        <p:txBody>
          <a:bodyPr/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performance improvements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256148"/>
            <a:ext cx="9782801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Parlett recurrence made recursive and cache-oblivious.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06329" y="5216588"/>
                <a:ext cx="4644067" cy="1357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</m:oMath>
                  </m:oMathPara>
                </a14:m>
                <a:endParaRPr lang="it-IT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29" y="5216588"/>
                <a:ext cx="4644067" cy="13574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45235" y="5216588"/>
                <a:ext cx="5065801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it-IT" sz="26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235" y="5216588"/>
                <a:ext cx="506580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3"/>
          <p:cNvSpPr txBox="1">
            <a:spLocks/>
          </p:cNvSpPr>
          <p:nvPr/>
        </p:nvSpPr>
        <p:spPr>
          <a:xfrm>
            <a:off x="6355809" y="5949280"/>
            <a:ext cx="5644652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~</a:t>
            </a:r>
            <a:r>
              <a:rPr lang="en-US" sz="2600" dirty="0" smtClean="0"/>
              <a:t>3</a:t>
            </a:r>
            <a:r>
              <a:rPr lang="en-US" sz="2600" dirty="0"/>
              <a:t>x</a:t>
            </a:r>
            <a:r>
              <a:rPr lang="en-US" sz="2600" dirty="0" smtClean="0"/>
              <a:t> speedup for n = 2500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5809" y="1988840"/>
            <a:ext cx="0" cy="436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50396" y="2917393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96" y="2917393"/>
                <a:ext cx="576064" cy="1015663"/>
              </a:xfrm>
              <a:prstGeom prst="rect">
                <a:avLst/>
              </a:prstGeom>
              <a:blipFill rotWithShape="0">
                <a:blip r:embed="rId6"/>
                <a:stretch>
                  <a:fillRect r="-23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988840"/>
            <a:ext cx="2916000" cy="29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1988840"/>
            <a:ext cx="2916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5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316214"/>
                <a:ext cx="9782801" cy="26642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Problem:</a:t>
                </a:r>
                <a:r>
                  <a:rPr lang="en-US" sz="2600" dirty="0" smtClean="0"/>
                  <a:t> conjugated eigenvalues with big imaginary part must go in different blocks, even with real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Original solution:</a:t>
                </a:r>
                <a:r>
                  <a:rPr lang="en-US" sz="2600" dirty="0" smtClean="0"/>
                  <a:t> do everything in complex arithmetic.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Our solution:</a:t>
                </a:r>
                <a:r>
                  <a:rPr lang="en-US" sz="2600" dirty="0" smtClean="0"/>
                  <a:t> complex </a:t>
                </a:r>
                <a:r>
                  <a:rPr lang="en-US" sz="2600" dirty="0" err="1" smtClean="0"/>
                  <a:t>Schur</a:t>
                </a:r>
                <a:r>
                  <a:rPr lang="en-US" sz="2600" dirty="0" smtClean="0"/>
                  <a:t> factorization can be “delayed” and done on small blocks: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316214"/>
                <a:ext cx="9782801" cy="2664296"/>
              </a:xfrm>
              <a:blipFill rotWithShape="0">
                <a:blip r:embed="rId2"/>
                <a:stretch>
                  <a:fillRect l="-1121" t="-3432" r="-2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22204" y="3829785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204" y="3829785"/>
                <a:ext cx="576064" cy="1015663"/>
              </a:xfrm>
              <a:prstGeom prst="rect">
                <a:avLst/>
              </a:prstGeom>
              <a:blipFill rotWithShape="0">
                <a:blip r:embed="rId3"/>
                <a:stretch>
                  <a:fillRect r="-23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3"/>
          <p:cNvSpPr txBox="1">
            <a:spLocks/>
          </p:cNvSpPr>
          <p:nvPr/>
        </p:nvSpPr>
        <p:spPr>
          <a:xfrm>
            <a:off x="1593435" y="5661248"/>
            <a:ext cx="9782801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sz="2600" dirty="0" smtClean="0"/>
              <a:t>Also allows for </a:t>
            </a:r>
            <a:r>
              <a:rPr lang="en-US" sz="2600" dirty="0" err="1" smtClean="0"/>
              <a:t>Parlett</a:t>
            </a:r>
            <a:r>
              <a:rPr lang="en-US" sz="2600" dirty="0" smtClean="0"/>
              <a:t> recurrence with real Sylvester equations, </a:t>
            </a:r>
            <a:r>
              <a:rPr lang="en-US" sz="2400" dirty="0" smtClean="0"/>
              <a:t>~</a:t>
            </a:r>
            <a:r>
              <a:rPr lang="en-US" sz="2600" dirty="0" smtClean="0"/>
              <a:t>2x </a:t>
            </a:r>
            <a:r>
              <a:rPr lang="en-US" sz="2600" dirty="0"/>
              <a:t>speedup for n = </a:t>
            </a:r>
            <a:r>
              <a:rPr lang="en-US" sz="2600" dirty="0" smtClean="0"/>
              <a:t>2500 on whole </a:t>
            </a:r>
            <a:r>
              <a:rPr lang="en-US" sz="2600" dirty="0" err="1" smtClean="0"/>
              <a:t>Schur-Parlett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52" y="2764487"/>
            <a:ext cx="2458720" cy="2460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10636" y="3849409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36" y="3849409"/>
                <a:ext cx="576064" cy="1015663"/>
              </a:xfrm>
              <a:prstGeom prst="rect">
                <a:avLst/>
              </a:prstGeom>
              <a:blipFill rotWithShape="0">
                <a:blip r:embed="rId7"/>
                <a:stretch>
                  <a:fillRect r="-23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25293" y="3216145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cs typeface="Consolas" panose="020B0609020204030204" pitchFamily="49" charset="0"/>
              </a:rPr>
              <a:t>real</a:t>
            </a:r>
          </a:p>
          <a:p>
            <a:pPr algn="ctr"/>
            <a:r>
              <a:rPr lang="it-IT" dirty="0" smtClean="0">
                <a:cs typeface="Consolas" panose="020B0609020204030204" pitchFamily="49" charset="0"/>
              </a:rPr>
              <a:t>Schur</a:t>
            </a:r>
            <a:endParaRPr lang="it-IT" dirty="0"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6039" y="3077646"/>
            <a:ext cx="1063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cs typeface="Consolas" panose="020B0609020204030204" pitchFamily="49" charset="0"/>
              </a:rPr>
              <a:t>s</a:t>
            </a:r>
            <a:r>
              <a:rPr lang="it-IT" dirty="0" smtClean="0">
                <a:cs typeface="Consolas" panose="020B0609020204030204" pitchFamily="49" charset="0"/>
              </a:rPr>
              <a:t>mall</a:t>
            </a:r>
          </a:p>
          <a:p>
            <a:pPr algn="ctr"/>
            <a:r>
              <a:rPr lang="it-IT" dirty="0">
                <a:cs typeface="Consolas" panose="020B0609020204030204" pitchFamily="49" charset="0"/>
              </a:rPr>
              <a:t>c</a:t>
            </a:r>
            <a:r>
              <a:rPr lang="it-IT" dirty="0" smtClean="0">
                <a:cs typeface="Consolas" panose="020B0609020204030204" pitchFamily="49" charset="0"/>
              </a:rPr>
              <a:t>omplex</a:t>
            </a:r>
          </a:p>
          <a:p>
            <a:pPr algn="ctr"/>
            <a:r>
              <a:rPr lang="it-IT" dirty="0" smtClean="0">
                <a:cs typeface="Consolas" panose="020B0609020204030204" pitchFamily="49" charset="0"/>
              </a:rPr>
              <a:t>Schur</a:t>
            </a:r>
            <a:endParaRPr lang="it-IT" dirty="0"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41" y="2764486"/>
            <a:ext cx="2458720" cy="2460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49" y="2764485"/>
            <a:ext cx="2458720" cy="24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4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performance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whole procedure typically </a:t>
                </a:r>
                <a:r>
                  <a:rPr lang="en-US" dirty="0"/>
                  <a:t>spends </a:t>
                </a:r>
                <a:r>
                  <a:rPr lang="en-US" dirty="0" smtClean="0"/>
                  <a:t>~2/3 of the time doing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’s </a:t>
                </a:r>
                <a:r>
                  <a:rPr lang="en-US" dirty="0" err="1" smtClean="0"/>
                  <a:t>Schur</a:t>
                </a:r>
                <a:r>
                  <a:rPr lang="en-US" dirty="0" smtClean="0"/>
                  <a:t> decomposition (varies depending on the eigenvalues’ distribution).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6" t="-24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6" descr="Stacked bar chart representing&#10;3 series and 4 categorie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38881"/>
              </p:ext>
            </p:extLst>
          </p:nvPr>
        </p:nvGraphicFramePr>
        <p:xfrm>
          <a:off x="1586822" y="3078492"/>
          <a:ext cx="9782175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80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11733</TotalTime>
  <Words>575</Words>
  <Application>Microsoft Office PowerPoint</Application>
  <PresentationFormat>Custom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Consolas</vt:lpstr>
      <vt:lpstr>Euphemia</vt:lpstr>
      <vt:lpstr>Wingdings</vt:lpstr>
      <vt:lpstr>Math 16x9</vt:lpstr>
      <vt:lpstr>Computation of matrix functions with fully automatic Schur-Parlett and Rational Krylov methods.</vt:lpstr>
      <vt:lpstr>About me</vt:lpstr>
      <vt:lpstr>Matrix Functions</vt:lpstr>
      <vt:lpstr>Schur-Parlett – dense matrix functions</vt:lpstr>
      <vt:lpstr>Schur-Parlett – automatic differentiation</vt:lpstr>
      <vt:lpstr>Schur-Parlett – numerical accuracy</vt:lpstr>
      <vt:lpstr>Schur-Parlett – performance improvements</vt:lpstr>
      <vt:lpstr>PowerPoint Presentation</vt:lpstr>
      <vt:lpstr>Schur-Parlett – performance results</vt:lpstr>
      <vt:lpstr>Rational Krylov – sparse matrix functions</vt:lpstr>
      <vt:lpstr>Rational Krylov – approximation accuracy</vt:lpstr>
      <vt:lpstr>AAA algorithm for rational approximation</vt:lpstr>
      <vt:lpstr>PowerPoint Presentation</vt:lpstr>
      <vt:lpstr>Performance of Rational Krylov + AAA</vt:lpstr>
      <vt:lpstr>Accuracy of Rational Krylov + AAA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</dc:creator>
  <cp:lastModifiedBy>rob</cp:lastModifiedBy>
  <cp:revision>197</cp:revision>
  <dcterms:created xsi:type="dcterms:W3CDTF">2018-01-09T11:34:28Z</dcterms:created>
  <dcterms:modified xsi:type="dcterms:W3CDTF">2018-04-04T10:20:38Z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