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0" r:id="rId2"/>
    <p:sldId id="299" r:id="rId3"/>
    <p:sldId id="256" r:id="rId4"/>
    <p:sldId id="289" r:id="rId5"/>
    <p:sldId id="301" r:id="rId6"/>
    <p:sldId id="291" r:id="rId7"/>
    <p:sldId id="275" r:id="rId8"/>
    <p:sldId id="292" r:id="rId9"/>
    <p:sldId id="274" r:id="rId10"/>
    <p:sldId id="280" r:id="rId11"/>
    <p:sldId id="281" r:id="rId12"/>
    <p:sldId id="278" r:id="rId13"/>
    <p:sldId id="269" r:id="rId14"/>
    <p:sldId id="294" r:id="rId15"/>
    <p:sldId id="282" r:id="rId16"/>
    <p:sldId id="283" r:id="rId17"/>
    <p:sldId id="284" r:id="rId18"/>
    <p:sldId id="285" r:id="rId19"/>
    <p:sldId id="297" r:id="rId20"/>
    <p:sldId id="288" r:id="rId21"/>
    <p:sldId id="296" r:id="rId22"/>
    <p:sldId id="298" r:id="rId23"/>
    <p:sldId id="302" r:id="rId24"/>
    <p:sldId id="303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63E"/>
    <a:srgbClr val="121518"/>
    <a:srgbClr val="454545"/>
    <a:srgbClr val="D5D5D5"/>
    <a:srgbClr val="BCBCBC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howGuides="1">
      <p:cViewPr varScale="1">
        <p:scale>
          <a:sx n="74" d="100"/>
          <a:sy n="74" d="100"/>
        </p:scale>
        <p:origin x="456" y="8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(s) on randn(2500, 2500)+200*eye(2500)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48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sqrtm</c:v>
                </c:pt>
                <c:pt idx="1">
                  <c:v>logm</c:v>
                </c:pt>
                <c:pt idx="2">
                  <c:v>expm</c:v>
                </c:pt>
                <c:pt idx="3">
                  <c:v>Schur-Parlett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</c:v>
                </c:pt>
                <c:pt idx="1">
                  <c:v>206</c:v>
                </c:pt>
                <c:pt idx="2">
                  <c:v>48</c:v>
                </c:pt>
                <c:pt idx="3">
                  <c:v>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3394576"/>
        <c:axId val="153395136"/>
      </c:barChart>
      <c:catAx>
        <c:axId val="153394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3395136"/>
        <c:crosses val="autoZero"/>
        <c:auto val="1"/>
        <c:lblAlgn val="ctr"/>
        <c:lblOffset val="100"/>
        <c:noMultiLvlLbl val="0"/>
      </c:catAx>
      <c:valAx>
        <c:axId val="15339513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39457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4/25/2018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7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12.png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15416"/>
            <a:ext cx="9782801" cy="1239837"/>
          </a:xfrm>
        </p:spPr>
        <p:txBody>
          <a:bodyPr/>
          <a:lstStyle/>
          <a:p>
            <a:r>
              <a:rPr lang="en-US" dirty="0" smtClean="0"/>
              <a:t>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196752"/>
                <a:ext cx="9782801" cy="547260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qrt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)…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 square </a:t>
                </a:r>
                <a:r>
                  <a:rPr lang="en-US" dirty="0" err="1" smtClean="0"/>
                  <a:t>matrix.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Useful generalization of scalar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ℂ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Matrix polynomials:</a:t>
                </a:r>
              </a:p>
              <a:p>
                <a:pPr marL="365760" lvl="1" indent="0">
                  <a:lnSpc>
                    <a:spcPct val="100000"/>
                  </a:lnSpc>
                  <a:buNone/>
                </a:pPr>
                <a:r>
                  <a:rPr lang="it-IT" sz="2800" dirty="0"/>
                  <a:t>	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8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−7,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8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Taylor series definition: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Matrix square root: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dirty="0">
                            <a:latin typeface="Cambria Math" panose="02040503050406030204" pitchFamily="18" charset="0"/>
                          </a:rPr>
                          <m:t>sqrt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Diagonalizable matrices: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𝑉𝐷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𝑉𝐷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𝑉𝑓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where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196752"/>
                <a:ext cx="9782801" cy="5472608"/>
              </a:xfrm>
              <a:blipFill rotWithShape="0">
                <a:blip r:embed="rId2"/>
                <a:stretch>
                  <a:fillRect l="-1308" t="-32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70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59109"/>
            <a:ext cx="9782801" cy="1239837"/>
          </a:xfrm>
        </p:spPr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</a:t>
            </a:r>
            <a:r>
              <a:rPr lang="en-US" dirty="0" err="1" smtClean="0"/>
              <a:t>Parlett</a:t>
            </a:r>
            <a:r>
              <a:rPr lang="en-US" dirty="0" smtClean="0"/>
              <a:t> recurrence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256148"/>
            <a:ext cx="9782801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Parlett recurrence made recursive and cache-oblivious.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06329" y="5216588"/>
                <a:ext cx="4644067" cy="1357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</m:oMath>
                  </m:oMathPara>
                </a14:m>
                <a:endParaRPr lang="it-IT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29" y="5216588"/>
                <a:ext cx="4644067" cy="13574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45235" y="5216588"/>
                <a:ext cx="5065801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it-IT" sz="26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235" y="5216588"/>
                <a:ext cx="506580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3"/>
          <p:cNvSpPr txBox="1">
            <a:spLocks/>
          </p:cNvSpPr>
          <p:nvPr/>
        </p:nvSpPr>
        <p:spPr>
          <a:xfrm>
            <a:off x="6355809" y="5949280"/>
            <a:ext cx="5644652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~</a:t>
            </a:r>
            <a:r>
              <a:rPr lang="en-US" sz="2600" dirty="0" smtClean="0"/>
              <a:t>3</a:t>
            </a:r>
            <a:r>
              <a:rPr lang="en-US" sz="2600" dirty="0"/>
              <a:t>x</a:t>
            </a:r>
            <a:r>
              <a:rPr lang="en-US" sz="2600" dirty="0" smtClean="0"/>
              <a:t> speedup for n = 2500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5809" y="1988840"/>
            <a:ext cx="0" cy="436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50396" y="2917393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96" y="2917393"/>
                <a:ext cx="576064" cy="1015663"/>
              </a:xfrm>
              <a:prstGeom prst="rect">
                <a:avLst/>
              </a:prstGeom>
              <a:blipFill rotWithShape="0">
                <a:blip r:embed="rId6"/>
                <a:stretch>
                  <a:fillRect r="-2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988840"/>
            <a:ext cx="2916000" cy="29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1988840"/>
            <a:ext cx="2916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5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60648"/>
                <a:ext cx="9782801" cy="26642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Problem:</a:t>
                </a:r>
                <a:r>
                  <a:rPr lang="en-US" sz="2600" dirty="0" smtClean="0"/>
                  <a:t> conjugated eigenvalues with big imaginary part must go in different blocks, even with real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Original solution:</a:t>
                </a:r>
                <a:r>
                  <a:rPr lang="en-US" sz="2600" dirty="0" smtClean="0"/>
                  <a:t> do everything in complex arithmetic.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Our solution:</a:t>
                </a:r>
                <a:r>
                  <a:rPr lang="en-US" sz="2600" dirty="0" smtClean="0"/>
                  <a:t> complex </a:t>
                </a:r>
                <a:r>
                  <a:rPr lang="en-US" sz="2600" dirty="0" err="1" smtClean="0"/>
                  <a:t>Schur</a:t>
                </a:r>
                <a:r>
                  <a:rPr lang="en-US" sz="2600" dirty="0" smtClean="0"/>
                  <a:t> factorization can be “delayed” and done on small blocks: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60648"/>
                <a:ext cx="9782801" cy="2664296"/>
              </a:xfrm>
              <a:blipFill rotWithShape="0">
                <a:blip r:embed="rId2"/>
                <a:stretch>
                  <a:fillRect l="-1121" t="-2059" r="-2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22204" y="3977889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204" y="3977889"/>
                <a:ext cx="576064" cy="1015663"/>
              </a:xfrm>
              <a:prstGeom prst="rect">
                <a:avLst/>
              </a:prstGeom>
              <a:blipFill rotWithShape="0">
                <a:blip r:embed="rId3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3"/>
          <p:cNvSpPr txBox="1">
            <a:spLocks/>
          </p:cNvSpPr>
          <p:nvPr/>
        </p:nvSpPr>
        <p:spPr>
          <a:xfrm>
            <a:off x="1593435" y="5661248"/>
            <a:ext cx="10070834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en-US" sz="2600" dirty="0" smtClean="0"/>
              <a:t>Also allows for </a:t>
            </a:r>
            <a:r>
              <a:rPr lang="en-US" sz="2600" dirty="0" err="1" smtClean="0"/>
              <a:t>Parlett</a:t>
            </a:r>
            <a:r>
              <a:rPr lang="en-US" sz="2600" dirty="0" smtClean="0"/>
              <a:t> recurrence in real arithmetic, ~2x </a:t>
            </a:r>
            <a:r>
              <a:rPr lang="en-US" sz="2600" dirty="0"/>
              <a:t>speedup for n = </a:t>
            </a:r>
            <a:r>
              <a:rPr lang="en-US" sz="2600" dirty="0" smtClean="0"/>
              <a:t>2500 on whole </a:t>
            </a:r>
            <a:r>
              <a:rPr lang="en-US" sz="2600" dirty="0" err="1" smtClean="0"/>
              <a:t>Schur-Parlett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52" y="2912591"/>
            <a:ext cx="2458720" cy="246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10636" y="3997513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36" y="3997513"/>
                <a:ext cx="576064" cy="1015663"/>
              </a:xfrm>
              <a:prstGeom prst="rect">
                <a:avLst/>
              </a:prstGeom>
              <a:blipFill rotWithShape="0">
                <a:blip r:embed="rId5"/>
                <a:stretch>
                  <a:fillRect r="-2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25293" y="336424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cs typeface="Consolas" panose="020B0609020204030204" pitchFamily="49" charset="0"/>
              </a:rPr>
              <a:t>real</a:t>
            </a:r>
          </a:p>
          <a:p>
            <a:pPr algn="ctr"/>
            <a:r>
              <a:rPr lang="it-IT" dirty="0" smtClean="0">
                <a:cs typeface="Consolas" panose="020B0609020204030204" pitchFamily="49" charset="0"/>
              </a:rPr>
              <a:t>Schur</a:t>
            </a:r>
            <a:endParaRPr lang="it-IT" dirty="0"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6039" y="3225750"/>
            <a:ext cx="1063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cs typeface="Consolas" panose="020B0609020204030204" pitchFamily="49" charset="0"/>
              </a:rPr>
              <a:t>s</a:t>
            </a:r>
            <a:r>
              <a:rPr lang="it-IT" dirty="0" smtClean="0">
                <a:cs typeface="Consolas" panose="020B0609020204030204" pitchFamily="49" charset="0"/>
              </a:rPr>
              <a:t>mall</a:t>
            </a:r>
          </a:p>
          <a:p>
            <a:pPr algn="ctr"/>
            <a:r>
              <a:rPr lang="it-IT" dirty="0">
                <a:cs typeface="Consolas" panose="020B0609020204030204" pitchFamily="49" charset="0"/>
              </a:rPr>
              <a:t>c</a:t>
            </a:r>
            <a:r>
              <a:rPr lang="it-IT" dirty="0" smtClean="0">
                <a:cs typeface="Consolas" panose="020B0609020204030204" pitchFamily="49" charset="0"/>
              </a:rPr>
              <a:t>omplex</a:t>
            </a:r>
          </a:p>
          <a:p>
            <a:pPr algn="ctr"/>
            <a:r>
              <a:rPr lang="it-IT" dirty="0" smtClean="0">
                <a:cs typeface="Consolas" panose="020B0609020204030204" pitchFamily="49" charset="0"/>
              </a:rPr>
              <a:t>Schur</a:t>
            </a:r>
            <a:endParaRPr lang="it-IT" dirty="0"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41" y="2912590"/>
            <a:ext cx="2458720" cy="2460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49" y="2912589"/>
            <a:ext cx="2458720" cy="2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4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7384"/>
            <a:ext cx="9782801" cy="1239837"/>
          </a:xfrm>
        </p:spPr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performance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484784"/>
                <a:ext cx="9782801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The whole procedure typically </a:t>
                </a:r>
                <a:r>
                  <a:rPr lang="en-US" dirty="0"/>
                  <a:t>spends </a:t>
                </a:r>
                <a:r>
                  <a:rPr lang="en-US" dirty="0" smtClean="0"/>
                  <a:t>~2/3 of the time doing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dirty="0" err="1" smtClean="0"/>
                  <a:t>Schur</a:t>
                </a:r>
                <a:r>
                  <a:rPr lang="en-US" dirty="0" smtClean="0"/>
                  <a:t> decomposition (varies depending on the eigenvalues’ distribution).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484784"/>
                <a:ext cx="9782801" cy="4572000"/>
              </a:xfrm>
              <a:blipFill rotWithShape="0">
                <a:blip r:embed="rId2"/>
                <a:stretch>
                  <a:fillRect l="-1246" t="-1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6" descr="Stacked bar chart representing&#10;3 series and 4 categori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115239"/>
              </p:ext>
            </p:extLst>
          </p:nvPr>
        </p:nvGraphicFramePr>
        <p:xfrm>
          <a:off x="1586822" y="3078492"/>
          <a:ext cx="9782175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8076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-315416"/>
            <a:ext cx="9782801" cy="1239837"/>
          </a:xfrm>
        </p:spPr>
        <p:txBody>
          <a:bodyPr/>
          <a:lstStyle/>
          <a:p>
            <a:r>
              <a:rPr lang="en-US" dirty="0" err="1"/>
              <a:t>Schur-Parlett</a:t>
            </a:r>
            <a:r>
              <a:rPr lang="en-US" dirty="0"/>
              <a:t> – numerical accuracy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3607047"/>
              </p:ext>
            </p:extLst>
          </p:nvPr>
        </p:nvGraphicFramePr>
        <p:xfrm>
          <a:off x="1773932" y="1316342"/>
          <a:ext cx="3925215" cy="22974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6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4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Specialized 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Schur-Parlett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1.0e-14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1.5e-13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4.0e-14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4.1e-14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sqrt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4.3e-14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4.5e-14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Content Placeholder 6"/>
          <p:cNvSpPr>
            <a:spLocks noGrp="1"/>
          </p:cNvSpPr>
          <p:nvPr>
            <p:ph sz="half" idx="2"/>
          </p:nvPr>
        </p:nvSpPr>
        <p:spPr>
          <a:xfrm>
            <a:off x="6094412" y="1556792"/>
            <a:ext cx="3913370" cy="221917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Relative error versus </a:t>
            </a:r>
            <a:r>
              <a:rPr lang="en-US" dirty="0" err="1" smtClean="0"/>
              <a:t>Matlab’s</a:t>
            </a:r>
            <a:r>
              <a:rPr lang="en-US" dirty="0" smtClean="0"/>
              <a:t> Symbolic Toolbox (on 50x50 random matrix).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1636155" y="4005064"/>
            <a:ext cx="5653392" cy="4133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Boils down to how well the eigenvalues can be clustered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en-US" dirty="0" smtClean="0"/>
              <a:t>Can behave badly (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7e-4</a:t>
            </a:r>
            <a:r>
              <a:rPr lang="en-US" dirty="0" smtClean="0"/>
              <a:t>) with “snake” eigenvalues (as shown in original paper, experiment 4)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3933056"/>
            <a:ext cx="3529791" cy="273630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701924" y="3861048"/>
            <a:ext cx="9362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9420" y="2852936"/>
            <a:ext cx="5365072" cy="4392488"/>
          </a:xfrm>
        </p:spPr>
        <p:txBody>
          <a:bodyPr>
            <a:normAutofit/>
          </a:bodyPr>
          <a:lstStyle/>
          <a:p>
            <a:pPr marL="0" indent="0">
              <a:lnSpc>
                <a:spcPts val="1700"/>
              </a:lnSpc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function r = cuberoot(x, k)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c = 1.0;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for </a:t>
            </a: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 = 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0:k-1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c = c*(1/3 – i);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r = c*x^(1/3 - k);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lnSpc>
                <a:spcPts val="1700"/>
              </a:lnSpc>
              <a:buNone/>
            </a:pPr>
            <a:endParaRPr lang="it-IT" sz="2400" dirty="0" smtClean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funm(A, @cuberoot)</a:t>
            </a:r>
            <a:endParaRPr lang="en-US" sz="2400" dirty="0" smtClean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6670476" y="2852936"/>
            <a:ext cx="5832648" cy="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buFont typeface="Euphemia" pitchFamily="34" charset="0"/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schurparlett((x)-&gt;x^(1/3), A)</a:t>
            </a:r>
            <a:endParaRPr lang="en-US" sz="2400" dirty="0" smtClean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477725" y="1718556"/>
            <a:ext cx="1952391" cy="900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it-IT" dirty="0" smtClean="0">
                <a:solidFill>
                  <a:schemeClr val="tx2"/>
                </a:solidFill>
              </a:rPr>
              <a:t>Matlab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355812" y="1715020"/>
            <a:ext cx="26632" cy="464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49420" y="-115093"/>
                <a:ext cx="10045592" cy="123983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Code comparison for the matrix cube root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49420" y="-115093"/>
                <a:ext cx="10045592" cy="1239837"/>
              </a:xfrm>
              <a:blipFill rotWithShape="0">
                <a:blip r:embed="rId2"/>
                <a:stretch>
                  <a:fillRect l="-1881" b="-176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3"/>
          <p:cNvSpPr txBox="1">
            <a:spLocks/>
          </p:cNvSpPr>
          <p:nvPr/>
        </p:nvSpPr>
        <p:spPr>
          <a:xfrm>
            <a:off x="6690794" y="1715020"/>
            <a:ext cx="5092250" cy="900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it-IT" dirty="0" smtClean="0">
                <a:solidFill>
                  <a:schemeClr val="tx2"/>
                </a:solidFill>
              </a:rPr>
              <a:t>Our Julia implementation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7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87101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 smtClean="0"/>
              <a:t>Krylov</a:t>
            </a:r>
            <a:r>
              <a:rPr lang="en-US" dirty="0" smtClean="0"/>
              <a:t> – sparse 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57908" y="1152128"/>
                <a:ext cx="9973584" cy="580526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600" dirty="0" smtClean="0"/>
                  <a:t>(as described by </a:t>
                </a:r>
                <a:r>
                  <a:rPr lang="en-US" sz="2600" dirty="0" err="1" smtClean="0"/>
                  <a:t>Güttel</a:t>
                </a:r>
                <a:r>
                  <a:rPr lang="en-US" sz="2600" dirty="0" smtClean="0"/>
                  <a:t> in 2013)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600" dirty="0" smtClean="0"/>
                  <a:t>Goal: compute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smtClean="0"/>
                  <a:t>for a sparse A.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600" dirty="0" smtClean="0"/>
                  <a:t>Approximat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with a rational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smtClean="0"/>
                  <a:t>       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it-IT" sz="2600" dirty="0" smtClean="0"/>
                  <a:t>The method finds an orthonormal basis </a:t>
                </a:r>
                <a14:m>
                  <m:oMath xmlns:m="http://schemas.openxmlformats.org/officeDocument/2006/math">
                    <m:r>
                      <a:rPr lang="it-IT" sz="26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2600" dirty="0" smtClean="0"/>
                  <a:t> for the rational Krylov space with the rational Arnoldi algorithm.</a:t>
                </a:r>
                <a:endParaRPr lang="en-US" sz="26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600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is computed by projecting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 smtClean="0"/>
                  <a:t> into the </a:t>
                </a:r>
                <a:r>
                  <a:rPr lang="en-US" sz="2600" dirty="0" err="1" smtClean="0"/>
                  <a:t>Krylov</a:t>
                </a:r>
                <a:r>
                  <a:rPr lang="en-US" sz="2600" dirty="0" smtClean="0"/>
                  <a:t> space:</a:t>
                </a:r>
                <a:r>
                  <a:rPr lang="it-IT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2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2600" i="1" dirty="0">
                        <a:latin typeface="Cambria Math" panose="02040503050406030204" pitchFamily="18" charset="0"/>
                      </a:rPr>
                      <m:t>𝐴𝑉</m:t>
                    </m:r>
                    <m:r>
                      <m:rPr>
                        <m:nor/>
                      </m:rPr>
                      <a:rPr lang="it-IT" sz="2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2600" b="0" i="0" dirty="0" smtClean="0"/>
                      <m:t>(</m:t>
                    </m:r>
                    <m:r>
                      <m:rPr>
                        <m:nor/>
                      </m:rPr>
                      <a:rPr lang="it-IT" sz="2600" b="0" i="0" dirty="0" smtClean="0"/>
                      <m:t>dense</m:t>
                    </m:r>
                    <m:r>
                      <m:rPr>
                        <m:nor/>
                      </m:rPr>
                      <a:rPr lang="it-IT" sz="2600" b="0" i="0" dirty="0" smtClean="0"/>
                      <m:t> </m:t>
                    </m:r>
                    <m:r>
                      <m:rPr>
                        <m:nor/>
                      </m:rPr>
                      <a:rPr lang="it-IT" sz="2600" b="0" i="0" dirty="0" smtClean="0"/>
                      <m:t>but</m:t>
                    </m:r>
                    <m:r>
                      <m:rPr>
                        <m:nor/>
                      </m:rPr>
                      <a:rPr lang="it-IT" sz="2600" b="0" i="0" dirty="0" smtClean="0"/>
                      <m:t> </m:t>
                    </m:r>
                    <m:r>
                      <m:rPr>
                        <m:nor/>
                      </m:rPr>
                      <a:rPr lang="it-IT" sz="2600" b="0" i="0" dirty="0" smtClean="0"/>
                      <m:t>small</m:t>
                    </m:r>
                    <m:r>
                      <m:rPr>
                        <m:nor/>
                      </m:rPr>
                      <a:rPr lang="it-IT" sz="2600" b="0" i="0" dirty="0" smtClean="0"/>
                      <m:t>),</m:t>
                    </m:r>
                    <m:r>
                      <a:rPr lang="it-IT" sz="2600" b="0" i="1" dirty="0" smtClean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6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600" b="0" i="1" dirty="0" smtClean="0">
                        <a:latin typeface="Cambria Math" panose="02040503050406030204" pitchFamily="18" charset="0"/>
                      </a:rPr>
                      <m:t>𝑉𝑓</m:t>
                    </m:r>
                    <m:d>
                      <m:dPr>
                        <m:ctrlPr>
                          <a:rPr lang="it-IT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6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it-IT" sz="2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6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sz="2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6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600" dirty="0" smtClean="0"/>
                  <a:t>Downside: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 smtClean="0"/>
                  <a:t> must be provided by the user.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7908" y="1152128"/>
                <a:ext cx="9973584" cy="5805264"/>
              </a:xfrm>
              <a:blipFill rotWithShape="0">
                <a:blip r:embed="rId2"/>
                <a:stretch>
                  <a:fillRect l="-1100" t="-945" r="-12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5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 smtClean="0"/>
              <a:t>Krylov</a:t>
            </a:r>
            <a:r>
              <a:rPr lang="en-US" dirty="0" smtClean="0"/>
              <a:t> – approximation 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Depends on two factors: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How well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can be approximated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’s spectrum</a:t>
                </a:r>
                <a:r>
                  <a:rPr lang="en-US" dirty="0" smtClean="0"/>
                  <a:t> by a rational function, hopefully with low degree (ill-posed problem);</a:t>
                </a:r>
                <a:endParaRPr lang="en-US" dirty="0"/>
              </a:p>
              <a:p>
                <a:r>
                  <a:rPr lang="en-US" dirty="0" smtClean="0"/>
                  <a:t>How well we choose the poles.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We use the AAA algorithm for rational approximation to find good poles automatically.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  <a:blipFill rotWithShape="0">
                <a:blip r:embed="rId2"/>
                <a:stretch>
                  <a:fillRect l="-1433" t="-22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44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87424"/>
            <a:ext cx="9782801" cy="1239837"/>
          </a:xfrm>
        </p:spPr>
        <p:txBody>
          <a:bodyPr/>
          <a:lstStyle/>
          <a:p>
            <a:r>
              <a:rPr lang="en-US" dirty="0" smtClean="0"/>
              <a:t>AAA algorithm for rational approximation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980728"/>
                <a:ext cx="9782801" cy="53285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Proposed by </a:t>
                </a:r>
                <a:r>
                  <a:rPr lang="it-IT" sz="2600" dirty="0"/>
                  <a:t>Nakatsukasa, </a:t>
                </a:r>
                <a:r>
                  <a:rPr lang="it-IT" sz="2600" dirty="0" smtClean="0"/>
                  <a:t>Sète, Trefethen in 2017.</a:t>
                </a:r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Input: function samples (real or complex).              Output: rational </a:t>
                </a:r>
                <a:r>
                  <a:rPr lang="en-US" sz="2600" dirty="0" err="1" smtClean="0"/>
                  <a:t>barycentric</a:t>
                </a:r>
                <a:r>
                  <a:rPr lang="en-US" sz="2600" dirty="0" smtClean="0"/>
                  <a:t> function</a:t>
                </a:r>
                <a:r>
                  <a:rPr lang="it-IT" sz="2600" dirty="0"/>
                  <a:t> of type </a:t>
                </a:r>
                <a14:m>
                  <m:oMath xmlns:m="http://schemas.openxmlformats.org/officeDocument/2006/math">
                    <m:r>
                      <a:rPr lang="it-IT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nary>
                        <m:naryPr>
                          <m:chr m:val="∑"/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it-IT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sz="2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∞/∞</m:t>
                    </m:r>
                  </m:oMath>
                </a14:m>
                <a:r>
                  <a:rPr lang="en-US" sz="2600" dirty="0"/>
                  <a:t> but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6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t-IT" sz="26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it-IT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it-IT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Support/interpolation points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/>
                  <a:t>) are chosen incrementally from samples in a greedy way, to avoid instabilities:               	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/>
                  <a:t> is chosen where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sz="2600" dirty="0" smtClean="0"/>
                  <a:t> is maximized.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980728"/>
                <a:ext cx="9782801" cy="5328592"/>
              </a:xfrm>
              <a:blipFill rotWithShape="0">
                <a:blip r:embed="rId2"/>
                <a:stretch>
                  <a:fillRect l="-1121" t="-458" r="-1682" b="-74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7318548" y="2924944"/>
            <a:ext cx="360040" cy="108012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6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620688"/>
                <a:ext cx="9782801" cy="626469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After a new support point is found, weights are recomputed </a:t>
                </a:r>
                <a:r>
                  <a:rPr lang="en-US" sz="2600" dirty="0"/>
                  <a:t>to minimize the approximation </a:t>
                </a:r>
                <a:r>
                  <a:rPr lang="en-US" sz="2600" dirty="0" smtClean="0"/>
                  <a:t>error: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||,  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Is a least squares problem solvable with SVD: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𝐴𝑤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||,  ||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||=1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When approximation error is small, we are done.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Poles can be then retrieved by solving a generalized eigenvalue problem, with accuracy up to machine precision.</a:t>
                </a:r>
                <a:endParaRPr lang="en-US" sz="26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620688"/>
                <a:ext cx="9782801" cy="6264696"/>
              </a:xfrm>
              <a:blipFill rotWithShape="0">
                <a:blip r:embed="rId2"/>
                <a:stretch>
                  <a:fillRect l="-1121" t="-389" r="-1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171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44624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/>
              <a:t>Krylov</a:t>
            </a:r>
            <a:r>
              <a:rPr lang="en-US" dirty="0"/>
              <a:t> + AAA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14116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on the 0-centered disk of radius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norm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Find the poles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with AAA;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Use the poles for the rational </a:t>
                </a:r>
                <a:r>
                  <a:rPr lang="en-US" dirty="0" err="1" smtClean="0"/>
                  <a:t>Arnoldi</a:t>
                </a:r>
                <a:r>
                  <a:rPr lang="en-US" dirty="0" smtClean="0"/>
                  <a:t> approximation.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Computational costs: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Rational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Krylov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times sparse linear system;</a:t>
                </a:r>
              </a:p>
              <a:p>
                <a:pPr marL="0" indent="0">
                  <a:buNone/>
                </a:pPr>
                <a:r>
                  <a:rPr lang="en-US" dirty="0" smtClean="0"/>
                  <a:t>AAA: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times SVD.</a:t>
                </a:r>
              </a:p>
              <a:p>
                <a:pPr marL="0" indent="0">
                  <a:buNone/>
                </a:pPr>
                <a:r>
                  <a:rPr lang="en-US" dirty="0" smtClean="0"/>
                  <a:t>Number of samples for AAA is chosen to balance costs.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141168"/>
              </a:xfrm>
              <a:blipFill rotWithShape="0">
                <a:blip r:embed="rId2"/>
                <a:stretch>
                  <a:fillRect l="-1433" t="-21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737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43408"/>
            <a:ext cx="9782801" cy="1239837"/>
          </a:xfrm>
        </p:spPr>
        <p:txBody>
          <a:bodyPr/>
          <a:lstStyle/>
          <a:p>
            <a:r>
              <a:rPr lang="en-US" dirty="0" smtClean="0"/>
              <a:t>Matrix Functions –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340768"/>
                <a:ext cx="9782801" cy="5184576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Matrix polynomials:</a:t>
                </a:r>
              </a:p>
              <a:p>
                <a:pPr marL="365760" lvl="1" indent="0">
                  <a:lnSpc>
                    <a:spcPct val="100000"/>
                  </a:lnSpc>
                  <a:buNone/>
                </a:pPr>
                <a:r>
                  <a:rPr lang="it-IT" sz="2800" dirty="0" smtClean="0"/>
                  <a:t>	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8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−7,</m:t>
                    </m:r>
                  </m:oMath>
                </a14:m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8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8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Taylor series definition: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Matrix square root: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800" dirty="0">
                            <a:latin typeface="Cambria Math" panose="02040503050406030204" pitchFamily="18" charset="0"/>
                          </a:rPr>
                          <m:t>sqrt</m:t>
                        </m:r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Diagonalizable matrices: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𝑉𝐷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𝑉𝐷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where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340768"/>
                <a:ext cx="9782801" cy="5184576"/>
              </a:xfrm>
              <a:blipFill rotWithShape="0">
                <a:blip r:embed="rId2"/>
                <a:stretch>
                  <a:fillRect l="-1433" t="-28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41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7384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/>
              <a:t>Krylov</a:t>
            </a:r>
            <a:r>
              <a:rPr lang="en-US" dirty="0"/>
              <a:t> + </a:t>
            </a:r>
            <a:r>
              <a:rPr lang="en-US" dirty="0" smtClean="0"/>
              <a:t>AAA, Experiment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593304"/>
                <a:ext cx="9782801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>
                    <a:sym typeface="Wingdings" panose="05000000000000000000" pitchFamily="2" charset="2"/>
                  </a:rPr>
                  <a:t>Matrices </a:t>
                </a:r>
                <a:r>
                  <a:rPr lang="en-US" sz="2600" dirty="0">
                    <a:sym typeface="Wingdings" panose="05000000000000000000" pitchFamily="2" charset="2"/>
                  </a:rPr>
                  <a:t>are from the </a:t>
                </a:r>
                <a:r>
                  <a:rPr lang="en-US" sz="2600" dirty="0" err="1">
                    <a:sym typeface="Wingdings" panose="05000000000000000000" pitchFamily="2" charset="2"/>
                  </a:rPr>
                  <a:t>SuiteSparse</a:t>
                </a:r>
                <a:r>
                  <a:rPr lang="en-US" sz="2600" dirty="0">
                    <a:sym typeface="Wingdings" panose="05000000000000000000" pitchFamily="2" charset="2"/>
                  </a:rPr>
                  <a:t> Matrix 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Collection.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exp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with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Krylov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is compared with dense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expm</m:t>
                    </m:r>
                  </m:oMath>
                </a14:m>
                <a:r>
                  <a:rPr lang="en-US" sz="2600" dirty="0">
                    <a:sym typeface="Wingdings" panose="05000000000000000000" pitchFamily="2" charset="2"/>
                  </a:rPr>
                  <a:t>:</a:t>
                </a:r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593304"/>
                <a:ext cx="9782801" cy="4572000"/>
              </a:xfrm>
              <a:blipFill rotWithShape="0">
                <a:blip r:embed="rId2"/>
                <a:stretch>
                  <a:fillRect l="-1121" t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446645"/>
              </p:ext>
            </p:extLst>
          </p:nvPr>
        </p:nvGraphicFramePr>
        <p:xfrm>
          <a:off x="1701924" y="2961456"/>
          <a:ext cx="9649068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5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61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6162"/>
                <a:gridCol w="1206162"/>
                <a:gridCol w="1206162"/>
                <a:gridCol w="1206162"/>
                <a:gridCol w="1206162"/>
                <a:gridCol w="1206162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cond</a:t>
                      </a:r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cond</a:t>
                      </a:r>
                    </a:p>
                    <a:p>
                      <a:pPr algn="ctr"/>
                      <a:r>
                        <a:rPr lang="it-IT" dirty="0" smtClean="0"/>
                        <a:t>(exp, A)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2D/3D 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jagmesh3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1168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7.0e0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6.0e-14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Fluid dynamics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sherman4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2178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1.2e2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6.6e-6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6.7e-10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Structural</a:t>
                      </a:r>
                      <a:r>
                        <a:rPr lang="en-US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problem</a:t>
                      </a:r>
                      <a:endPara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can_1072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2.0e34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3.4e1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7.3e-6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1.7e-14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Directed 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SmaGri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Inf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7.8e1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2.6e-7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7.3e-13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569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43408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/>
              <a:t>Krylov</a:t>
            </a:r>
            <a:r>
              <a:rPr lang="en-US" dirty="0"/>
              <a:t> + </a:t>
            </a:r>
            <a:r>
              <a:rPr lang="en-US" dirty="0" smtClean="0"/>
              <a:t>AAA, Experiment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268760"/>
                <a:ext cx="9782801" cy="89959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6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sqrt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(positive definite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) against dense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6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sqrt</m:t>
                    </m:r>
                    <m:r>
                      <m:rPr>
                        <m:sty m:val="p"/>
                      </m:rPr>
                      <a:rPr lang="en-US" sz="26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</m:t>
                    </m:r>
                  </m:oMath>
                </a14:m>
                <a:r>
                  <a:rPr lang="en-US" sz="2600" dirty="0">
                    <a:sym typeface="Wingdings" panose="05000000000000000000" pitchFamily="2" charset="2"/>
                  </a:rPr>
                  <a:t>:</a:t>
                </a:r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268760"/>
                <a:ext cx="9782801" cy="899592"/>
              </a:xfrm>
              <a:blipFill rotWithShape="0">
                <a:blip r:embed="rId2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812799"/>
              </p:ext>
            </p:extLst>
          </p:nvPr>
        </p:nvGraphicFramePr>
        <p:xfrm>
          <a:off x="1701924" y="2060848"/>
          <a:ext cx="9649068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5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61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6162"/>
                <a:gridCol w="1206162"/>
                <a:gridCol w="1206162"/>
                <a:gridCol w="1206162"/>
                <a:gridCol w="1206162"/>
                <a:gridCol w="1206162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eig</a:t>
                      </a:r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norm(A)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Circuit </a:t>
                      </a:r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simulatio</a:t>
                      </a:r>
                      <a:endPara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rajat19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1.7e-1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3.9e1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5.8e-6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3.7e-14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Structural</a:t>
                      </a:r>
                      <a:r>
                        <a:rPr lang="en-US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problem</a:t>
                      </a:r>
                      <a:endPara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nos3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1.8e-2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7.7e2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8.8e-4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5.2e-9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Power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685_bus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6.2e-2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2.6e4</a:t>
                      </a:r>
                      <a:endParaRPr lang="it-IT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1.5e-3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8.0e-5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Electro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magnetic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mhd 1280b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1.5e-11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8.0e1</a:t>
                      </a:r>
                      <a:endParaRPr lang="it-IT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2.5e-2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8.8e-3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3"/>
              <p:cNvSpPr txBox="1">
                <a:spLocks/>
              </p:cNvSpPr>
              <p:nvPr/>
            </p:nvSpPr>
            <p:spPr>
              <a:xfrm>
                <a:off x="1629915" y="5459524"/>
                <a:ext cx="9782801" cy="13984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>
                    <a:sym typeface="Wingdings" panose="05000000000000000000" pitchFamily="2" charset="2"/>
                  </a:rPr>
                  <a:t>Custom sampling for AAA, more dense near 0, brings error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it-IT" sz="2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it-IT" sz="2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it-IT" sz="2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it-IT" sz="2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it-IT" sz="2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600" dirty="0" smtClean="0"/>
                  <a:t> (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matrix </a:t>
                </a:r>
                <a:r>
                  <a:rPr lang="en-US" sz="2600" dirty="0">
                    <a:sym typeface="Wingdings" panose="05000000000000000000" pitchFamily="2" charset="2"/>
                  </a:rPr>
                  <a:t>“685_bus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”)</a:t>
                </a:r>
                <a:r>
                  <a:rPr lang="en-US" sz="2600" dirty="0" smtClean="0"/>
                  <a:t>.</a:t>
                </a:r>
              </a:p>
            </p:txBody>
          </p:sp>
        </mc:Choice>
        <mc:Fallback xmlns="">
          <p:sp>
            <p:nvSpPr>
              <p:cNvPr id="5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5" y="5459524"/>
                <a:ext cx="9782801" cy="1398476"/>
              </a:xfrm>
              <a:prstGeom prst="rect">
                <a:avLst/>
              </a:prstGeom>
              <a:blipFill rotWithShape="0">
                <a:blip r:embed="rId3"/>
                <a:stretch>
                  <a:fillRect l="-1121" t="-2183" r="-1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72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71400"/>
            <a:ext cx="9782801" cy="1239837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521296"/>
            <a:ext cx="9782801" cy="4572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Different algorithms could be used for the evaluation of the diagonal blocks in </a:t>
            </a:r>
            <a:r>
              <a:rPr lang="en-US" dirty="0" err="1" smtClean="0"/>
              <a:t>Schur-Parlett</a:t>
            </a:r>
            <a:r>
              <a:rPr lang="en-US" dirty="0" smtClean="0"/>
              <a:t> (replacing Taylor).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An AAA solution could solve some of </a:t>
            </a:r>
            <a:r>
              <a:rPr lang="en-US" dirty="0" err="1" smtClean="0"/>
              <a:t>Schur-Parlett’s</a:t>
            </a:r>
            <a:r>
              <a:rPr lang="en-US" dirty="0" smtClean="0"/>
              <a:t> instability issues and lift the dependency on automatic differentiation, bringing the automatic algorithm to other languages such as </a:t>
            </a:r>
            <a:r>
              <a:rPr lang="en-US" dirty="0" err="1" smtClean="0"/>
              <a:t>Matlab</a:t>
            </a:r>
            <a:r>
              <a:rPr lang="en-US" dirty="0" smtClean="0"/>
              <a:t> and C (more research needed).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19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71400"/>
            <a:ext cx="9782801" cy="1239837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521296"/>
            <a:ext cx="9782801" cy="4572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Different algorithms could be used for the evaluation of the diagonal blocks in </a:t>
            </a:r>
            <a:r>
              <a:rPr lang="en-US" dirty="0" err="1" smtClean="0"/>
              <a:t>Schur-Parlett</a:t>
            </a:r>
            <a:r>
              <a:rPr lang="en-US" dirty="0" smtClean="0"/>
              <a:t> (replacing Taylor).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An AAA solution could solve some of </a:t>
            </a:r>
            <a:r>
              <a:rPr lang="en-US" dirty="0" err="1" smtClean="0"/>
              <a:t>Schur-Parlett’s</a:t>
            </a:r>
            <a:r>
              <a:rPr lang="en-US" dirty="0" smtClean="0"/>
              <a:t> instability issues and lift the dependency on automatic differentiation, bringing the automatic algorithm to other languages such as </a:t>
            </a:r>
            <a:r>
              <a:rPr lang="en-US" dirty="0" err="1" smtClean="0"/>
              <a:t>Matlab</a:t>
            </a:r>
            <a:r>
              <a:rPr lang="en-US" dirty="0" smtClean="0"/>
              <a:t> and C (more research needed).</a:t>
            </a:r>
            <a:endParaRPr lang="en-US" dirty="0"/>
          </a:p>
        </p:txBody>
      </p:sp>
      <p:pic>
        <p:nvPicPr>
          <p:cNvPr id="3" name="joj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31116" y="26064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03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71400"/>
            <a:ext cx="9782801" cy="1239837"/>
          </a:xfrm>
        </p:spPr>
        <p:txBody>
          <a:bodyPr/>
          <a:lstStyle/>
          <a:p>
            <a:r>
              <a:rPr lang="en-US" dirty="0" smtClean="0">
                <a:solidFill>
                  <a:srgbClr val="2E363E"/>
                </a:solidFill>
              </a:rPr>
              <a:t>Future Work</a:t>
            </a:r>
            <a:endParaRPr lang="en-US" dirty="0">
              <a:solidFill>
                <a:srgbClr val="2E363E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521296"/>
            <a:ext cx="9782801" cy="3923928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454545"/>
                </a:solidFill>
              </a:rPr>
              <a:t>Different algorithms could be used for the evaluation of the diagonal blocks in </a:t>
            </a:r>
            <a:r>
              <a:rPr lang="en-US" dirty="0" err="1" smtClean="0">
                <a:solidFill>
                  <a:srgbClr val="454545"/>
                </a:solidFill>
              </a:rPr>
              <a:t>Schur-Parlett</a:t>
            </a:r>
            <a:r>
              <a:rPr lang="en-US" dirty="0" smtClean="0">
                <a:solidFill>
                  <a:srgbClr val="454545"/>
                </a:solidFill>
              </a:rPr>
              <a:t> (replacing Taylor).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800" dirty="0" smtClean="0">
              <a:solidFill>
                <a:srgbClr val="454545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454545"/>
                </a:solidFill>
              </a:rPr>
              <a:t>An AAA solution could solve some of </a:t>
            </a:r>
            <a:r>
              <a:rPr lang="en-US" dirty="0" err="1" smtClean="0">
                <a:solidFill>
                  <a:srgbClr val="454545"/>
                </a:solidFill>
              </a:rPr>
              <a:t>Schur-Parlett’s</a:t>
            </a:r>
            <a:r>
              <a:rPr lang="en-US" dirty="0" smtClean="0">
                <a:solidFill>
                  <a:srgbClr val="454545"/>
                </a:solidFill>
              </a:rPr>
              <a:t> instability issues and lift the dependency on automatic differentiation, bringing the automatic algorithm to other languages such as </a:t>
            </a:r>
            <a:r>
              <a:rPr lang="en-US" dirty="0" err="1" smtClean="0">
                <a:solidFill>
                  <a:srgbClr val="454545"/>
                </a:solidFill>
              </a:rPr>
              <a:t>Matlab</a:t>
            </a:r>
            <a:r>
              <a:rPr lang="en-US" dirty="0" smtClean="0">
                <a:solidFill>
                  <a:srgbClr val="454545"/>
                </a:solidFill>
              </a:rPr>
              <a:t> and C (more research needed).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5445224"/>
            <a:ext cx="4176464" cy="945290"/>
          </a:xfrm>
          <a:prstGeom prst="rect">
            <a:avLst/>
          </a:prstGeom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4798268" y="5589240"/>
            <a:ext cx="2548376" cy="8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Euphemia" pitchFamily="34" charset="0"/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Questions?</a:t>
            </a:r>
            <a:endParaRPr 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9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268760"/>
            <a:ext cx="8329031" cy="26801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/>
              <a:t>Computation </a:t>
            </a:r>
            <a:r>
              <a:rPr lang="en-US" sz="4000" dirty="0"/>
              <a:t>of matrix functions with fully automatic </a:t>
            </a:r>
            <a:r>
              <a:rPr lang="en-US" sz="4000" dirty="0" err="1"/>
              <a:t>Schur-Parlett</a:t>
            </a:r>
            <a:r>
              <a:rPr lang="en-US" sz="4000" dirty="0"/>
              <a:t> and Rational </a:t>
            </a:r>
            <a:r>
              <a:rPr lang="en-US" sz="4000" dirty="0" err="1"/>
              <a:t>Krylov</a:t>
            </a:r>
            <a:r>
              <a:rPr lang="en-US" sz="4000" dirty="0"/>
              <a:t> methods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402" y="5085184"/>
            <a:ext cx="7516442" cy="11160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Roberto </a:t>
            </a:r>
            <a:r>
              <a:rPr lang="en-US" sz="2800" dirty="0" err="1" smtClean="0"/>
              <a:t>Zanotto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16632"/>
            <a:ext cx="9782801" cy="1239837"/>
          </a:xfrm>
        </p:spPr>
        <p:txBody>
          <a:bodyPr/>
          <a:lstStyle/>
          <a:p>
            <a:r>
              <a:rPr lang="en-US" dirty="0" smtClean="0"/>
              <a:t>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88840"/>
                <a:ext cx="9782801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qrt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)…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 square matrix.</a:t>
                </a:r>
              </a:p>
              <a:p>
                <a:pPr marL="0" indent="0">
                  <a:buNone/>
                </a:pPr>
                <a:r>
                  <a:rPr lang="en-US" dirty="0" smtClean="0"/>
                  <a:t>Useful generalization of scalar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ℂ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pplications:</a:t>
                </a:r>
              </a:p>
              <a:p>
                <a:r>
                  <a:rPr lang="en-US" dirty="0" smtClean="0"/>
                  <a:t>Stiff differential equations;</a:t>
                </a:r>
              </a:p>
              <a:p>
                <a:r>
                  <a:rPr lang="en-US" dirty="0" smtClean="0"/>
                  <a:t>Nuclear magnetic resonance;</a:t>
                </a:r>
                <a:endParaRPr lang="en-US" dirty="0"/>
              </a:p>
              <a:p>
                <a:r>
                  <a:rPr lang="en-US" dirty="0" smtClean="0"/>
                  <a:t>Control theory.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88840"/>
                <a:ext cx="9782801" cy="5184576"/>
              </a:xfrm>
              <a:blipFill rotWithShape="0">
                <a:blip r:embed="rId2"/>
                <a:stretch>
                  <a:fillRect l="-1433" t="-2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99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16632"/>
            <a:ext cx="9782801" cy="1239837"/>
          </a:xfrm>
        </p:spPr>
        <p:txBody>
          <a:bodyPr/>
          <a:lstStyle/>
          <a:p>
            <a:r>
              <a:rPr lang="en-US" dirty="0" smtClean="0"/>
              <a:t>Matrix Functions –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88840"/>
                <a:ext cx="9782801" cy="51845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Matrix polynomials:</a:t>
                </a:r>
              </a:p>
              <a:p>
                <a:pPr marL="365760" lvl="1" indent="0">
                  <a:lnSpc>
                    <a:spcPct val="100000"/>
                  </a:lnSpc>
                  <a:buNone/>
                </a:pPr>
                <a:r>
                  <a:rPr lang="it-IT" sz="2800" dirty="0" smtClean="0"/>
                  <a:t>	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8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−7,</m:t>
                    </m:r>
                  </m:oMath>
                </a14:m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8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8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Taylor series definition: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Matrix square root: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800" dirty="0">
                            <a:latin typeface="Cambria Math" panose="02040503050406030204" pitchFamily="18" charset="0"/>
                          </a:rPr>
                          <m:t>sqrt</m:t>
                        </m:r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 smtClean="0"/>
                  <a:t>The mathematical definition of the generic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involves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its derivatives on the spectrum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88840"/>
                <a:ext cx="9782801" cy="5184576"/>
              </a:xfrm>
              <a:blipFill rotWithShape="0">
                <a:blip r:embed="rId2"/>
                <a:stretch>
                  <a:fillRect l="-1433" t="-19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30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16632"/>
            <a:ext cx="9782801" cy="1239837"/>
          </a:xfrm>
        </p:spPr>
        <p:txBody>
          <a:bodyPr/>
          <a:lstStyle/>
          <a:p>
            <a:r>
              <a:rPr lang="en-US" dirty="0" smtClean="0"/>
              <a:t>Computation of 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60848"/>
                <a:ext cx="9901576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There are specialized methods (scaling and squaring for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expm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logm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Björk-Hammarling</a:t>
                </a:r>
                <a:r>
                  <a:rPr lang="en-US" dirty="0" smtClean="0"/>
                  <a:t> for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sqrtm</a:t>
                </a:r>
                <a:r>
                  <a:rPr lang="en-US" dirty="0" smtClean="0"/>
                  <a:t>).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want an algorithm that is both:</a:t>
                </a:r>
                <a:endParaRPr lang="en-US" dirty="0"/>
              </a:p>
              <a:p>
                <a:r>
                  <a:rPr lang="en-US" b="1" dirty="0" smtClean="0"/>
                  <a:t>Generic</a:t>
                </a:r>
                <a:r>
                  <a:rPr lang="en-US" dirty="0" smtClean="0"/>
                  <a:t> – working for any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b="1" dirty="0" smtClean="0"/>
                  <a:t>Automatic</a:t>
                </a:r>
                <a:r>
                  <a:rPr lang="en-US" dirty="0" smtClean="0"/>
                  <a:t> –</a:t>
                </a:r>
                <a:r>
                  <a:rPr lang="en-US" dirty="0"/>
                  <a:t> </a:t>
                </a:r>
                <a:r>
                  <a:rPr lang="en-US" dirty="0" smtClean="0"/>
                  <a:t>requiring no other information from the user 	(such as derivatives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or other data structures).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60848"/>
                <a:ext cx="9901576" cy="5184576"/>
              </a:xfrm>
              <a:blipFill rotWithShape="0">
                <a:blip r:embed="rId2"/>
                <a:stretch>
                  <a:fillRect l="-1415" t="-1175" r="-8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361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87101"/>
            <a:ext cx="9782801" cy="123983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utomatic </a:t>
            </a:r>
            <a:r>
              <a:rPr lang="en-US" dirty="0"/>
              <a:t>D</a:t>
            </a:r>
            <a:r>
              <a:rPr lang="en-US" dirty="0" smtClean="0"/>
              <a:t>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521296"/>
                <a:ext cx="9782801" cy="53367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Dual numbers</a:t>
                </a:r>
                <a:r>
                  <a:rPr lang="en-US" b="1" dirty="0"/>
                  <a:t> </a:t>
                </a:r>
                <a:r>
                  <a:rPr lang="en-US" dirty="0" smtClean="0"/>
                  <a:t>can be used to compute derivatives in an automatic, efficient and stable manner: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⇒    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Eps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it-IT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We use the </a:t>
                </a:r>
                <a:r>
                  <a:rPr lang="en-US" dirty="0" smtClean="0"/>
                  <a:t>Julia language (a “new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”), whose type-system allows for pain-free use of dual numbers on user-defined functions.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Dual numbers can be generalized for higher-order derivatives (</a:t>
                </a:r>
                <a:r>
                  <a:rPr lang="en-US" dirty="0" err="1" smtClean="0"/>
                  <a:t>TaylorSeries.jl</a:t>
                </a:r>
                <a:r>
                  <a:rPr lang="en-US" dirty="0" smtClean="0"/>
                  <a:t>).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521296"/>
                <a:ext cx="9782801" cy="5336704"/>
              </a:xfrm>
              <a:blipFill rotWithShape="0">
                <a:blip r:embed="rId4"/>
                <a:stretch>
                  <a:fillRect l="-1246" t="-12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9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87101"/>
            <a:ext cx="9782801" cy="123983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utomatic D</a:t>
            </a:r>
            <a:r>
              <a:rPr lang="en-US" dirty="0"/>
              <a:t>ifferentiation </a:t>
            </a:r>
            <a:r>
              <a:rPr lang="en-US" dirty="0" smtClean="0"/>
              <a:t>–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7" y="1476672"/>
                <a:ext cx="3708888" cy="53367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) =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it-IT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it-IT" sz="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function 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f(x)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x </a:t>
                </a: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-= 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3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for </a:t>
                </a: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 = 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1:3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x </a:t>
                </a: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*= 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end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return 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end</a:t>
                </a:r>
                <a:endParaRPr lang="en-US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7" y="1476672"/>
                <a:ext cx="3708888" cy="5336704"/>
              </a:xfrm>
              <a:blipFill rotWithShape="0">
                <a:blip r:embed="rId2"/>
                <a:stretch>
                  <a:fillRect l="-29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942284" y="1656184"/>
            <a:ext cx="0" cy="450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3"/>
              <p:cNvSpPr txBox="1">
                <a:spLocks/>
              </p:cNvSpPr>
              <p:nvPr/>
            </p:nvSpPr>
            <p:spPr>
              <a:xfrm>
                <a:off x="5014292" y="1476672"/>
                <a:ext cx="6768276" cy="53367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b="0" i="0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We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can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compute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’(5)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with</m:t>
                      </m:r>
                    </m:oMath>
                  </m:oMathPara>
                </a14:m>
                <a:endParaRPr lang="it-IT" dirty="0" smtClean="0"/>
              </a:p>
              <a:p>
                <a:pPr marL="0" indent="0">
                  <a:lnSpc>
                    <a:spcPct val="100000"/>
                  </a:lnSpc>
                  <a:buFont typeface="Euphemia" pitchFamily="34" charset="0"/>
                  <a:buNone/>
                </a:pPr>
                <a:endParaRPr lang="it-IT" sz="800" dirty="0" smtClean="0"/>
              </a:p>
              <a:p>
                <a:pPr marL="0" indent="0">
                  <a:lnSpc>
                    <a:spcPct val="100000"/>
                  </a:lnSpc>
                  <a:buFont typeface="Euphemia" pitchFamily="34" charset="0"/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(5+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Font typeface="Euphemia" pitchFamily="34" charset="0"/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5+</m:t>
                        </m:r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−3=2+</m:t>
                    </m:r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endParaRPr lang="it-IT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2+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2+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=4+4</m:t>
                    </m:r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endParaRPr lang="it-IT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4+4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4+4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=16+32</m:t>
                    </m:r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endParaRPr lang="it-IT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16+32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16+32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=256+1024</m:t>
                    </m:r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endParaRPr lang="it-IT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it-IT" sz="2600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The result </a:t>
                </a:r>
                <a14:m>
                  <m:oMath xmlns:m="http://schemas.openxmlformats.org/officeDocument/2006/math"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d>
                      <m:dPr>
                        <m:ctrlPr>
                          <a:rPr lang="it-IT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5+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=256+1024</m:t>
                    </m:r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r>
                  <a:rPr lang="it-IT" sz="2600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 means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(5)=256</m:t>
                    </m:r>
                  </m:oMath>
                </a14:m>
                <a:r>
                  <a:rPr lang="it-IT" sz="2600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’(5)=1024</m:t>
                    </m:r>
                  </m:oMath>
                </a14:m>
                <a:endParaRPr lang="it-IT" sz="2600" dirty="0" smtClean="0"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92" y="1476672"/>
                <a:ext cx="6768276" cy="53367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77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15416"/>
            <a:ext cx="9782801" cy="1239837"/>
          </a:xfrm>
        </p:spPr>
        <p:txBody>
          <a:bodyPr>
            <a:normAutofit/>
          </a:bodyPr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dense 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15616"/>
                <a:ext cx="5869128" cy="547382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𝑄𝑇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0" dirty="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𝑄𝑇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𝑄𝑓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Need to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Group eigenvalues in blocks by proximity;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diagonal blocks with Taylor;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Use the </a:t>
                </a:r>
                <a:r>
                  <a:rPr lang="en-US" dirty="0" err="1" smtClean="0"/>
                  <a:t>Parlett</a:t>
                </a:r>
                <a:r>
                  <a:rPr lang="en-US" dirty="0" smtClean="0"/>
                  <a:t> recurrence</a:t>
                </a:r>
                <a:r>
                  <a:rPr lang="en-US" dirty="0"/>
                  <a:t> </a:t>
                </a:r>
                <a:r>
                  <a:rPr lang="en-US" dirty="0" smtClean="0"/>
                  <a:t>to reconstruct the upper part.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15616"/>
                <a:ext cx="5869128" cy="5473824"/>
              </a:xfrm>
              <a:blipFill rotWithShape="0">
                <a:blip r:embed="rId2"/>
                <a:stretch>
                  <a:fillRect l="-2388" r="-1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3"/>
              <p:cNvSpPr txBox="1">
                <a:spLocks/>
              </p:cNvSpPr>
              <p:nvPr/>
            </p:nvSpPr>
            <p:spPr>
              <a:xfrm>
                <a:off x="1593436" y="980728"/>
                <a:ext cx="8533424" cy="992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dirty="0" smtClean="0"/>
                  <a:t>Proposed 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Higham</m:t>
                    </m:r>
                    <m:r>
                      <m:rPr>
                        <m:nor/>
                      </m:rPr>
                      <a:rPr lang="it-IT" b="0" i="0" smtClean="0"/>
                      <m:t> </m:t>
                    </m:r>
                    <m:r>
                      <m:rPr>
                        <m:nor/>
                      </m:rPr>
                      <a:rPr lang="it-IT" b="0" i="0" smtClean="0"/>
                      <m:t>and</m:t>
                    </m:r>
                    <m:r>
                      <m:rPr>
                        <m:nor/>
                      </m:rPr>
                      <a:rPr lang="it-IT"/>
                      <m:t> </m:t>
                    </m:r>
                    <m:r>
                      <m:rPr>
                        <m:nor/>
                      </m:rPr>
                      <a:rPr lang="it-IT"/>
                      <m:t>Davies</m:t>
                    </m:r>
                    <m:r>
                      <m:rPr>
                        <m:nor/>
                      </m:rPr>
                      <a:rPr lang="it-IT"/>
                      <m:t> </m:t>
                    </m:r>
                    <m:r>
                      <m:rPr>
                        <m:nor/>
                      </m:rPr>
                      <a:rPr lang="it-IT" b="0" i="0" smtClean="0"/>
                      <m:t>in</m:t>
                    </m:r>
                    <m:r>
                      <m:rPr>
                        <m:nor/>
                      </m:rPr>
                      <a:rPr lang="it-IT" b="0" i="0" smtClean="0"/>
                      <m:t> 2003.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980728"/>
                <a:ext cx="8533424" cy="992411"/>
              </a:xfrm>
              <a:prstGeom prst="rect">
                <a:avLst/>
              </a:prstGeom>
              <a:blipFill rotWithShape="0">
                <a:blip r:embed="rId3"/>
                <a:stretch>
                  <a:fillRect l="-1429" t="-11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356" y="2203648"/>
            <a:ext cx="3961656" cy="39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7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18067</TotalTime>
  <Words>996</Words>
  <Application>Microsoft Office PowerPoint</Application>
  <PresentationFormat>Custom</PresentationFormat>
  <Paragraphs>260</Paragraphs>
  <Slides>24</Slides>
  <Notes>0</Notes>
  <HiddenSlides>2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 Math</vt:lpstr>
      <vt:lpstr>Consolas</vt:lpstr>
      <vt:lpstr>Euphemia</vt:lpstr>
      <vt:lpstr>Wingdings</vt:lpstr>
      <vt:lpstr>Math 16x9</vt:lpstr>
      <vt:lpstr>Matrix Functions</vt:lpstr>
      <vt:lpstr>Matrix Functions – examples</vt:lpstr>
      <vt:lpstr>Computation of matrix functions with fully automatic Schur-Parlett and Rational Krylov methods.</vt:lpstr>
      <vt:lpstr>Matrix Functions</vt:lpstr>
      <vt:lpstr>Matrix Functions – examples</vt:lpstr>
      <vt:lpstr>Computation of Matrix Functions</vt:lpstr>
      <vt:lpstr>Automatic Differentiation</vt:lpstr>
      <vt:lpstr>Automatic Differentiation – example</vt:lpstr>
      <vt:lpstr>Schur-Parlett – dense matrix functions</vt:lpstr>
      <vt:lpstr>Schur-Parlett – Parlett recurrence</vt:lpstr>
      <vt:lpstr>PowerPoint Presentation</vt:lpstr>
      <vt:lpstr>Schur-Parlett – performance results</vt:lpstr>
      <vt:lpstr>Schur-Parlett – numerical accuracy</vt:lpstr>
      <vt:lpstr>Code comparison for the matrix cube root A^(1/3)</vt:lpstr>
      <vt:lpstr>Rational Krylov – sparse matrix functions</vt:lpstr>
      <vt:lpstr>Rational Krylov – approximation accuracy</vt:lpstr>
      <vt:lpstr>AAA algorithm for rational approximation</vt:lpstr>
      <vt:lpstr>PowerPoint Presentation</vt:lpstr>
      <vt:lpstr>Rational Krylov + AAA</vt:lpstr>
      <vt:lpstr>Rational Krylov + AAA, Experiment 1</vt:lpstr>
      <vt:lpstr>Rational Krylov + AAA, Experiment 2</vt:lpstr>
      <vt:lpstr>Future Work</vt:lpstr>
      <vt:lpstr>Future Work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</dc:creator>
  <cp:lastModifiedBy>rob</cp:lastModifiedBy>
  <cp:revision>297</cp:revision>
  <dcterms:created xsi:type="dcterms:W3CDTF">2018-01-09T11:34:28Z</dcterms:created>
  <dcterms:modified xsi:type="dcterms:W3CDTF">2018-04-25T10:07:09Z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