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0" r:id="rId1"/>
    <p:sldMasterId id="2147484446" r:id="rId2"/>
  </p:sldMasterIdLst>
  <p:notesMasterIdLst>
    <p:notesMasterId r:id="rId71"/>
  </p:notesMasterIdLst>
  <p:handoutMasterIdLst>
    <p:handoutMasterId r:id="rId72"/>
  </p:handoutMasterIdLst>
  <p:sldIdLst>
    <p:sldId id="319" r:id="rId3"/>
    <p:sldId id="320" r:id="rId4"/>
    <p:sldId id="321" r:id="rId5"/>
    <p:sldId id="322" r:id="rId6"/>
    <p:sldId id="372" r:id="rId7"/>
    <p:sldId id="373" r:id="rId8"/>
    <p:sldId id="323" r:id="rId9"/>
    <p:sldId id="324" r:id="rId10"/>
    <p:sldId id="325" r:id="rId11"/>
    <p:sldId id="326" r:id="rId12"/>
    <p:sldId id="388" r:id="rId13"/>
    <p:sldId id="376" r:id="rId14"/>
    <p:sldId id="327" r:id="rId15"/>
    <p:sldId id="389" r:id="rId16"/>
    <p:sldId id="390" r:id="rId17"/>
    <p:sldId id="328" r:id="rId18"/>
    <p:sldId id="383" r:id="rId19"/>
    <p:sldId id="330" r:id="rId20"/>
    <p:sldId id="331" r:id="rId21"/>
    <p:sldId id="332" r:id="rId22"/>
    <p:sldId id="377" r:id="rId23"/>
    <p:sldId id="378" r:id="rId24"/>
    <p:sldId id="379" r:id="rId25"/>
    <p:sldId id="380" r:id="rId26"/>
    <p:sldId id="381" r:id="rId27"/>
    <p:sldId id="382" r:id="rId28"/>
    <p:sldId id="333" r:id="rId29"/>
    <p:sldId id="334" r:id="rId30"/>
    <p:sldId id="335" r:id="rId31"/>
    <p:sldId id="336" r:id="rId32"/>
    <p:sldId id="338" r:id="rId33"/>
    <p:sldId id="337" r:id="rId34"/>
    <p:sldId id="339" r:id="rId35"/>
    <p:sldId id="340" r:id="rId36"/>
    <p:sldId id="341" r:id="rId37"/>
    <p:sldId id="384" r:id="rId38"/>
    <p:sldId id="385" r:id="rId39"/>
    <p:sldId id="342" r:id="rId40"/>
    <p:sldId id="343" r:id="rId41"/>
    <p:sldId id="344" r:id="rId42"/>
    <p:sldId id="345" r:id="rId43"/>
    <p:sldId id="346" r:id="rId44"/>
    <p:sldId id="347" r:id="rId45"/>
    <p:sldId id="348" r:id="rId46"/>
    <p:sldId id="349" r:id="rId47"/>
    <p:sldId id="386" r:id="rId48"/>
    <p:sldId id="350" r:id="rId49"/>
    <p:sldId id="351" r:id="rId50"/>
    <p:sldId id="352" r:id="rId51"/>
    <p:sldId id="353" r:id="rId52"/>
    <p:sldId id="354" r:id="rId53"/>
    <p:sldId id="356" r:id="rId54"/>
    <p:sldId id="357" r:id="rId55"/>
    <p:sldId id="358" r:id="rId56"/>
    <p:sldId id="359" r:id="rId57"/>
    <p:sldId id="360" r:id="rId58"/>
    <p:sldId id="361" r:id="rId59"/>
    <p:sldId id="387" r:id="rId60"/>
    <p:sldId id="362" r:id="rId61"/>
    <p:sldId id="363" r:id="rId62"/>
    <p:sldId id="375" r:id="rId63"/>
    <p:sldId id="364" r:id="rId64"/>
    <p:sldId id="365" r:id="rId65"/>
    <p:sldId id="367" r:id="rId66"/>
    <p:sldId id="368" r:id="rId67"/>
    <p:sldId id="369" r:id="rId68"/>
    <p:sldId id="370" r:id="rId69"/>
    <p:sldId id="371"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rlyne Walker"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132" autoAdjust="0"/>
    <p:restoredTop sz="81250" autoAdjust="0"/>
  </p:normalViewPr>
  <p:slideViewPr>
    <p:cSldViewPr>
      <p:cViewPr varScale="1">
        <p:scale>
          <a:sx n="59" d="100"/>
          <a:sy n="59"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5T08:33:55.914" idx="1">
    <p:pos x="10" y="10"/>
    <p:text>Tim - does this need a separate slide when the others don't have one?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3061C49-8FF2-4C16-88C9-272F636407B4}" type="datetimeFigureOut">
              <a:rPr lang="en-US"/>
              <a:pPr>
                <a:defRPr/>
              </a:pPr>
              <a:t>1/27/2016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8386D51D-D2B8-4DA1-A200-5EF29D7F837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D6B1DCC2-9089-4756-8E75-EA9EEC24F7A2}" type="datetimeFigureOut">
              <a:rPr lang="en-US"/>
              <a:pPr>
                <a:defRPr/>
              </a:pPr>
              <a:t>1/27/2016</a:t>
            </a:fld>
            <a:endParaRPr lang="en-US" dirty="0"/>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12B5D194-29E2-4023-8D49-616A0484855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D2F13C0-9AB4-4BCB-99F3-C606BBEEBCFB}" type="slidenum">
              <a:rPr lang="en-US" smtClean="0"/>
              <a:pPr/>
              <a:t>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s-EC"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eaLnBrk="1" hangingPunct="1"/>
            <a:fld id="{F90BD2C3-11E1-4502-8A65-CDD5523FDA49}" type="slidenum">
              <a:rPr lang="en-US" smtClean="0">
                <a:latin typeface="Times New Roman" pitchFamily="16" charset="0"/>
              </a:rPr>
              <a:pPr eaLnBrk="1" hangingPunct="1"/>
              <a:t>16</a:t>
            </a:fld>
            <a:endParaRPr lang="en-US" smtClean="0">
              <a:latin typeface="Times New Roman" pitchFamily="16"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b="1" smtClean="0"/>
              <a:t>Systems-Specific Policy (SysSP)</a:t>
            </a:r>
          </a:p>
          <a:p>
            <a:pPr eaLnBrk="1" hangingPunct="1"/>
            <a:r>
              <a:rPr lang="en-US" smtClean="0"/>
              <a:t>While issue-specific policies are formalized as written documents, distributed to users, and agreed to in writing, SysSPs are frequently codified as standards and procedures used when configuring or maintaining systems. </a:t>
            </a:r>
          </a:p>
          <a:p>
            <a:pPr eaLnBrk="1" hangingPunct="1"/>
            <a:r>
              <a:rPr lang="en-US" smtClean="0"/>
              <a:t>Systems-specific policies fall into two groups:</a:t>
            </a:r>
          </a:p>
          <a:p>
            <a:pPr lvl="1" eaLnBrk="1" hangingPunct="1"/>
            <a:r>
              <a:rPr lang="en-US" smtClean="0"/>
              <a:t>1) Access control lists (ACLs) consists of the access control lists, matrices, and capability tables governing the rights and privileges of a particular user to a particular system.  </a:t>
            </a:r>
          </a:p>
          <a:p>
            <a:pPr lvl="1" eaLnBrk="1" hangingPunct="1"/>
            <a:r>
              <a:rPr lang="en-US" smtClean="0"/>
              <a:t>2) Configuration rules comprise the specific configuration codes entered into security systems to guide the execution of the system. </a:t>
            </a:r>
          </a:p>
          <a:p>
            <a:pPr lvl="1" eaLnBrk="1" hangingPunct="1"/>
            <a:endParaRPr lang="en-US" smtClean="0"/>
          </a:p>
          <a:p>
            <a:pPr eaLnBrk="1" hangingPunct="1"/>
            <a:r>
              <a:rPr lang="en-US" b="1" smtClean="0"/>
              <a:t>ACL Policies</a:t>
            </a:r>
          </a:p>
          <a:p>
            <a:pPr eaLnBrk="1" hangingPunct="1"/>
            <a:r>
              <a:rPr lang="en-US" smtClean="0"/>
              <a:t>ACLs allow configuration to restrict access from anyone and anywhere. ACLs regulate:</a:t>
            </a:r>
          </a:p>
          <a:p>
            <a:pPr lvl="1" eaLnBrk="1" hangingPunct="1">
              <a:buFontTx/>
              <a:buChar char="•"/>
            </a:pPr>
            <a:r>
              <a:rPr lang="en-US" smtClean="0"/>
              <a:t> Who can use the system</a:t>
            </a:r>
          </a:p>
          <a:p>
            <a:pPr lvl="1" eaLnBrk="1" hangingPunct="1">
              <a:buFontTx/>
              <a:buChar char="•"/>
            </a:pPr>
            <a:r>
              <a:rPr lang="en-US" smtClean="0"/>
              <a:t> What authorized users can access</a:t>
            </a:r>
          </a:p>
          <a:p>
            <a:pPr lvl="1" eaLnBrk="1" hangingPunct="1">
              <a:buFontTx/>
              <a:buChar char="•"/>
            </a:pPr>
            <a:r>
              <a:rPr lang="en-US" smtClean="0"/>
              <a:t> When authorized users can access the system</a:t>
            </a:r>
          </a:p>
          <a:p>
            <a:pPr lvl="1" eaLnBrk="1" hangingPunct="1">
              <a:buFontTx/>
              <a:buChar char="•"/>
            </a:pPr>
            <a:r>
              <a:rPr lang="en-US" smtClean="0"/>
              <a:t> Where authorized users can access the system from</a:t>
            </a:r>
          </a:p>
          <a:p>
            <a:pPr eaLnBrk="1" hangingPunct="1"/>
            <a:r>
              <a:rPr lang="en-US" b="1" smtClean="0"/>
              <a:t>Rule Policies</a:t>
            </a:r>
          </a:p>
          <a:p>
            <a:pPr eaLnBrk="1" hangingPunct="1"/>
            <a:r>
              <a:rPr lang="en-US" smtClean="0"/>
              <a:t>Rule policies are more specific to the operation of a system than ACLs, and they may or may not deal with users directly. </a:t>
            </a:r>
          </a:p>
          <a:p>
            <a:pPr eaLnBrk="1" hangingPunct="1"/>
            <a:r>
              <a:rPr lang="en-US" smtClean="0"/>
              <a:t>Many security systems require specific configuration scripts telling the systems what actions to perform on each set of information they process. </a:t>
            </a:r>
          </a:p>
          <a:p>
            <a:pPr lvl="1"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eaLnBrk="1" hangingPunct="1"/>
            <a:fld id="{FF97CD33-7A4E-4D98-A7AB-A944B989A84E}" type="slidenum">
              <a:rPr lang="en-US" smtClean="0">
                <a:latin typeface="Times New Roman" pitchFamily="16" charset="0"/>
              </a:rPr>
              <a:pPr eaLnBrk="1" hangingPunct="1"/>
              <a:t>18</a:t>
            </a:fld>
            <a:endParaRPr lang="en-US" smtClean="0">
              <a:latin typeface="Times New Roman" pitchFamily="16"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b="1" smtClean="0"/>
              <a:t>Policy Management</a:t>
            </a:r>
          </a:p>
          <a:p>
            <a:pPr eaLnBrk="1" hangingPunct="1"/>
            <a:r>
              <a:rPr lang="en-US" smtClean="0"/>
              <a:t>Policies are living documents that must be managed and nurtured, and they are constantly changing and growing. These documents must be properly disseminated and managed.  </a:t>
            </a:r>
          </a:p>
          <a:p>
            <a:pPr eaLnBrk="1" hangingPunct="1"/>
            <a:r>
              <a:rPr lang="en-US" smtClean="0"/>
              <a:t>Special considerations should be made for organizations undergoing mergers, takeovers, and partnerships.</a:t>
            </a:r>
          </a:p>
          <a:p>
            <a:pPr eaLnBrk="1" hangingPunct="1"/>
            <a:r>
              <a:rPr lang="en-US" smtClean="0"/>
              <a:t>In order to remain viable, these policies must have: </a:t>
            </a:r>
          </a:p>
          <a:p>
            <a:pPr lvl="1" eaLnBrk="1" hangingPunct="1">
              <a:buFontTx/>
              <a:buChar char="•"/>
            </a:pPr>
            <a:r>
              <a:rPr lang="en-US" smtClean="0"/>
              <a:t> An individual responsible for reviews</a:t>
            </a:r>
          </a:p>
          <a:p>
            <a:pPr lvl="1" eaLnBrk="1" hangingPunct="1">
              <a:buFontTx/>
              <a:buChar char="•"/>
            </a:pPr>
            <a:r>
              <a:rPr lang="en-US" smtClean="0"/>
              <a:t> A schedule of reviews</a:t>
            </a:r>
          </a:p>
          <a:p>
            <a:pPr lvl="1" eaLnBrk="1" hangingPunct="1">
              <a:buFontTx/>
              <a:buChar char="•"/>
            </a:pPr>
            <a:r>
              <a:rPr lang="en-US" smtClean="0"/>
              <a:t> A method for making recommendations for reviews</a:t>
            </a:r>
          </a:p>
          <a:p>
            <a:pPr lvl="1" eaLnBrk="1" hangingPunct="1">
              <a:buFontTx/>
              <a:buChar char="•"/>
            </a:pPr>
            <a:r>
              <a:rPr lang="en-US" smtClean="0"/>
              <a:t> An indication of policy and revision date</a:t>
            </a:r>
          </a:p>
          <a:p>
            <a:pPr eaLnBrk="1" hangingPunct="1"/>
            <a:r>
              <a:rPr lang="en-US" b="1" smtClean="0"/>
              <a:t>Automated Policy Management</a:t>
            </a:r>
          </a:p>
          <a:p>
            <a:pPr eaLnBrk="1" hangingPunct="1"/>
            <a:r>
              <a:rPr lang="en-US" smtClean="0"/>
              <a:t>There is an emergence of a new category of software for managing information security policies. In recent years, this category has emerged in response to needs articulated by information security practitioners. </a:t>
            </a:r>
          </a:p>
          <a:p>
            <a:pPr eaLnBrk="1" hangingPunct="1"/>
            <a:r>
              <a:rPr lang="en-US" smtClean="0"/>
              <a:t>While there have been many software products that meet specific technical control needs, there is now a need for software to automate some of the busywork of policy management. </a:t>
            </a:r>
          </a:p>
          <a:p>
            <a:pPr eaLnBrk="1" hangingPunct="1"/>
            <a:endParaRPr lang="en-US" smtClean="0"/>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eaLnBrk="1" hangingPunct="1"/>
            <a:fld id="{4EAFD009-EFF6-4086-A5B9-67721D19A1B5}" type="slidenum">
              <a:rPr lang="en-US" smtClean="0">
                <a:latin typeface="Times New Roman" pitchFamily="16" charset="0"/>
              </a:rPr>
              <a:pPr eaLnBrk="1" hangingPunct="1"/>
              <a:t>19</a:t>
            </a:fld>
            <a:endParaRPr lang="en-US" smtClean="0">
              <a:latin typeface="Times New Roman" pitchFamily="16"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b="1" smtClean="0"/>
              <a:t>Information Security Blueprints</a:t>
            </a:r>
          </a:p>
          <a:p>
            <a:pPr eaLnBrk="1" hangingPunct="1"/>
            <a:r>
              <a:rPr lang="en-US" smtClean="0"/>
              <a:t>One approach to selecting a methodology is to adapt or adopt a published model or framework for information security. </a:t>
            </a:r>
          </a:p>
          <a:p>
            <a:pPr eaLnBrk="1" hangingPunct="1"/>
            <a:r>
              <a:rPr lang="en-US" smtClean="0"/>
              <a:t>A framework is the basic skeletal structure within which additional detailed planning of the blueprint can be placed as it is developed or refined. </a:t>
            </a:r>
          </a:p>
          <a:p>
            <a:pPr eaLnBrk="1" hangingPunct="1"/>
            <a:r>
              <a:rPr lang="en-US" smtClean="0"/>
              <a:t>Experience teaches us that what works well for one organization may not precisely fit another. </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eaLnBrk="1" hangingPunct="1"/>
            <a:fld id="{4F6CCB17-7A1F-43B2-AE92-CD9578856C4B}" type="slidenum">
              <a:rPr lang="en-US" smtClean="0">
                <a:latin typeface="Times New Roman" pitchFamily="16" charset="0"/>
              </a:rPr>
              <a:pPr eaLnBrk="1" hangingPunct="1"/>
              <a:t>20</a:t>
            </a:fld>
            <a:endParaRPr lang="en-US" smtClean="0">
              <a:latin typeface="Times New Roman" pitchFamily="16"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b="1" smtClean="0"/>
              <a:t>ISO 17799/BS 7799</a:t>
            </a:r>
          </a:p>
          <a:p>
            <a:pPr eaLnBrk="1" hangingPunct="1"/>
            <a:r>
              <a:rPr lang="en-US" smtClean="0"/>
              <a:t>One of the most widely referenced and often discussed security models is the Information Technology – Code of Practice for Information Security Management, which was originally published as the British Standard BS 7799. </a:t>
            </a:r>
          </a:p>
          <a:p>
            <a:pPr eaLnBrk="1" hangingPunct="1"/>
            <a:r>
              <a:rPr lang="en-US" smtClean="0"/>
              <a:t>This Code of Practice was adopted as an international standard by the International Organization for Standardization (ISO) and the International Electrotechnical Commission (IEC) as ISO/IEC 17799 in 2000 as a framework for information security.</a:t>
            </a:r>
          </a:p>
          <a:p>
            <a:pPr eaLnBrk="1" hangingPunct="1"/>
            <a:r>
              <a:rPr lang="en-US" b="1" smtClean="0"/>
              <a:t>ISO/IEC 17799</a:t>
            </a:r>
            <a:r>
              <a:rPr lang="en-US" smtClean="0"/>
              <a:t>  </a:t>
            </a:r>
          </a:p>
          <a:p>
            <a:pPr eaLnBrk="1" hangingPunct="1"/>
            <a:r>
              <a:rPr lang="en-US" smtClean="0"/>
              <a:t>1. Organizational Security Policy is needed to provide management direction and support for information security. </a:t>
            </a:r>
          </a:p>
          <a:p>
            <a:pPr eaLnBrk="1" hangingPunct="1"/>
            <a:r>
              <a:rPr lang="en-US" smtClean="0"/>
              <a:t>2. Organizational Security Infrastructure objectives: </a:t>
            </a:r>
          </a:p>
          <a:p>
            <a:pPr lvl="1" eaLnBrk="1" hangingPunct="1"/>
            <a:r>
              <a:rPr lang="en-US" smtClean="0"/>
              <a:t>Manage information security within the company </a:t>
            </a:r>
          </a:p>
          <a:p>
            <a:pPr lvl="1" eaLnBrk="1" hangingPunct="1"/>
            <a:r>
              <a:rPr lang="en-US" smtClean="0"/>
              <a:t>Maintain the security of organizational information processing facilities and information assets accessed by third parties </a:t>
            </a:r>
          </a:p>
          <a:p>
            <a:pPr lvl="1" eaLnBrk="1" hangingPunct="1"/>
            <a:r>
              <a:rPr lang="en-US" smtClean="0"/>
              <a:t>Maintain the security of information when the responsibility for information processing has been outsourced to another organization </a:t>
            </a:r>
          </a:p>
          <a:p>
            <a:pPr eaLnBrk="1" hangingPunct="1"/>
            <a:r>
              <a:rPr lang="en-US" smtClean="0"/>
              <a:t>3. Asset Classification and Control is needed to maintain appropriate protection of corporate assets and to ensure that information assets receive an appropriate level of protection. </a:t>
            </a:r>
          </a:p>
          <a:p>
            <a:pPr eaLnBrk="1" hangingPunct="1"/>
            <a:r>
              <a:rPr lang="en-US" smtClean="0"/>
              <a:t>4. Personnel Security objectives: </a:t>
            </a:r>
          </a:p>
          <a:p>
            <a:pPr lvl="1" eaLnBrk="1" hangingPunct="1"/>
            <a:r>
              <a:rPr lang="en-US" smtClean="0"/>
              <a:t>Reduce risks of human error, theft, fraud, or misuse of facilities </a:t>
            </a:r>
          </a:p>
          <a:p>
            <a:pPr lvl="1" eaLnBrk="1" hangingPunct="1"/>
            <a:r>
              <a:rPr lang="en-US" smtClean="0"/>
              <a:t>Ensure that users are aware of information security threats and concerns and are equipped to support the corporate security policy in the course of their normal work </a:t>
            </a:r>
          </a:p>
          <a:p>
            <a:pPr lvl="1" eaLnBrk="1" hangingPunct="1"/>
            <a:r>
              <a:rPr lang="en-US" smtClean="0"/>
              <a:t>Minimize the damage from security incidents and malfunctions and learn from such incidents </a:t>
            </a:r>
          </a:p>
          <a:p>
            <a:pPr eaLnBrk="1" hangingPunct="1"/>
            <a:r>
              <a:rPr lang="en-US" smtClean="0"/>
              <a:t>5. Physical and Environmental Security objectives: </a:t>
            </a:r>
          </a:p>
          <a:p>
            <a:pPr lvl="1" eaLnBrk="1" hangingPunct="1"/>
            <a:r>
              <a:rPr lang="en-US" smtClean="0"/>
              <a:t>Prevent unauthorized access, damage, and interference to business premises and information </a:t>
            </a:r>
          </a:p>
          <a:p>
            <a:pPr lvl="1" eaLnBrk="1" hangingPunct="1"/>
            <a:r>
              <a:rPr lang="en-US" smtClean="0"/>
              <a:t>Prevent loss, damage, or compromise of assets and interruption to business activities </a:t>
            </a:r>
          </a:p>
          <a:p>
            <a:pPr lvl="1" eaLnBrk="1" hangingPunct="1"/>
            <a:r>
              <a:rPr lang="en-US" smtClean="0"/>
              <a:t>Prevent compromise or theft of information and information processing facilities </a:t>
            </a:r>
          </a:p>
          <a:p>
            <a:pPr eaLnBrk="1" hangingPunct="1"/>
            <a:r>
              <a:rPr lang="en-US" smtClean="0"/>
              <a:t>6. Communications and Operations Management objectives: </a:t>
            </a:r>
          </a:p>
          <a:p>
            <a:pPr lvl="1" eaLnBrk="1" hangingPunct="1"/>
            <a:r>
              <a:rPr lang="en-US" smtClean="0"/>
              <a:t>Ensure the correct and secure operation of information processing facilities </a:t>
            </a:r>
          </a:p>
          <a:p>
            <a:pPr lvl="1" eaLnBrk="1" hangingPunct="1"/>
            <a:r>
              <a:rPr lang="en-US" smtClean="0"/>
              <a:t>Minimize the risk of systems failures </a:t>
            </a:r>
          </a:p>
          <a:p>
            <a:pPr lvl="1" eaLnBrk="1" hangingPunct="1"/>
            <a:r>
              <a:rPr lang="en-US" smtClean="0"/>
              <a:t>Protect the integrity of software and information </a:t>
            </a:r>
          </a:p>
          <a:p>
            <a:pPr lvl="1" eaLnBrk="1" hangingPunct="1"/>
            <a:r>
              <a:rPr lang="en-US" smtClean="0"/>
              <a:t>Maintain the integrity and availability of information processing and communication </a:t>
            </a:r>
          </a:p>
          <a:p>
            <a:pPr lvl="1" eaLnBrk="1" hangingPunct="1"/>
            <a:r>
              <a:rPr lang="en-US" smtClean="0"/>
              <a:t>Ensure the safeguarding of information in networks and the protection of the supporting infrastructure </a:t>
            </a:r>
          </a:p>
          <a:p>
            <a:pPr lvl="1" eaLnBrk="1" hangingPunct="1"/>
            <a:r>
              <a:rPr lang="en-US" smtClean="0"/>
              <a:t>Prevent damage to assets and interruptions to business activities </a:t>
            </a:r>
          </a:p>
          <a:p>
            <a:pPr lvl="1" eaLnBrk="1" hangingPunct="1"/>
            <a:r>
              <a:rPr lang="en-US" smtClean="0"/>
              <a:t>Prevent loss, modification, or misuse of information exchanged between organizations</a:t>
            </a:r>
          </a:p>
          <a:p>
            <a:pPr eaLnBrk="1" hangingPunct="1"/>
            <a:r>
              <a:rPr lang="en-US" smtClean="0"/>
              <a:t>7. System Access Control objectives in this area include: </a:t>
            </a:r>
          </a:p>
          <a:p>
            <a:pPr lvl="1" eaLnBrk="1" hangingPunct="1"/>
            <a:r>
              <a:rPr lang="en-US" smtClean="0"/>
              <a:t>Control access to information </a:t>
            </a:r>
          </a:p>
          <a:p>
            <a:pPr lvl="1" eaLnBrk="1" hangingPunct="1"/>
            <a:r>
              <a:rPr lang="en-US" smtClean="0"/>
              <a:t>Prevent unauthorized access to information systems </a:t>
            </a:r>
          </a:p>
          <a:p>
            <a:pPr lvl="1" eaLnBrk="1" hangingPunct="1"/>
            <a:r>
              <a:rPr lang="en-US" smtClean="0"/>
              <a:t>Ensure the protection of networked services </a:t>
            </a:r>
          </a:p>
          <a:p>
            <a:pPr lvl="1" eaLnBrk="1" hangingPunct="1"/>
            <a:r>
              <a:rPr lang="en-US" smtClean="0"/>
              <a:t>Prevent unauthorized computer access </a:t>
            </a:r>
          </a:p>
          <a:p>
            <a:pPr lvl="1" eaLnBrk="1" hangingPunct="1"/>
            <a:r>
              <a:rPr lang="en-US" smtClean="0"/>
              <a:t>Detect unauthorized activities </a:t>
            </a:r>
          </a:p>
          <a:p>
            <a:pPr lvl="1" eaLnBrk="1" hangingPunct="1"/>
            <a:r>
              <a:rPr lang="en-US" smtClean="0"/>
              <a:t>Ensure information security when using mobile computing and telecommunication networks </a:t>
            </a:r>
          </a:p>
          <a:p>
            <a:pPr eaLnBrk="1" hangingPunct="1"/>
            <a:r>
              <a:rPr lang="en-US" smtClean="0"/>
              <a:t>8. System Development and Maintenance objectives: </a:t>
            </a:r>
          </a:p>
          <a:p>
            <a:pPr lvl="1" eaLnBrk="1" hangingPunct="1"/>
            <a:r>
              <a:rPr lang="en-US" smtClean="0"/>
              <a:t>Ensure security is built into operational systems </a:t>
            </a:r>
          </a:p>
          <a:p>
            <a:pPr lvl="1" eaLnBrk="1" hangingPunct="1"/>
            <a:r>
              <a:rPr lang="en-US" smtClean="0"/>
              <a:t>Prevent loss, modification, or misuse of user data in application systems </a:t>
            </a:r>
          </a:p>
          <a:p>
            <a:pPr lvl="1" eaLnBrk="1" hangingPunct="1"/>
            <a:r>
              <a:rPr lang="en-US" smtClean="0"/>
              <a:t>Protect the confidentiality, authenticity, and integrity of information </a:t>
            </a:r>
          </a:p>
          <a:p>
            <a:pPr lvl="1" eaLnBrk="1" hangingPunct="1"/>
            <a:r>
              <a:rPr lang="en-US" smtClean="0"/>
              <a:t>Ensure IT projects and support activities are conducted in a secure manner </a:t>
            </a:r>
          </a:p>
          <a:p>
            <a:pPr lvl="1" eaLnBrk="1" hangingPunct="1"/>
            <a:r>
              <a:rPr lang="en-US" smtClean="0"/>
              <a:t>Maintain the security of application system software and data </a:t>
            </a:r>
          </a:p>
          <a:p>
            <a:pPr eaLnBrk="1" hangingPunct="1"/>
            <a:r>
              <a:rPr lang="en-US" smtClean="0"/>
              <a:t>9. Business Continuity Planning to counteract interruptions to business activities and to critical business processes from the effects of major failures or disasters. </a:t>
            </a:r>
          </a:p>
          <a:p>
            <a:pPr eaLnBrk="1" hangingPunct="1"/>
            <a:r>
              <a:rPr lang="en-US" smtClean="0"/>
              <a:t>10. Compliance objectives: </a:t>
            </a:r>
          </a:p>
          <a:p>
            <a:pPr lvl="1" eaLnBrk="1" hangingPunct="1"/>
            <a:r>
              <a:rPr lang="en-US" smtClean="0"/>
              <a:t>Avoid breaches of any criminal or civil law, statutory, regulatory, or contractual obligations and of any security requirements </a:t>
            </a:r>
          </a:p>
          <a:p>
            <a:pPr lvl="1" eaLnBrk="1" hangingPunct="1"/>
            <a:r>
              <a:rPr lang="en-US" smtClean="0"/>
              <a:t>Ensure compliance of systems with organizational security policies and standards </a:t>
            </a:r>
          </a:p>
          <a:p>
            <a:pPr lvl="1" eaLnBrk="1" hangingPunct="1"/>
            <a:r>
              <a:rPr lang="en-US" smtClean="0"/>
              <a:t>Maximize the effectiveness of and minimize interference to/from the system audit process </a:t>
            </a:r>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eaLnBrk="1" hangingPunct="1"/>
            <a:fld id="{69080997-A40A-49B9-B96D-1FC06E6DBDC7}" type="slidenum">
              <a:rPr lang="en-US" smtClean="0">
                <a:latin typeface="Times New Roman" pitchFamily="16" charset="0"/>
              </a:rPr>
              <a:pPr eaLnBrk="1" hangingPunct="1"/>
              <a:t>27</a:t>
            </a:fld>
            <a:endParaRPr lang="en-US" smtClean="0">
              <a:latin typeface="Times New Roman" pitchFamily="16"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b="1" smtClean="0"/>
              <a:t>NIST Security Models</a:t>
            </a:r>
          </a:p>
          <a:p>
            <a:pPr eaLnBrk="1" hangingPunct="1"/>
            <a:r>
              <a:rPr lang="en-US" smtClean="0"/>
              <a:t>Another approach available is described in the many documents available from the Computer Security Resource Center of the National Institute for Standards and Technology (csrc.nist.gov). </a:t>
            </a:r>
          </a:p>
          <a:p>
            <a:pPr eaLnBrk="1" hangingPunct="1"/>
            <a:r>
              <a:rPr lang="en-US" smtClean="0"/>
              <a:t>These are among the references cited by the government of the U.S. when deciding not to select the ISO/IEC 17799 standards. </a:t>
            </a:r>
          </a:p>
          <a:p>
            <a:pPr eaLnBrk="1" hangingPunct="1"/>
            <a:r>
              <a:rPr lang="en-US" smtClean="0"/>
              <a:t>NIST SP 800-12 - </a:t>
            </a:r>
            <a:r>
              <a:rPr lang="en-US" i="1" smtClean="0"/>
              <a:t>The Computer Security Handbook</a:t>
            </a:r>
            <a:r>
              <a:rPr lang="en-US" smtClean="0"/>
              <a:t> is an excellent reference and guide for the security manager or administrator in the routine management of information security. </a:t>
            </a:r>
          </a:p>
          <a:p>
            <a:pPr eaLnBrk="1" hangingPunct="1"/>
            <a:r>
              <a:rPr lang="en-US" smtClean="0"/>
              <a:t>NIST SP 800-14 - </a:t>
            </a:r>
            <a:r>
              <a:rPr lang="en-US" i="1" smtClean="0"/>
              <a:t>Generally Accepted Principles and Practices for Securing IT Systems</a:t>
            </a:r>
            <a:r>
              <a:rPr lang="en-US" smtClean="0"/>
              <a:t> provides best practices and security principles that can direct the development of a security blueprint. </a:t>
            </a:r>
          </a:p>
          <a:p>
            <a:pPr eaLnBrk="1" hangingPunct="1"/>
            <a:r>
              <a:rPr lang="en-US" smtClean="0"/>
              <a:t>NIST SP 800-18 - </a:t>
            </a:r>
            <a:r>
              <a:rPr lang="en-US" i="1" smtClean="0"/>
              <a:t>The Guide for Developing Security Plans for IT Systems </a:t>
            </a:r>
            <a:r>
              <a:rPr lang="en-US" smtClean="0"/>
              <a:t>is considered the foundation for a comprehensive security blueprint and framework. It provides detailed methods for assessing, designing, and implementing controls and plans for various sized applications. </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eaLnBrk="1" hangingPunct="1"/>
            <a:fld id="{58FBBB4B-06BA-497F-985F-A263FC69680B}" type="slidenum">
              <a:rPr lang="en-US" smtClean="0">
                <a:latin typeface="Times New Roman" pitchFamily="16" charset="0"/>
              </a:rPr>
              <a:pPr eaLnBrk="1" hangingPunct="1"/>
              <a:t>28</a:t>
            </a:fld>
            <a:endParaRPr lang="en-US" smtClean="0">
              <a:latin typeface="Times New Roman" pitchFamily="16"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b="1" smtClean="0"/>
              <a:t>NIST SP 800-14 Generally Accepted Principles and Practices</a:t>
            </a:r>
          </a:p>
          <a:p>
            <a:pPr eaLnBrk="1" hangingPunct="1"/>
            <a:r>
              <a:rPr lang="en-US" smtClean="0"/>
              <a:t>Security Supports the Mission of the Organization</a:t>
            </a:r>
          </a:p>
          <a:p>
            <a:pPr eaLnBrk="1" hangingPunct="1"/>
            <a:r>
              <a:rPr lang="en-US" smtClean="0"/>
              <a:t>Security is an Integral Element of Sound Management</a:t>
            </a:r>
          </a:p>
          <a:p>
            <a:pPr eaLnBrk="1" hangingPunct="1"/>
            <a:r>
              <a:rPr lang="en-US" smtClean="0"/>
              <a:t>Security Should Be Cost Effective</a:t>
            </a:r>
          </a:p>
          <a:p>
            <a:pPr eaLnBrk="1" hangingPunct="1"/>
            <a:r>
              <a:rPr lang="en-US" smtClean="0"/>
              <a:t>Systems Owners Have Security Responsibilities Outside Their Own Organizations</a:t>
            </a:r>
          </a:p>
          <a:p>
            <a:pPr eaLnBrk="1" hangingPunct="1"/>
            <a:r>
              <a:rPr lang="en-US" smtClean="0"/>
              <a:t>Security Responsibilities and Accountability Should Be Made Explicit</a:t>
            </a:r>
          </a:p>
          <a:p>
            <a:pPr eaLnBrk="1" hangingPunct="1"/>
            <a:r>
              <a:rPr lang="en-US" smtClean="0"/>
              <a:t>Security Requires a Comprehensive and Integrated Approach</a:t>
            </a:r>
          </a:p>
          <a:p>
            <a:pPr eaLnBrk="1" hangingPunct="1"/>
            <a:r>
              <a:rPr lang="en-US" smtClean="0"/>
              <a:t>Security Should Be Periodically Reassessed</a:t>
            </a:r>
          </a:p>
          <a:p>
            <a:pPr eaLnBrk="1" hangingPunct="1"/>
            <a:r>
              <a:rPr lang="en-US" smtClean="0"/>
              <a:t>Security is Constrained by Societal Factors</a:t>
            </a:r>
          </a:p>
          <a:p>
            <a:pPr eaLnBrk="1" hangingPunct="1"/>
            <a:r>
              <a:rPr lang="en-US" smtClean="0"/>
              <a:t>1. Establish a sound security policy as the “foundation” for design.</a:t>
            </a:r>
          </a:p>
          <a:p>
            <a:pPr eaLnBrk="1" hangingPunct="1"/>
            <a:r>
              <a:rPr lang="en-US" smtClean="0"/>
              <a:t>2. Treat security as an integral part of the overall system design.</a:t>
            </a:r>
          </a:p>
          <a:p>
            <a:pPr eaLnBrk="1" hangingPunct="1"/>
            <a:r>
              <a:rPr lang="en-US" smtClean="0"/>
              <a:t>3. Clearly delineate the physical and logical security boundaries governed by associated security policies.</a:t>
            </a:r>
          </a:p>
          <a:p>
            <a:pPr eaLnBrk="1" hangingPunct="1"/>
            <a:r>
              <a:rPr lang="en-US" smtClean="0"/>
              <a:t>4. Reduce risk to an acceptable level.</a:t>
            </a:r>
          </a:p>
          <a:p>
            <a:pPr eaLnBrk="1" hangingPunct="1"/>
            <a:r>
              <a:rPr lang="en-US" smtClean="0"/>
              <a:t>5. Assume that external systems are insecure.</a:t>
            </a:r>
          </a:p>
          <a:p>
            <a:pPr eaLnBrk="1" hangingPunct="1"/>
            <a:r>
              <a:rPr lang="en-US" smtClean="0"/>
              <a:t>6. Identify potential trade-offs between reducing risk and increased costs and decrease in other aspects of operational effectiveness.</a:t>
            </a:r>
          </a:p>
          <a:p>
            <a:pPr eaLnBrk="1" hangingPunct="1"/>
            <a:r>
              <a:rPr lang="en-US" smtClean="0"/>
              <a:t>7. Implement layered security (Ensure no single point of vulnerability).</a:t>
            </a:r>
          </a:p>
          <a:p>
            <a:pPr eaLnBrk="1" hangingPunct="1"/>
            <a:r>
              <a:rPr lang="en-US" smtClean="0"/>
              <a:t>8. Implement tailored system security measures to meet organizational security goals.</a:t>
            </a:r>
          </a:p>
          <a:p>
            <a:pPr eaLnBrk="1" hangingPunct="1"/>
            <a:r>
              <a:rPr lang="en-US" smtClean="0"/>
              <a:t>9. Strive for simplicity.</a:t>
            </a:r>
          </a:p>
          <a:p>
            <a:pPr eaLnBrk="1" hangingPunct="1"/>
            <a:r>
              <a:rPr lang="en-US" smtClean="0"/>
              <a:t>10. Design and operate an IT system to limit vulnerability and to be resilient in response.</a:t>
            </a:r>
          </a:p>
          <a:p>
            <a:pPr eaLnBrk="1" hangingPunct="1"/>
            <a:r>
              <a:rPr lang="en-US" smtClean="0"/>
              <a:t>11. Minimize the system elements to be trusted.</a:t>
            </a:r>
          </a:p>
          <a:p>
            <a:pPr eaLnBrk="1" hangingPunct="1"/>
            <a:r>
              <a:rPr lang="en-US" smtClean="0"/>
              <a:t>12. Implement security through a combination of measures distributed physically and logically.</a:t>
            </a:r>
          </a:p>
          <a:p>
            <a:pPr eaLnBrk="1" hangingPunct="1"/>
            <a:r>
              <a:rPr lang="en-US" smtClean="0"/>
              <a:t>13. Provide assurance that the system is, and continues to be, resilient in the face of expected threats.</a:t>
            </a:r>
          </a:p>
          <a:p>
            <a:pPr eaLnBrk="1" hangingPunct="1"/>
            <a:r>
              <a:rPr lang="en-US" smtClean="0"/>
              <a:t>14. Limit or contain vulnerabilities.</a:t>
            </a:r>
          </a:p>
          <a:p>
            <a:pPr eaLnBrk="1" hangingPunct="1"/>
            <a:r>
              <a:rPr lang="en-US" smtClean="0"/>
              <a:t>15. Formulate security measures to address multiple overlapping information domains.</a:t>
            </a:r>
          </a:p>
          <a:p>
            <a:pPr eaLnBrk="1" hangingPunct="1"/>
            <a:r>
              <a:rPr lang="en-US" smtClean="0"/>
              <a:t>16. Isolate public access systems from mission critical resources (e.g., data, processes, etc.).</a:t>
            </a:r>
          </a:p>
          <a:p>
            <a:pPr eaLnBrk="1" hangingPunct="1"/>
            <a:r>
              <a:rPr lang="en-US" smtClean="0"/>
              <a:t>17. Use boundary mechanisms to separate computing systems and network infrastructures.</a:t>
            </a:r>
          </a:p>
          <a:p>
            <a:pPr eaLnBrk="1" hangingPunct="1"/>
            <a:r>
              <a:rPr lang="en-US" smtClean="0"/>
              <a:t>18. Where possible, base security on open standards for portability and interoperability.</a:t>
            </a:r>
          </a:p>
          <a:p>
            <a:pPr eaLnBrk="1" hangingPunct="1"/>
            <a:r>
              <a:rPr lang="en-US" smtClean="0"/>
              <a:t>19. Use common language in developing security requirements.</a:t>
            </a:r>
          </a:p>
          <a:p>
            <a:pPr eaLnBrk="1" hangingPunct="1"/>
            <a:r>
              <a:rPr lang="en-US" smtClean="0"/>
              <a:t>20. Design and implement audit mechanisms to detect unauthorized use and to support incident investigations.</a:t>
            </a:r>
          </a:p>
          <a:p>
            <a:pPr eaLnBrk="1" hangingPunct="1"/>
            <a:r>
              <a:rPr lang="en-US" smtClean="0"/>
              <a:t>21. Design security to allow for regular adoption of new technology, including a secure and logical technology upgrade process.</a:t>
            </a:r>
          </a:p>
          <a:p>
            <a:pPr eaLnBrk="1" hangingPunct="1"/>
            <a:r>
              <a:rPr lang="en-US" smtClean="0"/>
              <a:t>22. Authenticate users and processes to ensure appropriate access control decisions both within and across domains.</a:t>
            </a:r>
          </a:p>
          <a:p>
            <a:pPr eaLnBrk="1" hangingPunct="1"/>
            <a:r>
              <a:rPr lang="en-US" smtClean="0"/>
              <a:t>23. Use unique identities to ensure accountability.</a:t>
            </a:r>
          </a:p>
          <a:p>
            <a:pPr eaLnBrk="1" hangingPunct="1"/>
            <a:r>
              <a:rPr lang="en-US" smtClean="0"/>
              <a:t>24. Implement least privilege.</a:t>
            </a:r>
          </a:p>
          <a:p>
            <a:pPr eaLnBrk="1" hangingPunct="1"/>
            <a:r>
              <a:rPr lang="en-US" smtClean="0"/>
              <a:t>25. Do not implement unnecessary security mechanisms.</a:t>
            </a:r>
          </a:p>
          <a:p>
            <a:pPr eaLnBrk="1" hangingPunct="1"/>
            <a:r>
              <a:rPr lang="en-US" smtClean="0"/>
              <a:t>26. Protect information while being processed, in transit, and in storage.</a:t>
            </a:r>
          </a:p>
          <a:p>
            <a:pPr eaLnBrk="1" hangingPunct="1"/>
            <a:r>
              <a:rPr lang="en-US" smtClean="0"/>
              <a:t>27. Strive for operational ease of use.</a:t>
            </a:r>
          </a:p>
          <a:p>
            <a:pPr eaLnBrk="1" hangingPunct="1"/>
            <a:r>
              <a:rPr lang="en-US" smtClean="0"/>
              <a:t>28. Develop and exercise contingency or disaster recovery procedures to ensure appropriate availability.</a:t>
            </a:r>
          </a:p>
          <a:p>
            <a:pPr eaLnBrk="1" hangingPunct="1"/>
            <a:r>
              <a:rPr lang="en-US" smtClean="0"/>
              <a:t>29. Consider custom products to achieve adequate security.</a:t>
            </a:r>
          </a:p>
          <a:p>
            <a:pPr eaLnBrk="1" hangingPunct="1"/>
            <a:r>
              <a:rPr lang="en-US" smtClean="0"/>
              <a:t>30. Ensure proper security in the shutdown or disposal of a system.</a:t>
            </a:r>
          </a:p>
          <a:p>
            <a:pPr eaLnBrk="1" hangingPunct="1"/>
            <a:r>
              <a:rPr lang="en-US" smtClean="0"/>
              <a:t>31. Protect against all likely classes of “attacks.”</a:t>
            </a:r>
          </a:p>
          <a:p>
            <a:pPr eaLnBrk="1" hangingPunct="1"/>
            <a:r>
              <a:rPr lang="en-US" smtClean="0"/>
              <a:t>32. Identify and prevent common errors and vulnerabilities.</a:t>
            </a:r>
          </a:p>
          <a:p>
            <a:pPr eaLnBrk="1" hangingPunct="1"/>
            <a:r>
              <a:rPr lang="en-US" smtClean="0"/>
              <a:t>33. Ensure that developers are trained in how to develop secure software.</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eaLnBrk="1" hangingPunct="1"/>
            <a:fld id="{226019FB-7954-4DF6-AC14-4923F70B264C}" type="slidenum">
              <a:rPr lang="en-US" smtClean="0">
                <a:latin typeface="Times New Roman" pitchFamily="16" charset="0"/>
              </a:rPr>
              <a:pPr eaLnBrk="1" hangingPunct="1"/>
              <a:t>29</a:t>
            </a:fld>
            <a:endParaRPr lang="en-US" smtClean="0">
              <a:latin typeface="Times New Roman" pitchFamily="16"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b="1" smtClean="0"/>
              <a:t>IETF Security Architecture</a:t>
            </a:r>
            <a:r>
              <a:rPr lang="en-US" smtClean="0"/>
              <a:t> </a:t>
            </a:r>
          </a:p>
          <a:p>
            <a:pPr eaLnBrk="1" hangingPunct="1"/>
            <a:r>
              <a:rPr lang="en-US" smtClean="0"/>
              <a:t>While no specific architecture is promoted through the Internet Engineering Task Force, the Security Area Working Group acts as an advisory board for the protocols and areas developed and promoted through the Internet Society.  </a:t>
            </a:r>
          </a:p>
          <a:p>
            <a:pPr eaLnBrk="1" hangingPunct="1"/>
            <a:r>
              <a:rPr lang="en-US" smtClean="0"/>
              <a:t>RFC 2196: </a:t>
            </a:r>
            <a:r>
              <a:rPr lang="en-US" i="1" smtClean="0"/>
              <a:t>Site Security Handbook </a:t>
            </a:r>
            <a:r>
              <a:rPr lang="en-US" smtClean="0"/>
              <a:t>provides an overview of five basic areas of security with detailed discussions on development and implementation.  </a:t>
            </a:r>
          </a:p>
          <a:p>
            <a:pPr eaLnBrk="1" hangingPunct="1"/>
            <a:r>
              <a:rPr lang="en-US" smtClean="0"/>
              <a:t>There are chapters on such important topics as security policies, security technical architecture, security services, and security incident handling.</a:t>
            </a:r>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eaLnBrk="1" hangingPunct="1"/>
            <a:fld id="{54B5D9EC-04C4-4BE5-A1B3-81EF9C57EEDE}" type="slidenum">
              <a:rPr lang="en-US" smtClean="0">
                <a:latin typeface="Times New Roman" pitchFamily="16" charset="0"/>
              </a:rPr>
              <a:pPr eaLnBrk="1" hangingPunct="1"/>
              <a:t>30</a:t>
            </a:fld>
            <a:endParaRPr lang="en-US" smtClean="0">
              <a:latin typeface="Times New Roman" pitchFamily="16"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b="1" smtClean="0"/>
              <a:t>Baselining and Best Business Practices</a:t>
            </a:r>
          </a:p>
          <a:p>
            <a:pPr eaLnBrk="1" hangingPunct="1"/>
            <a:r>
              <a:rPr lang="en-US" smtClean="0"/>
              <a:t>Baselining and best practices are solid methods for collecting security practices, but they can have the drawback of providing less detail for the design and implementation of all the practices needed by an organization than would a complete methodology. </a:t>
            </a:r>
          </a:p>
          <a:p>
            <a:pPr eaLnBrk="1" hangingPunct="1"/>
            <a:r>
              <a:rPr lang="en-US" smtClean="0"/>
              <a:t>However, it is possible to gain information by baselining and using best practices, to piece together the desired outcome of the security process, and thus work backwards to an effective design. </a:t>
            </a:r>
          </a:p>
          <a:p>
            <a:pPr eaLnBrk="1" hangingPunct="1"/>
            <a:r>
              <a:rPr lang="en-US" smtClean="0"/>
              <a:t>The Federal Agency Security Practices site (fasp.nist.gov) is designed to provide best practices for public agencies, but it can be adapted easily to private institutions. </a:t>
            </a:r>
          </a:p>
          <a:p>
            <a:pPr eaLnBrk="1" hangingPunct="1"/>
            <a:r>
              <a:rPr lang="en-US" smtClean="0"/>
              <a:t>The documents found in this site include specific examples of key policies and planning documents, implementation strategies for key technologies, and outlines of hiring documents for key security personnel. </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eaLnBrk="1" hangingPunct="1"/>
            <a:fld id="{BC04F80B-C77B-42EA-BB8E-B6A81834A215}" type="slidenum">
              <a:rPr lang="en-US" smtClean="0">
                <a:latin typeface="Times New Roman" pitchFamily="16" charset="0"/>
              </a:rPr>
              <a:pPr eaLnBrk="1" hangingPunct="1"/>
              <a:t>31</a:t>
            </a:fld>
            <a:endParaRPr lang="en-US" smtClean="0">
              <a:latin typeface="Times New Roman" pitchFamily="16"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b="1" smtClean="0"/>
              <a:t>Controls</a:t>
            </a:r>
          </a:p>
          <a:p>
            <a:pPr eaLnBrk="1" hangingPunct="1"/>
            <a:r>
              <a:rPr lang="en-US" smtClean="0"/>
              <a:t>Management controls cover security processes that are designed by the strategic planners and performed by security administration of the organization.  </a:t>
            </a:r>
          </a:p>
          <a:p>
            <a:pPr eaLnBrk="1" hangingPunct="1"/>
            <a:r>
              <a:rPr lang="en-US" smtClean="0"/>
              <a:t>Management controls address the design and implementation of the security planning process and security program management.  </a:t>
            </a:r>
          </a:p>
          <a:p>
            <a:pPr eaLnBrk="1" hangingPunct="1"/>
            <a:r>
              <a:rPr lang="en-US" smtClean="0"/>
              <a:t>Operational controls deal with the operational functionality of security in the organization. </a:t>
            </a:r>
          </a:p>
          <a:p>
            <a:pPr eaLnBrk="1" hangingPunct="1"/>
            <a:r>
              <a:rPr lang="en-US" smtClean="0"/>
              <a:t>They cover management functions and lower-level planning, such as disaster recovery and incident response planning. </a:t>
            </a:r>
          </a:p>
          <a:p>
            <a:pPr eaLnBrk="1" hangingPunct="1"/>
            <a:r>
              <a:rPr lang="en-US" smtClean="0"/>
              <a:t>Operational controls also address personnel security, physical security, and the protection of production inputs and outputs. </a:t>
            </a:r>
          </a:p>
          <a:p>
            <a:pPr eaLnBrk="1" hangingPunct="1"/>
            <a:r>
              <a:rPr lang="en-US" smtClean="0"/>
              <a:t>Technical controls address those tactical and technical issues related to designing and implementing security in the organization. </a:t>
            </a:r>
          </a:p>
          <a:p>
            <a:pPr eaLnBrk="1" hangingPunct="1"/>
            <a:r>
              <a:rPr lang="en-US" smtClean="0"/>
              <a:t>Technical controls cover logical access controls like identification, authentication, authorization, and accountability. </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eaLnBrk="1" hangingPunct="1"/>
            <a:fld id="{D7636FB5-14CF-4525-8526-15334B8950FF}" type="slidenum">
              <a:rPr lang="en-US" smtClean="0">
                <a:latin typeface="Times New Roman" pitchFamily="16" charset="0"/>
              </a:rPr>
              <a:pPr eaLnBrk="1" hangingPunct="1"/>
              <a:t>32</a:t>
            </a:fld>
            <a:endParaRPr lang="en-US" smtClean="0">
              <a:latin typeface="Times New Roman" pitchFamily="16"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smtClean="0"/>
              <a:t>Figure 6-16, showing the sphere of security, is the foundation of the security framework.</a:t>
            </a:r>
          </a:p>
          <a:p>
            <a:pPr eaLnBrk="1" hangingPunct="1"/>
            <a:r>
              <a:rPr lang="en-US" smtClean="0"/>
              <a:t>Generally speaking, the sphere of security represents the fact that information is under attack from a variety of sources. The sphere of use, at the left of the figure, illustrates the ways in which people can directly access information; for example, people read hard copies of documents; they also access information through systems, such as the electronic storage of information. </a:t>
            </a:r>
          </a:p>
          <a:p>
            <a:pPr eaLnBrk="1" hangingPunct="1"/>
            <a:r>
              <a:rPr lang="en-US" smtClean="0"/>
              <a:t>Information, as the most important asset to security, is illustrated at the core of the sphere. Information is always at risk from attacks through the people and computer systems that have direct access to the information. Networks and the Internet represent indirect threats, as exemplified by the fact that a person attempting to access information from the Internet must first go through the local networks and then access systems that contain the information. The sphere of protection, at the right of the figure, illustrates that between each layer of the sphere of use there must exist a layer of protection to prevent access to the inner layer from the outer layer. Each shaded band is a layer of protection and control. For example, the layer labeled “policy education and training” is located between people and the information.</a:t>
            </a:r>
          </a:p>
          <a:p>
            <a:pPr eaLnBrk="1" hangingPunct="1"/>
            <a:r>
              <a:rPr lang="en-US" smtClean="0"/>
              <a:t>Controls are also implemented between systems and the information, between networks and the computer systems, and between the Internet and internal networks. This reinforces the concept of defense in depth.</a:t>
            </a:r>
          </a:p>
          <a:p>
            <a:pPr eaLnBrk="1" hangingPunct="1"/>
            <a:r>
              <a:rPr lang="en-US" smtClean="0"/>
              <a:t>As illustrated in the sphere of protection portion of Figure 6-16, a variety of controls can be used to protect the information. The list in the figure is not intended to be comprehensive but illustrates individual safeguards that protect the various systems that are located closer to the center of the sphere. However, as people can directly access each ring as well as the information at the core of the model, people require unique approaches to security.</a:t>
            </a:r>
          </a:p>
          <a:p>
            <a:pPr eaLnBrk="1" hangingPunct="1"/>
            <a:r>
              <a:rPr lang="en-US" smtClean="0"/>
              <a:t>In fact, the resource of people must become a layer of security, a human firewall that protects the information from unauthorized access and use. The members of the organization must become a safeguard, which is effectively trained, implemented, and maintained, or else they, too, become a threat to the information.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eaLnBrk="1" hangingPunct="1"/>
            <a:fld id="{0589E916-C723-4E46-AF9B-DA2393E1FB6B}" type="slidenum">
              <a:rPr lang="en-US" smtClean="0">
                <a:latin typeface="Times New Roman" pitchFamily="16" charset="0"/>
              </a:rPr>
              <a:pPr eaLnBrk="1" hangingPunct="1"/>
              <a:t>2</a:t>
            </a:fld>
            <a:endParaRPr lang="en-US" smtClean="0">
              <a:latin typeface="Times New Roman" pitchFamily="16"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Upon completion of this material you should be able to:</a:t>
            </a:r>
          </a:p>
          <a:p>
            <a:pPr eaLnBrk="1" hangingPunct="1">
              <a:buFontTx/>
              <a:buChar char="•"/>
            </a:pPr>
            <a:r>
              <a:rPr lang="en-US" smtClean="0"/>
              <a:t> Understand management’s responsibilities and role in the development, maintenance, and enforcement of information security policy, standards, practices, procedures, and guidelines</a:t>
            </a:r>
          </a:p>
          <a:p>
            <a:pPr eaLnBrk="1" hangingPunct="1">
              <a:buFontTx/>
              <a:buChar char="•"/>
            </a:pPr>
            <a:r>
              <a:rPr lang="en-US" smtClean="0"/>
              <a:t>Understand the differences between the organization’s general information security policy and the needs and objectives of the various issue-specific and system-specific policies the organization will create</a:t>
            </a:r>
          </a:p>
          <a:p>
            <a:pPr eaLnBrk="1" hangingPunct="1">
              <a:buFontTx/>
              <a:buChar char="•"/>
            </a:pPr>
            <a:r>
              <a:rPr lang="en-US" smtClean="0"/>
              <a:t>Know what an information security blueprint is and what its major components are</a:t>
            </a:r>
          </a:p>
          <a:p>
            <a:pPr eaLnBrk="1" hangingPunct="1">
              <a:buFontTx/>
              <a:buChar char="•"/>
            </a:pPr>
            <a:r>
              <a:rPr lang="en-US" smtClean="0"/>
              <a:t>Understand how an organization institutionalizes its policies, standards, and practices using education, training and awareness programs</a:t>
            </a:r>
          </a:p>
          <a:p>
            <a:pPr eaLnBrk="1" hangingPunct="1">
              <a:buFontTx/>
              <a:buChar char="•"/>
            </a:pPr>
            <a:r>
              <a:rPr lang="en-US" smtClean="0"/>
              <a:t>Become familiar with what viable information security architecture is, what it includes, and how it is used</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eaLnBrk="1" hangingPunct="1"/>
            <a:fld id="{679E83CB-E956-477D-A13D-5C8D828B4FD1}" type="slidenum">
              <a:rPr lang="en-US" smtClean="0">
                <a:latin typeface="Times New Roman" pitchFamily="16" charset="0"/>
              </a:rPr>
              <a:pPr eaLnBrk="1" hangingPunct="1"/>
              <a:t>33</a:t>
            </a:fld>
            <a:endParaRPr lang="en-US" smtClean="0">
              <a:latin typeface="Times New Roman" pitchFamily="16"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b="1" smtClean="0"/>
              <a:t>The Design of Security Architecture</a:t>
            </a:r>
          </a:p>
          <a:p>
            <a:pPr eaLnBrk="1" hangingPunct="1"/>
            <a:r>
              <a:rPr lang="en-US" smtClean="0"/>
              <a:t>Defense in Depth – One of the foundations of security architectures is the requirement to implement security in layers. Defense in depth requires that the organization establish sufficient security controls and safeguards, so that an intruder faces multiple layers of controls. </a:t>
            </a:r>
          </a:p>
          <a:p>
            <a:pPr eaLnBrk="1" hangingPunct="1"/>
            <a:r>
              <a:rPr lang="en-US" smtClean="0"/>
              <a:t>Security Perimeter – The point at which an organization’s security protection ends and the outside world begins is referred to as the security perimeter.  Unfortunately, the perimeter does not apply to internal attacks from employee threats or on-site physical threats.  </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eaLnBrk="1" hangingPunct="1"/>
            <a:fld id="{913D0691-CA9A-4B2E-80D9-A4DBAF543B93}" type="slidenum">
              <a:rPr lang="en-US" smtClean="0">
                <a:latin typeface="Times New Roman" pitchFamily="16" charset="0"/>
              </a:rPr>
              <a:pPr eaLnBrk="1" hangingPunct="1"/>
              <a:t>34</a:t>
            </a:fld>
            <a:endParaRPr lang="en-US" smtClean="0">
              <a:latin typeface="Times New Roman" pitchFamily="16"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b="1" smtClean="0"/>
              <a:t>Key Technology Components</a:t>
            </a:r>
            <a:r>
              <a:rPr lang="en-US" smtClean="0"/>
              <a:t> </a:t>
            </a:r>
          </a:p>
          <a:p>
            <a:pPr eaLnBrk="1" hangingPunct="1"/>
            <a:r>
              <a:rPr lang="en-US" smtClean="0"/>
              <a:t>A few other key technology components that are important to understand during the design phase of a security architecture are the firewall, proxy server, intrusion detection systems, and the DMZ.  </a:t>
            </a:r>
          </a:p>
          <a:p>
            <a:pPr eaLnBrk="1" hangingPunct="1"/>
            <a:r>
              <a:rPr lang="en-US" smtClean="0"/>
              <a:t>A firewall is a device that selectively discriminates against information flowing into or out of the organization.  </a:t>
            </a:r>
          </a:p>
          <a:p>
            <a:pPr eaLnBrk="1" hangingPunct="1"/>
            <a:r>
              <a:rPr lang="en-US" smtClean="0"/>
              <a:t>A firewall is usually a computing device or specially configured computer that allows or prevents information from entering or exiting the defined area based on a set of predefined rules.  </a:t>
            </a:r>
          </a:p>
          <a:p>
            <a:pPr eaLnBrk="1" hangingPunct="1"/>
            <a:r>
              <a:rPr lang="en-US" smtClean="0"/>
              <a:t>The DMZ (demilitarized zone) is a no-man’s land between the inside and outside networks, where some organizations place Web servers. These servers provide access to organizational Web pages, without allowing Web requests to enter the interior networks.  </a:t>
            </a:r>
          </a:p>
          <a:p>
            <a:pPr eaLnBrk="1" hangingPunct="1"/>
            <a:r>
              <a:rPr lang="en-US" smtClean="0"/>
              <a:t>An alternative approach to this strategy is to use a proxy server or firewall. A proxy server performs actions on behalf of another system. When an outside client requests a particular Web page, the proxy server receives the request then asks for the same information from the true Web server. </a:t>
            </a:r>
          </a:p>
          <a:p>
            <a:pPr eaLnBrk="1" hangingPunct="1"/>
            <a:r>
              <a:rPr lang="en-US" smtClean="0"/>
              <a:t>In an effort to detect unauthorized activity within the inner network or on individual machines, an organization may wish to implement intrusion detection systems or IDS.  </a:t>
            </a:r>
          </a:p>
          <a:p>
            <a:pPr eaLnBrk="1" hangingPunct="1"/>
            <a:r>
              <a:rPr lang="en-US" smtClean="0"/>
              <a:t>Host-based IDS are usually installed on the machine the organization wishes to protect and to safeguard that particular system from unauthorized use by monitoring the status of various files stored on that system.  </a:t>
            </a:r>
          </a:p>
          <a:p>
            <a:pPr eaLnBrk="1" hangingPunct="1"/>
            <a:r>
              <a:rPr lang="en-US" smtClean="0"/>
              <a:t>Network-based IDS look at patterns of network traffic and attempt to detect unusual activity based on previous baselines.  </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p>
        </p:txBody>
      </p:sp>
      <p:sp>
        <p:nvSpPr>
          <p:cNvPr id="99332" name="Slide Number Placeholder 3"/>
          <p:cNvSpPr>
            <a:spLocks noGrp="1"/>
          </p:cNvSpPr>
          <p:nvPr>
            <p:ph type="sldNum" sz="quarter" idx="5"/>
          </p:nvPr>
        </p:nvSpPr>
        <p:spPr>
          <a:noFill/>
        </p:spPr>
        <p:txBody>
          <a:bodyPr/>
          <a:lstStyle/>
          <a:p>
            <a:pPr eaLnBrk="1" hangingPunct="1"/>
            <a:fld id="{C24FD058-CA4F-4FC2-84FE-9A7FF2714190}" type="slidenum">
              <a:rPr lang="en-US" smtClean="0">
                <a:latin typeface="Times New Roman" pitchFamily="16" charset="0"/>
              </a:rPr>
              <a:pPr eaLnBrk="1" hangingPunct="1"/>
              <a:t>35</a:t>
            </a:fld>
            <a:endParaRPr lang="en-US" smtClean="0">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eaLnBrk="1" hangingPunct="1"/>
            <a:fld id="{1EFC3A65-A550-40E2-ABE0-355F8F008953}" type="slidenum">
              <a:rPr lang="en-US" smtClean="0">
                <a:latin typeface="Times New Roman" pitchFamily="16" charset="0"/>
              </a:rPr>
              <a:pPr eaLnBrk="1" hangingPunct="1"/>
              <a:t>38</a:t>
            </a:fld>
            <a:endParaRPr lang="en-US" smtClean="0">
              <a:latin typeface="Times New Roman" pitchFamily="16"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b="1" smtClean="0"/>
              <a:t>Security Education, Training, and Awareness Program</a:t>
            </a:r>
          </a:p>
          <a:p>
            <a:pPr eaLnBrk="1" hangingPunct="1"/>
            <a:r>
              <a:rPr lang="en-US" smtClean="0"/>
              <a:t>As soon as the policies have been drafted outlining the general security policy, policies to implement security education, training, and awareness (SETA) programs in the organization should follow. </a:t>
            </a:r>
          </a:p>
          <a:p>
            <a:pPr eaLnBrk="1" hangingPunct="1"/>
            <a:r>
              <a:rPr lang="en-US" smtClean="0"/>
              <a:t>The SETA program is a control measure designed to reduce the incidences of accidental security breaches by employees. </a:t>
            </a:r>
          </a:p>
          <a:p>
            <a:pPr eaLnBrk="1" hangingPunct="1"/>
            <a:r>
              <a:rPr lang="en-US" smtClean="0"/>
              <a:t>SETA programs are designed to supplement the general education and training programs in place to educate staff on information security. </a:t>
            </a:r>
          </a:p>
          <a:p>
            <a:pPr eaLnBrk="1" hangingPunct="1"/>
            <a:r>
              <a:rPr lang="en-US" smtClean="0"/>
              <a:t>Security education and training is designed to build on the general knowledge the employees must possess to do their jobs, familiarizing them with the way to do their jobs, securely.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eaLnBrk="1" hangingPunct="1"/>
            <a:fld id="{3191B756-24A9-44FE-9E08-DE996501A828}" type="slidenum">
              <a:rPr lang="en-US" smtClean="0">
                <a:latin typeface="Times New Roman" pitchFamily="16" charset="0"/>
              </a:rPr>
              <a:pPr eaLnBrk="1" hangingPunct="1"/>
              <a:t>39</a:t>
            </a:fld>
            <a:endParaRPr lang="en-US" smtClean="0">
              <a:latin typeface="Times New Roman" pitchFamily="16"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b="1" smtClean="0"/>
              <a:t>Security Education</a:t>
            </a:r>
          </a:p>
          <a:p>
            <a:pPr eaLnBrk="1" hangingPunct="1"/>
            <a:r>
              <a:rPr lang="en-US" smtClean="0"/>
              <a:t>Everyone in an organization needs to be trained and aware of information security, but not every member of the organization needs a formal degree or certificate in information security. </a:t>
            </a:r>
          </a:p>
          <a:p>
            <a:pPr eaLnBrk="1" hangingPunct="1"/>
            <a:r>
              <a:rPr lang="en-US" smtClean="0"/>
              <a:t>When formal education for appropriate individuals in security is needed, with the support of management, an employee can identify curriculum available from local institutions of higher learning or continuing education. </a:t>
            </a:r>
          </a:p>
          <a:p>
            <a:pPr eaLnBrk="1" hangingPunct="1"/>
            <a:r>
              <a:rPr lang="en-US" smtClean="0"/>
              <a:t>A number of universities have formal coursework in information security. </a:t>
            </a:r>
            <a:br>
              <a:rPr lang="en-US" smtClean="0"/>
            </a:br>
            <a:r>
              <a:rPr lang="en-US" smtClean="0"/>
              <a:t>See, for example, http://infosec.kennesaw.edu.</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eaLnBrk="1" hangingPunct="1"/>
            <a:fld id="{76EC843A-184A-417F-B36C-E3E4733C80B1}" type="slidenum">
              <a:rPr lang="en-US" smtClean="0">
                <a:latin typeface="Times New Roman" pitchFamily="16" charset="0"/>
              </a:rPr>
              <a:pPr eaLnBrk="1" hangingPunct="1"/>
              <a:t>40</a:t>
            </a:fld>
            <a:endParaRPr lang="en-US" smtClean="0">
              <a:latin typeface="Times New Roman" pitchFamily="16"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b="1" smtClean="0"/>
              <a:t>Security Training</a:t>
            </a:r>
          </a:p>
          <a:p>
            <a:pPr eaLnBrk="1" hangingPunct="1"/>
            <a:r>
              <a:rPr lang="en-US" smtClean="0"/>
              <a:t>Security training involves providing members of the organization with detailed information and hands-on instruction designed to prepare them to perform their duties securely. </a:t>
            </a:r>
          </a:p>
          <a:p>
            <a:pPr eaLnBrk="1" hangingPunct="1"/>
            <a:r>
              <a:rPr lang="en-US" smtClean="0"/>
              <a:t>Management of information security can develop customized in-house training or outsource the training program.</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eaLnBrk="1" hangingPunct="1"/>
            <a:fld id="{80CD7DE3-A020-485D-899A-A30BDD2FB337}" type="slidenum">
              <a:rPr lang="en-US" smtClean="0">
                <a:latin typeface="Times New Roman" pitchFamily="16" charset="0"/>
              </a:rPr>
              <a:pPr eaLnBrk="1" hangingPunct="1"/>
              <a:t>41</a:t>
            </a:fld>
            <a:endParaRPr lang="en-US" smtClean="0">
              <a:latin typeface="Times New Roman" pitchFamily="16"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b="1" smtClean="0"/>
              <a:t>Security Awareness</a:t>
            </a:r>
          </a:p>
          <a:p>
            <a:pPr eaLnBrk="1" hangingPunct="1"/>
            <a:r>
              <a:rPr lang="en-US" smtClean="0"/>
              <a:t>One of the least frequently implemented but the most beneficial programs is the security awareness program. </a:t>
            </a:r>
          </a:p>
          <a:p>
            <a:pPr eaLnBrk="1" hangingPunct="1"/>
            <a:r>
              <a:rPr lang="en-US" smtClean="0"/>
              <a:t>A security awareness program is designed to keep information security at the forefront of the users’ minds at they work day to day. These programs don’t have to be complicated or expensive. </a:t>
            </a:r>
          </a:p>
          <a:p>
            <a:pPr eaLnBrk="1" hangingPunct="1"/>
            <a:r>
              <a:rPr lang="en-US" smtClean="0"/>
              <a:t>The goal is to keep the idea of information security in the user’s minds and to stimulate them to care about security. </a:t>
            </a:r>
          </a:p>
          <a:p>
            <a:pPr eaLnBrk="1" hangingPunct="1"/>
            <a:r>
              <a:rPr lang="en-US" smtClean="0"/>
              <a:t>If the program is not actively implemented, employees begin to ‘tune out,’ and the risk of employee accidents and failures increases.</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eaLnBrk="1" hangingPunct="1"/>
            <a:fld id="{FF24C2BF-D668-437B-BD93-AAD920AFC35F}" type="slidenum">
              <a:rPr lang="en-US" smtClean="0">
                <a:latin typeface="Times New Roman" pitchFamily="16" charset="0"/>
              </a:rPr>
              <a:pPr eaLnBrk="1" hangingPunct="1"/>
              <a:t>42</a:t>
            </a:fld>
            <a:endParaRPr lang="en-US" smtClean="0">
              <a:latin typeface="Times New Roman" pitchFamily="16"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mtClean="0"/>
              <a:t>We can classify incident response, disaster recovery, and business continuity planning as components of contingency planning. </a:t>
            </a:r>
          </a:p>
          <a:p>
            <a:pPr eaLnBrk="1" hangingPunct="1">
              <a:buFontTx/>
              <a:buChar char="•"/>
            </a:pPr>
            <a:r>
              <a:rPr lang="en-US" smtClean="0"/>
              <a:t>Contingency planning (CP) is the entire planning conducted by the organization to prepare for, react to, and recover from events that threaten the security of information and information assets in the organization, and the subsequent restoration to normal modes of business operations.</a:t>
            </a:r>
          </a:p>
          <a:p>
            <a:pPr eaLnBrk="1" hangingPunct="1">
              <a:buFontTx/>
              <a:buChar char="•"/>
            </a:pPr>
            <a:r>
              <a:rPr lang="en-US" smtClean="0"/>
              <a:t>Incident response planning (IRP) is the planning process associated with the identification, classification, response, and recovery from an incident. </a:t>
            </a:r>
          </a:p>
          <a:p>
            <a:pPr eaLnBrk="1" hangingPunct="1">
              <a:buFontTx/>
              <a:buChar char="•"/>
            </a:pPr>
            <a:r>
              <a:rPr lang="en-US" smtClean="0"/>
              <a:t>Disaster recovery planning (DRP) is the planning process associated with the preparation for and recovery from a disaster, whether natural or man-made. </a:t>
            </a:r>
          </a:p>
          <a:p>
            <a:pPr eaLnBrk="1" hangingPunct="1">
              <a:buFontTx/>
              <a:buChar char="•"/>
            </a:pPr>
            <a:r>
              <a:rPr lang="en-US" smtClean="0"/>
              <a:t>Business continuity planning (BCP) is the planning process associated with ensuring that critical business functions continue if a catastrophic incident or disaster occurs. </a:t>
            </a:r>
          </a:p>
          <a:p>
            <a:pPr eaLnBrk="1" hangingPunct="1"/>
            <a:r>
              <a:rPr lang="en-US" smtClean="0"/>
              <a:t>The primary functions of these three types of planning are: </a:t>
            </a:r>
          </a:p>
          <a:p>
            <a:pPr eaLnBrk="1" hangingPunct="1">
              <a:buFontTx/>
              <a:buChar char="•"/>
            </a:pPr>
            <a:r>
              <a:rPr lang="en-US" smtClean="0"/>
              <a:t>IRP focuses on immediate response, but if the attack escalates or is disastrous the process changes to disaster recovery and BCP.</a:t>
            </a:r>
          </a:p>
          <a:p>
            <a:pPr eaLnBrk="1" hangingPunct="1">
              <a:buFontTx/>
              <a:buChar char="•"/>
            </a:pPr>
            <a:r>
              <a:rPr lang="en-US" smtClean="0"/>
              <a:t>DRP typically focuses on restoring systems after disasters occur, and as such it is closely associated with BCP.</a:t>
            </a:r>
          </a:p>
          <a:p>
            <a:pPr eaLnBrk="1" hangingPunct="1">
              <a:buFontTx/>
              <a:buChar char="•"/>
            </a:pPr>
            <a:r>
              <a:rPr lang="en-US" smtClean="0"/>
              <a:t>BCP occurs concurrently with DRP when the damage is major or long term, requiring more than simple restoration of information and information resources.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smtClean="0"/>
          </a:p>
        </p:txBody>
      </p:sp>
      <p:sp>
        <p:nvSpPr>
          <p:cNvPr id="105476" name="Slide Number Placeholder 3"/>
          <p:cNvSpPr>
            <a:spLocks noGrp="1"/>
          </p:cNvSpPr>
          <p:nvPr>
            <p:ph type="sldNum" sz="quarter" idx="5"/>
          </p:nvPr>
        </p:nvSpPr>
        <p:spPr>
          <a:noFill/>
        </p:spPr>
        <p:txBody>
          <a:bodyPr/>
          <a:lstStyle/>
          <a:p>
            <a:pPr eaLnBrk="1" hangingPunct="1"/>
            <a:fld id="{639345C7-4724-4515-B51B-E214ABA07813}" type="slidenum">
              <a:rPr lang="en-US" smtClean="0">
                <a:latin typeface="Times New Roman" pitchFamily="16" charset="0"/>
              </a:rPr>
              <a:pPr eaLnBrk="1" hangingPunct="1"/>
              <a:t>43</a:t>
            </a:fld>
            <a:endParaRPr lang="en-US" smtClean="0">
              <a:latin typeface="Times New Roman" pitchFamily="16"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eaLnBrk="1" hangingPunct="1"/>
            <a:fld id="{5504BDFD-17DE-400B-A647-18B243AD7B9F}" type="slidenum">
              <a:rPr lang="en-US" smtClean="0">
                <a:latin typeface="Times New Roman" pitchFamily="16" charset="0"/>
              </a:rPr>
              <a:pPr eaLnBrk="1" hangingPunct="1"/>
              <a:t>44</a:t>
            </a:fld>
            <a:endParaRPr lang="en-US" smtClean="0">
              <a:latin typeface="Times New Roman" pitchFamily="16"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b="1" smtClean="0"/>
              <a:t>Contingency Planning Team</a:t>
            </a:r>
          </a:p>
          <a:p>
            <a:pPr eaLnBrk="1" hangingPunct="1"/>
            <a:r>
              <a:rPr lang="en-US" smtClean="0"/>
              <a:t>Before any planning can begin, a team has to plan the effort and prepare the resulting documents</a:t>
            </a:r>
          </a:p>
          <a:p>
            <a:pPr eaLnBrk="1" hangingPunct="1"/>
            <a:r>
              <a:rPr lang="en-US" smtClean="0"/>
              <a:t>Champion - A high-level manager to support, promote, and endorse the findings of the project</a:t>
            </a:r>
          </a:p>
          <a:p>
            <a:pPr eaLnBrk="1" hangingPunct="1"/>
            <a:r>
              <a:rPr lang="en-US" smtClean="0"/>
              <a:t>Project Manager - Leads the project and makes sure a sound project planning process is used, a complete and useful project plan is developed, and project resources are prudently managed</a:t>
            </a:r>
          </a:p>
          <a:p>
            <a:pPr eaLnBrk="1" hangingPunct="1"/>
            <a:r>
              <a:rPr lang="en-US" smtClean="0"/>
              <a:t>Team Members - Should be the managers or their representatives from the various communities of interest: business, IT, and information security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pPr eaLnBrk="1" hangingPunct="1"/>
            <a:fld id="{CBC8B490-03AC-41D2-ABA5-F6DFC62DBDAF}" type="slidenum">
              <a:rPr lang="en-US" smtClean="0">
                <a:latin typeface="Times New Roman" pitchFamily="16" charset="0"/>
              </a:rPr>
              <a:pPr eaLnBrk="1" hangingPunct="1"/>
              <a:t>3</a:t>
            </a:fld>
            <a:endParaRPr lang="en-US" smtClean="0">
              <a:latin typeface="Times New Roman" pitchFamily="16"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eaLnBrk="1" hangingPunct="1"/>
            <a:fld id="{0879BAC1-59E9-4AE6-B9FC-0335D343BE55}" type="slidenum">
              <a:rPr lang="en-US" smtClean="0">
                <a:latin typeface="Times New Roman" pitchFamily="16" charset="0"/>
              </a:rPr>
              <a:pPr eaLnBrk="1" hangingPunct="1"/>
              <a:t>45</a:t>
            </a:fld>
            <a:endParaRPr lang="en-US" smtClean="0">
              <a:latin typeface="Times New Roman" pitchFamily="16"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marL="228600" indent="-228600" eaLnBrk="1" hangingPunct="1">
              <a:lnSpc>
                <a:spcPct val="80000"/>
              </a:lnSpc>
            </a:pPr>
            <a:r>
              <a:rPr lang="en-US" b="1" smtClean="0"/>
              <a:t>Business Impact Analysis</a:t>
            </a:r>
          </a:p>
          <a:p>
            <a:pPr marL="228600" indent="-228600" eaLnBrk="1" hangingPunct="1">
              <a:lnSpc>
                <a:spcPct val="80000"/>
              </a:lnSpc>
            </a:pPr>
            <a:r>
              <a:rPr lang="en-US" smtClean="0"/>
              <a:t>The first phase in the development of the CP process is the </a:t>
            </a:r>
            <a:r>
              <a:rPr lang="en-US" b="1" smtClean="0"/>
              <a:t>business impact analysis </a:t>
            </a:r>
            <a:r>
              <a:rPr lang="en-US" smtClean="0"/>
              <a:t>or</a:t>
            </a:r>
            <a:r>
              <a:rPr lang="en-US" b="1" smtClean="0"/>
              <a:t> BIA</a:t>
            </a:r>
            <a:r>
              <a:rPr lang="en-US" smtClean="0"/>
              <a:t>. </a:t>
            </a:r>
          </a:p>
          <a:p>
            <a:pPr marL="228600" indent="-228600" eaLnBrk="1" hangingPunct="1">
              <a:lnSpc>
                <a:spcPct val="80000"/>
              </a:lnSpc>
            </a:pPr>
            <a:r>
              <a:rPr lang="en-US" smtClean="0"/>
              <a:t>A BIA is an investigation and assessment of the impact that various attacks can have on the organization and takes up where the risk assessment process leaves off. </a:t>
            </a:r>
          </a:p>
          <a:p>
            <a:pPr marL="228600" indent="-228600" eaLnBrk="1" hangingPunct="1">
              <a:lnSpc>
                <a:spcPct val="80000"/>
              </a:lnSpc>
            </a:pPr>
            <a:r>
              <a:rPr lang="en-US" smtClean="0"/>
              <a:t>The BIA assumes that these controls have been bypassed, have failed, or are otherwise ineffective in stopping the attack, and the attack was successful. </a:t>
            </a:r>
          </a:p>
          <a:p>
            <a:pPr marL="228600" indent="-228600" eaLnBrk="1" hangingPunct="1">
              <a:lnSpc>
                <a:spcPct val="80000"/>
              </a:lnSpc>
            </a:pPr>
            <a:r>
              <a:rPr lang="en-US" smtClean="0"/>
              <a:t>The question asked at this point is, </a:t>
            </a:r>
            <a:r>
              <a:rPr lang="en-US" i="1" smtClean="0"/>
              <a:t>if</a:t>
            </a:r>
            <a:r>
              <a:rPr lang="en-US" smtClean="0"/>
              <a:t> the attack succeeds, </a:t>
            </a:r>
            <a:r>
              <a:rPr lang="en-US" i="1" smtClean="0"/>
              <a:t>what</a:t>
            </a:r>
            <a:r>
              <a:rPr lang="en-US" smtClean="0"/>
              <a:t> do we do then?</a:t>
            </a:r>
          </a:p>
          <a:p>
            <a:pPr marL="228600" indent="-228600" eaLnBrk="1" hangingPunct="1">
              <a:lnSpc>
                <a:spcPct val="80000"/>
              </a:lnSpc>
            </a:pPr>
            <a:r>
              <a:rPr lang="en-US" smtClean="0"/>
              <a:t>The CP team conducts the BIA in the following stages:</a:t>
            </a:r>
          </a:p>
          <a:p>
            <a:pPr marL="228600" indent="-228600" eaLnBrk="1" hangingPunct="1">
              <a:lnSpc>
                <a:spcPct val="80000"/>
              </a:lnSpc>
              <a:buFont typeface="Symbol" pitchFamily="18" charset="2"/>
              <a:buAutoNum type="arabicPeriod"/>
            </a:pPr>
            <a:r>
              <a:rPr lang="en-US" smtClean="0"/>
              <a:t>Threat attack identification</a:t>
            </a:r>
          </a:p>
          <a:p>
            <a:pPr marL="228600" indent="-228600" eaLnBrk="1" hangingPunct="1">
              <a:lnSpc>
                <a:spcPct val="80000"/>
              </a:lnSpc>
              <a:buFont typeface="Symbol" pitchFamily="18" charset="2"/>
              <a:buAutoNum type="arabicPeriod"/>
            </a:pPr>
            <a:r>
              <a:rPr lang="en-US" smtClean="0"/>
              <a:t>Business unit analysis</a:t>
            </a:r>
          </a:p>
          <a:p>
            <a:pPr marL="228600" indent="-228600" eaLnBrk="1" hangingPunct="1">
              <a:lnSpc>
                <a:spcPct val="80000"/>
              </a:lnSpc>
              <a:buFont typeface="Symbol" pitchFamily="18" charset="2"/>
              <a:buAutoNum type="arabicPeriod"/>
            </a:pPr>
            <a:r>
              <a:rPr lang="en-US" smtClean="0"/>
              <a:t>Attack success scenarios</a:t>
            </a:r>
          </a:p>
          <a:p>
            <a:pPr marL="228600" indent="-228600" eaLnBrk="1" hangingPunct="1">
              <a:lnSpc>
                <a:spcPct val="80000"/>
              </a:lnSpc>
              <a:buFont typeface="Symbol" pitchFamily="18" charset="2"/>
              <a:buAutoNum type="arabicPeriod"/>
            </a:pPr>
            <a:r>
              <a:rPr lang="en-US" smtClean="0"/>
              <a:t>Potential damage assessment</a:t>
            </a:r>
          </a:p>
          <a:p>
            <a:pPr marL="228600" indent="-228600" eaLnBrk="1" hangingPunct="1">
              <a:lnSpc>
                <a:spcPct val="80000"/>
              </a:lnSpc>
              <a:buFont typeface="Symbol" pitchFamily="18" charset="2"/>
              <a:buAutoNum type="arabicPeriod"/>
            </a:pPr>
            <a:r>
              <a:rPr lang="en-US" smtClean="0"/>
              <a:t>Subordinate plan classification</a:t>
            </a:r>
          </a:p>
          <a:p>
            <a:pPr marL="228600" indent="-228600" eaLnBrk="1" hangingPunct="1">
              <a:lnSpc>
                <a:spcPct val="80000"/>
              </a:lnSpc>
            </a:pPr>
            <a:r>
              <a:rPr lang="en-US" b="1" smtClean="0"/>
              <a:t>Threat Attack Identification and Prioritization</a:t>
            </a:r>
          </a:p>
          <a:p>
            <a:pPr marL="228600" indent="-228600" eaLnBrk="1" hangingPunct="1">
              <a:lnSpc>
                <a:spcPct val="80000"/>
              </a:lnSpc>
            </a:pPr>
            <a:r>
              <a:rPr lang="en-US" smtClean="0"/>
              <a:t>Most organizations have already performed the tasks of identifying and prioritizing threats. </a:t>
            </a:r>
          </a:p>
          <a:p>
            <a:pPr marL="228600" indent="-228600" eaLnBrk="1" hangingPunct="1">
              <a:lnSpc>
                <a:spcPct val="80000"/>
              </a:lnSpc>
            </a:pPr>
            <a:r>
              <a:rPr lang="en-US" smtClean="0"/>
              <a:t>All that is required now is to update the threat list with the latest developments and add one additional piece of information, the attack profile. </a:t>
            </a:r>
          </a:p>
          <a:p>
            <a:pPr marL="228600" indent="-228600" eaLnBrk="1" hangingPunct="1">
              <a:lnSpc>
                <a:spcPct val="80000"/>
              </a:lnSpc>
            </a:pPr>
            <a:r>
              <a:rPr lang="en-US" smtClean="0"/>
              <a:t>An attack profile is a detailed description of the activities that occur during an attack, must be developed for every serious threat the organization faces, and are used to determine the extent of damage that could result to a business unit if the attack were successful.</a:t>
            </a:r>
          </a:p>
          <a:p>
            <a:pPr marL="228600" indent="-228600" eaLnBrk="1" hangingPunct="1">
              <a:lnSpc>
                <a:spcPct val="80000"/>
              </a:lnSpc>
            </a:pPr>
            <a:r>
              <a:rPr lang="en-US" b="1" smtClean="0"/>
              <a:t>Business Unit Analysis</a:t>
            </a:r>
          </a:p>
          <a:p>
            <a:pPr marL="228600" indent="-228600" eaLnBrk="1" hangingPunct="1">
              <a:lnSpc>
                <a:spcPct val="80000"/>
              </a:lnSpc>
            </a:pPr>
            <a:r>
              <a:rPr lang="en-US" smtClean="0"/>
              <a:t>The second major task within the BIA is the analysis and prioritization of business functions within the organization. </a:t>
            </a:r>
          </a:p>
          <a:p>
            <a:pPr marL="228600" indent="-228600" eaLnBrk="1" hangingPunct="1">
              <a:lnSpc>
                <a:spcPct val="80000"/>
              </a:lnSpc>
            </a:pPr>
            <a:r>
              <a:rPr lang="en-US" smtClean="0"/>
              <a:t>The intent of this task is to identify the functional areas of the organization and prioritize them to determine which are most vital to the continued operations of the organization. </a:t>
            </a:r>
          </a:p>
          <a:p>
            <a:pPr marL="228600" indent="-228600" eaLnBrk="1" hangingPunct="1">
              <a:lnSpc>
                <a:spcPct val="80000"/>
              </a:lnSpc>
            </a:pPr>
            <a:r>
              <a:rPr lang="en-US" smtClean="0"/>
              <a:t>Efforts in function analysis focus on the result of a prioritized list of the various functions the organization performs.</a:t>
            </a:r>
          </a:p>
          <a:p>
            <a:pPr marL="228600" indent="-228600" eaLnBrk="1" hangingPunct="1">
              <a:lnSpc>
                <a:spcPct val="80000"/>
              </a:lnSpc>
            </a:pPr>
            <a:r>
              <a:rPr lang="en-US" b="1" smtClean="0"/>
              <a:t>Attack Success Scenario Development</a:t>
            </a:r>
          </a:p>
          <a:p>
            <a:pPr marL="228600" indent="-228600" eaLnBrk="1" hangingPunct="1">
              <a:lnSpc>
                <a:spcPct val="80000"/>
              </a:lnSpc>
            </a:pPr>
            <a:r>
              <a:rPr lang="en-US" smtClean="0"/>
              <a:t>Next the BIA team must create a series of scenarios depicting the impact a successful attack from each threat could have on each prioritized functional area with details on the method of attack, the indicators of attack, and the broad consequences. </a:t>
            </a:r>
          </a:p>
          <a:p>
            <a:pPr marL="228600" indent="-228600" eaLnBrk="1" hangingPunct="1">
              <a:lnSpc>
                <a:spcPct val="80000"/>
              </a:lnSpc>
            </a:pPr>
            <a:r>
              <a:rPr lang="en-US" smtClean="0"/>
              <a:t>Then attack success scenarios with more detail are added to the attack profile, including alternate outcomes describing a best, worst, and most likely case that could result from each type of attack on this particular business functional area. </a:t>
            </a:r>
          </a:p>
          <a:p>
            <a:pPr marL="228600" indent="-228600" eaLnBrk="1" hangingPunct="1">
              <a:lnSpc>
                <a:spcPct val="80000"/>
              </a:lnSpc>
            </a:pPr>
            <a:r>
              <a:rPr lang="en-US" b="1" smtClean="0"/>
              <a:t>Potential Damage Assessment</a:t>
            </a:r>
          </a:p>
          <a:p>
            <a:pPr marL="228600" indent="-228600" eaLnBrk="1" hangingPunct="1">
              <a:lnSpc>
                <a:spcPct val="80000"/>
              </a:lnSpc>
            </a:pPr>
            <a:r>
              <a:rPr lang="en-US" smtClean="0"/>
              <a:t>From the attack success scenarios developed above, the BIA planning team must estimate the cost of the best, worst, and most likely cases. </a:t>
            </a:r>
          </a:p>
          <a:p>
            <a:pPr marL="228600" indent="-228600" eaLnBrk="1" hangingPunct="1">
              <a:lnSpc>
                <a:spcPct val="80000"/>
              </a:lnSpc>
            </a:pPr>
            <a:r>
              <a:rPr lang="en-US" smtClean="0"/>
              <a:t>This final result is referred to as an attack scenario end case.</a:t>
            </a:r>
          </a:p>
          <a:p>
            <a:pPr marL="228600" indent="-228600" eaLnBrk="1" hangingPunct="1">
              <a:lnSpc>
                <a:spcPct val="80000"/>
              </a:lnSpc>
            </a:pPr>
            <a:r>
              <a:rPr lang="en-US" b="1" smtClean="0"/>
              <a:t>Subordinate Plan Classification</a:t>
            </a:r>
          </a:p>
          <a:p>
            <a:pPr marL="228600" indent="-228600" eaLnBrk="1" hangingPunct="1">
              <a:lnSpc>
                <a:spcPct val="80000"/>
              </a:lnSpc>
            </a:pPr>
            <a:r>
              <a:rPr lang="en-US" smtClean="0"/>
              <a:t>Once the potential damage has been assessed and each end case has been evaluated, a subordinate plan must be developed or identified from among existing plans already in place. </a:t>
            </a:r>
          </a:p>
          <a:p>
            <a:pPr marL="228600" indent="-228600" eaLnBrk="1" hangingPunct="1">
              <a:lnSpc>
                <a:spcPct val="80000"/>
              </a:lnSpc>
            </a:pPr>
            <a:r>
              <a:rPr lang="en-US" smtClean="0"/>
              <a:t>These subordinate plans will take into account the identification of, reaction to, and recovery from each attack scenario. </a:t>
            </a:r>
          </a:p>
          <a:p>
            <a:pPr marL="228600" indent="-228600" eaLnBrk="1" hangingPunct="1">
              <a:lnSpc>
                <a:spcPct val="80000"/>
              </a:lnSpc>
            </a:pPr>
            <a:r>
              <a:rPr lang="en-US" smtClean="0"/>
              <a:t>An attack scenario end case is categorized as disastrous or not.</a:t>
            </a:r>
          </a:p>
          <a:p>
            <a:pPr marL="228600" indent="-228600" eaLnBrk="1" hangingPunct="1">
              <a:lnSpc>
                <a:spcPct val="80000"/>
              </a:lnSpc>
            </a:pPr>
            <a:r>
              <a:rPr lang="en-US" smtClean="0"/>
              <a:t>The qualifying difference is whether or not an organization is able to take effective action during the event to combat the effect of the attack. </a:t>
            </a:r>
          </a:p>
          <a:p>
            <a:pPr marL="228600" indent="-228600" eaLnBrk="1" hangingPunct="1">
              <a:lnSpc>
                <a:spcPct val="80000"/>
              </a:lnSpc>
            </a:pPr>
            <a:endParaRPr lang="en-US" smtClean="0"/>
          </a:p>
          <a:p>
            <a:pPr marL="228600" indent="-228600" eaLnBrk="1" hangingPunct="1">
              <a:lnSpc>
                <a:spcPct val="80000"/>
              </a:lnSpc>
            </a:pPr>
            <a:endParaRPr lang="en-US" smtClean="0"/>
          </a:p>
          <a:p>
            <a:pPr marL="228600" indent="-228600" eaLnBrk="1" hangingPunct="1">
              <a:lnSpc>
                <a:spcPct val="80000"/>
              </a:lnSpc>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p>
        </p:txBody>
      </p:sp>
      <p:sp>
        <p:nvSpPr>
          <p:cNvPr id="108548" name="Slide Number Placeholder 3"/>
          <p:cNvSpPr>
            <a:spLocks noGrp="1"/>
          </p:cNvSpPr>
          <p:nvPr>
            <p:ph type="sldNum" sz="quarter" idx="5"/>
          </p:nvPr>
        </p:nvSpPr>
        <p:spPr>
          <a:noFill/>
        </p:spPr>
        <p:txBody>
          <a:bodyPr/>
          <a:lstStyle/>
          <a:p>
            <a:pPr eaLnBrk="1" hangingPunct="1"/>
            <a:fld id="{18447DC9-9F4B-409F-9594-AF0A8F476FFE}" type="slidenum">
              <a:rPr lang="en-US" smtClean="0">
                <a:latin typeface="Times New Roman" pitchFamily="16" charset="0"/>
              </a:rPr>
              <a:pPr eaLnBrk="1" hangingPunct="1"/>
              <a:t>47</a:t>
            </a:fld>
            <a:endParaRPr lang="en-US" smtClean="0">
              <a:latin typeface="Times New Roman" pitchFamily="16"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eaLnBrk="1" hangingPunct="1"/>
            <a:fld id="{EC9435BD-B752-4420-AD16-BF81A49A38FF}" type="slidenum">
              <a:rPr lang="en-US" smtClean="0">
                <a:latin typeface="Times New Roman" pitchFamily="16" charset="0"/>
              </a:rPr>
              <a:pPr eaLnBrk="1" hangingPunct="1"/>
              <a:t>48</a:t>
            </a:fld>
            <a:endParaRPr lang="en-US" smtClean="0">
              <a:latin typeface="Times New Roman" pitchFamily="16"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b="1" smtClean="0"/>
              <a:t>Incident Response Planning</a:t>
            </a:r>
          </a:p>
          <a:p>
            <a:pPr eaLnBrk="1" hangingPunct="1">
              <a:lnSpc>
                <a:spcPct val="80000"/>
              </a:lnSpc>
            </a:pPr>
            <a:r>
              <a:rPr lang="en-US" smtClean="0"/>
              <a:t>Incident response planning covers the identification of, classification of, and response to an incident. </a:t>
            </a:r>
          </a:p>
          <a:p>
            <a:pPr eaLnBrk="1" hangingPunct="1">
              <a:lnSpc>
                <a:spcPct val="80000"/>
              </a:lnSpc>
            </a:pPr>
            <a:r>
              <a:rPr lang="en-US" smtClean="0"/>
              <a:t>The IRP is made up of activities that are to be performed when an incident has been identified.</a:t>
            </a:r>
          </a:p>
          <a:p>
            <a:pPr eaLnBrk="1" hangingPunct="1">
              <a:lnSpc>
                <a:spcPct val="80000"/>
              </a:lnSpc>
            </a:pPr>
            <a:r>
              <a:rPr lang="en-US" smtClean="0"/>
              <a:t>An incident is an attack against an information asset that poses a clear threat to the confidentiality, integrity, or availability of information resources. </a:t>
            </a:r>
          </a:p>
          <a:p>
            <a:pPr eaLnBrk="1" hangingPunct="1">
              <a:lnSpc>
                <a:spcPct val="80000"/>
              </a:lnSpc>
            </a:pPr>
            <a:r>
              <a:rPr lang="en-US" smtClean="0"/>
              <a:t>Attacks are only classified as incidents if they have the following characteristics:</a:t>
            </a:r>
          </a:p>
          <a:p>
            <a:pPr eaLnBrk="1" hangingPunct="1">
              <a:lnSpc>
                <a:spcPct val="80000"/>
              </a:lnSpc>
              <a:buFontTx/>
              <a:buChar char="•"/>
            </a:pPr>
            <a:r>
              <a:rPr lang="en-US" smtClean="0"/>
              <a:t>Are directed against information assets</a:t>
            </a:r>
          </a:p>
          <a:p>
            <a:pPr eaLnBrk="1" hangingPunct="1">
              <a:lnSpc>
                <a:spcPct val="80000"/>
              </a:lnSpc>
              <a:buFontTx/>
              <a:buChar char="•"/>
            </a:pPr>
            <a:r>
              <a:rPr lang="en-US" smtClean="0"/>
              <a:t>Have a realistic chance of success</a:t>
            </a:r>
          </a:p>
          <a:p>
            <a:pPr eaLnBrk="1" hangingPunct="1">
              <a:lnSpc>
                <a:spcPct val="80000"/>
              </a:lnSpc>
              <a:buFontTx/>
              <a:buChar char="•"/>
            </a:pPr>
            <a:r>
              <a:rPr lang="en-US" smtClean="0"/>
              <a:t>Could threaten the confidentiality, integrity, or availability of information resources.</a:t>
            </a:r>
          </a:p>
          <a:p>
            <a:pPr eaLnBrk="1" hangingPunct="1"/>
            <a:r>
              <a:rPr lang="en-US" smtClean="0"/>
              <a:t>Incident response (IR) is the set of activities taken to plan for, detect, and correct the impact of an incident on information resources. </a:t>
            </a:r>
          </a:p>
          <a:p>
            <a:pPr eaLnBrk="1" hangingPunct="1"/>
            <a:r>
              <a:rPr lang="en-US" smtClean="0"/>
              <a:t>IR is more reactive than proactive, with the exception of the planning that must occur to prepare the IR teams to be ready to react to an incident.</a:t>
            </a:r>
          </a:p>
          <a:p>
            <a:pPr eaLnBrk="1" hangingPunct="1"/>
            <a:r>
              <a:rPr lang="en-US" smtClean="0"/>
              <a:t>Planning for an incident requires a detailed understanding of the scenarios developed for the BIA.</a:t>
            </a:r>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eaLnBrk="1" hangingPunct="1"/>
            <a:fld id="{6AB48F33-F428-428B-B7DE-CB6D49A1F1D8}" type="slidenum">
              <a:rPr lang="en-US" smtClean="0">
                <a:latin typeface="Times New Roman" pitchFamily="16" charset="0"/>
              </a:rPr>
              <a:pPr eaLnBrk="1" hangingPunct="1"/>
              <a:t>49</a:t>
            </a:fld>
            <a:endParaRPr lang="en-US" smtClean="0">
              <a:latin typeface="Times New Roman" pitchFamily="16"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b="1" smtClean="0"/>
              <a:t>Incident Planning</a:t>
            </a:r>
          </a:p>
          <a:p>
            <a:pPr eaLnBrk="1" hangingPunct="1"/>
            <a:r>
              <a:rPr lang="en-US" smtClean="0"/>
              <a:t>The predefined responses enable the organization to react quickly and effectively to the detected incident. </a:t>
            </a:r>
          </a:p>
          <a:p>
            <a:pPr eaLnBrk="1" hangingPunct="1"/>
            <a:r>
              <a:rPr lang="en-US" smtClean="0"/>
              <a:t>This assumes two things: </a:t>
            </a:r>
          </a:p>
          <a:p>
            <a:pPr eaLnBrk="1" hangingPunct="1">
              <a:buFontTx/>
              <a:buChar char="•"/>
            </a:pPr>
            <a:r>
              <a:rPr lang="en-US" smtClean="0"/>
              <a:t>The organization has an IR team. </a:t>
            </a:r>
          </a:p>
          <a:p>
            <a:pPr eaLnBrk="1" hangingPunct="1">
              <a:buFontTx/>
              <a:buChar char="•"/>
            </a:pPr>
            <a:r>
              <a:rPr lang="en-US" smtClean="0"/>
              <a:t>The organization can detect the incident.</a:t>
            </a:r>
          </a:p>
          <a:p>
            <a:pPr eaLnBrk="1" hangingPunct="1"/>
            <a:r>
              <a:rPr lang="en-US" smtClean="0"/>
              <a:t>The IR team consists of those individuals who must be present to handle the systems and functional areas that can minimize the impact of an incident as it takes place. </a:t>
            </a:r>
          </a:p>
          <a:p>
            <a:pPr eaLnBrk="1" hangingPunct="1"/>
            <a:r>
              <a:rPr lang="en-US" smtClean="0"/>
              <a:t>The designated IR teams act to verify the threat, determine the appropriate response, and coordinate the actions necessary to deal with the situation. </a:t>
            </a:r>
          </a:p>
          <a:p>
            <a:pPr eaLnBrk="1" hangingPunct="1"/>
            <a:r>
              <a:rPr lang="en-US" smtClean="0"/>
              <a:t>The military process of planned team responses can be used in an incident response. </a:t>
            </a:r>
          </a:p>
          <a:p>
            <a:pPr eaLnBrk="1" hangingPunct="1"/>
            <a:r>
              <a:rPr lang="en-US" smtClean="0"/>
              <a:t>The planners should develop a set of documents that guide the actions of each involved individual reacting to and recovering from the incident. </a:t>
            </a:r>
          </a:p>
          <a:p>
            <a:pPr eaLnBrk="1" hangingPunct="1"/>
            <a:r>
              <a:rPr lang="en-US" smtClean="0"/>
              <a:t>These plans must be properly organized and stored to be available when, where and in a format supportive of the incident response. </a:t>
            </a:r>
          </a:p>
          <a:p>
            <a:pPr eaLnBrk="1" hangingPunct="1"/>
            <a:r>
              <a:rPr lang="en-US" smtClean="0"/>
              <a:t>The designated IR teams act to verify the threat, determine the appropriate response, and coordinate the actions necessary to deal with the situation. </a:t>
            </a:r>
          </a:p>
          <a:p>
            <a:pPr eaLnBrk="1" hangingPunct="1"/>
            <a:r>
              <a:rPr lang="en-US" smtClean="0"/>
              <a:t>The IR plan must be organized so that the organization supports rather than impedes quick and easy access to the information needed.  </a:t>
            </a:r>
          </a:p>
          <a:p>
            <a:pPr eaLnBrk="1" hangingPunct="1"/>
            <a:r>
              <a:rPr lang="en-US" smtClean="0"/>
              <a:t>This can be accomplished through a number of measures, the simplest of which is to create a directory of incidents with tabbed sections for each possible incident. </a:t>
            </a:r>
          </a:p>
          <a:p>
            <a:pPr eaLnBrk="1" hangingPunct="1"/>
            <a:r>
              <a:rPr lang="en-US" smtClean="0"/>
              <a:t>When an individual needs to respond to an incident, he or she simply opens the binder, flips to the appropriate section, and follows the clearly outlined procedures for an assigned role. </a:t>
            </a:r>
          </a:p>
          <a:p>
            <a:pPr eaLnBrk="1" hangingPunct="1"/>
            <a:r>
              <a:rPr lang="en-US" smtClean="0"/>
              <a:t>The information in the IR plan should be protected as sensitive information. If attackers know how a company responds to a particular incident, it could improve their chances of success in the attack. </a:t>
            </a:r>
          </a:p>
          <a:p>
            <a:pPr eaLnBrk="1" hangingPunct="1"/>
            <a:r>
              <a:rPr lang="en-US" smtClean="0"/>
              <a:t>On the other hand, the organization needs this information readily available, usually within reach of the information assets that must be manipulated during or immediately after the attack.  </a:t>
            </a:r>
          </a:p>
          <a:p>
            <a:pPr eaLnBrk="1" hangingPunct="1"/>
            <a:r>
              <a:rPr lang="en-US" smtClean="0"/>
              <a:t>The bottom line is that individuals responding to the incident should not have to search frantically for needed information, especially under stress.</a:t>
            </a:r>
          </a:p>
          <a:p>
            <a:pPr eaLnBrk="1" hangingPunct="1"/>
            <a:r>
              <a:rPr lang="en-US" smtClean="0"/>
              <a:t>A plan untested is not a useful plan. The levels of testing strategies can vary:  </a:t>
            </a:r>
          </a:p>
          <a:p>
            <a:pPr eaLnBrk="1" hangingPunct="1">
              <a:buFontTx/>
              <a:buChar char="•"/>
            </a:pPr>
            <a:r>
              <a:rPr lang="en-US" smtClean="0"/>
              <a:t>Checklist</a:t>
            </a:r>
          </a:p>
          <a:p>
            <a:pPr eaLnBrk="1" hangingPunct="1">
              <a:buFontTx/>
              <a:buChar char="•"/>
            </a:pPr>
            <a:r>
              <a:rPr lang="en-US" smtClean="0"/>
              <a:t>Structured walk-through </a:t>
            </a:r>
          </a:p>
          <a:p>
            <a:pPr eaLnBrk="1" hangingPunct="1">
              <a:buFontTx/>
              <a:buChar char="•"/>
            </a:pPr>
            <a:r>
              <a:rPr lang="en-US" smtClean="0"/>
              <a:t>Simulation </a:t>
            </a:r>
          </a:p>
          <a:p>
            <a:pPr eaLnBrk="1" hangingPunct="1">
              <a:buFontTx/>
              <a:buChar char="•"/>
            </a:pPr>
            <a:r>
              <a:rPr lang="en-US" smtClean="0"/>
              <a:t>Parallel</a:t>
            </a:r>
          </a:p>
          <a:p>
            <a:pPr eaLnBrk="1" hangingPunct="1">
              <a:buFontTx/>
              <a:buChar char="•"/>
            </a:pPr>
            <a:r>
              <a:rPr lang="en-US" smtClean="0"/>
              <a:t>Full-interruption</a:t>
            </a:r>
          </a:p>
          <a:p>
            <a:pPr eaLnBrk="1" hangingPunct="1"/>
            <a:endParaRPr lang="en-US" smtClean="0"/>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eaLnBrk="1" hangingPunct="1"/>
            <a:fld id="{423DD12F-7115-44DC-8A0C-E3FCB0CD0187}" type="slidenum">
              <a:rPr lang="en-US" smtClean="0">
                <a:latin typeface="Times New Roman" pitchFamily="16" charset="0"/>
              </a:rPr>
              <a:pPr eaLnBrk="1" hangingPunct="1"/>
              <a:t>50</a:t>
            </a:fld>
            <a:endParaRPr lang="en-US" smtClean="0">
              <a:latin typeface="Times New Roman" pitchFamily="16"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b="1" smtClean="0"/>
              <a:t>Incident Detection</a:t>
            </a:r>
          </a:p>
          <a:p>
            <a:pPr eaLnBrk="1" hangingPunct="1"/>
            <a:r>
              <a:rPr lang="en-US" smtClean="0"/>
              <a:t>Individuals sometimes bring an unusual occurrence to the attention of systems administrators, security administrators, or their bosses. </a:t>
            </a:r>
          </a:p>
          <a:p>
            <a:pPr eaLnBrk="1" hangingPunct="1"/>
            <a:r>
              <a:rPr lang="en-US" smtClean="0"/>
              <a:t>The most common occurrence is a complaint about technology support, often delivered to the help desk. </a:t>
            </a:r>
          </a:p>
          <a:p>
            <a:pPr eaLnBrk="1" hangingPunct="1"/>
            <a:r>
              <a:rPr lang="en-US" smtClean="0"/>
              <a:t>The mechanisms that could potentially detect an incident include intrusion detection systems, both host-based and network-based, virus detection software, systems administrators, and even the end user. </a:t>
            </a:r>
          </a:p>
          <a:p>
            <a:pPr eaLnBrk="1" hangingPunct="1"/>
            <a:r>
              <a:rPr lang="en-US" smtClean="0"/>
              <a:t>Only by carefully training the user, the help desk, and all security personnel on the analysis and identification of attacks can the organization hope to quickly identify and classify an incident. </a:t>
            </a:r>
          </a:p>
          <a:p>
            <a:pPr eaLnBrk="1" hangingPunct="1"/>
            <a:r>
              <a:rPr lang="en-US" smtClean="0"/>
              <a:t>Once an attack is properly identified, the organization can effectively execute the corresponding procedures from the IR plan. </a:t>
            </a:r>
          </a:p>
          <a:p>
            <a:pPr eaLnBrk="1" hangingPunct="1"/>
            <a:r>
              <a:rPr lang="en-US" smtClean="0"/>
              <a:t>Incident classification is the process of examining a potential incident or incident candidate and determining whether or not the candidate constitutes an actual incident. </a:t>
            </a:r>
          </a:p>
          <a:p>
            <a:pPr eaLnBrk="1" hangingPunct="1"/>
            <a:endParaRPr lang="en-US" smtClean="0"/>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eaLnBrk="1" hangingPunct="1"/>
            <a:fld id="{B347EE45-5B24-4E37-9C17-CEEC330680CD}" type="slidenum">
              <a:rPr lang="en-US" smtClean="0">
                <a:latin typeface="Times New Roman" pitchFamily="16" charset="0"/>
              </a:rPr>
              <a:pPr eaLnBrk="1" hangingPunct="1"/>
              <a:t>51</a:t>
            </a:fld>
            <a:endParaRPr lang="en-US" smtClean="0">
              <a:latin typeface="Times New Roman" pitchFamily="16"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b="1" smtClean="0"/>
              <a:t>Incident Reaction</a:t>
            </a:r>
          </a:p>
          <a:p>
            <a:pPr eaLnBrk="1" hangingPunct="1"/>
            <a:r>
              <a:rPr lang="en-US" smtClean="0"/>
              <a:t>When Does an Incident Become a Disaster?</a:t>
            </a:r>
          </a:p>
          <a:p>
            <a:pPr eaLnBrk="1" hangingPunct="1"/>
            <a:r>
              <a:rPr lang="en-US" smtClean="0"/>
              <a:t>1) The organization is unable to mitigate the impact of an incident during the incident.</a:t>
            </a:r>
          </a:p>
          <a:p>
            <a:pPr eaLnBrk="1" hangingPunct="1"/>
            <a:r>
              <a:rPr lang="en-US" smtClean="0"/>
              <a:t>2) The level of damage or destruction is so severe the organization is unable to quickly recover. The difference may be subtle. </a:t>
            </a:r>
          </a:p>
          <a:p>
            <a:pPr eaLnBrk="1" hangingPunct="1"/>
            <a:r>
              <a:rPr lang="en-US" smtClean="0"/>
              <a:t>It is up to the organization to decide which incidents are to be classified as disasters and thus receive the appropriate level of response.</a:t>
            </a:r>
          </a:p>
          <a:p>
            <a:pPr eaLnBrk="1" hangingPunct="1"/>
            <a:r>
              <a:rPr lang="en-US" smtClean="0"/>
              <a:t>Incident reaction consists of actions outlined in the IRP that guide the organization in attempting to stop the incident, mitigate the impact of the incident, and provide information for the recovery from the incident. </a:t>
            </a:r>
          </a:p>
          <a:p>
            <a:pPr eaLnBrk="1" hangingPunct="1"/>
            <a:r>
              <a:rPr lang="en-US" smtClean="0"/>
              <a:t>In reacting to the incident, there are a number of actions that must occur quickly.  </a:t>
            </a:r>
          </a:p>
          <a:p>
            <a:pPr eaLnBrk="1" hangingPunct="1"/>
            <a:r>
              <a:rPr lang="en-US" smtClean="0"/>
              <a:t>These include notification of key personnel, assignment of tasks, and documentation of the incident.</a:t>
            </a:r>
          </a:p>
          <a:p>
            <a:pPr eaLnBrk="1" hangingPunct="1"/>
            <a:endParaRPr lang="en-US" smtClean="0"/>
          </a:p>
          <a:p>
            <a:pPr eaLnBrk="1" hangingPunct="1">
              <a:lnSpc>
                <a:spcPct val="90000"/>
              </a:lnSpc>
            </a:pPr>
            <a:r>
              <a:rPr lang="en-US" b="1" smtClean="0"/>
              <a:t>Incident Containment Strategies</a:t>
            </a:r>
          </a:p>
          <a:p>
            <a:pPr eaLnBrk="1" hangingPunct="1">
              <a:lnSpc>
                <a:spcPct val="90000"/>
              </a:lnSpc>
            </a:pPr>
            <a:r>
              <a:rPr lang="en-US" smtClean="0"/>
              <a:t>One of the most critical components of incident reaction is to stop the incident or contain its scope or impact. </a:t>
            </a:r>
          </a:p>
          <a:p>
            <a:pPr eaLnBrk="1" hangingPunct="1">
              <a:lnSpc>
                <a:spcPct val="90000"/>
              </a:lnSpc>
            </a:pPr>
            <a:r>
              <a:rPr lang="en-US" smtClean="0"/>
              <a:t>However, sometimes situations prevent the most direct measures associated with simply “cutting the wire.”  </a:t>
            </a:r>
          </a:p>
          <a:p>
            <a:pPr eaLnBrk="1" hangingPunct="1">
              <a:lnSpc>
                <a:spcPct val="90000"/>
              </a:lnSpc>
            </a:pPr>
            <a:r>
              <a:rPr lang="en-US" smtClean="0"/>
              <a:t>Before an incident can be contained, the affected areas of the information and information systems must be determined. </a:t>
            </a:r>
          </a:p>
          <a:p>
            <a:pPr eaLnBrk="1" hangingPunct="1">
              <a:lnSpc>
                <a:spcPct val="90000"/>
              </a:lnSpc>
            </a:pPr>
            <a:r>
              <a:rPr lang="en-US" smtClean="0"/>
              <a:t>In general, incident containment strategies focus on two tasks: stopping the incident and recovering control of the systems.</a:t>
            </a:r>
          </a:p>
          <a:p>
            <a:pPr eaLnBrk="1" hangingPunct="1">
              <a:lnSpc>
                <a:spcPct val="80000"/>
              </a:lnSpc>
            </a:pPr>
            <a:r>
              <a:rPr lang="en-US" smtClean="0"/>
              <a:t>The organization can stop the incident and attempt to recover control through a number of strategies. If the incident:</a:t>
            </a:r>
          </a:p>
          <a:p>
            <a:pPr eaLnBrk="1" hangingPunct="1">
              <a:lnSpc>
                <a:spcPct val="80000"/>
              </a:lnSpc>
              <a:buFontTx/>
              <a:buChar char="•"/>
            </a:pPr>
            <a:r>
              <a:rPr lang="en-US" smtClean="0"/>
              <a:t>originates outside the organization, the simplest and most straightforward approach is to sever the affected circuits. </a:t>
            </a:r>
          </a:p>
          <a:p>
            <a:pPr eaLnBrk="1" hangingPunct="1">
              <a:lnSpc>
                <a:spcPct val="80000"/>
              </a:lnSpc>
              <a:buFontTx/>
              <a:buChar char="•"/>
            </a:pPr>
            <a:r>
              <a:rPr lang="en-US" smtClean="0"/>
              <a:t>is using compromised accounts, the accounts can be disabled.</a:t>
            </a:r>
          </a:p>
          <a:p>
            <a:pPr eaLnBrk="1" hangingPunct="1">
              <a:lnSpc>
                <a:spcPct val="80000"/>
              </a:lnSpc>
              <a:buFontTx/>
              <a:buChar char="•"/>
            </a:pPr>
            <a:r>
              <a:rPr lang="en-US" smtClean="0"/>
              <a:t>is coming in through a firewall, the firewall can be reconfigured to block that particular traffic.</a:t>
            </a:r>
          </a:p>
          <a:p>
            <a:pPr eaLnBrk="1" hangingPunct="1">
              <a:lnSpc>
                <a:spcPct val="80000"/>
              </a:lnSpc>
              <a:buFontTx/>
              <a:buChar char="•"/>
            </a:pPr>
            <a:r>
              <a:rPr lang="en-US" smtClean="0"/>
              <a:t>is using a particular service or process, that process or service can be disabled temporarily.</a:t>
            </a:r>
          </a:p>
          <a:p>
            <a:pPr eaLnBrk="1" hangingPunct="1">
              <a:lnSpc>
                <a:spcPct val="80000"/>
              </a:lnSpc>
              <a:buFontTx/>
              <a:buChar char="•"/>
            </a:pPr>
            <a:r>
              <a:rPr lang="en-US" smtClean="0"/>
              <a:t>is using the organization’s systems to propagate itself, you can take down that particular application or server.</a:t>
            </a:r>
          </a:p>
          <a:p>
            <a:pPr eaLnBrk="1" hangingPunct="1">
              <a:lnSpc>
                <a:spcPct val="80000"/>
              </a:lnSpc>
            </a:pPr>
            <a:r>
              <a:rPr lang="en-US" smtClean="0"/>
              <a:t>The ultimate containment option, reserved for only the most drastic of scenarios, involves a full stop of all computers and network devices in the organization. </a:t>
            </a:r>
          </a:p>
          <a:p>
            <a:pPr eaLnBrk="1" hangingPunct="1">
              <a:lnSpc>
                <a:spcPct val="80000"/>
              </a:lnSpc>
            </a:pPr>
            <a:r>
              <a:rPr lang="en-US" smtClean="0"/>
              <a:t>The bottom line is that containment consists of isolating the channels, processes, services, or computers and removing the losses from that source of the incident.</a:t>
            </a: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eaLnBrk="1" hangingPunct="1"/>
            <a:fld id="{144856A5-A186-4409-A54F-5D9003450B6F}" type="slidenum">
              <a:rPr lang="en-US" smtClean="0">
                <a:latin typeface="Times New Roman" pitchFamily="16" charset="0"/>
              </a:rPr>
              <a:pPr eaLnBrk="1" hangingPunct="1"/>
              <a:t>52</a:t>
            </a:fld>
            <a:endParaRPr lang="en-US" smtClean="0">
              <a:latin typeface="Times New Roman" pitchFamily="16"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b="1" smtClean="0"/>
              <a:t>Incident Recovery</a:t>
            </a:r>
          </a:p>
          <a:p>
            <a:pPr eaLnBrk="1" hangingPunct="1"/>
            <a:r>
              <a:rPr lang="en-US" smtClean="0"/>
              <a:t>Once the incident has been contained and control of the systems regained, the next stage is recovery. </a:t>
            </a:r>
          </a:p>
          <a:p>
            <a:pPr eaLnBrk="1" hangingPunct="1"/>
            <a:r>
              <a:rPr lang="en-US" smtClean="0"/>
              <a:t>As with reaction to the incident, the first task is to identify the human resources needed for the recovery and launch them into action. </a:t>
            </a:r>
          </a:p>
          <a:p>
            <a:pPr eaLnBrk="1" hangingPunct="1"/>
            <a:r>
              <a:rPr lang="en-US" smtClean="0"/>
              <a:t>The full extent of the damage must be assessed. </a:t>
            </a:r>
          </a:p>
          <a:p>
            <a:pPr eaLnBrk="1" hangingPunct="1"/>
            <a:r>
              <a:rPr lang="en-US" smtClean="0"/>
              <a:t>The process of computer forensics entails determining how the incident occurred and what happened. </a:t>
            </a:r>
          </a:p>
          <a:p>
            <a:pPr eaLnBrk="1" hangingPunct="1"/>
            <a:r>
              <a:rPr lang="en-US" smtClean="0"/>
              <a:t>The organization repairs vulnerabilities, addresses any shortcomings in safeguards, and restores the data and services of the systems.</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eaLnBrk="1" hangingPunct="1"/>
            <a:fld id="{50236373-3789-4B3A-B6C0-2F83B25F931F}" type="slidenum">
              <a:rPr lang="en-US" smtClean="0">
                <a:latin typeface="Times New Roman" pitchFamily="16" charset="0"/>
              </a:rPr>
              <a:pPr eaLnBrk="1" hangingPunct="1"/>
              <a:t>53</a:t>
            </a:fld>
            <a:endParaRPr lang="en-US" smtClean="0">
              <a:latin typeface="Times New Roman" pitchFamily="16"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b="1" smtClean="0"/>
              <a:t>Damage Assessment</a:t>
            </a:r>
          </a:p>
          <a:p>
            <a:pPr eaLnBrk="1" hangingPunct="1"/>
            <a:r>
              <a:rPr lang="en-US" smtClean="0"/>
              <a:t>Incident damage assessment is the immediate determination of the scope of the breach of CIA of information and assets after an incident. </a:t>
            </a:r>
          </a:p>
          <a:p>
            <a:pPr eaLnBrk="1" hangingPunct="1"/>
            <a:r>
              <a:rPr lang="en-US" smtClean="0"/>
              <a:t>There are several sources of information on the type, scope, and extent of damage, including system logs, intrusion detection logs, configuration logs and documents, the documentation from the incident response, and the results of a detailed assessment of systems and data storage. </a:t>
            </a:r>
          </a:p>
          <a:p>
            <a:pPr eaLnBrk="1" hangingPunct="1"/>
            <a:r>
              <a:rPr lang="en-US" smtClean="0"/>
              <a:t>Based on this information, the IR team must begin to examine the current state of the information and systems and compare them to a known state. </a:t>
            </a:r>
          </a:p>
          <a:p>
            <a:pPr eaLnBrk="1" hangingPunct="1"/>
            <a:r>
              <a:rPr lang="en-US" smtClean="0"/>
              <a:t>Related to the task of incident damage assessment is the field of computer forensics.  </a:t>
            </a:r>
          </a:p>
          <a:p>
            <a:pPr eaLnBrk="1" hangingPunct="1"/>
            <a:r>
              <a:rPr lang="en-US" smtClean="0"/>
              <a:t>Computer forensics is the process of collecting, analyzing, and preserving computer-related evidence. Evidence proves an action or intent. </a:t>
            </a:r>
          </a:p>
          <a:p>
            <a:pPr eaLnBrk="1" hangingPunct="1"/>
            <a:r>
              <a:rPr lang="en-US" smtClean="0"/>
              <a:t>Computer evidence must be carefully collected, documented, and maintained to be acceptable in formal or informal proceedings. </a:t>
            </a:r>
          </a:p>
          <a:p>
            <a:pPr eaLnBrk="1" hangingPunct="1"/>
            <a:r>
              <a:rPr lang="en-US" smtClean="0"/>
              <a:t>Circumstances requires that individuals who look for the damage receive special training, should it be determined that the incident is part of a crime or may result in a civil action.</a:t>
            </a:r>
          </a:p>
          <a:p>
            <a:pPr eaLnBrk="1" hangingPunct="1"/>
            <a:endParaRPr lang="en-US" smtClean="0"/>
          </a:p>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eaLnBrk="1" hangingPunct="1"/>
            <a:fld id="{D7AC8F13-E7BA-4727-8662-41756D4E4DD8}" type="slidenum">
              <a:rPr lang="en-US" smtClean="0">
                <a:latin typeface="Times New Roman" pitchFamily="16" charset="0"/>
              </a:rPr>
              <a:pPr eaLnBrk="1" hangingPunct="1"/>
              <a:t>54</a:t>
            </a:fld>
            <a:endParaRPr lang="en-US" smtClean="0">
              <a:latin typeface="Times New Roman" pitchFamily="16"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lnSpc>
                <a:spcPct val="90000"/>
              </a:lnSpc>
            </a:pPr>
            <a:r>
              <a:rPr lang="en-US" b="1" smtClean="0"/>
              <a:t>Automated Response</a:t>
            </a:r>
          </a:p>
          <a:p>
            <a:pPr eaLnBrk="1" hangingPunct="1">
              <a:lnSpc>
                <a:spcPct val="80000"/>
              </a:lnSpc>
            </a:pPr>
            <a:r>
              <a:rPr lang="en-US" smtClean="0"/>
              <a:t>While traditional systems were configured to detect incidences and then notify the human administrator, new systems can respond to the incident threat autonomously.  </a:t>
            </a:r>
          </a:p>
          <a:p>
            <a:pPr eaLnBrk="1" hangingPunct="1">
              <a:lnSpc>
                <a:spcPct val="80000"/>
              </a:lnSpc>
            </a:pPr>
            <a:r>
              <a:rPr lang="en-US" smtClean="0"/>
              <a:t>These systems, referred to as trap and trace, use a combination of resources to detect an intrusion and then trace incidents back to their sources. </a:t>
            </a:r>
          </a:p>
          <a:p>
            <a:pPr eaLnBrk="1" hangingPunct="1">
              <a:lnSpc>
                <a:spcPct val="80000"/>
              </a:lnSpc>
            </a:pPr>
            <a:r>
              <a:rPr lang="en-US" smtClean="0"/>
              <a:t>Unfortunately, some less scrupulous administrators might even be tempted to back hack or hack into a hacker’s system to find out as much as possible about the hacker.</a:t>
            </a:r>
          </a:p>
          <a:p>
            <a:pPr eaLnBrk="1" hangingPunct="1">
              <a:lnSpc>
                <a:spcPct val="80000"/>
              </a:lnSpc>
            </a:pPr>
            <a:r>
              <a:rPr lang="en-US" smtClean="0"/>
              <a:t>The problem is that the hacker may actually move into and out of a number of organizations’ systems, and by tracking the hacker, administrators may wander through other organizations’ systems.</a:t>
            </a:r>
          </a:p>
          <a:p>
            <a:pPr eaLnBrk="1" hangingPunct="1">
              <a:lnSpc>
                <a:spcPct val="90000"/>
              </a:lnSpc>
            </a:pPr>
            <a:r>
              <a:rPr lang="en-US" smtClean="0"/>
              <a:t>The trap portion frequently involves the use of honey pots or honey nets.  </a:t>
            </a:r>
          </a:p>
          <a:p>
            <a:pPr eaLnBrk="1" hangingPunct="1">
              <a:lnSpc>
                <a:spcPct val="90000"/>
              </a:lnSpc>
            </a:pPr>
            <a:r>
              <a:rPr lang="en-US" smtClean="0"/>
              <a:t>Honey pots are computer servers configured to resemble production systems. If a hacker stumbles into the system, alarms are set off and the administrator is notified.  </a:t>
            </a:r>
          </a:p>
          <a:p>
            <a:pPr eaLnBrk="1" hangingPunct="1">
              <a:lnSpc>
                <a:spcPct val="90000"/>
              </a:lnSpc>
            </a:pPr>
            <a:r>
              <a:rPr lang="en-US" smtClean="0"/>
              <a:t>Honey nets consist of networks or subnets of systems that operate similarly.</a:t>
            </a:r>
          </a:p>
          <a:p>
            <a:pPr eaLnBrk="1" hangingPunct="1">
              <a:lnSpc>
                <a:spcPct val="90000"/>
              </a:lnSpc>
            </a:pPr>
            <a:r>
              <a:rPr lang="en-US" smtClean="0"/>
              <a:t>Enticement is the process of attracting attention to a system by placing tantalizing bits of information in key locations.  </a:t>
            </a:r>
          </a:p>
          <a:p>
            <a:pPr eaLnBrk="1" hangingPunct="1">
              <a:lnSpc>
                <a:spcPct val="90000"/>
              </a:lnSpc>
            </a:pPr>
            <a:r>
              <a:rPr lang="en-US" smtClean="0"/>
              <a:t>Entrapment is the action of luring an individual into committing a crime to get a conviction.  </a:t>
            </a:r>
          </a:p>
          <a:p>
            <a:pPr eaLnBrk="1" hangingPunct="1">
              <a:lnSpc>
                <a:spcPct val="90000"/>
              </a:lnSpc>
            </a:pPr>
            <a:r>
              <a:rPr lang="en-US" smtClean="0"/>
              <a:t>Enticement is legal and ethical, while entrapment is not.</a:t>
            </a:r>
          </a:p>
          <a:p>
            <a:pPr eaLnBrk="1" hangingPunct="1">
              <a:lnSpc>
                <a:spcPct val="90000"/>
              </a:lnSpc>
            </a:pPr>
            <a:endParaRPr lang="en-US" smtClean="0"/>
          </a:p>
          <a:p>
            <a:pPr eaLnBrk="1" hangingPunct="1">
              <a:lnSpc>
                <a:spcPct val="90000"/>
              </a:lnSpc>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eaLnBrk="1" hangingPunct="1"/>
            <a:fld id="{1099C43C-035F-4739-A95D-ED47C69C6859}" type="slidenum">
              <a:rPr lang="en-US" smtClean="0">
                <a:latin typeface="Times New Roman" pitchFamily="16" charset="0"/>
              </a:rPr>
              <a:pPr eaLnBrk="1" hangingPunct="1"/>
              <a:t>55</a:t>
            </a:fld>
            <a:endParaRPr lang="en-US" smtClean="0">
              <a:latin typeface="Times New Roman" pitchFamily="16"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lnSpc>
                <a:spcPct val="90000"/>
              </a:lnSpc>
            </a:pPr>
            <a:r>
              <a:rPr lang="en-US" b="1" smtClean="0"/>
              <a:t>Disaster Recovery Planning</a:t>
            </a:r>
          </a:p>
          <a:p>
            <a:pPr eaLnBrk="1" hangingPunct="1">
              <a:lnSpc>
                <a:spcPct val="90000"/>
              </a:lnSpc>
            </a:pPr>
            <a:r>
              <a:rPr lang="en-US" smtClean="0"/>
              <a:t>Disaster recovery planning (DRP) is planning the preparation for and recovery from a disaster, whether natural or man-made. </a:t>
            </a:r>
          </a:p>
          <a:p>
            <a:pPr eaLnBrk="1" hangingPunct="1">
              <a:lnSpc>
                <a:spcPct val="90000"/>
              </a:lnSpc>
            </a:pPr>
            <a:r>
              <a:rPr lang="en-US" smtClean="0"/>
              <a:t>The contingency planning team must decide which actions constitute disasters and which constitute incidents. </a:t>
            </a:r>
          </a:p>
          <a:p>
            <a:pPr eaLnBrk="1" hangingPunct="1">
              <a:lnSpc>
                <a:spcPct val="90000"/>
              </a:lnSpc>
            </a:pPr>
            <a:r>
              <a:rPr lang="en-US" smtClean="0"/>
              <a:t>At the time that a decision is made and the situations is classified as a disaster, the organization may change how it is responding and take action to secure its most valuable assets to preserve value for the longer term even at the risk of more disruption in the immediate term.  </a:t>
            </a:r>
          </a:p>
          <a:p>
            <a:pPr eaLnBrk="1" hangingPunct="1">
              <a:lnSpc>
                <a:spcPct val="90000"/>
              </a:lnSpc>
            </a:pPr>
            <a:r>
              <a:rPr lang="en-US" smtClean="0"/>
              <a:t>Again, the key emphasis of a DRP is to reestablish operations at the ‘primary’ site, the location at which the organization performs its business. The goal is to make things ‘whole’ or ‘as they were’ before the disaster.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eaLnBrk="1" hangingPunct="1"/>
            <a:fld id="{3AD91F8A-5598-46DA-A6DB-24D6D748E351}" type="slidenum">
              <a:rPr lang="en-US" smtClean="0">
                <a:latin typeface="Times New Roman" pitchFamily="16" charset="0"/>
              </a:rPr>
              <a:pPr eaLnBrk="1" hangingPunct="1"/>
              <a:t>4</a:t>
            </a:fld>
            <a:endParaRPr lang="en-US" smtClean="0">
              <a:latin typeface="Times New Roman" pitchFamily="16"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b="1" dirty="0" smtClean="0"/>
              <a:t>Introduction</a:t>
            </a:r>
          </a:p>
          <a:p>
            <a:pPr eaLnBrk="1" hangingPunct="1"/>
            <a:r>
              <a:rPr lang="en-US" dirty="0" smtClean="0"/>
              <a:t>The creation of an information security program begins with an information security blueprint, and before we can discuss the creation and development of a blueprint, it is important to look at management’s responsibility in shaping policy. </a:t>
            </a:r>
          </a:p>
          <a:p>
            <a:pPr eaLnBrk="1" hangingPunct="1"/>
            <a:r>
              <a:rPr lang="en-US" dirty="0" smtClean="0"/>
              <a:t>It is prudent for information security professionals to know the information security polices and how these policies contribute to the overall objectives of the organization.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eaLnBrk="1" hangingPunct="1"/>
            <a:fld id="{C68FB420-E6D4-4FBC-9C87-2F22A921A979}" type="slidenum">
              <a:rPr lang="en-US" smtClean="0">
                <a:latin typeface="Times New Roman" pitchFamily="16" charset="0"/>
              </a:rPr>
              <a:pPr eaLnBrk="1" hangingPunct="1"/>
              <a:t>56</a:t>
            </a:fld>
            <a:endParaRPr lang="en-US" smtClean="0">
              <a:latin typeface="Times New Roman" pitchFamily="16"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b="1" smtClean="0"/>
              <a:t>Business Continuity Planning</a:t>
            </a:r>
          </a:p>
          <a:p>
            <a:pPr eaLnBrk="1" hangingPunct="1"/>
            <a:r>
              <a:rPr lang="en-US" smtClean="0"/>
              <a:t>Business continuity planning outlines reestablishment of critical business operations during a disaster that impacts operations at the primary site.  </a:t>
            </a:r>
          </a:p>
          <a:p>
            <a:pPr eaLnBrk="1" hangingPunct="1"/>
            <a:r>
              <a:rPr lang="en-US" smtClean="0"/>
              <a:t>If a disaster has rendered the current location of the business unusable for continued operations, there must be a plan to allow the business to continue to function. </a:t>
            </a:r>
          </a:p>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eaLnBrk="1" hangingPunct="1"/>
            <a:fld id="{231A5481-2196-45D3-8750-C0C120325319}" type="slidenum">
              <a:rPr lang="en-US" smtClean="0">
                <a:latin typeface="Times New Roman" pitchFamily="16" charset="0"/>
              </a:rPr>
              <a:pPr eaLnBrk="1" hangingPunct="1"/>
              <a:t>57</a:t>
            </a:fld>
            <a:endParaRPr lang="en-US" smtClean="0">
              <a:latin typeface="Times New Roman" pitchFamily="16"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b="1" smtClean="0"/>
              <a:t>Continuity Strategies</a:t>
            </a:r>
          </a:p>
          <a:p>
            <a:pPr eaLnBrk="1" hangingPunct="1"/>
            <a:r>
              <a:rPr lang="en-US" smtClean="0"/>
              <a:t>There are a number of strategies that an organization can choose from when planning for business continuity.  </a:t>
            </a:r>
          </a:p>
          <a:p>
            <a:pPr eaLnBrk="1" hangingPunct="1"/>
            <a:r>
              <a:rPr lang="en-US" smtClean="0"/>
              <a:t>The determining factor in selection between these options is usually cost.  </a:t>
            </a:r>
          </a:p>
          <a:p>
            <a:pPr eaLnBrk="1" hangingPunct="1"/>
            <a:r>
              <a:rPr lang="en-US" smtClean="0"/>
              <a:t>In general there are three exclusive options: </a:t>
            </a:r>
          </a:p>
          <a:p>
            <a:pPr eaLnBrk="1" hangingPunct="1">
              <a:buFontTx/>
              <a:buChar char="•"/>
            </a:pPr>
            <a:r>
              <a:rPr lang="en-US" smtClean="0"/>
              <a:t>Hot sites</a:t>
            </a:r>
          </a:p>
          <a:p>
            <a:pPr eaLnBrk="1" hangingPunct="1">
              <a:buFontTx/>
              <a:buChar char="•"/>
            </a:pPr>
            <a:r>
              <a:rPr lang="en-US" smtClean="0"/>
              <a:t>Warm sites</a:t>
            </a:r>
          </a:p>
          <a:p>
            <a:pPr eaLnBrk="1" hangingPunct="1">
              <a:buFontTx/>
              <a:buChar char="•"/>
            </a:pPr>
            <a:r>
              <a:rPr lang="en-US" smtClean="0"/>
              <a:t>Cold sites</a:t>
            </a:r>
          </a:p>
          <a:p>
            <a:pPr eaLnBrk="1" hangingPunct="1"/>
            <a:r>
              <a:rPr lang="en-US" smtClean="0"/>
              <a:t>There are three shared functions: </a:t>
            </a:r>
          </a:p>
          <a:p>
            <a:pPr eaLnBrk="1" hangingPunct="1">
              <a:buFontTx/>
              <a:buChar char="•"/>
            </a:pPr>
            <a:r>
              <a:rPr lang="en-US" smtClean="0"/>
              <a:t>Time-share</a:t>
            </a:r>
          </a:p>
          <a:p>
            <a:pPr eaLnBrk="1" hangingPunct="1">
              <a:buFontTx/>
              <a:buChar char="•"/>
            </a:pPr>
            <a:r>
              <a:rPr lang="en-US" smtClean="0"/>
              <a:t>Service bureaus </a:t>
            </a:r>
          </a:p>
          <a:p>
            <a:pPr eaLnBrk="1" hangingPunct="1">
              <a:buFontTx/>
              <a:buChar char="•"/>
            </a:pPr>
            <a:r>
              <a:rPr lang="en-US" smtClean="0"/>
              <a:t>Mutual agreements  </a:t>
            </a:r>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eaLnBrk="1" hangingPunct="1"/>
            <a:fld id="{BD59F388-00E9-4255-86D1-F317C8983706}" type="slidenum">
              <a:rPr lang="en-US" smtClean="0">
                <a:latin typeface="Times New Roman" pitchFamily="16" charset="0"/>
              </a:rPr>
              <a:pPr eaLnBrk="1" hangingPunct="1"/>
              <a:t>59</a:t>
            </a:fld>
            <a:endParaRPr lang="en-US" smtClean="0">
              <a:latin typeface="Times New Roman" pitchFamily="16"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b="1" smtClean="0"/>
              <a:t>Off-Site Disaster Data Storage</a:t>
            </a:r>
          </a:p>
          <a:p>
            <a:pPr eaLnBrk="1" hangingPunct="1">
              <a:lnSpc>
                <a:spcPct val="80000"/>
              </a:lnSpc>
            </a:pPr>
            <a:r>
              <a:rPr lang="en-US" smtClean="0"/>
              <a:t>To get these types of sites up and running quickly, the organization must have the ability to port data into the new site’s systems.  </a:t>
            </a:r>
          </a:p>
          <a:p>
            <a:pPr eaLnBrk="1" hangingPunct="1">
              <a:lnSpc>
                <a:spcPct val="80000"/>
              </a:lnSpc>
            </a:pPr>
            <a:r>
              <a:rPr lang="en-US" smtClean="0"/>
              <a:t>There are a number of options for getting operations up and running quickly, and some of these options can be used for purposes other than restoration of continuity.  </a:t>
            </a:r>
          </a:p>
          <a:p>
            <a:pPr eaLnBrk="1" hangingPunct="1">
              <a:lnSpc>
                <a:spcPct val="80000"/>
              </a:lnSpc>
            </a:pPr>
            <a:r>
              <a:rPr lang="en-US" smtClean="0"/>
              <a:t>These include:  </a:t>
            </a:r>
          </a:p>
          <a:p>
            <a:pPr eaLnBrk="1" hangingPunct="1">
              <a:lnSpc>
                <a:spcPct val="80000"/>
              </a:lnSpc>
            </a:pPr>
            <a:r>
              <a:rPr lang="en-US" smtClean="0"/>
              <a:t>Electronic vaulting - The bulk batch-transfer of data to an off-site facility.</a:t>
            </a:r>
          </a:p>
          <a:p>
            <a:pPr eaLnBrk="1" hangingPunct="1">
              <a:lnSpc>
                <a:spcPct val="80000"/>
              </a:lnSpc>
            </a:pPr>
            <a:r>
              <a:rPr lang="en-US" smtClean="0"/>
              <a:t>Remote journaling - The transfer of live transactions to an off-site facility; only transactions are transferred, not archived data; the transfer is real-time. </a:t>
            </a:r>
          </a:p>
          <a:p>
            <a:pPr eaLnBrk="1" hangingPunct="1">
              <a:lnSpc>
                <a:spcPct val="80000"/>
              </a:lnSpc>
            </a:pPr>
            <a:r>
              <a:rPr lang="en-US" smtClean="0"/>
              <a:t>Database shadowing - Not only processing duplicate real-time data storage, but also duplicating the databases at the remote site to multiple servers. </a:t>
            </a:r>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pPr eaLnBrk="1" hangingPunct="1"/>
            <a:fld id="{30A3F553-1EA9-4AD6-8FDE-EBFC44544B3B}" type="slidenum">
              <a:rPr lang="en-US" smtClean="0">
                <a:latin typeface="Times New Roman" pitchFamily="16" charset="0"/>
              </a:rPr>
              <a:pPr eaLnBrk="1" hangingPunct="1"/>
              <a:t>60</a:t>
            </a:fld>
            <a:endParaRPr lang="en-US" smtClean="0">
              <a:latin typeface="Times New Roman" pitchFamily="16"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b="1" smtClean="0"/>
              <a:t>Crisis Management</a:t>
            </a:r>
          </a:p>
          <a:p>
            <a:pPr eaLnBrk="1" hangingPunct="1"/>
            <a:r>
              <a:rPr lang="en-US" smtClean="0"/>
              <a:t>Crisis management includes the actions taken during and after a disaster. It focuses first and foremost on the people involved and addresses the viability of the business. </a:t>
            </a:r>
          </a:p>
          <a:p>
            <a:pPr eaLnBrk="1" hangingPunct="1"/>
            <a:r>
              <a:rPr lang="en-US" smtClean="0"/>
              <a:t>The crisis management team is responsible for managing the event from an enterprise perspective and covers: </a:t>
            </a:r>
          </a:p>
          <a:p>
            <a:pPr eaLnBrk="1" hangingPunct="1">
              <a:buFontTx/>
              <a:buChar char="•"/>
            </a:pPr>
            <a:r>
              <a:rPr lang="en-US" smtClean="0"/>
              <a:t> Supporting personnel and their loved ones during the crisis </a:t>
            </a:r>
          </a:p>
          <a:p>
            <a:pPr eaLnBrk="1" hangingPunct="1">
              <a:buFontTx/>
              <a:buChar char="•"/>
            </a:pPr>
            <a:r>
              <a:rPr lang="en-US" smtClean="0"/>
              <a:t> Determining the event's impact on normal business operations and, if necessary, making a disaster declaration</a:t>
            </a:r>
          </a:p>
          <a:p>
            <a:pPr eaLnBrk="1" hangingPunct="1">
              <a:buFontTx/>
              <a:buChar char="•"/>
            </a:pPr>
            <a:r>
              <a:rPr lang="en-US" smtClean="0"/>
              <a:t> Keeping the public informed about the event and the actions being taken to ensure the recovery of personnel and the enterprise</a:t>
            </a:r>
          </a:p>
          <a:p>
            <a:pPr eaLnBrk="1" hangingPunct="1">
              <a:buFontTx/>
              <a:buChar char="•"/>
            </a:pPr>
            <a:r>
              <a:rPr lang="en-US" smtClean="0"/>
              <a:t> Communicating with major customers, suppliers, partners, regulatory agencies, industry organizations, the media, and other interested parties</a:t>
            </a:r>
          </a:p>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eaLnBrk="1" hangingPunct="1"/>
            <a:fld id="{40C134D9-228F-4D6A-933F-CA333D56CE80}" type="slidenum">
              <a:rPr lang="en-US" smtClean="0">
                <a:latin typeface="Times New Roman" pitchFamily="16" charset="0"/>
              </a:rPr>
              <a:pPr eaLnBrk="1" hangingPunct="1"/>
              <a:t>62</a:t>
            </a:fld>
            <a:endParaRPr lang="en-US" smtClean="0">
              <a:latin typeface="Times New Roman" pitchFamily="16"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b="1" smtClean="0"/>
              <a:t>Model for IR/DR/BC Plan</a:t>
            </a:r>
          </a:p>
          <a:p>
            <a:pPr eaLnBrk="1" hangingPunct="1"/>
            <a:r>
              <a:rPr lang="en-US" smtClean="0"/>
              <a:t>The single document set approach supports concise planning and encourages smaller organizations to develop, test, and use IR/DR plans.  </a:t>
            </a:r>
          </a:p>
          <a:p>
            <a:pPr eaLnBrk="1" hangingPunct="1"/>
            <a:r>
              <a:rPr lang="en-US" smtClean="0"/>
              <a:t>The model presented is based on analyses of disaster recovery and incident response plans of dozens of organizations.  </a:t>
            </a:r>
          </a:p>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eaLnBrk="1" hangingPunct="1"/>
            <a:fld id="{BF915B29-4F5D-4871-BD92-77998F69FB8B}" type="slidenum">
              <a:rPr lang="en-US" smtClean="0">
                <a:latin typeface="Times New Roman" pitchFamily="16" charset="0"/>
              </a:rPr>
              <a:pPr eaLnBrk="1" hangingPunct="1"/>
              <a:t>63</a:t>
            </a:fld>
            <a:endParaRPr lang="en-US" smtClean="0">
              <a:latin typeface="Times New Roman" pitchFamily="16"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b="1" smtClean="0"/>
              <a:t>The Planning Process</a:t>
            </a:r>
          </a:p>
          <a:p>
            <a:pPr eaLnBrk="1" hangingPunct="1"/>
            <a:r>
              <a:rPr lang="en-US" smtClean="0"/>
              <a:t>There are six steps in the contingency planning process.  </a:t>
            </a:r>
          </a:p>
          <a:p>
            <a:pPr eaLnBrk="1" hangingPunct="1"/>
            <a:r>
              <a:rPr lang="en-US" smtClean="0"/>
              <a:t>1. Identifying the mission, or business-critical functions  </a:t>
            </a:r>
          </a:p>
          <a:p>
            <a:pPr eaLnBrk="1" hangingPunct="1"/>
            <a:r>
              <a:rPr lang="en-US" smtClean="0"/>
              <a:t>2. Identifying the resources that support the critical functions   </a:t>
            </a:r>
          </a:p>
          <a:p>
            <a:pPr eaLnBrk="1" hangingPunct="1"/>
            <a:r>
              <a:rPr lang="en-US" smtClean="0"/>
              <a:t>3. Anticipating potential contingencies or disasters</a:t>
            </a:r>
          </a:p>
          <a:p>
            <a:pPr eaLnBrk="1" hangingPunct="1"/>
            <a:r>
              <a:rPr lang="en-US" smtClean="0"/>
              <a:t>4. Selecting contingency planning strategies</a:t>
            </a:r>
          </a:p>
          <a:p>
            <a:pPr eaLnBrk="1" hangingPunct="1"/>
            <a:r>
              <a:rPr lang="en-US" smtClean="0"/>
              <a:t>5. Implementing the contingency strategies</a:t>
            </a:r>
          </a:p>
          <a:p>
            <a:pPr eaLnBrk="1" hangingPunct="1"/>
            <a:r>
              <a:rPr lang="en-US" smtClean="0"/>
              <a:t>6. Testing and revising the strategy</a:t>
            </a:r>
          </a:p>
          <a:p>
            <a:pPr eaLnBrk="1" hangingPunct="1"/>
            <a:r>
              <a:rPr lang="en-US" b="1" smtClean="0"/>
              <a:t>The Planning Document</a:t>
            </a:r>
          </a:p>
          <a:p>
            <a:pPr eaLnBrk="1" hangingPunct="1"/>
            <a:r>
              <a:rPr lang="en-US" smtClean="0"/>
              <a:t>1. During the incident</a:t>
            </a:r>
            <a:br>
              <a:rPr lang="en-US" smtClean="0"/>
            </a:br>
            <a:r>
              <a:rPr lang="en-US" smtClean="0"/>
              <a:t>Develop and document the procedures that must be performed during the incident. Group procedures and assign to individuals. Each member of the planning committee begins to draft a set of function-specific procedures.</a:t>
            </a:r>
          </a:p>
          <a:p>
            <a:pPr eaLnBrk="1" hangingPunct="1"/>
            <a:r>
              <a:rPr lang="en-US" smtClean="0"/>
              <a:t>2. After the incident</a:t>
            </a:r>
            <a:br>
              <a:rPr lang="en-US" smtClean="0"/>
            </a:br>
            <a:r>
              <a:rPr lang="en-US" smtClean="0"/>
              <a:t>Develop the procedures that must be performed immediately after the incident has ceased. Again, separate functional areas may develop different procedures.</a:t>
            </a:r>
          </a:p>
          <a:p>
            <a:pPr eaLnBrk="1" hangingPunct="1"/>
            <a:r>
              <a:rPr lang="en-US" smtClean="0"/>
              <a:t>3. Before the incident </a:t>
            </a:r>
            <a:br>
              <a:rPr lang="en-US" smtClean="0"/>
            </a:br>
            <a:r>
              <a:rPr lang="en-US" smtClean="0"/>
              <a:t>Draft those tasks that must be performed to prepare for the incident.  </a:t>
            </a:r>
            <a:br>
              <a:rPr lang="en-US" smtClean="0"/>
            </a:br>
            <a:r>
              <a:rPr lang="en-US" smtClean="0"/>
              <a:t>These are the details of the data backup schedules, the disaster recovery preparation, training schedules, testing plans, copies of service agreements, and business continuity plans if any.  </a:t>
            </a:r>
          </a:p>
          <a:p>
            <a:pPr eaLnBrk="1" hangingPunct="1"/>
            <a:endParaRPr lang="en-US" smtClean="0"/>
          </a:p>
          <a:p>
            <a:pPr eaLnBrk="1" hangingPunct="1"/>
            <a:endParaRPr lang="en-US" smtClean="0"/>
          </a:p>
          <a:p>
            <a:pPr eaLnBrk="1" hangingPunct="1"/>
            <a:r>
              <a:rPr lang="en-US" smtClean="0"/>
              <a:t>The Planning Document</a:t>
            </a:r>
          </a:p>
          <a:p>
            <a:pPr eaLnBrk="1" hangingPunct="1"/>
            <a:r>
              <a:rPr lang="en-US" smtClean="0"/>
              <a:t>Finally the IR portion of the plan is assembled. Sections detailing the organization’s DRP and BCP efforts are placed after the incident response sections. </a:t>
            </a:r>
          </a:p>
          <a:p>
            <a:pPr eaLnBrk="1" hangingPunct="1"/>
            <a:r>
              <a:rPr lang="en-US" smtClean="0"/>
              <a:t> Critical information as outlined in these planning sections are recorded, including information on alternate sites, etc. as indicated in the “before the incident” section, applicable to the disaster recovery and business continuity efforts.  </a:t>
            </a:r>
          </a:p>
          <a:p>
            <a:pPr eaLnBrk="1" hangingPunct="1"/>
            <a:r>
              <a:rPr lang="en-US" smtClean="0"/>
              <a:t>Multiple copies for each functional area are created, cataloged, and signed out to responsible individuals.   </a:t>
            </a:r>
          </a:p>
          <a:p>
            <a:pPr eaLnBrk="1" hangingPunct="1"/>
            <a:endParaRPr lang="en-US" smtClean="0"/>
          </a:p>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eaLnBrk="1" hangingPunct="1"/>
            <a:fld id="{7E7DEDFE-1132-4C3D-A86B-DB7196773885}" type="slidenum">
              <a:rPr lang="en-US" smtClean="0">
                <a:latin typeface="Times New Roman" pitchFamily="16" charset="0"/>
              </a:rPr>
              <a:pPr eaLnBrk="1" hangingPunct="1"/>
              <a:t>64</a:t>
            </a:fld>
            <a:endParaRPr lang="en-US" smtClean="0">
              <a:latin typeface="Times New Roman" pitchFamily="16"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b="1" smtClean="0"/>
              <a:t>Law Enforcement Involvement</a:t>
            </a:r>
          </a:p>
          <a:p>
            <a:pPr eaLnBrk="1" hangingPunct="1">
              <a:lnSpc>
                <a:spcPct val="80000"/>
              </a:lnSpc>
            </a:pPr>
            <a:r>
              <a:rPr lang="en-US" smtClean="0"/>
              <a:t>There may come a time when it has been determined that the incident at hand exceeds the violation of policy and constitutes a violation of law. </a:t>
            </a:r>
          </a:p>
          <a:p>
            <a:pPr eaLnBrk="1" hangingPunct="1">
              <a:lnSpc>
                <a:spcPct val="80000"/>
              </a:lnSpc>
            </a:pPr>
            <a:r>
              <a:rPr lang="en-US" smtClean="0"/>
              <a:t>The organization may determine that involving law enforcement is necessary. </a:t>
            </a:r>
          </a:p>
          <a:p>
            <a:pPr eaLnBrk="1" hangingPunct="1">
              <a:lnSpc>
                <a:spcPct val="80000"/>
              </a:lnSpc>
            </a:pPr>
            <a:r>
              <a:rPr lang="en-US" smtClean="0"/>
              <a:t>There are several questions that must then be answered. </a:t>
            </a:r>
          </a:p>
          <a:p>
            <a:pPr eaLnBrk="1" hangingPunct="1">
              <a:lnSpc>
                <a:spcPct val="80000"/>
              </a:lnSpc>
            </a:pPr>
            <a:r>
              <a:rPr lang="en-US" smtClean="0"/>
              <a:t>When should the organization get law enforcement involved? </a:t>
            </a:r>
          </a:p>
          <a:p>
            <a:pPr eaLnBrk="1" hangingPunct="1">
              <a:lnSpc>
                <a:spcPct val="80000"/>
              </a:lnSpc>
            </a:pPr>
            <a:r>
              <a:rPr lang="en-US" smtClean="0"/>
              <a:t>What level of law enforcement agency should be involved: local, state, or federal?  </a:t>
            </a:r>
          </a:p>
          <a:p>
            <a:pPr eaLnBrk="1" hangingPunct="1">
              <a:lnSpc>
                <a:spcPct val="80000"/>
              </a:lnSpc>
            </a:pPr>
            <a:r>
              <a:rPr lang="en-US" smtClean="0"/>
              <a:t>What will happen when the law enforcement agency is involved? </a:t>
            </a:r>
          </a:p>
          <a:p>
            <a:pPr eaLnBrk="1" hangingPunct="1">
              <a:lnSpc>
                <a:spcPct val="80000"/>
              </a:lnSpc>
            </a:pPr>
            <a:r>
              <a:rPr lang="en-US" smtClean="0"/>
              <a:t>Some of these questions are best answered by the organization’s legal department.</a:t>
            </a:r>
          </a:p>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pPr eaLnBrk="1" hangingPunct="1"/>
            <a:fld id="{68801963-585D-4D05-9684-2A34C163AD37}" type="slidenum">
              <a:rPr lang="en-US" smtClean="0">
                <a:latin typeface="Times New Roman" pitchFamily="16" charset="0"/>
              </a:rPr>
              <a:pPr eaLnBrk="1" hangingPunct="1"/>
              <a:t>65</a:t>
            </a:fld>
            <a:endParaRPr lang="en-US" smtClean="0">
              <a:latin typeface="Times New Roman" pitchFamily="16"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b="1" smtClean="0"/>
              <a:t>Benefits of Law Enforcement Involvement</a:t>
            </a:r>
          </a:p>
          <a:p>
            <a:pPr eaLnBrk="1" hangingPunct="1"/>
            <a:r>
              <a:rPr lang="en-US" smtClean="0"/>
              <a:t>Involving law enforcement agencies has both advantages and disadvantages.  </a:t>
            </a:r>
            <a:br>
              <a:rPr lang="en-US" smtClean="0"/>
            </a:br>
            <a:r>
              <a:rPr lang="en-US" smtClean="0"/>
              <a:t>The agencies may be much better equipped at processing evidence than a particular organization.  </a:t>
            </a:r>
          </a:p>
          <a:p>
            <a:pPr eaLnBrk="1" hangingPunct="1"/>
            <a:r>
              <a:rPr lang="en-US" smtClean="0"/>
              <a:t>Unless the security forces in the organization have been trained in processing evidence and computer forensics, they may do more harm than good in extracting the necessary information to legally convict a suspected criminal.  </a:t>
            </a:r>
          </a:p>
          <a:p>
            <a:pPr eaLnBrk="1" hangingPunct="1"/>
            <a:r>
              <a:rPr lang="en-US" smtClean="0"/>
              <a:t>Law enforcement agencies are also prepared to handle the warrants and subpoenas necessary to documenting a case. </a:t>
            </a:r>
          </a:p>
          <a:p>
            <a:pPr eaLnBrk="1" hangingPunct="1"/>
            <a:r>
              <a:rPr lang="en-US" smtClean="0"/>
              <a:t>They are also adept at obtaining statements from witnesses, affidavits, and other required documents. </a:t>
            </a:r>
          </a:p>
          <a:p>
            <a:pPr eaLnBrk="1" hangingPunct="1"/>
            <a:r>
              <a:rPr lang="en-US" smtClean="0"/>
              <a:t>Law enforcement personnel can be a security administrator’s greatest ally in the war on computer crime. </a:t>
            </a:r>
          </a:p>
          <a:p>
            <a:pPr eaLnBrk="1" hangingPunct="1"/>
            <a:r>
              <a:rPr lang="en-US" smtClean="0"/>
              <a:t>It is therefore important to get to know your local and state counterparts before you have to make a call announcing a suspected crime.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eaLnBrk="1" hangingPunct="1"/>
            <a:fld id="{963E5333-7AAD-46D0-82BA-CD362A8DE048}" type="slidenum">
              <a:rPr lang="en-US" smtClean="0">
                <a:latin typeface="Times New Roman" pitchFamily="16" charset="0"/>
              </a:rPr>
              <a:pPr eaLnBrk="1" hangingPunct="1"/>
              <a:t>66</a:t>
            </a:fld>
            <a:endParaRPr lang="en-US" smtClean="0">
              <a:latin typeface="Times New Roman" pitchFamily="16"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b="1" smtClean="0"/>
              <a:t>Drawbacks to Law Enforcement Involvement</a:t>
            </a:r>
          </a:p>
          <a:p>
            <a:pPr eaLnBrk="1" hangingPunct="1"/>
            <a:r>
              <a:rPr lang="en-US" smtClean="0"/>
              <a:t>Involving law enforcement agencies has both advantages and disadvantages. On the downside, once a law enforcement agency takes over a case, the organization loses complete control over the chain of events, the collection of information and evidence, and the prosecution of suspects.  </a:t>
            </a:r>
          </a:p>
          <a:p>
            <a:pPr eaLnBrk="1" hangingPunct="1">
              <a:lnSpc>
                <a:spcPct val="80000"/>
              </a:lnSpc>
            </a:pPr>
            <a:r>
              <a:rPr lang="en-US" smtClean="0"/>
              <a:t>An individual the organization may wish only to censure and dismiss may face criminal charges whereby the intricate details of their crimes become matters of public record.  </a:t>
            </a:r>
          </a:p>
          <a:p>
            <a:pPr eaLnBrk="1" hangingPunct="1">
              <a:lnSpc>
                <a:spcPct val="80000"/>
              </a:lnSpc>
            </a:pPr>
            <a:r>
              <a:rPr lang="en-US" smtClean="0"/>
              <a:t>The organization may not hear about the case for weeks or even months.  </a:t>
            </a:r>
          </a:p>
          <a:p>
            <a:pPr eaLnBrk="1" hangingPunct="1">
              <a:lnSpc>
                <a:spcPct val="80000"/>
              </a:lnSpc>
            </a:pPr>
            <a:r>
              <a:rPr lang="en-US" smtClean="0"/>
              <a:t>Equipment vital to the organization’s business may be tagged evidence, to be removed, stored, and preserved until it can be examined for possible support for the criminal case.  </a:t>
            </a:r>
          </a:p>
          <a:p>
            <a:pPr eaLnBrk="1" hangingPunct="1">
              <a:lnSpc>
                <a:spcPct val="80000"/>
              </a:lnSpc>
            </a:pPr>
            <a:r>
              <a:rPr lang="en-US" smtClean="0"/>
              <a:t>However, if the organization detects a criminal act, it is a legal obligation to involve the appropriate law enforcement officials.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en-US" smtClean="0"/>
          </a:p>
        </p:txBody>
      </p:sp>
      <p:sp>
        <p:nvSpPr>
          <p:cNvPr id="126980" name="Slide Number Placeholder 3"/>
          <p:cNvSpPr>
            <a:spLocks noGrp="1"/>
          </p:cNvSpPr>
          <p:nvPr>
            <p:ph type="sldNum" sz="quarter" idx="5"/>
          </p:nvPr>
        </p:nvSpPr>
        <p:spPr>
          <a:noFill/>
        </p:spPr>
        <p:txBody>
          <a:bodyPr/>
          <a:lstStyle/>
          <a:p>
            <a:pPr eaLnBrk="1" hangingPunct="1"/>
            <a:fld id="{AE0E4F81-4B51-471D-8288-3D7BAF7B0607}" type="slidenum">
              <a:rPr lang="en-US" smtClean="0">
                <a:latin typeface="Times New Roman" pitchFamily="16" charset="0"/>
              </a:rPr>
              <a:pPr eaLnBrk="1" hangingPunct="1"/>
              <a:t>67</a:t>
            </a:fld>
            <a:endParaRPr 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eaLnBrk="1" hangingPunct="1"/>
            <a:fld id="{2D905743-2E07-43DE-94B5-87D6F9008070}" type="slidenum">
              <a:rPr lang="en-US" smtClean="0">
                <a:latin typeface="Times New Roman" pitchFamily="16" charset="0"/>
              </a:rPr>
              <a:pPr eaLnBrk="1" hangingPunct="1"/>
              <a:t>7</a:t>
            </a:fld>
            <a:endParaRPr lang="en-US" smtClean="0">
              <a:latin typeface="Times New Roman" pitchFamily="16"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b="1" smtClean="0"/>
              <a:t>Information Security Policy, Standards, and Practices</a:t>
            </a:r>
          </a:p>
          <a:p>
            <a:pPr eaLnBrk="1" hangingPunct="1"/>
            <a:r>
              <a:rPr lang="en-US" smtClean="0"/>
              <a:t>Management from all communities of interest must consider policies as the basis for all information security planning, design, and deployment. </a:t>
            </a:r>
          </a:p>
          <a:p>
            <a:pPr eaLnBrk="1" hangingPunct="1"/>
            <a:r>
              <a:rPr lang="en-US" smtClean="0"/>
              <a:t>In general, policies direct how issues should be addressed and technologies used, not cover the specifics on the proper operation of equipment or software. </a:t>
            </a:r>
          </a:p>
          <a:p>
            <a:pPr eaLnBrk="1" hangingPunct="1"/>
            <a:r>
              <a:rPr lang="en-US" smtClean="0"/>
              <a:t>Quality security programs begin and end with policy. </a:t>
            </a:r>
          </a:p>
          <a:p>
            <a:pPr eaLnBrk="1" hangingPunct="1"/>
            <a:r>
              <a:rPr lang="en-US" smtClean="0"/>
              <a:t>As information security is primarily a management rather than technical problem, policy guides personnel to function in a manner that will add to the security of its information assets. </a:t>
            </a:r>
          </a:p>
          <a:p>
            <a:pPr eaLnBrk="1" hangingPunct="1"/>
            <a:r>
              <a:rPr lang="en-US" smtClean="0"/>
              <a:t>Security policies are the least expensive control to execute but the most difficult to implement. </a:t>
            </a:r>
          </a:p>
          <a:p>
            <a:pPr eaLnBrk="1" hangingPunct="1"/>
            <a:r>
              <a:rPr lang="en-US" smtClean="0"/>
              <a:t>Shaping policy is difficult because it must:</a:t>
            </a:r>
          </a:p>
          <a:p>
            <a:pPr lvl="1" eaLnBrk="1" hangingPunct="1"/>
            <a:r>
              <a:rPr lang="en-US" smtClean="0"/>
              <a:t>1) Never conflict with laws</a:t>
            </a:r>
          </a:p>
          <a:p>
            <a:pPr lvl="1" eaLnBrk="1" hangingPunct="1"/>
            <a:r>
              <a:rPr lang="en-US" smtClean="0"/>
              <a:t>2) Stand up in court, if challenged</a:t>
            </a:r>
          </a:p>
          <a:p>
            <a:pPr lvl="1" eaLnBrk="1" hangingPunct="1"/>
            <a:r>
              <a:rPr lang="en-US" smtClean="0"/>
              <a:t>3)Be properly administered, including thorough dissemination and documentation from personnel showing they have read the policies</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smtClean="0"/>
          </a:p>
        </p:txBody>
      </p:sp>
      <p:sp>
        <p:nvSpPr>
          <p:cNvPr id="128004" name="Slide Number Placeholder 3"/>
          <p:cNvSpPr>
            <a:spLocks noGrp="1"/>
          </p:cNvSpPr>
          <p:nvPr>
            <p:ph type="sldNum" sz="quarter" idx="5"/>
          </p:nvPr>
        </p:nvSpPr>
        <p:spPr>
          <a:noFill/>
        </p:spPr>
        <p:txBody>
          <a:bodyPr/>
          <a:lstStyle/>
          <a:p>
            <a:pPr eaLnBrk="1" hangingPunct="1"/>
            <a:fld id="{D2EB2DD9-BAC4-4C96-8D1A-3E28CA270367}" type="slidenum">
              <a:rPr lang="en-US" smtClean="0">
                <a:latin typeface="Times New Roman" pitchFamily="16" charset="0"/>
              </a:rPr>
              <a:pPr eaLnBrk="1" hangingPunct="1"/>
              <a:t>68</a:t>
            </a:fld>
            <a:endParaRPr lang="en-U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eaLnBrk="1" hangingPunct="1"/>
            <a:fld id="{AC455B4D-A28B-4E23-8BC8-067637E904E2}" type="slidenum">
              <a:rPr lang="en-US" smtClean="0">
                <a:latin typeface="Times New Roman" pitchFamily="16" charset="0"/>
              </a:rPr>
              <a:pPr eaLnBrk="1" hangingPunct="1"/>
              <a:t>8</a:t>
            </a:fld>
            <a:endParaRPr lang="en-US" smtClean="0">
              <a:latin typeface="Times New Roman" pitchFamily="16"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A policy is: </a:t>
            </a:r>
          </a:p>
          <a:p>
            <a:pPr lvl="1" eaLnBrk="1" hangingPunct="1"/>
            <a:r>
              <a:rPr lang="en-US" i="1" smtClean="0"/>
              <a:t>	A plan or course of action, as of a government, political party, or business, intended to influence and determine decisions, actions, and other matters</a:t>
            </a:r>
          </a:p>
          <a:p>
            <a:pPr eaLnBrk="1" hangingPunct="1"/>
            <a:r>
              <a:rPr lang="en-US" smtClean="0"/>
              <a:t>Policies are organizational laws.</a:t>
            </a:r>
          </a:p>
          <a:p>
            <a:pPr eaLnBrk="1" hangingPunct="1"/>
            <a:r>
              <a:rPr lang="en-US" smtClean="0"/>
              <a:t>Policies must contain information on what is right and what is not; what the penalties are for violating policy; and what the appeal process is.</a:t>
            </a:r>
          </a:p>
          <a:p>
            <a:pPr eaLnBrk="1" hangingPunct="1"/>
            <a:r>
              <a:rPr lang="en-US" smtClean="0"/>
              <a:t>Standards, on the other hand, are more detailed statements of what must be done to comply with policy. </a:t>
            </a:r>
          </a:p>
          <a:p>
            <a:pPr eaLnBrk="1" hangingPunct="1"/>
            <a:r>
              <a:rPr lang="en-US" smtClean="0"/>
              <a:t>Practices, procedures, and guidelines effectively explain how to comply with policy.</a:t>
            </a:r>
          </a:p>
          <a:p>
            <a:pPr eaLnBrk="1" hangingPunct="1"/>
            <a:r>
              <a:rPr lang="en-US" smtClean="0"/>
              <a:t>For a policy to be effective, it must be properly disseminated, read, understood, and agreed to by all members of the organization.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eaLnBrk="1" hangingPunct="1"/>
            <a:fld id="{7C46CE1A-7A1D-4EEA-BFF7-E17162B4589E}" type="slidenum">
              <a:rPr lang="en-US" smtClean="0">
                <a:latin typeface="Times New Roman" pitchFamily="16" charset="0"/>
              </a:rPr>
              <a:pPr eaLnBrk="1" hangingPunct="1"/>
              <a:t>9</a:t>
            </a:fld>
            <a:endParaRPr lang="en-US" smtClean="0">
              <a:latin typeface="Times New Roman" pitchFamily="16"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b="1" smtClean="0"/>
              <a:t>Types of Policy</a:t>
            </a:r>
            <a:r>
              <a:rPr lang="en-US" smtClean="0"/>
              <a:t> </a:t>
            </a:r>
          </a:p>
          <a:p>
            <a:pPr eaLnBrk="1" hangingPunct="1"/>
            <a:r>
              <a:rPr lang="en-US" smtClean="0"/>
              <a:t>Management defines three types of security policy:</a:t>
            </a:r>
          </a:p>
          <a:p>
            <a:pPr eaLnBrk="1" hangingPunct="1"/>
            <a:r>
              <a:rPr lang="en-US" smtClean="0"/>
              <a:t>1) General or security program policy</a:t>
            </a:r>
          </a:p>
          <a:p>
            <a:pPr eaLnBrk="1" hangingPunct="1"/>
            <a:r>
              <a:rPr lang="en-US" smtClean="0"/>
              <a:t>2) Issue-specific security policies</a:t>
            </a:r>
          </a:p>
          <a:p>
            <a:pPr eaLnBrk="1" hangingPunct="1"/>
            <a:r>
              <a:rPr lang="en-US" smtClean="0"/>
              <a:t>3) Systems-specific security policies</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eaLnBrk="1" hangingPunct="1"/>
            <a:fld id="{FB5FE15C-5573-43E1-9CBB-FB7A00C4F710}" type="slidenum">
              <a:rPr lang="en-US" smtClean="0">
                <a:latin typeface="Times New Roman" pitchFamily="16" charset="0"/>
              </a:rPr>
              <a:pPr eaLnBrk="1" hangingPunct="1"/>
              <a:t>10</a:t>
            </a:fld>
            <a:endParaRPr lang="en-US" smtClean="0">
              <a:latin typeface="Times New Roman" pitchFamily="16"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b="1" dirty="0" smtClean="0"/>
              <a:t>Security Program Policy</a:t>
            </a:r>
          </a:p>
          <a:p>
            <a:pPr eaLnBrk="1" hangingPunct="1"/>
            <a:r>
              <a:rPr lang="en-US" dirty="0" smtClean="0"/>
              <a:t>A security program policy (SPP) is also known as a general security policy, IT security policy, or information security policy. This policy sets the strategic direction, scope, and tone for all security efforts within the organization.  </a:t>
            </a:r>
          </a:p>
          <a:p>
            <a:pPr eaLnBrk="1" hangingPunct="1"/>
            <a:r>
              <a:rPr lang="en-US" dirty="0" smtClean="0"/>
              <a:t>The SPP is an executive-level document, usually drafted by or with the CIO of the organization, and it is usually two to 10 pages long.</a:t>
            </a:r>
          </a:p>
          <a:p>
            <a:pPr eaLnBrk="1" hangingPunct="1"/>
            <a:r>
              <a:rPr lang="en-US" dirty="0" smtClean="0"/>
              <a:t>When the SPP has been developed, the CISO begins forming the security team and initiates the </a:t>
            </a:r>
            <a:r>
              <a:rPr lang="en-US" dirty="0" err="1" smtClean="0"/>
              <a:t>SecSDLC</a:t>
            </a:r>
            <a:r>
              <a:rPr lang="en-US" dirty="0" smtClean="0"/>
              <a:t> process.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eaLnBrk="1" hangingPunct="1"/>
            <a:fld id="{A45948BC-EC0A-45B0-9588-52E84127B6CC}" type="slidenum">
              <a:rPr lang="en-US" smtClean="0">
                <a:latin typeface="Times New Roman" pitchFamily="16" charset="0"/>
              </a:rPr>
              <a:pPr eaLnBrk="1" hangingPunct="1"/>
              <a:t>13</a:t>
            </a:fld>
            <a:endParaRPr lang="en-US" smtClean="0">
              <a:latin typeface="Times New Roman" pitchFamily="16" charset="0"/>
            </a:endParaRPr>
          </a:p>
        </p:txBody>
      </p:sp>
      <p:sp>
        <p:nvSpPr>
          <p:cNvPr id="86019"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ln/>
        </p:spPr>
        <p:txBody>
          <a:bodyPr/>
          <a:lstStyle/>
          <a:p>
            <a:pPr eaLnBrk="1" hangingPunct="1">
              <a:defRPr/>
            </a:pPr>
            <a:r>
              <a:rPr lang="en-US" b="1" dirty="0" smtClean="0"/>
              <a:t>Issue-Specific Security Policy (ISSP)</a:t>
            </a:r>
          </a:p>
          <a:p>
            <a:pPr eaLnBrk="1" hangingPunct="1">
              <a:defRPr/>
            </a:pPr>
            <a:r>
              <a:rPr lang="en-US" dirty="0" smtClean="0"/>
              <a:t>As the organization executes various technologies and processes to support routine operations, certain guidelines are needed to instruct employees to use these technologies and processes properly. </a:t>
            </a:r>
          </a:p>
          <a:p>
            <a:pPr eaLnBrk="1" hangingPunct="1">
              <a:defRPr/>
            </a:pPr>
            <a:r>
              <a:rPr lang="en-US" dirty="0" smtClean="0"/>
              <a:t>In general, the ISSP: </a:t>
            </a:r>
          </a:p>
          <a:p>
            <a:pPr eaLnBrk="1" hangingPunct="1">
              <a:defRPr/>
            </a:pPr>
            <a:r>
              <a:rPr lang="en-US" dirty="0" smtClean="0"/>
              <a:t>1)  Addresses specific areas of technology</a:t>
            </a:r>
          </a:p>
          <a:p>
            <a:pPr eaLnBrk="1" hangingPunct="1">
              <a:defRPr/>
            </a:pPr>
            <a:r>
              <a:rPr lang="en-US" dirty="0" smtClean="0"/>
              <a:t>2)  Requires frequent updates</a:t>
            </a:r>
          </a:p>
          <a:p>
            <a:pPr eaLnBrk="1" hangingPunct="1">
              <a:defRPr/>
            </a:pPr>
            <a:r>
              <a:rPr lang="en-US" dirty="0" smtClean="0"/>
              <a:t>3)  Contains an issue statement on the organization’s position on an issue</a:t>
            </a:r>
          </a:p>
          <a:p>
            <a:pPr eaLnBrk="1" hangingPunct="1">
              <a:defRPr/>
            </a:pPr>
            <a:r>
              <a:rPr lang="en-US" dirty="0" smtClean="0"/>
              <a:t>There are a number of approaches toward creating and managing ISSPs within an organization. </a:t>
            </a:r>
          </a:p>
          <a:p>
            <a:pPr eaLnBrk="1" hangingPunct="1">
              <a:defRPr/>
            </a:pPr>
            <a:r>
              <a:rPr lang="en-US" dirty="0" smtClean="0"/>
              <a:t>Three of the most common are:</a:t>
            </a:r>
          </a:p>
          <a:p>
            <a:pPr marL="228600" indent="-228600" eaLnBrk="1" hangingPunct="1">
              <a:buFont typeface="+mj-lt"/>
              <a:buAutoNum type="arabicParenR"/>
              <a:defRPr/>
            </a:pPr>
            <a:r>
              <a:rPr lang="en-US" dirty="0" smtClean="0"/>
              <a:t>Create a number of independent ISSP documents, each tailored to a specific issue</a:t>
            </a:r>
          </a:p>
          <a:p>
            <a:pPr marL="228600" indent="-228600" eaLnBrk="1" hangingPunct="1">
              <a:buFont typeface="+mj-lt"/>
              <a:buAutoNum type="arabicParenR"/>
              <a:defRPr/>
            </a:pPr>
            <a:r>
              <a:rPr lang="en-US" dirty="0" smtClean="0"/>
              <a:t>Create a single comprehensive ISSP document attempting to cover all issues</a:t>
            </a:r>
          </a:p>
          <a:p>
            <a:pPr marL="228600" indent="-228600" eaLnBrk="1" hangingPunct="1">
              <a:buFont typeface="+mj-lt"/>
              <a:buAutoNum type="arabicParenR"/>
              <a:defRPr/>
            </a:pPr>
            <a:r>
              <a:rPr lang="en-US" dirty="0" smtClean="0"/>
              <a:t>Create a modular ISSP document that unifies policy creation and administration, while maintaining each specific issue’s requirements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D4B86A29-45A3-4589-ADA6-C2CB0AF6737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F70BDE60-6BA3-4E47-9C98-562554B984F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C5AC7657-4203-4BAB-99B6-1740D5E91A9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82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3716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3716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xfrm>
            <a:off x="6705600" y="6400800"/>
            <a:ext cx="457200" cy="457200"/>
          </a:xfrm>
          <a:prstGeom prst="rect">
            <a:avLst/>
          </a:prstGeom>
        </p:spPr>
        <p:txBody>
          <a:bodyPr/>
          <a:lstStyle>
            <a:lvl1pPr>
              <a:defRPr>
                <a:latin typeface="Arial" charset="0"/>
              </a:defRPr>
            </a:lvl1pPr>
          </a:lstStyle>
          <a:p>
            <a:pPr>
              <a:defRPr/>
            </a:pPr>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Principles of Information Security, </a:t>
            </a:r>
            <a:r>
              <a:rPr lang="en-US" smtClean="0"/>
              <a:t>Fourth </a:t>
            </a:r>
            <a:r>
              <a:rPr lang="en-US"/>
              <a:t>Edition</a:t>
            </a:r>
          </a:p>
        </p:txBody>
      </p:sp>
      <p:sp>
        <p:nvSpPr>
          <p:cNvPr id="7" name="Rectangle 10"/>
          <p:cNvSpPr>
            <a:spLocks noGrp="1" noChangeArrowheads="1"/>
          </p:cNvSpPr>
          <p:nvPr>
            <p:ph type="sldNum" sz="quarter" idx="12"/>
          </p:nvPr>
        </p:nvSpPr>
        <p:spPr/>
        <p:txBody>
          <a:bodyPr/>
          <a:lstStyle>
            <a:lvl1pPr>
              <a:defRPr/>
            </a:lvl1pPr>
          </a:lstStyle>
          <a:p>
            <a:pPr>
              <a:defRPr/>
            </a:pPr>
            <a:r>
              <a:rPr lang="en-US"/>
              <a:t> </a:t>
            </a:r>
            <a:fld id="{393DAEE5-D1F0-49EE-936D-F4D2F4D8BE0F}" type="slidenum">
              <a:rPr lang="en-US">
                <a:solidFill>
                  <a:srgbClr val="003366"/>
                </a:solidFill>
              </a:rPr>
              <a:pPr>
                <a:defRPr/>
              </a:pPr>
              <a:t>‹#›</a:t>
            </a:fld>
            <a:endParaRPr lang="en-US">
              <a:solidFill>
                <a:srgbClr val="0033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defRPr>
            </a:lvl1pPr>
          </a:lstStyle>
          <a:p>
            <a:pPr>
              <a:defRPr/>
            </a:pPr>
            <a:fld id="{552183DF-24ED-4209-A3A9-3DDC8EFBED80}" type="datetime1">
              <a:rPr lang="en-US"/>
              <a:pPr>
                <a:defRPr/>
              </a:pPr>
              <a:t>1/27/2016</a:t>
            </a:fld>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r>
              <a:rPr lang="en-US"/>
              <a:t>Clearly Visual Basic: Programming with Visual Basic 2008Guide to Microsoft Virtual PC 2005 and Virtual Server 2007</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a:defRPr>
                <a:latin typeface="Arial" charset="0"/>
              </a:defRPr>
            </a:lvl1pPr>
          </a:lstStyle>
          <a:p>
            <a:pPr>
              <a:defRPr/>
            </a:pPr>
            <a:fld id="{FABFA255-9F63-4333-9D8C-4CB1B77E778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676400"/>
            <a:ext cx="8077200" cy="4572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defRPr>
            </a:lvl1pPr>
          </a:lstStyle>
          <a:p>
            <a:pPr>
              <a:defRPr/>
            </a:pPr>
            <a:fld id="{C6AA3B2A-73AD-4AC8-BF3B-A1883A9FB14B}" type="datetime1">
              <a:rPr lang="en-US"/>
              <a:pPr>
                <a:defRPr/>
              </a:pPr>
              <a:t>1/27/2016</a:t>
            </a:fld>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a:defRPr>
                <a:latin typeface="Arial" charset="0"/>
              </a:defRPr>
            </a:lvl1pPr>
          </a:lstStyle>
          <a:p>
            <a:pPr>
              <a:defRPr/>
            </a:pPr>
            <a:fld id="{DFD28C9E-0E4D-489C-97C9-1916A167E99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248400"/>
            <a:ext cx="1905000" cy="457200"/>
          </a:xfrm>
          <a:prstGeom prst="rect">
            <a:avLst/>
          </a:prstGeom>
        </p:spPr>
        <p:txBody>
          <a:bodyPr/>
          <a:lstStyle>
            <a:lvl1pPr>
              <a:defRPr>
                <a:latin typeface="Arial" charset="0"/>
              </a:defRPr>
            </a:lvl1pPr>
          </a:lstStyle>
          <a:p>
            <a:pPr>
              <a:defRPr/>
            </a:pPr>
            <a:fld id="{FBAD40C4-04CA-4005-8B16-47C877AC37E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685800" y="1981200"/>
            <a:ext cx="7772400" cy="4114800"/>
          </a:xfrm>
          <a:prstGeom prst="rect">
            <a:avLst/>
          </a:prstGeom>
        </p:spPr>
        <p:txBody>
          <a:bodyPr/>
          <a:lstStyle/>
          <a:p>
            <a:pPr lvl="0"/>
            <a:endParaRPr lang="en-US" noProof="0" dirty="0"/>
          </a:p>
        </p:txBody>
      </p:sp>
      <p:sp>
        <p:nvSpPr>
          <p:cNvPr id="4" name="Date Placeholder 3"/>
          <p:cNvSpPr>
            <a:spLocks noGrp="1"/>
          </p:cNvSpPr>
          <p:nvPr>
            <p:ph type="dt" sz="half" idx="10"/>
          </p:nvPr>
        </p:nvSpPr>
        <p:spPr>
          <a:xfrm>
            <a:off x="3810000" y="6172200"/>
            <a:ext cx="1905000" cy="45720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1"/>
          </p:nvPr>
        </p:nvSpPr>
        <p:spPr>
          <a:xfrm>
            <a:off x="6553200" y="6248400"/>
            <a:ext cx="1905000" cy="457200"/>
          </a:xfrm>
          <a:prstGeom prst="rect">
            <a:avLst/>
          </a:prstGeom>
        </p:spPr>
        <p:txBody>
          <a:bodyPr/>
          <a:lstStyle>
            <a:lvl1pPr>
              <a:defRPr>
                <a:latin typeface="Arial" charset="0"/>
              </a:defRPr>
            </a:lvl1pPr>
          </a:lstStyle>
          <a:p>
            <a:pPr>
              <a:defRPr/>
            </a:pPr>
            <a:fld id="{8137E799-3F81-4213-93DC-890AED406B63}" type="slidenum">
              <a:rPr lang="en-US"/>
              <a:pPr>
                <a:defRPr/>
              </a:pPr>
              <a:t>‹#›</a:t>
            </a:fld>
            <a:endParaRPr lang="en-US" dirty="0"/>
          </a:p>
        </p:txBody>
      </p:sp>
      <p:sp>
        <p:nvSpPr>
          <p:cNvPr id="6" name="Footer Placeholder 5"/>
          <p:cNvSpPr>
            <a:spLocks noGrp="1"/>
          </p:cNvSpPr>
          <p:nvPr>
            <p:ph type="ftr" sz="quarter" idx="12"/>
          </p:nvPr>
        </p:nvSpPr>
        <p:spPr>
          <a:xfrm>
            <a:off x="685800" y="6172200"/>
            <a:ext cx="2895600" cy="457200"/>
          </a:xfrm>
          <a:prstGeom prst="rect">
            <a:avLst/>
          </a:prstGeom>
        </p:spPr>
        <p:txBody>
          <a:bodyPr/>
          <a:lstStyle>
            <a:lvl1pPr>
              <a:defRPr>
                <a:latin typeface="Arial" charset="0"/>
              </a:defRPr>
            </a:lvl1pPr>
          </a:lstStyle>
          <a:p>
            <a:pPr>
              <a:defRPr/>
            </a:pPr>
            <a:r>
              <a:rPr lang="en-US"/>
              <a:t>Systems Architecture, Sixth Edition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Arial" charset="0"/>
              </a:defRPr>
            </a:lvl1pPr>
          </a:lstStyle>
          <a:p>
            <a:pPr>
              <a:defRPr/>
            </a:pPr>
            <a:r>
              <a:rPr lang="en-US"/>
              <a:t>Principals of Information Security, Fourth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E6136C0B-1108-423B-BAB1-C0F1A626917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654" r:id="rId1"/>
    <p:sldLayoutId id="2147484651" r:id="rId2"/>
    <p:sldLayoutId id="2147484652" r:id="rId3"/>
    <p:sldLayoutId id="2147484653" r:id="rId4"/>
    <p:sldLayoutId id="2147484655" r:id="rId5"/>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ctrTitle"/>
          </p:nvPr>
        </p:nvSpPr>
        <p:spPr>
          <a:xfrm>
            <a:off x="609600" y="1066800"/>
            <a:ext cx="8001000" cy="2209800"/>
          </a:xfrm>
        </p:spPr>
        <p:txBody>
          <a:bodyPr/>
          <a:lstStyle/>
          <a:p>
            <a:pPr eaLnBrk="1" hangingPunct="1"/>
            <a:r>
              <a:rPr lang="en-US" b="1" smtClean="0"/>
              <a:t>Principles of Information Security, </a:t>
            </a:r>
            <a:br>
              <a:rPr lang="en-US" b="1" smtClean="0"/>
            </a:br>
            <a:r>
              <a:rPr lang="en-US" b="1" smtClean="0"/>
              <a:t>Fourth Edition</a:t>
            </a:r>
          </a:p>
        </p:txBody>
      </p:sp>
      <p:sp>
        <p:nvSpPr>
          <p:cNvPr id="9219" name="Rectangle 1027"/>
          <p:cNvSpPr>
            <a:spLocks noGrp="1" noChangeArrowheads="1"/>
          </p:cNvSpPr>
          <p:nvPr>
            <p:ph type="subTitle" idx="1"/>
          </p:nvPr>
        </p:nvSpPr>
        <p:spPr>
          <a:xfrm>
            <a:off x="609600" y="3429000"/>
            <a:ext cx="8077200" cy="1447800"/>
          </a:xfrm>
        </p:spPr>
        <p:txBody>
          <a:bodyPr/>
          <a:lstStyle/>
          <a:p>
            <a:pPr eaLnBrk="1" hangingPunct="1">
              <a:lnSpc>
                <a:spcPct val="90000"/>
              </a:lnSpc>
            </a:pPr>
            <a:r>
              <a:rPr lang="en-US" sz="3400" b="0" i="1" smtClean="0"/>
              <a:t>Chapter 5</a:t>
            </a:r>
          </a:p>
          <a:p>
            <a:r>
              <a:rPr lang="en-US" sz="3400" b="0" i="1" smtClean="0"/>
              <a:t>Planning for Security</a:t>
            </a:r>
          </a:p>
        </p:txBody>
      </p:sp>
      <p:pic>
        <p:nvPicPr>
          <p:cNvPr id="9220" name="Picture 3" descr="Cengage_1.jpg"/>
          <p:cNvPicPr>
            <a:picLocks noChangeAspect="1"/>
          </p:cNvPicPr>
          <p:nvPr/>
        </p:nvPicPr>
        <p:blipFill>
          <a:blip r:embed="rId3"/>
          <a:srcRect/>
          <a:stretch>
            <a:fillRect/>
          </a:stretch>
        </p:blipFill>
        <p:spPr bwMode="auto">
          <a:xfrm>
            <a:off x="0" y="0"/>
            <a:ext cx="3667125" cy="914400"/>
          </a:xfrm>
          <a:prstGeom prst="rect">
            <a:avLst/>
          </a:prstGeom>
          <a:noFill/>
          <a:ln w="9525">
            <a:noFill/>
            <a:miter lim="800000"/>
            <a:headEnd/>
            <a:tailEnd/>
          </a:ln>
        </p:spPr>
      </p:pic>
      <p:pic>
        <p:nvPicPr>
          <p:cNvPr id="9221" name="Picture 14"/>
          <p:cNvPicPr>
            <a:picLocks noChangeAspect="1" noChangeArrowheads="1"/>
          </p:cNvPicPr>
          <p:nvPr/>
        </p:nvPicPr>
        <p:blipFill>
          <a:blip r:embed="rId4"/>
          <a:srcRect/>
          <a:stretch>
            <a:fillRect/>
          </a:stretch>
        </p:blipFill>
        <p:spPr bwMode="auto">
          <a:xfrm>
            <a:off x="4479925" y="4770438"/>
            <a:ext cx="4664075" cy="1554162"/>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smtClean="0"/>
              <a:t>Enterprise Information Security Policy (EISP)</a:t>
            </a:r>
          </a:p>
        </p:txBody>
      </p:sp>
      <p:sp>
        <p:nvSpPr>
          <p:cNvPr id="18435" name="Rectangle 7"/>
          <p:cNvSpPr>
            <a:spLocks noGrp="1" noChangeArrowheads="1"/>
          </p:cNvSpPr>
          <p:nvPr>
            <p:ph type="body" idx="1"/>
          </p:nvPr>
        </p:nvSpPr>
        <p:spPr/>
        <p:txBody>
          <a:bodyPr/>
          <a:lstStyle/>
          <a:p>
            <a:r>
              <a:rPr lang="en-IN" dirty="0" smtClean="0"/>
              <a:t>Also known as a general security policy, organizational security policy, IT security policy, or information security policy</a:t>
            </a:r>
          </a:p>
          <a:p>
            <a:r>
              <a:rPr lang="en-IN" dirty="0" smtClean="0"/>
              <a:t>Based on and directly supports the mission, vision, and direction of the organization</a:t>
            </a:r>
          </a:p>
          <a:p>
            <a:r>
              <a:rPr lang="en-US" dirty="0" smtClean="0"/>
              <a:t>Sets strategic direction, scope, and tone for all security efforts within the organization </a:t>
            </a:r>
          </a:p>
          <a:p>
            <a:r>
              <a:rPr lang="en-US" dirty="0" smtClean="0"/>
              <a:t>Executive-level document, usually drafted by or with CIO of the organization</a:t>
            </a:r>
          </a:p>
          <a:p>
            <a:r>
              <a:rPr lang="en-IN" dirty="0" smtClean="0"/>
              <a:t> Needs to be modified only when there is a change in the strategic direction of the organization. </a:t>
            </a:r>
            <a:endParaRPr lang="en-US" dirty="0" smtClean="0"/>
          </a:p>
        </p:txBody>
      </p:sp>
      <p:sp>
        <p:nvSpPr>
          <p:cNvPr id="18436" name="Footer Placeholder 4"/>
          <p:cNvSpPr>
            <a:spLocks noGrp="1"/>
          </p:cNvSpPr>
          <p:nvPr>
            <p:ph type="ftr" sz="quarter" idx="10"/>
          </p:nvPr>
        </p:nvSpPr>
        <p:spPr>
          <a:noFill/>
        </p:spPr>
        <p:txBody>
          <a:bodyPr/>
          <a:lstStyle/>
          <a:p>
            <a:r>
              <a:rPr lang="en-US" smtClean="0"/>
              <a:t>Principles of Information Security, Fourth Edition</a:t>
            </a:r>
          </a:p>
        </p:txBody>
      </p:sp>
      <p:sp>
        <p:nvSpPr>
          <p:cNvPr id="16389" name="Slide Number Placeholder 5"/>
          <p:cNvSpPr>
            <a:spLocks noGrp="1"/>
          </p:cNvSpPr>
          <p:nvPr>
            <p:ph type="sldNum" sz="quarter" idx="11"/>
          </p:nvPr>
        </p:nvSpPr>
        <p:spPr/>
        <p:txBody>
          <a:bodyPr/>
          <a:lstStyle/>
          <a:p>
            <a:pPr>
              <a:defRPr/>
            </a:pPr>
            <a:r>
              <a:rPr lang="en-US" dirty="0" smtClean="0"/>
              <a:t> </a:t>
            </a:r>
            <a:fld id="{8B886F77-94BC-43DB-951E-022675A064D0}" type="slidenum">
              <a:rPr lang="en-US" smtClean="0"/>
              <a:pPr>
                <a:defRPr/>
              </a:pPr>
              <a:t>10</a:t>
            </a:fld>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IN" dirty="0" err="1" smtClean="0"/>
              <a:t>Cotd</a:t>
            </a:r>
            <a:r>
              <a:rPr lang="en-IN" dirty="0" smtClean="0"/>
              <a:t>...</a:t>
            </a:r>
            <a:endParaRPr lang="en-IN" dirty="0"/>
          </a:p>
        </p:txBody>
      </p:sp>
      <p:sp>
        <p:nvSpPr>
          <p:cNvPr id="3" name="Content Placeholder 2"/>
          <p:cNvSpPr>
            <a:spLocks noGrp="1"/>
          </p:cNvSpPr>
          <p:nvPr>
            <p:ph idx="1"/>
          </p:nvPr>
        </p:nvSpPr>
        <p:spPr>
          <a:xfrm>
            <a:off x="533400" y="1295400"/>
            <a:ext cx="8077200" cy="4953000"/>
          </a:xfrm>
        </p:spPr>
        <p:txBody>
          <a:bodyPr/>
          <a:lstStyle/>
          <a:p>
            <a:r>
              <a:rPr lang="en-IN" sz="2400" dirty="0" smtClean="0"/>
              <a:t>The EISP guides the development, implementation, and management of the security program</a:t>
            </a:r>
          </a:p>
          <a:p>
            <a:r>
              <a:rPr lang="en-IN" sz="2400" dirty="0" smtClean="0"/>
              <a:t> It also assigns responsibilities for the various areas of security, including systems administration, maintenance of the information security policies, and the practices and responsibilities of the users</a:t>
            </a:r>
          </a:p>
          <a:p>
            <a:r>
              <a:rPr lang="en-IN" sz="2400" dirty="0" smtClean="0"/>
              <a:t>It addresses legal compliance</a:t>
            </a:r>
          </a:p>
          <a:p>
            <a:r>
              <a:rPr lang="en-US" sz="2400" dirty="0" smtClean="0"/>
              <a:t>Typically addresses compliance in two areas</a:t>
            </a:r>
          </a:p>
          <a:p>
            <a:pPr lvl="1"/>
            <a:r>
              <a:rPr lang="en-US" sz="2000" dirty="0" smtClean="0"/>
              <a:t>Ensure meeting requirements to establish program and responsibilities assigned therein to various organizational components</a:t>
            </a:r>
          </a:p>
          <a:p>
            <a:pPr lvl="1"/>
            <a:r>
              <a:rPr lang="en-US" sz="2000" dirty="0" smtClean="0"/>
              <a:t>Use of specified penalties and disciplinary action</a:t>
            </a:r>
            <a:endParaRPr lang="en-US" sz="2400" dirty="0" smtClean="0"/>
          </a:p>
          <a:p>
            <a:endParaRPr lang="en-IN" dirty="0"/>
          </a:p>
        </p:txBody>
      </p:sp>
      <p:sp>
        <p:nvSpPr>
          <p:cNvPr id="4" name="Footer Placeholder 3"/>
          <p:cNvSpPr>
            <a:spLocks noGrp="1"/>
          </p:cNvSpPr>
          <p:nvPr>
            <p:ph type="ftr" sz="quarter" idx="10"/>
          </p:nvPr>
        </p:nvSpPr>
        <p:spPr/>
        <p:txBody>
          <a:bodyPr/>
          <a:lstStyle/>
          <a:p>
            <a:pPr>
              <a:defRPr/>
            </a:pPr>
            <a:r>
              <a:rPr lang="en-US" dirty="0" smtClean="0"/>
              <a:t>Principals of Information Security, Fourth Edition</a:t>
            </a:r>
            <a:endParaRPr lang="en-US" dirty="0"/>
          </a:p>
        </p:txBody>
      </p:sp>
      <p:sp>
        <p:nvSpPr>
          <p:cNvPr id="5" name="Slide Number Placeholder 4"/>
          <p:cNvSpPr>
            <a:spLocks noGrp="1"/>
          </p:cNvSpPr>
          <p:nvPr>
            <p:ph type="sldNum" sz="quarter" idx="11"/>
          </p:nvPr>
        </p:nvSpPr>
        <p:spPr/>
        <p:txBody>
          <a:bodyPr/>
          <a:lstStyle/>
          <a:p>
            <a:pPr>
              <a:defRPr/>
            </a:pPr>
            <a:fld id="{D4B86A29-45A3-4589-ADA6-C2CB0AF67378}"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EISP Elements</a:t>
            </a:r>
          </a:p>
        </p:txBody>
      </p:sp>
      <p:sp>
        <p:nvSpPr>
          <p:cNvPr id="19459" name="Content Placeholder 2"/>
          <p:cNvSpPr>
            <a:spLocks noGrp="1"/>
          </p:cNvSpPr>
          <p:nvPr>
            <p:ph idx="1"/>
          </p:nvPr>
        </p:nvSpPr>
        <p:spPr>
          <a:xfrm>
            <a:off x="533400" y="1447800"/>
            <a:ext cx="8077200" cy="4800600"/>
          </a:xfrm>
        </p:spPr>
        <p:txBody>
          <a:bodyPr/>
          <a:lstStyle/>
          <a:p>
            <a:r>
              <a:rPr lang="en-US" dirty="0" smtClean="0"/>
              <a:t>An overview of the corporate philosophy on security</a:t>
            </a:r>
          </a:p>
          <a:p>
            <a:r>
              <a:rPr lang="en-US" dirty="0" smtClean="0"/>
              <a:t>Information on the structure of the information security organization and individuals who fulfill the information security role</a:t>
            </a:r>
          </a:p>
          <a:p>
            <a:r>
              <a:rPr lang="en-US" dirty="0" smtClean="0"/>
              <a:t>Fully articulated responsibilities for security that are shared by all members of the organization (employees, contractors, consultants, partners, and visitors)</a:t>
            </a:r>
          </a:p>
          <a:p>
            <a:r>
              <a:rPr lang="en-US" dirty="0" smtClean="0"/>
              <a:t>Fully articulated responsibilities for security that are unique to each role within the organization</a:t>
            </a:r>
          </a:p>
        </p:txBody>
      </p:sp>
      <p:sp>
        <p:nvSpPr>
          <p:cNvPr id="19460"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CF442695-505C-4FA2-990C-ED6E3C54A6F7}"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r>
              <a:rPr lang="en-US" smtClean="0"/>
              <a:t>Issue-Specific Security Policy (ISSP)</a:t>
            </a:r>
          </a:p>
        </p:txBody>
      </p:sp>
      <p:sp>
        <p:nvSpPr>
          <p:cNvPr id="20483" name="Rectangle 7"/>
          <p:cNvSpPr>
            <a:spLocks noGrp="1" noChangeArrowheads="1"/>
          </p:cNvSpPr>
          <p:nvPr>
            <p:ph type="body" idx="1"/>
          </p:nvPr>
        </p:nvSpPr>
        <p:spPr/>
        <p:txBody>
          <a:bodyPr/>
          <a:lstStyle/>
          <a:p>
            <a:r>
              <a:rPr lang="en-US" smtClean="0"/>
              <a:t>The ISSP:</a:t>
            </a:r>
          </a:p>
          <a:p>
            <a:pPr lvl="1"/>
            <a:r>
              <a:rPr lang="en-US" smtClean="0"/>
              <a:t>Addresses specific areas of technology</a:t>
            </a:r>
          </a:p>
          <a:p>
            <a:pPr lvl="1"/>
            <a:r>
              <a:rPr lang="en-US" smtClean="0"/>
              <a:t>Requires frequent updates</a:t>
            </a:r>
          </a:p>
          <a:p>
            <a:pPr lvl="1"/>
            <a:r>
              <a:rPr lang="en-US" smtClean="0"/>
              <a:t>Contains statement on organization’s position on </a:t>
            </a:r>
            <a:br>
              <a:rPr lang="en-US" smtClean="0"/>
            </a:br>
            <a:r>
              <a:rPr lang="en-US" smtClean="0"/>
              <a:t>specific issue </a:t>
            </a:r>
          </a:p>
          <a:p>
            <a:r>
              <a:rPr lang="en-US" smtClean="0"/>
              <a:t>Three approaches when creating and managing ISSPs:</a:t>
            </a:r>
          </a:p>
          <a:p>
            <a:pPr lvl="1"/>
            <a:r>
              <a:rPr lang="en-US" smtClean="0"/>
              <a:t>Create a number of independent ISSP documents</a:t>
            </a:r>
          </a:p>
          <a:p>
            <a:pPr lvl="1"/>
            <a:r>
              <a:rPr lang="en-US" smtClean="0"/>
              <a:t>Create a single comprehensive ISSP document</a:t>
            </a:r>
          </a:p>
          <a:p>
            <a:pPr lvl="1"/>
            <a:r>
              <a:rPr lang="en-US" smtClean="0"/>
              <a:t>Create a modular ISSP document</a:t>
            </a:r>
          </a:p>
        </p:txBody>
      </p:sp>
      <p:sp>
        <p:nvSpPr>
          <p:cNvPr id="20484" name="Footer Placeholder 4"/>
          <p:cNvSpPr>
            <a:spLocks noGrp="1"/>
          </p:cNvSpPr>
          <p:nvPr>
            <p:ph type="ftr" sz="quarter" idx="10"/>
          </p:nvPr>
        </p:nvSpPr>
        <p:spPr>
          <a:noFill/>
        </p:spPr>
        <p:txBody>
          <a:bodyPr/>
          <a:lstStyle/>
          <a:p>
            <a:r>
              <a:rPr lang="en-US" smtClean="0"/>
              <a:t>Principles of Information Security, Fourth Edition</a:t>
            </a:r>
          </a:p>
        </p:txBody>
      </p:sp>
      <p:sp>
        <p:nvSpPr>
          <p:cNvPr id="17413" name="Slide Number Placeholder 5"/>
          <p:cNvSpPr>
            <a:spLocks noGrp="1"/>
          </p:cNvSpPr>
          <p:nvPr>
            <p:ph type="sldNum" sz="quarter" idx="11"/>
          </p:nvPr>
        </p:nvSpPr>
        <p:spPr/>
        <p:txBody>
          <a:bodyPr/>
          <a:lstStyle/>
          <a:p>
            <a:pPr>
              <a:defRPr/>
            </a:pPr>
            <a:r>
              <a:rPr lang="en-US" dirty="0" smtClean="0"/>
              <a:t> </a:t>
            </a:r>
            <a:fld id="{CDFB8815-2CB6-4DE2-938D-5417013D90D7}" type="slidenum">
              <a:rPr lang="en-US" smtClean="0"/>
              <a:pPr>
                <a:defRPr/>
              </a:pPr>
              <a:t>13</a:t>
            </a:fld>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Cotd</a:t>
            </a:r>
            <a:r>
              <a:rPr lang="en-IN" dirty="0" smtClean="0"/>
              <a:t>...</a:t>
            </a:r>
            <a:endParaRPr lang="en-IN" dirty="0"/>
          </a:p>
        </p:txBody>
      </p:sp>
      <p:sp>
        <p:nvSpPr>
          <p:cNvPr id="3" name="Content Placeholder 2"/>
          <p:cNvSpPr>
            <a:spLocks noGrp="1"/>
          </p:cNvSpPr>
          <p:nvPr>
            <p:ph idx="1"/>
          </p:nvPr>
        </p:nvSpPr>
        <p:spPr/>
        <p:txBody>
          <a:bodyPr/>
          <a:lstStyle/>
          <a:p>
            <a:r>
              <a:rPr lang="en-US" dirty="0" smtClean="0"/>
              <a:t>Components of the policy</a:t>
            </a:r>
          </a:p>
          <a:p>
            <a:pPr lvl="1"/>
            <a:r>
              <a:rPr lang="en-US" dirty="0" smtClean="0"/>
              <a:t>Statement of Policy</a:t>
            </a:r>
          </a:p>
          <a:p>
            <a:pPr lvl="1"/>
            <a:r>
              <a:rPr lang="en-US" dirty="0" smtClean="0"/>
              <a:t>Authorized Access and Usage of Equipment</a:t>
            </a:r>
          </a:p>
          <a:p>
            <a:pPr lvl="1"/>
            <a:r>
              <a:rPr lang="en-US" dirty="0" smtClean="0"/>
              <a:t>Prohibited Use of Equipment</a:t>
            </a:r>
          </a:p>
          <a:p>
            <a:pPr lvl="1"/>
            <a:r>
              <a:rPr lang="en-US" dirty="0" smtClean="0"/>
              <a:t>Systems Management</a:t>
            </a:r>
          </a:p>
          <a:p>
            <a:pPr lvl="1"/>
            <a:r>
              <a:rPr lang="en-US" dirty="0" smtClean="0"/>
              <a:t>Violations of Policy</a:t>
            </a:r>
          </a:p>
          <a:p>
            <a:pPr lvl="1"/>
            <a:r>
              <a:rPr lang="en-US" dirty="0" smtClean="0"/>
              <a:t>Policy Review and Modification</a:t>
            </a:r>
          </a:p>
          <a:p>
            <a:pPr lvl="1"/>
            <a:r>
              <a:rPr lang="en-US" dirty="0" smtClean="0"/>
              <a:t>Limitations of Liability</a:t>
            </a:r>
          </a:p>
          <a:p>
            <a:endParaRPr lang="en-IN" dirty="0"/>
          </a:p>
        </p:txBody>
      </p:sp>
      <p:sp>
        <p:nvSpPr>
          <p:cNvPr id="4" name="Footer Placeholder 3"/>
          <p:cNvSpPr>
            <a:spLocks noGrp="1"/>
          </p:cNvSpPr>
          <p:nvPr>
            <p:ph type="ftr" sz="quarter" idx="10"/>
          </p:nvPr>
        </p:nvSpPr>
        <p:spPr/>
        <p:txBody>
          <a:bodyPr/>
          <a:lstStyle/>
          <a:p>
            <a:pPr>
              <a:defRPr/>
            </a:pPr>
            <a:r>
              <a:rPr lang="en-US" smtClean="0"/>
              <a:t>Principals of Information Security, Fourth Edition</a:t>
            </a:r>
            <a:endParaRPr lang="en-US"/>
          </a:p>
        </p:txBody>
      </p:sp>
      <p:sp>
        <p:nvSpPr>
          <p:cNvPr id="5" name="Slide Number Placeholder 4"/>
          <p:cNvSpPr>
            <a:spLocks noGrp="1"/>
          </p:cNvSpPr>
          <p:nvPr>
            <p:ph type="sldNum" sz="quarter" idx="11"/>
          </p:nvPr>
        </p:nvSpPr>
        <p:spPr/>
        <p:txBody>
          <a:bodyPr/>
          <a:lstStyle/>
          <a:p>
            <a:pPr>
              <a:defRPr/>
            </a:pPr>
            <a:fld id="{D4B86A29-45A3-4589-ADA6-C2CB0AF67378}"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Cotd</a:t>
            </a:r>
            <a:r>
              <a:rPr lang="en-IN" dirty="0" smtClean="0"/>
              <a:t>...</a:t>
            </a:r>
            <a:endParaRPr lang="en-IN" dirty="0"/>
          </a:p>
        </p:txBody>
      </p:sp>
      <p:sp>
        <p:nvSpPr>
          <p:cNvPr id="3" name="Content Placeholder 2"/>
          <p:cNvSpPr>
            <a:spLocks noGrp="1"/>
          </p:cNvSpPr>
          <p:nvPr>
            <p:ph idx="1"/>
          </p:nvPr>
        </p:nvSpPr>
        <p:spPr/>
        <p:txBody>
          <a:bodyPr/>
          <a:lstStyle/>
          <a:p>
            <a:r>
              <a:rPr lang="en-IN" dirty="0" smtClean="0"/>
              <a:t>Number of approaches to creating and managing ISSPs within an organization</a:t>
            </a:r>
          </a:p>
          <a:p>
            <a:pPr lvl="1"/>
            <a:r>
              <a:rPr lang="en-IN" dirty="0" smtClean="0"/>
              <a:t> </a:t>
            </a:r>
            <a:r>
              <a:rPr lang="en-IN" sz="2800" dirty="0" smtClean="0"/>
              <a:t>Independent ISSP documents, each tailored to a specific issue </a:t>
            </a:r>
          </a:p>
          <a:p>
            <a:pPr lvl="1"/>
            <a:r>
              <a:rPr lang="en-IN" sz="2800" dirty="0" smtClean="0"/>
              <a:t> A single comprehensive ISSP document covering all issues </a:t>
            </a:r>
          </a:p>
          <a:p>
            <a:pPr lvl="1"/>
            <a:r>
              <a:rPr lang="en-IN" sz="2800" dirty="0" smtClean="0"/>
              <a:t> A modular ISSP document that unifies policy creation and administration, while maintaining each specific issue’s requirements </a:t>
            </a:r>
            <a:endParaRPr lang="en-IN" sz="2800" dirty="0"/>
          </a:p>
        </p:txBody>
      </p:sp>
      <p:sp>
        <p:nvSpPr>
          <p:cNvPr id="4" name="Footer Placeholder 3"/>
          <p:cNvSpPr>
            <a:spLocks noGrp="1"/>
          </p:cNvSpPr>
          <p:nvPr>
            <p:ph type="ftr" sz="quarter" idx="10"/>
          </p:nvPr>
        </p:nvSpPr>
        <p:spPr/>
        <p:txBody>
          <a:bodyPr/>
          <a:lstStyle/>
          <a:p>
            <a:pPr>
              <a:defRPr/>
            </a:pPr>
            <a:r>
              <a:rPr lang="en-US" smtClean="0"/>
              <a:t>Principals of Information Security, Fourth Edition</a:t>
            </a:r>
            <a:endParaRPr lang="en-US"/>
          </a:p>
        </p:txBody>
      </p:sp>
      <p:sp>
        <p:nvSpPr>
          <p:cNvPr id="5" name="Slide Number Placeholder 4"/>
          <p:cNvSpPr>
            <a:spLocks noGrp="1"/>
          </p:cNvSpPr>
          <p:nvPr>
            <p:ph type="sldNum" sz="quarter" idx="11"/>
          </p:nvPr>
        </p:nvSpPr>
        <p:spPr/>
        <p:txBody>
          <a:bodyPr/>
          <a:lstStyle/>
          <a:p>
            <a:pPr>
              <a:defRPr/>
            </a:pPr>
            <a:fld id="{D4B86A29-45A3-4589-ADA6-C2CB0AF67378}"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r>
              <a:rPr lang="en-US" smtClean="0"/>
              <a:t>Systems-Specific Policy (SysSP)</a:t>
            </a:r>
          </a:p>
        </p:txBody>
      </p:sp>
      <p:sp>
        <p:nvSpPr>
          <p:cNvPr id="22531" name="Rectangle 7"/>
          <p:cNvSpPr>
            <a:spLocks noGrp="1" noChangeArrowheads="1"/>
          </p:cNvSpPr>
          <p:nvPr>
            <p:ph type="body" idx="1"/>
          </p:nvPr>
        </p:nvSpPr>
        <p:spPr/>
        <p:txBody>
          <a:bodyPr/>
          <a:lstStyle/>
          <a:p>
            <a:r>
              <a:rPr lang="en-US" smtClean="0"/>
              <a:t>SysSPs frequently function as standards and procedures used when configuring or maintaining systems</a:t>
            </a:r>
          </a:p>
          <a:p>
            <a:r>
              <a:rPr lang="en-US" smtClean="0"/>
              <a:t>Systems-specific policies fall into two groups</a:t>
            </a:r>
          </a:p>
          <a:p>
            <a:pPr lvl="1"/>
            <a:r>
              <a:rPr lang="en-US" smtClean="0"/>
              <a:t>Managerial guidance</a:t>
            </a:r>
          </a:p>
          <a:p>
            <a:pPr lvl="1"/>
            <a:r>
              <a:rPr lang="en-US" smtClean="0"/>
              <a:t>Technical specifications</a:t>
            </a:r>
          </a:p>
          <a:p>
            <a:r>
              <a:rPr lang="en-US" smtClean="0"/>
              <a:t>ACLs can restrict access for a particular user, computer, time, duration—even a particular file</a:t>
            </a:r>
          </a:p>
          <a:p>
            <a:r>
              <a:rPr lang="en-US" smtClean="0"/>
              <a:t>Configuration rule policies</a:t>
            </a:r>
          </a:p>
          <a:p>
            <a:r>
              <a:rPr lang="en-US" smtClean="0"/>
              <a:t>Combination SysSPs</a:t>
            </a:r>
          </a:p>
        </p:txBody>
      </p:sp>
      <p:sp>
        <p:nvSpPr>
          <p:cNvPr id="22532" name="Footer Placeholder 4"/>
          <p:cNvSpPr>
            <a:spLocks noGrp="1"/>
          </p:cNvSpPr>
          <p:nvPr>
            <p:ph type="ftr" sz="quarter" idx="10"/>
          </p:nvPr>
        </p:nvSpPr>
        <p:spPr>
          <a:noFill/>
        </p:spPr>
        <p:txBody>
          <a:bodyPr/>
          <a:lstStyle/>
          <a:p>
            <a:r>
              <a:rPr lang="en-US" smtClean="0"/>
              <a:t>Principles of Information Security, Fourth Edition</a:t>
            </a:r>
          </a:p>
        </p:txBody>
      </p:sp>
      <p:sp>
        <p:nvSpPr>
          <p:cNvPr id="18437" name="Slide Number Placeholder 5"/>
          <p:cNvSpPr>
            <a:spLocks noGrp="1"/>
          </p:cNvSpPr>
          <p:nvPr>
            <p:ph type="sldNum" sz="quarter" idx="11"/>
          </p:nvPr>
        </p:nvSpPr>
        <p:spPr/>
        <p:txBody>
          <a:bodyPr/>
          <a:lstStyle/>
          <a:p>
            <a:pPr>
              <a:defRPr/>
            </a:pPr>
            <a:r>
              <a:rPr lang="en-US" dirty="0" smtClean="0"/>
              <a:t> </a:t>
            </a:r>
            <a:fld id="{F0268FEB-ADC5-4181-B5FA-B90BB3E0173D}" type="slidenum">
              <a:rPr lang="en-US" smtClean="0"/>
              <a:pPr>
                <a:defRPr/>
              </a:pPr>
              <a:t>16</a:t>
            </a:fld>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40F6810E-C76D-4EC8-9369-B6923C8A3DA0}" type="slidenum">
              <a:rPr lang="en-US" smtClean="0"/>
              <a:pPr>
                <a:defRPr/>
              </a:pPr>
              <a:t>17</a:t>
            </a:fld>
            <a:endParaRPr lang="en-US" dirty="0"/>
          </a:p>
        </p:txBody>
      </p:sp>
      <p:pic>
        <p:nvPicPr>
          <p:cNvPr id="23556" name="Picture 2"/>
          <p:cNvPicPr>
            <a:picLocks noChangeAspect="1" noChangeArrowheads="1"/>
          </p:cNvPicPr>
          <p:nvPr/>
        </p:nvPicPr>
        <p:blipFill>
          <a:blip r:embed="rId2"/>
          <a:srcRect/>
          <a:stretch>
            <a:fillRect/>
          </a:stretch>
        </p:blipFill>
        <p:spPr bwMode="auto">
          <a:xfrm>
            <a:off x="84138" y="304800"/>
            <a:ext cx="8975725" cy="4572000"/>
          </a:xfrm>
          <a:prstGeom prst="rect">
            <a:avLst/>
          </a:prstGeom>
          <a:noFill/>
          <a:ln w="9525">
            <a:noFill/>
            <a:miter lim="800000"/>
            <a:headEnd/>
            <a:tailEnd/>
          </a:ln>
        </p:spPr>
      </p:pic>
      <p:sp>
        <p:nvSpPr>
          <p:cNvPr id="23557" name="Rectangle 6"/>
          <p:cNvSpPr>
            <a:spLocks noChangeArrowheads="1"/>
          </p:cNvSpPr>
          <p:nvPr/>
        </p:nvSpPr>
        <p:spPr bwMode="auto">
          <a:xfrm>
            <a:off x="1295400" y="5181600"/>
            <a:ext cx="6553200" cy="923925"/>
          </a:xfrm>
          <a:prstGeom prst="rect">
            <a:avLst/>
          </a:prstGeom>
          <a:noFill/>
          <a:ln w="9525">
            <a:noFill/>
            <a:miter lim="800000"/>
            <a:headEnd/>
            <a:tailEnd/>
          </a:ln>
        </p:spPr>
        <p:txBody>
          <a:bodyPr>
            <a:spAutoFit/>
          </a:bodyPr>
          <a:lstStyle/>
          <a:p>
            <a:r>
              <a:rPr lang="en-US"/>
              <a:t>VPN-1/Firewall-1 Policy Editor courtesy of Check Point Software Technologies Ltd.</a:t>
            </a:r>
          </a:p>
          <a:p>
            <a:r>
              <a:rPr lang="en-US"/>
              <a:t>Figure 5-4 Check Point VPN-1/Firewall-1 Policy Editor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r>
              <a:rPr lang="en-US" smtClean="0"/>
              <a:t>Policy Management</a:t>
            </a:r>
          </a:p>
        </p:txBody>
      </p:sp>
      <p:sp>
        <p:nvSpPr>
          <p:cNvPr id="24579" name="Rectangle 7"/>
          <p:cNvSpPr>
            <a:spLocks noGrp="1" noChangeArrowheads="1"/>
          </p:cNvSpPr>
          <p:nvPr>
            <p:ph type="body" idx="1"/>
          </p:nvPr>
        </p:nvSpPr>
        <p:spPr/>
        <p:txBody>
          <a:bodyPr/>
          <a:lstStyle/>
          <a:p>
            <a:r>
              <a:rPr lang="en-US" dirty="0" smtClean="0"/>
              <a:t>Policies must be managed as they constantly change </a:t>
            </a:r>
          </a:p>
          <a:p>
            <a:r>
              <a:rPr lang="en-US" dirty="0" smtClean="0"/>
              <a:t>To remain viable, security policies must have:</a:t>
            </a:r>
          </a:p>
          <a:p>
            <a:pPr lvl="1"/>
            <a:r>
              <a:rPr lang="en-US" dirty="0" smtClean="0"/>
              <a:t>Individual responsible for the policy (policy administrator)</a:t>
            </a:r>
          </a:p>
          <a:p>
            <a:pPr lvl="1"/>
            <a:r>
              <a:rPr lang="en-US" dirty="0" smtClean="0"/>
              <a:t>A schedule of reviews</a:t>
            </a:r>
          </a:p>
          <a:p>
            <a:pPr lvl="1"/>
            <a:r>
              <a:rPr lang="en-US" dirty="0" smtClean="0"/>
              <a:t>Method for making recommendations for reviews</a:t>
            </a:r>
          </a:p>
          <a:p>
            <a:pPr lvl="1"/>
            <a:r>
              <a:rPr lang="en-US" dirty="0" smtClean="0"/>
              <a:t>Specific policy revision date</a:t>
            </a:r>
          </a:p>
          <a:p>
            <a:pPr lvl="1"/>
            <a:r>
              <a:rPr lang="en-US" dirty="0" smtClean="0"/>
              <a:t>Automated policy management</a:t>
            </a:r>
          </a:p>
        </p:txBody>
      </p:sp>
      <p:sp>
        <p:nvSpPr>
          <p:cNvPr id="24580" name="Footer Placeholder 4"/>
          <p:cNvSpPr>
            <a:spLocks noGrp="1"/>
          </p:cNvSpPr>
          <p:nvPr>
            <p:ph type="ftr" sz="quarter" idx="10"/>
          </p:nvPr>
        </p:nvSpPr>
        <p:spPr>
          <a:noFill/>
        </p:spPr>
        <p:txBody>
          <a:bodyPr/>
          <a:lstStyle/>
          <a:p>
            <a:r>
              <a:rPr lang="en-US" smtClean="0"/>
              <a:t>Principles of Information Security, Fourth Edition</a:t>
            </a:r>
          </a:p>
        </p:txBody>
      </p:sp>
      <p:sp>
        <p:nvSpPr>
          <p:cNvPr id="20485" name="Slide Number Placeholder 5"/>
          <p:cNvSpPr>
            <a:spLocks noGrp="1"/>
          </p:cNvSpPr>
          <p:nvPr>
            <p:ph type="sldNum" sz="quarter" idx="11"/>
          </p:nvPr>
        </p:nvSpPr>
        <p:spPr/>
        <p:txBody>
          <a:bodyPr/>
          <a:lstStyle/>
          <a:p>
            <a:pPr>
              <a:defRPr/>
            </a:pPr>
            <a:r>
              <a:rPr lang="en-US" dirty="0" smtClean="0"/>
              <a:t> </a:t>
            </a:r>
            <a:fld id="{D7C09217-D11D-46CE-9494-7BCAB90AD921}" type="slidenum">
              <a:rPr lang="en-US" smtClean="0"/>
              <a:pPr>
                <a:defRPr/>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r>
              <a:rPr lang="en-US" smtClean="0"/>
              <a:t>The Information Security Blueprint</a:t>
            </a:r>
          </a:p>
        </p:txBody>
      </p:sp>
      <p:sp>
        <p:nvSpPr>
          <p:cNvPr id="25603" name="Rectangle 7"/>
          <p:cNvSpPr>
            <a:spLocks noGrp="1" noChangeArrowheads="1"/>
          </p:cNvSpPr>
          <p:nvPr>
            <p:ph type="body" idx="1"/>
          </p:nvPr>
        </p:nvSpPr>
        <p:spPr/>
        <p:txBody>
          <a:bodyPr/>
          <a:lstStyle/>
          <a:p>
            <a:r>
              <a:rPr lang="en-US" smtClean="0"/>
              <a:t>Basis for design, selection, and implementation of all security policies, education and training programs, and technological controls</a:t>
            </a:r>
          </a:p>
          <a:p>
            <a:r>
              <a:rPr lang="en-US" smtClean="0"/>
              <a:t>More detailed version of security framework (outline of overall information security strategy for organization)</a:t>
            </a:r>
          </a:p>
          <a:p>
            <a:r>
              <a:rPr lang="en-US" smtClean="0"/>
              <a:t>Should specify tasks to be accomplished and the order in which they are to be realized</a:t>
            </a:r>
          </a:p>
          <a:p>
            <a:r>
              <a:rPr lang="en-US" smtClean="0"/>
              <a:t>Should also serve as scalable, upgradeable, and comprehensive plan for information security needs for coming years</a:t>
            </a:r>
          </a:p>
        </p:txBody>
      </p:sp>
      <p:sp>
        <p:nvSpPr>
          <p:cNvPr id="25604" name="Footer Placeholder 4"/>
          <p:cNvSpPr>
            <a:spLocks noGrp="1"/>
          </p:cNvSpPr>
          <p:nvPr>
            <p:ph type="ftr" sz="quarter" idx="10"/>
          </p:nvPr>
        </p:nvSpPr>
        <p:spPr>
          <a:noFill/>
        </p:spPr>
        <p:txBody>
          <a:bodyPr/>
          <a:lstStyle/>
          <a:p>
            <a:r>
              <a:rPr lang="en-US" smtClean="0"/>
              <a:t>Principles of Information Security, Fourth Edition</a:t>
            </a:r>
          </a:p>
        </p:txBody>
      </p:sp>
      <p:sp>
        <p:nvSpPr>
          <p:cNvPr id="21509" name="Slide Number Placeholder 5"/>
          <p:cNvSpPr>
            <a:spLocks noGrp="1"/>
          </p:cNvSpPr>
          <p:nvPr>
            <p:ph type="sldNum" sz="quarter" idx="11"/>
          </p:nvPr>
        </p:nvSpPr>
        <p:spPr/>
        <p:txBody>
          <a:bodyPr/>
          <a:lstStyle/>
          <a:p>
            <a:pPr>
              <a:defRPr/>
            </a:pPr>
            <a:r>
              <a:rPr lang="en-US" dirty="0" smtClean="0"/>
              <a:t> </a:t>
            </a:r>
            <a:fld id="{61BBE89C-D80E-414A-8B16-56251664387E}" type="slidenum">
              <a:rPr lang="en-US" smtClean="0"/>
              <a:pPr>
                <a:defRPr/>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p:txBody>
          <a:bodyPr/>
          <a:lstStyle/>
          <a:p>
            <a:r>
              <a:rPr lang="en-US" smtClean="0"/>
              <a:t>Learning Objectives</a:t>
            </a:r>
          </a:p>
        </p:txBody>
      </p:sp>
      <p:sp>
        <p:nvSpPr>
          <p:cNvPr id="10243" name="Rectangle 7"/>
          <p:cNvSpPr>
            <a:spLocks noGrp="1" noChangeArrowheads="1"/>
          </p:cNvSpPr>
          <p:nvPr>
            <p:ph type="body" idx="1"/>
          </p:nvPr>
        </p:nvSpPr>
        <p:spPr/>
        <p:txBody>
          <a:bodyPr/>
          <a:lstStyle/>
          <a:p>
            <a:r>
              <a:rPr lang="en-US" smtClean="0"/>
              <a:t>Upon completion of this material, you should be able to:</a:t>
            </a:r>
          </a:p>
          <a:p>
            <a:pPr lvl="1"/>
            <a:r>
              <a:rPr lang="en-US" smtClean="0"/>
              <a:t>Define management’s role in the development, maintenance, and enforcement of information security policy, standards, practices, procedures, and guidelines</a:t>
            </a:r>
          </a:p>
          <a:p>
            <a:pPr lvl="1"/>
            <a:r>
              <a:rPr lang="en-US" smtClean="0"/>
              <a:t>Describe what an information security blueprint is, identify its major components, and explain how it supports the information security program</a:t>
            </a:r>
          </a:p>
        </p:txBody>
      </p:sp>
      <p:sp>
        <p:nvSpPr>
          <p:cNvPr id="10244" name="Footer Placeholder 4"/>
          <p:cNvSpPr>
            <a:spLocks noGrp="1"/>
          </p:cNvSpPr>
          <p:nvPr>
            <p:ph type="ftr" sz="quarter" idx="10"/>
          </p:nvPr>
        </p:nvSpPr>
        <p:spPr>
          <a:noFill/>
        </p:spPr>
        <p:txBody>
          <a:bodyPr/>
          <a:lstStyle/>
          <a:p>
            <a:r>
              <a:rPr lang="en-US" smtClean="0"/>
              <a:t>Principles of Information Security, Fourth Edition</a:t>
            </a:r>
          </a:p>
        </p:txBody>
      </p:sp>
      <p:sp>
        <p:nvSpPr>
          <p:cNvPr id="10245" name="Slide Number Placeholder 5"/>
          <p:cNvSpPr>
            <a:spLocks noGrp="1"/>
          </p:cNvSpPr>
          <p:nvPr>
            <p:ph type="sldNum" sz="quarter" idx="11"/>
          </p:nvPr>
        </p:nvSpPr>
        <p:spPr/>
        <p:txBody>
          <a:bodyPr/>
          <a:lstStyle/>
          <a:p>
            <a:pPr>
              <a:defRPr/>
            </a:pPr>
            <a:r>
              <a:rPr lang="en-US" dirty="0" smtClean="0"/>
              <a:t> </a:t>
            </a:r>
            <a:fld id="{D48DB23F-8673-427F-A579-42B97ABCB000}" type="slidenum">
              <a:rPr lang="en-US" smtClean="0"/>
              <a:pPr>
                <a:defRPr/>
              </a:pPr>
              <a:t>2</a:t>
            </a:fld>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The ISO 27000 Series</a:t>
            </a:r>
          </a:p>
        </p:txBody>
      </p:sp>
      <p:sp>
        <p:nvSpPr>
          <p:cNvPr id="26627" name="Rectangle 7"/>
          <p:cNvSpPr>
            <a:spLocks noGrp="1" noChangeArrowheads="1"/>
          </p:cNvSpPr>
          <p:nvPr>
            <p:ph type="body" idx="1"/>
          </p:nvPr>
        </p:nvSpPr>
        <p:spPr/>
        <p:txBody>
          <a:bodyPr/>
          <a:lstStyle/>
          <a:p>
            <a:r>
              <a:rPr lang="en-US" smtClean="0"/>
              <a:t>One of the most widely referenced and often discussed security models </a:t>
            </a:r>
          </a:p>
          <a:p>
            <a:r>
              <a:rPr lang="en-US" smtClean="0"/>
              <a:t>Framework for information security that states organizational security policy is needed to provide management direction and support</a:t>
            </a:r>
          </a:p>
          <a:p>
            <a:r>
              <a:rPr lang="en-US" smtClean="0"/>
              <a:t>Purpose is to give recommendations for information security management</a:t>
            </a:r>
          </a:p>
          <a:p>
            <a:r>
              <a:rPr lang="en-US" smtClean="0"/>
              <a:t>Provides a common basis for developing organizational security</a:t>
            </a:r>
          </a:p>
        </p:txBody>
      </p:sp>
      <p:sp>
        <p:nvSpPr>
          <p:cNvPr id="26628" name="Footer Placeholder 4"/>
          <p:cNvSpPr>
            <a:spLocks noGrp="1"/>
          </p:cNvSpPr>
          <p:nvPr>
            <p:ph type="ftr" sz="quarter" idx="10"/>
          </p:nvPr>
        </p:nvSpPr>
        <p:spPr>
          <a:noFill/>
        </p:spPr>
        <p:txBody>
          <a:bodyPr/>
          <a:lstStyle/>
          <a:p>
            <a:r>
              <a:rPr lang="en-US" smtClean="0"/>
              <a:t>Principles of Information Security, Fourth Edition</a:t>
            </a:r>
          </a:p>
        </p:txBody>
      </p:sp>
      <p:sp>
        <p:nvSpPr>
          <p:cNvPr id="22533" name="Slide Number Placeholder 5"/>
          <p:cNvSpPr>
            <a:spLocks noGrp="1"/>
          </p:cNvSpPr>
          <p:nvPr>
            <p:ph type="sldNum" sz="quarter" idx="11"/>
          </p:nvPr>
        </p:nvSpPr>
        <p:spPr/>
        <p:txBody>
          <a:bodyPr/>
          <a:lstStyle/>
          <a:p>
            <a:pPr>
              <a:defRPr/>
            </a:pPr>
            <a:r>
              <a:rPr lang="en-US" dirty="0" smtClean="0"/>
              <a:t> </a:t>
            </a:r>
            <a:fld id="{1D4ACD73-C175-4DA3-A3DC-FDF13231702C}" type="slidenum">
              <a:rPr lang="en-US" smtClean="0"/>
              <a:pPr>
                <a:defRPr/>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Table 5-4 The ISO/IEC 27001: 2005 Plan-Do-Check-Act Cycle</a:t>
            </a:r>
            <a:r>
              <a:rPr lang="en-US" baseline="30000" smtClean="0"/>
              <a:t>14</a:t>
            </a:r>
          </a:p>
        </p:txBody>
      </p:sp>
      <p:graphicFrame>
        <p:nvGraphicFramePr>
          <p:cNvPr id="6" name="Content Placeholder 5"/>
          <p:cNvGraphicFramePr>
            <a:graphicFrameLocks noGrp="1"/>
          </p:cNvGraphicFramePr>
          <p:nvPr>
            <p:ph idx="1"/>
          </p:nvPr>
        </p:nvGraphicFramePr>
        <p:xfrm>
          <a:off x="533400" y="1676400"/>
          <a:ext cx="7848600" cy="3336921"/>
        </p:xfrm>
        <a:graphic>
          <a:graphicData uri="http://schemas.openxmlformats.org/drawingml/2006/table">
            <a:tbl>
              <a:tblPr firstRow="1" bandRow="1">
                <a:tableStyleId>{073A0DAA-6AF3-43AB-8588-CEC1D06C72B9}</a:tableStyleId>
              </a:tblPr>
              <a:tblGrid>
                <a:gridCol w="1052861"/>
                <a:gridCol w="6795739"/>
              </a:tblGrid>
              <a:tr h="370769">
                <a:tc gridSpan="2">
                  <a:txBody>
                    <a:bodyPr/>
                    <a:lstStyle/>
                    <a:p>
                      <a:r>
                        <a:rPr lang="en-US" sz="1800" dirty="0" smtClean="0"/>
                        <a:t>Plan</a:t>
                      </a:r>
                      <a:endParaRPr lang="en-US" sz="1800" dirty="0"/>
                    </a:p>
                  </a:txBody>
                  <a:tcPr marT="45711" marB="45711"/>
                </a:tc>
                <a:tc hMerge="1">
                  <a:txBody>
                    <a:bodyPr/>
                    <a:lstStyle/>
                    <a:p>
                      <a:endParaRPr lang="en-US" dirty="0"/>
                    </a:p>
                  </a:txBody>
                  <a:tcPr/>
                </a:tc>
              </a:tr>
              <a:tr h="370769">
                <a:tc>
                  <a:txBody>
                    <a:bodyPr/>
                    <a:lstStyle/>
                    <a:p>
                      <a:r>
                        <a:rPr lang="en-US" sz="1800" dirty="0" smtClean="0"/>
                        <a:t>1</a:t>
                      </a:r>
                      <a:endParaRPr lang="en-US" sz="1800" dirty="0"/>
                    </a:p>
                  </a:txBody>
                  <a:tcPr marT="45711" marB="45711"/>
                </a:tc>
                <a:tc>
                  <a:txBody>
                    <a:bodyPr/>
                    <a:lstStyle/>
                    <a:p>
                      <a:pPr algn="l" fontAlgn="b"/>
                      <a:r>
                        <a:rPr lang="en-US" sz="1800" b="0" i="0" u="none" strike="noStrike" dirty="0">
                          <a:solidFill>
                            <a:srgbClr val="000000"/>
                          </a:solidFill>
                          <a:latin typeface="+mj-lt"/>
                        </a:rPr>
                        <a:t> Define the scope of the ISMS</a:t>
                      </a:r>
                    </a:p>
                  </a:txBody>
                  <a:tcPr marL="9525" marR="9525" marT="9523" marB="0" anchor="b"/>
                </a:tc>
              </a:tr>
              <a:tr h="370769">
                <a:tc>
                  <a:txBody>
                    <a:bodyPr/>
                    <a:lstStyle/>
                    <a:p>
                      <a:r>
                        <a:rPr lang="en-US" sz="1800" dirty="0" smtClean="0"/>
                        <a:t>2</a:t>
                      </a:r>
                      <a:endParaRPr lang="en-US" sz="1800" dirty="0"/>
                    </a:p>
                  </a:txBody>
                  <a:tcPr marT="45711" marB="45711"/>
                </a:tc>
                <a:tc>
                  <a:txBody>
                    <a:bodyPr/>
                    <a:lstStyle/>
                    <a:p>
                      <a:pPr algn="l" fontAlgn="b"/>
                      <a:r>
                        <a:rPr lang="en-US" sz="1800" b="0" i="0" u="none" strike="noStrike" dirty="0">
                          <a:solidFill>
                            <a:srgbClr val="000000"/>
                          </a:solidFill>
                          <a:latin typeface="+mj-lt"/>
                        </a:rPr>
                        <a:t> Define an ISMS policy</a:t>
                      </a:r>
                    </a:p>
                  </a:txBody>
                  <a:tcPr marL="9525" marR="9525" marT="9523" marB="0" anchor="b"/>
                </a:tc>
              </a:tr>
              <a:tr h="370769">
                <a:tc>
                  <a:txBody>
                    <a:bodyPr/>
                    <a:lstStyle/>
                    <a:p>
                      <a:r>
                        <a:rPr lang="en-US" sz="1800" dirty="0" smtClean="0"/>
                        <a:t>3</a:t>
                      </a:r>
                      <a:endParaRPr lang="en-US" sz="1800" dirty="0"/>
                    </a:p>
                  </a:txBody>
                  <a:tcPr marT="45711" marB="45711"/>
                </a:tc>
                <a:tc>
                  <a:txBody>
                    <a:bodyPr/>
                    <a:lstStyle/>
                    <a:p>
                      <a:pPr algn="l" fontAlgn="b"/>
                      <a:r>
                        <a:rPr lang="en-US" sz="1800" b="0" i="0" u="none" strike="noStrike" dirty="0">
                          <a:solidFill>
                            <a:srgbClr val="000000"/>
                          </a:solidFill>
                          <a:latin typeface="+mj-lt"/>
                        </a:rPr>
                        <a:t> Define the approach to risk assessment</a:t>
                      </a:r>
                    </a:p>
                  </a:txBody>
                  <a:tcPr marL="9525" marR="9525" marT="9523" marB="0" anchor="b"/>
                </a:tc>
              </a:tr>
              <a:tr h="370769">
                <a:tc>
                  <a:txBody>
                    <a:bodyPr/>
                    <a:lstStyle/>
                    <a:p>
                      <a:r>
                        <a:rPr lang="en-US" sz="1800" dirty="0" smtClean="0"/>
                        <a:t>4</a:t>
                      </a:r>
                      <a:endParaRPr lang="en-US" sz="1800" dirty="0"/>
                    </a:p>
                  </a:txBody>
                  <a:tcPr marT="45711" marB="45711"/>
                </a:tc>
                <a:tc>
                  <a:txBody>
                    <a:bodyPr/>
                    <a:lstStyle/>
                    <a:p>
                      <a:pPr algn="l" fontAlgn="b"/>
                      <a:r>
                        <a:rPr lang="en-US" sz="1800" b="0" i="0" u="none" strike="noStrike" dirty="0">
                          <a:solidFill>
                            <a:srgbClr val="000000"/>
                          </a:solidFill>
                          <a:latin typeface="+mj-lt"/>
                        </a:rPr>
                        <a:t> Identify the risks</a:t>
                      </a:r>
                    </a:p>
                  </a:txBody>
                  <a:tcPr marL="9525" marR="9525" marT="9523" marB="0" anchor="b"/>
                </a:tc>
              </a:tr>
              <a:tr h="370769">
                <a:tc>
                  <a:txBody>
                    <a:bodyPr/>
                    <a:lstStyle/>
                    <a:p>
                      <a:r>
                        <a:rPr lang="en-US" sz="1800" dirty="0" smtClean="0"/>
                        <a:t>5</a:t>
                      </a:r>
                      <a:endParaRPr lang="en-US" sz="1800" dirty="0"/>
                    </a:p>
                  </a:txBody>
                  <a:tcPr marT="45711" marB="45711"/>
                </a:tc>
                <a:tc>
                  <a:txBody>
                    <a:bodyPr/>
                    <a:lstStyle/>
                    <a:p>
                      <a:pPr algn="l" fontAlgn="b"/>
                      <a:r>
                        <a:rPr lang="en-US" sz="1800" b="0" i="0" u="none" strike="noStrike" dirty="0">
                          <a:solidFill>
                            <a:srgbClr val="000000"/>
                          </a:solidFill>
                          <a:latin typeface="+mj-lt"/>
                        </a:rPr>
                        <a:t> Assess the risks</a:t>
                      </a:r>
                    </a:p>
                  </a:txBody>
                  <a:tcPr marL="9525" marR="9525" marT="9523" marB="0" anchor="b"/>
                </a:tc>
              </a:tr>
              <a:tr h="370769">
                <a:tc>
                  <a:txBody>
                    <a:bodyPr/>
                    <a:lstStyle/>
                    <a:p>
                      <a:r>
                        <a:rPr lang="en-US" sz="1800" dirty="0" smtClean="0"/>
                        <a:t>6</a:t>
                      </a:r>
                      <a:endParaRPr lang="en-US" sz="1800" dirty="0"/>
                    </a:p>
                  </a:txBody>
                  <a:tcPr marT="45711" marB="45711"/>
                </a:tc>
                <a:tc>
                  <a:txBody>
                    <a:bodyPr/>
                    <a:lstStyle/>
                    <a:p>
                      <a:pPr algn="l" fontAlgn="b"/>
                      <a:r>
                        <a:rPr lang="en-US" sz="1800" b="0" i="0" u="none" strike="noStrike" dirty="0">
                          <a:solidFill>
                            <a:srgbClr val="000000"/>
                          </a:solidFill>
                          <a:latin typeface="+mj-lt"/>
                        </a:rPr>
                        <a:t> Identify and evaluate options for the treatment of risk</a:t>
                      </a:r>
                    </a:p>
                  </a:txBody>
                  <a:tcPr marL="9525" marR="9525" marT="9523" marB="0" anchor="b"/>
                </a:tc>
              </a:tr>
              <a:tr h="370769">
                <a:tc>
                  <a:txBody>
                    <a:bodyPr/>
                    <a:lstStyle/>
                    <a:p>
                      <a:r>
                        <a:rPr lang="en-US" sz="1800" dirty="0" smtClean="0"/>
                        <a:t>7</a:t>
                      </a:r>
                      <a:endParaRPr lang="en-US" sz="1800" dirty="0"/>
                    </a:p>
                  </a:txBody>
                  <a:tcPr marT="45711" marB="45711"/>
                </a:tc>
                <a:tc>
                  <a:txBody>
                    <a:bodyPr/>
                    <a:lstStyle/>
                    <a:p>
                      <a:pPr algn="l" fontAlgn="b"/>
                      <a:r>
                        <a:rPr lang="en-US" sz="1800" b="0" i="0" u="none" strike="noStrike" dirty="0">
                          <a:solidFill>
                            <a:srgbClr val="000000"/>
                          </a:solidFill>
                          <a:latin typeface="+mj-lt"/>
                        </a:rPr>
                        <a:t> Select control objectives and controls</a:t>
                      </a:r>
                    </a:p>
                  </a:txBody>
                  <a:tcPr marL="9525" marR="9525" marT="9523" marB="0" anchor="b"/>
                </a:tc>
              </a:tr>
              <a:tr h="370769">
                <a:tc>
                  <a:txBody>
                    <a:bodyPr/>
                    <a:lstStyle/>
                    <a:p>
                      <a:r>
                        <a:rPr lang="en-US" sz="1800" dirty="0" smtClean="0"/>
                        <a:t>8</a:t>
                      </a:r>
                      <a:endParaRPr lang="en-US" sz="1800" dirty="0"/>
                    </a:p>
                  </a:txBody>
                  <a:tcPr marT="45711" marB="45711"/>
                </a:tc>
                <a:tc>
                  <a:txBody>
                    <a:bodyPr/>
                    <a:lstStyle/>
                    <a:p>
                      <a:pPr algn="l" fontAlgn="b"/>
                      <a:r>
                        <a:rPr lang="en-US" sz="1800" b="0" i="0" u="none" strike="noStrike" dirty="0">
                          <a:solidFill>
                            <a:srgbClr val="000000"/>
                          </a:solidFill>
                          <a:latin typeface="+mj-lt"/>
                        </a:rPr>
                        <a:t> Prepare a statement of applicability (SOA)</a:t>
                      </a:r>
                    </a:p>
                  </a:txBody>
                  <a:tcPr marL="9525" marR="9525" marT="9523" marB="0" anchor="b"/>
                </a:tc>
              </a:tr>
            </a:tbl>
          </a:graphicData>
        </a:graphic>
      </p:graphicFrame>
      <p:sp>
        <p:nvSpPr>
          <p:cNvPr id="27682"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9993BC2C-4A59-4D3E-9AC0-515D9B729D59}"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Table 5-4 (continued)</a:t>
            </a:r>
          </a:p>
        </p:txBody>
      </p:sp>
      <p:graphicFrame>
        <p:nvGraphicFramePr>
          <p:cNvPr id="6" name="Content Placeholder 5"/>
          <p:cNvGraphicFramePr>
            <a:graphicFrameLocks noGrp="1"/>
          </p:cNvGraphicFramePr>
          <p:nvPr>
            <p:ph idx="1"/>
          </p:nvPr>
        </p:nvGraphicFramePr>
        <p:xfrm>
          <a:off x="533400" y="1676400"/>
          <a:ext cx="8077200" cy="2967040"/>
        </p:xfrm>
        <a:graphic>
          <a:graphicData uri="http://schemas.openxmlformats.org/drawingml/2006/table">
            <a:tbl>
              <a:tblPr firstRow="1" bandRow="1">
                <a:tableStyleId>{073A0DAA-6AF3-43AB-8588-CEC1D06C72B9}</a:tableStyleId>
              </a:tblPr>
              <a:tblGrid>
                <a:gridCol w="609600"/>
                <a:gridCol w="7467600"/>
              </a:tblGrid>
              <a:tr h="370880">
                <a:tc gridSpan="2">
                  <a:txBody>
                    <a:bodyPr/>
                    <a:lstStyle/>
                    <a:p>
                      <a:pPr algn="l" fontAlgn="b"/>
                      <a:r>
                        <a:rPr lang="en-US" sz="1800" b="1" i="0" u="none" strike="noStrike" dirty="0" smtClean="0">
                          <a:solidFill>
                            <a:schemeClr val="bg1"/>
                          </a:solidFill>
                          <a:latin typeface="+mn-lt"/>
                        </a:rPr>
                        <a:t>Do</a:t>
                      </a:r>
                      <a:endParaRPr lang="en-US" sz="1800" b="1" i="0" u="none" strike="noStrike" dirty="0">
                        <a:solidFill>
                          <a:schemeClr val="bg1"/>
                        </a:solidFill>
                        <a:latin typeface="+mn-lt"/>
                      </a:endParaRPr>
                    </a:p>
                  </a:txBody>
                  <a:tcPr marL="9525" marR="9525" marT="9526" marB="0" anchor="b"/>
                </a:tc>
                <a:tc hMerge="1">
                  <a:txBody>
                    <a:bodyPr/>
                    <a:lstStyle/>
                    <a:p>
                      <a:pPr algn="l" fontAlgn="b"/>
                      <a:endParaRPr lang="en-US" sz="1800" b="0" i="0" u="none" strike="noStrike" dirty="0">
                        <a:solidFill>
                          <a:srgbClr val="000000"/>
                        </a:solidFill>
                        <a:latin typeface="+mn-lt"/>
                      </a:endParaRPr>
                    </a:p>
                  </a:txBody>
                  <a:tcPr marL="9525" marR="9525" marT="9525" marB="0" anchor="b"/>
                </a:tc>
              </a:tr>
              <a:tr h="370880">
                <a:tc>
                  <a:txBody>
                    <a:bodyPr/>
                    <a:lstStyle/>
                    <a:p>
                      <a:pPr algn="l" fontAlgn="b"/>
                      <a:r>
                        <a:rPr lang="en-US" sz="1800" b="0" i="0" u="none" strike="noStrike" dirty="0">
                          <a:solidFill>
                            <a:srgbClr val="000000"/>
                          </a:solidFill>
                          <a:latin typeface="+mn-lt"/>
                        </a:rPr>
                        <a:t>9</a:t>
                      </a:r>
                    </a:p>
                  </a:txBody>
                  <a:tcPr marL="9525" marR="9525" marT="9526" marB="0" anchor="b"/>
                </a:tc>
                <a:tc>
                  <a:txBody>
                    <a:bodyPr/>
                    <a:lstStyle/>
                    <a:p>
                      <a:pPr algn="l" fontAlgn="b"/>
                      <a:r>
                        <a:rPr lang="en-US" sz="1800" b="0" i="0" u="none" strike="noStrike" dirty="0">
                          <a:solidFill>
                            <a:srgbClr val="000000"/>
                          </a:solidFill>
                          <a:latin typeface="+mn-lt"/>
                        </a:rPr>
                        <a:t> Formulate a risk treatment plan</a:t>
                      </a:r>
                    </a:p>
                  </a:txBody>
                  <a:tcPr marL="9525" marR="9525" marT="9526" marB="0" anchor="b"/>
                </a:tc>
              </a:tr>
              <a:tr h="370880">
                <a:tc>
                  <a:txBody>
                    <a:bodyPr/>
                    <a:lstStyle/>
                    <a:p>
                      <a:pPr algn="l" fontAlgn="b"/>
                      <a:r>
                        <a:rPr lang="en-US" sz="1800" b="0" i="0" u="none" strike="noStrike" dirty="0">
                          <a:solidFill>
                            <a:srgbClr val="000000"/>
                          </a:solidFill>
                          <a:latin typeface="+mn-lt"/>
                        </a:rPr>
                        <a:t>10</a:t>
                      </a:r>
                    </a:p>
                  </a:txBody>
                  <a:tcPr marL="9525" marR="9525" marT="9526" marB="0" anchor="b"/>
                </a:tc>
                <a:tc>
                  <a:txBody>
                    <a:bodyPr/>
                    <a:lstStyle/>
                    <a:p>
                      <a:pPr algn="l" fontAlgn="b"/>
                      <a:r>
                        <a:rPr lang="en-US" sz="1800" b="0" i="0" u="none" strike="noStrike" dirty="0">
                          <a:solidFill>
                            <a:srgbClr val="000000"/>
                          </a:solidFill>
                          <a:latin typeface="+mn-lt"/>
                        </a:rPr>
                        <a:t> Implement the risk treatment plan</a:t>
                      </a:r>
                    </a:p>
                  </a:txBody>
                  <a:tcPr marL="9525" marR="9525" marT="9526" marB="0" anchor="b"/>
                </a:tc>
              </a:tr>
              <a:tr h="370880">
                <a:tc>
                  <a:txBody>
                    <a:bodyPr/>
                    <a:lstStyle/>
                    <a:p>
                      <a:pPr algn="l" fontAlgn="b"/>
                      <a:r>
                        <a:rPr lang="en-US" sz="1800" b="0" i="0" u="none" strike="noStrike" dirty="0">
                          <a:solidFill>
                            <a:srgbClr val="000000"/>
                          </a:solidFill>
                          <a:latin typeface="+mn-lt"/>
                        </a:rPr>
                        <a:t>11</a:t>
                      </a:r>
                    </a:p>
                  </a:txBody>
                  <a:tcPr marL="9525" marR="9525" marT="9526" marB="0" anchor="b"/>
                </a:tc>
                <a:tc>
                  <a:txBody>
                    <a:bodyPr/>
                    <a:lstStyle/>
                    <a:p>
                      <a:pPr algn="l" fontAlgn="b"/>
                      <a:r>
                        <a:rPr lang="en-US" sz="1800" b="0" i="0" u="none" strike="noStrike" dirty="0">
                          <a:solidFill>
                            <a:srgbClr val="000000"/>
                          </a:solidFill>
                          <a:latin typeface="+mn-lt"/>
                        </a:rPr>
                        <a:t> Implement controls</a:t>
                      </a:r>
                    </a:p>
                  </a:txBody>
                  <a:tcPr marL="9525" marR="9525" marT="9526" marB="0" anchor="b"/>
                </a:tc>
              </a:tr>
              <a:tr h="370880">
                <a:tc>
                  <a:txBody>
                    <a:bodyPr/>
                    <a:lstStyle/>
                    <a:p>
                      <a:pPr algn="l" fontAlgn="b"/>
                      <a:r>
                        <a:rPr lang="en-US" sz="1800" b="0" i="0" u="none" strike="noStrike" dirty="0">
                          <a:solidFill>
                            <a:srgbClr val="000000"/>
                          </a:solidFill>
                          <a:latin typeface="+mn-lt"/>
                        </a:rPr>
                        <a:t>12</a:t>
                      </a:r>
                    </a:p>
                  </a:txBody>
                  <a:tcPr marL="9525" marR="9525" marT="9526" marB="0" anchor="b"/>
                </a:tc>
                <a:tc>
                  <a:txBody>
                    <a:bodyPr/>
                    <a:lstStyle/>
                    <a:p>
                      <a:pPr algn="l" fontAlgn="b"/>
                      <a:r>
                        <a:rPr lang="en-US" sz="1800" b="0" i="0" u="none" strike="noStrike" dirty="0">
                          <a:solidFill>
                            <a:srgbClr val="000000"/>
                          </a:solidFill>
                          <a:latin typeface="+mn-lt"/>
                        </a:rPr>
                        <a:t> Implement training and awareness programs</a:t>
                      </a:r>
                    </a:p>
                  </a:txBody>
                  <a:tcPr marL="9525" marR="9525" marT="9526" marB="0" anchor="b"/>
                </a:tc>
              </a:tr>
              <a:tr h="370880">
                <a:tc>
                  <a:txBody>
                    <a:bodyPr/>
                    <a:lstStyle/>
                    <a:p>
                      <a:pPr algn="l" fontAlgn="b"/>
                      <a:r>
                        <a:rPr lang="en-US" sz="1800" b="0" i="0" u="none" strike="noStrike" dirty="0">
                          <a:solidFill>
                            <a:srgbClr val="000000"/>
                          </a:solidFill>
                          <a:latin typeface="+mn-lt"/>
                        </a:rPr>
                        <a:t>13</a:t>
                      </a:r>
                    </a:p>
                  </a:txBody>
                  <a:tcPr marL="9525" marR="9525" marT="9526" marB="0" anchor="b"/>
                </a:tc>
                <a:tc>
                  <a:txBody>
                    <a:bodyPr/>
                    <a:lstStyle/>
                    <a:p>
                      <a:pPr algn="l" fontAlgn="b"/>
                      <a:r>
                        <a:rPr lang="en-US" sz="1800" b="0" i="0" u="none" strike="noStrike" dirty="0">
                          <a:solidFill>
                            <a:srgbClr val="000000"/>
                          </a:solidFill>
                          <a:latin typeface="+mn-lt"/>
                        </a:rPr>
                        <a:t> Manage operations</a:t>
                      </a:r>
                    </a:p>
                  </a:txBody>
                  <a:tcPr marL="9525" marR="9525" marT="9526" marB="0" anchor="b"/>
                </a:tc>
              </a:tr>
              <a:tr h="370880">
                <a:tc>
                  <a:txBody>
                    <a:bodyPr/>
                    <a:lstStyle/>
                    <a:p>
                      <a:pPr algn="l" fontAlgn="b"/>
                      <a:r>
                        <a:rPr lang="en-US" sz="1800" b="0" i="0" u="none" strike="noStrike" dirty="0">
                          <a:solidFill>
                            <a:srgbClr val="000000"/>
                          </a:solidFill>
                          <a:latin typeface="+mn-lt"/>
                        </a:rPr>
                        <a:t>14</a:t>
                      </a:r>
                    </a:p>
                  </a:txBody>
                  <a:tcPr marL="9525" marR="9525" marT="9526" marB="0" anchor="b"/>
                </a:tc>
                <a:tc>
                  <a:txBody>
                    <a:bodyPr/>
                    <a:lstStyle/>
                    <a:p>
                      <a:pPr algn="l" fontAlgn="b"/>
                      <a:r>
                        <a:rPr lang="en-US" sz="1800" b="0" i="0" u="none" strike="noStrike" dirty="0">
                          <a:solidFill>
                            <a:srgbClr val="000000"/>
                          </a:solidFill>
                          <a:latin typeface="+mn-lt"/>
                        </a:rPr>
                        <a:t> Manage resources</a:t>
                      </a:r>
                    </a:p>
                  </a:txBody>
                  <a:tcPr marL="9525" marR="9525" marT="9526" marB="0" anchor="b"/>
                </a:tc>
              </a:tr>
              <a:tr h="370880">
                <a:tc>
                  <a:txBody>
                    <a:bodyPr/>
                    <a:lstStyle/>
                    <a:p>
                      <a:pPr algn="l" fontAlgn="b"/>
                      <a:r>
                        <a:rPr lang="en-US" sz="1800" b="0" i="0" u="none" strike="noStrike" dirty="0">
                          <a:solidFill>
                            <a:srgbClr val="000000"/>
                          </a:solidFill>
                          <a:latin typeface="+mn-lt"/>
                        </a:rPr>
                        <a:t>15</a:t>
                      </a:r>
                    </a:p>
                  </a:txBody>
                  <a:tcPr marL="9525" marR="9525" marT="9526" marB="0" anchor="b"/>
                </a:tc>
                <a:tc>
                  <a:txBody>
                    <a:bodyPr/>
                    <a:lstStyle/>
                    <a:p>
                      <a:pPr algn="l" fontAlgn="b"/>
                      <a:r>
                        <a:rPr lang="en-US" sz="1800" b="0" i="0" u="none" strike="noStrike" dirty="0">
                          <a:solidFill>
                            <a:srgbClr val="000000"/>
                          </a:solidFill>
                          <a:latin typeface="+mn-lt"/>
                        </a:rPr>
                        <a:t> Implement procedures to detect and respond to security incidents</a:t>
                      </a:r>
                    </a:p>
                  </a:txBody>
                  <a:tcPr marL="9525" marR="9525" marT="9526" marB="0" anchor="b"/>
                </a:tc>
              </a:tr>
            </a:tbl>
          </a:graphicData>
        </a:graphic>
      </p:graphicFrame>
      <p:sp>
        <p:nvSpPr>
          <p:cNvPr id="28703"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0B5465A0-7647-46D9-8759-E1D02866854D}"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Table 5-4 (continued)</a:t>
            </a:r>
          </a:p>
        </p:txBody>
      </p:sp>
      <p:graphicFrame>
        <p:nvGraphicFramePr>
          <p:cNvPr id="6" name="Content Placeholder 5"/>
          <p:cNvGraphicFramePr>
            <a:graphicFrameLocks noGrp="1"/>
          </p:cNvGraphicFramePr>
          <p:nvPr>
            <p:ph idx="1"/>
          </p:nvPr>
        </p:nvGraphicFramePr>
        <p:xfrm>
          <a:off x="533400" y="1676400"/>
          <a:ext cx="8077200" cy="2595565"/>
        </p:xfrm>
        <a:graphic>
          <a:graphicData uri="http://schemas.openxmlformats.org/drawingml/2006/table">
            <a:tbl>
              <a:tblPr firstRow="1" bandRow="1">
                <a:tableStyleId>{073A0DAA-6AF3-43AB-8588-CEC1D06C72B9}</a:tableStyleId>
              </a:tblPr>
              <a:tblGrid>
                <a:gridCol w="609600"/>
                <a:gridCol w="7467600"/>
              </a:tblGrid>
              <a:tr h="370795">
                <a:tc gridSpan="2">
                  <a:txBody>
                    <a:bodyPr/>
                    <a:lstStyle/>
                    <a:p>
                      <a:pPr algn="l" fontAlgn="b"/>
                      <a:r>
                        <a:rPr lang="en-US" sz="1800" b="1" i="0" u="none" strike="noStrike" dirty="0" smtClean="0">
                          <a:solidFill>
                            <a:schemeClr val="bg1"/>
                          </a:solidFill>
                          <a:latin typeface="+mn-lt"/>
                        </a:rPr>
                        <a:t>Check</a:t>
                      </a:r>
                      <a:endParaRPr lang="en-US" sz="1800" b="1" i="0" u="none" strike="noStrike" dirty="0">
                        <a:solidFill>
                          <a:schemeClr val="bg1"/>
                        </a:solidFill>
                        <a:latin typeface="+mn-lt"/>
                      </a:endParaRPr>
                    </a:p>
                  </a:txBody>
                  <a:tcPr marL="9525" marR="9525" marT="9524" marB="0" anchor="b"/>
                </a:tc>
                <a:tc hMerge="1">
                  <a:txBody>
                    <a:bodyPr/>
                    <a:lstStyle/>
                    <a:p>
                      <a:pPr algn="l" fontAlgn="b"/>
                      <a:endParaRPr lang="en-US" sz="1800" b="0" i="0" u="none" strike="noStrike" dirty="0">
                        <a:solidFill>
                          <a:srgbClr val="000000"/>
                        </a:solidFill>
                        <a:latin typeface="+mn-lt"/>
                      </a:endParaRPr>
                    </a:p>
                  </a:txBody>
                  <a:tcPr marL="9525" marR="9525" marT="9525" marB="0" anchor="b"/>
                </a:tc>
              </a:tr>
              <a:tr h="370795">
                <a:tc>
                  <a:txBody>
                    <a:bodyPr/>
                    <a:lstStyle/>
                    <a:p>
                      <a:pPr algn="l" fontAlgn="b"/>
                      <a:r>
                        <a:rPr lang="en-US" sz="1800" b="0" i="0" u="none" strike="noStrike" dirty="0" smtClean="0">
                          <a:solidFill>
                            <a:srgbClr val="000000"/>
                          </a:solidFill>
                          <a:latin typeface="+mn-lt"/>
                        </a:rPr>
                        <a:t>15</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a:solidFill>
                            <a:srgbClr val="000000"/>
                          </a:solidFill>
                          <a:latin typeface="+mj-lt"/>
                        </a:rPr>
                        <a:t> Execute monitoring procedures</a:t>
                      </a:r>
                    </a:p>
                  </a:txBody>
                  <a:tcPr marL="9525" marR="9525" marT="9524" marB="0" anchor="b"/>
                </a:tc>
              </a:tr>
              <a:tr h="370795">
                <a:tc>
                  <a:txBody>
                    <a:bodyPr/>
                    <a:lstStyle/>
                    <a:p>
                      <a:pPr algn="l" fontAlgn="b"/>
                      <a:r>
                        <a:rPr lang="en-US" sz="1800" b="0" i="0" u="none" strike="noStrike" dirty="0" smtClean="0">
                          <a:solidFill>
                            <a:srgbClr val="000000"/>
                          </a:solidFill>
                          <a:latin typeface="+mn-lt"/>
                        </a:rPr>
                        <a:t>16</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a:solidFill>
                            <a:srgbClr val="000000"/>
                          </a:solidFill>
                          <a:latin typeface="+mj-lt"/>
                        </a:rPr>
                        <a:t> Undertake regular reviews of ISMS effectiveness</a:t>
                      </a:r>
                    </a:p>
                  </a:txBody>
                  <a:tcPr marL="9525" marR="9525" marT="9524" marB="0" anchor="b"/>
                </a:tc>
              </a:tr>
              <a:tr h="370795">
                <a:tc>
                  <a:txBody>
                    <a:bodyPr/>
                    <a:lstStyle/>
                    <a:p>
                      <a:pPr algn="l" fontAlgn="b"/>
                      <a:r>
                        <a:rPr lang="en-US" sz="1800" b="0" i="0" u="none" strike="noStrike" dirty="0" smtClean="0">
                          <a:solidFill>
                            <a:srgbClr val="000000"/>
                          </a:solidFill>
                          <a:latin typeface="+mn-lt"/>
                        </a:rPr>
                        <a:t>17</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a:solidFill>
                            <a:srgbClr val="000000"/>
                          </a:solidFill>
                          <a:latin typeface="+mj-lt"/>
                        </a:rPr>
                        <a:t> Review the level of residual and acceptable risk</a:t>
                      </a:r>
                    </a:p>
                  </a:txBody>
                  <a:tcPr marL="9525" marR="9525" marT="9524" marB="0" anchor="b"/>
                </a:tc>
              </a:tr>
              <a:tr h="370795">
                <a:tc>
                  <a:txBody>
                    <a:bodyPr/>
                    <a:lstStyle/>
                    <a:p>
                      <a:pPr algn="l" fontAlgn="b"/>
                      <a:r>
                        <a:rPr lang="en-US" sz="1800" b="0" i="0" u="none" strike="noStrike" dirty="0" smtClean="0">
                          <a:solidFill>
                            <a:srgbClr val="000000"/>
                          </a:solidFill>
                          <a:latin typeface="+mn-lt"/>
                        </a:rPr>
                        <a:t>18</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a:solidFill>
                            <a:srgbClr val="000000"/>
                          </a:solidFill>
                          <a:latin typeface="+mj-lt"/>
                        </a:rPr>
                        <a:t> Conduct internal ISMS audits</a:t>
                      </a:r>
                    </a:p>
                  </a:txBody>
                  <a:tcPr marL="9525" marR="9525" marT="9524" marB="0" anchor="b"/>
                </a:tc>
              </a:tr>
              <a:tr h="370795">
                <a:tc>
                  <a:txBody>
                    <a:bodyPr/>
                    <a:lstStyle/>
                    <a:p>
                      <a:pPr algn="l" fontAlgn="b"/>
                      <a:r>
                        <a:rPr lang="en-US" sz="1800" b="0" i="0" u="none" strike="noStrike" dirty="0" smtClean="0">
                          <a:solidFill>
                            <a:srgbClr val="000000"/>
                          </a:solidFill>
                          <a:latin typeface="+mn-lt"/>
                        </a:rPr>
                        <a:t>19</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a:solidFill>
                            <a:srgbClr val="000000"/>
                          </a:solidFill>
                          <a:latin typeface="+mj-lt"/>
                        </a:rPr>
                        <a:t> Undertake regular management review of the ISMS</a:t>
                      </a:r>
                    </a:p>
                  </a:txBody>
                  <a:tcPr marL="9525" marR="9525" marT="9524" marB="0" anchor="b"/>
                </a:tc>
              </a:tr>
              <a:tr h="370795">
                <a:tc>
                  <a:txBody>
                    <a:bodyPr/>
                    <a:lstStyle/>
                    <a:p>
                      <a:pPr algn="l" fontAlgn="b"/>
                      <a:r>
                        <a:rPr lang="en-US" sz="1800" b="0" i="0" u="none" strike="noStrike" dirty="0" smtClean="0">
                          <a:solidFill>
                            <a:srgbClr val="000000"/>
                          </a:solidFill>
                          <a:latin typeface="+mn-lt"/>
                        </a:rPr>
                        <a:t>20</a:t>
                      </a:r>
                      <a:endParaRPr lang="en-US" sz="1800" b="0" i="0" u="none" strike="noStrike" dirty="0">
                        <a:solidFill>
                          <a:srgbClr val="000000"/>
                        </a:solidFill>
                        <a:latin typeface="+mn-lt"/>
                      </a:endParaRPr>
                    </a:p>
                  </a:txBody>
                  <a:tcPr marL="9525" marR="9525" marT="9524" marB="0" anchor="b"/>
                </a:tc>
                <a:tc>
                  <a:txBody>
                    <a:bodyPr/>
                    <a:lstStyle/>
                    <a:p>
                      <a:pPr algn="l" fontAlgn="b"/>
                      <a:r>
                        <a:rPr lang="en-US" sz="1800" b="0" i="0" u="none" strike="noStrike" dirty="0">
                          <a:solidFill>
                            <a:srgbClr val="000000"/>
                          </a:solidFill>
                          <a:latin typeface="+mj-lt"/>
                        </a:rPr>
                        <a:t> Record actions and events that impact an ISMS</a:t>
                      </a:r>
                    </a:p>
                  </a:txBody>
                  <a:tcPr marL="9525" marR="9525" marT="9524" marB="0" anchor="b"/>
                </a:tc>
              </a:tr>
            </a:tbl>
          </a:graphicData>
        </a:graphic>
      </p:graphicFrame>
      <p:sp>
        <p:nvSpPr>
          <p:cNvPr id="29724"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E371F1B8-23E2-46C8-B4B5-A11B49EA7825}"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Table 5-4 (continued)</a:t>
            </a:r>
          </a:p>
        </p:txBody>
      </p:sp>
      <p:graphicFrame>
        <p:nvGraphicFramePr>
          <p:cNvPr id="6" name="Content Placeholder 5"/>
          <p:cNvGraphicFramePr>
            <a:graphicFrameLocks noGrp="1"/>
          </p:cNvGraphicFramePr>
          <p:nvPr>
            <p:ph idx="1"/>
          </p:nvPr>
        </p:nvGraphicFramePr>
        <p:xfrm>
          <a:off x="533400" y="1676400"/>
          <a:ext cx="8077200" cy="2225676"/>
        </p:xfrm>
        <a:graphic>
          <a:graphicData uri="http://schemas.openxmlformats.org/drawingml/2006/table">
            <a:tbl>
              <a:tblPr firstRow="1" bandRow="1">
                <a:tableStyleId>{073A0DAA-6AF3-43AB-8588-CEC1D06C72B9}</a:tableStyleId>
              </a:tblPr>
              <a:tblGrid>
                <a:gridCol w="609600"/>
                <a:gridCol w="7467600"/>
              </a:tblGrid>
              <a:tr h="370946">
                <a:tc gridSpan="2">
                  <a:txBody>
                    <a:bodyPr/>
                    <a:lstStyle/>
                    <a:p>
                      <a:pPr algn="l" fontAlgn="b"/>
                      <a:r>
                        <a:rPr lang="en-US" sz="1800" b="1" i="0" u="none" strike="noStrike" dirty="0" smtClean="0">
                          <a:solidFill>
                            <a:schemeClr val="bg1"/>
                          </a:solidFill>
                          <a:latin typeface="+mn-lt"/>
                        </a:rPr>
                        <a:t>Act</a:t>
                      </a:r>
                      <a:endParaRPr lang="en-US" sz="1800" b="1" i="0" u="none" strike="noStrike" dirty="0">
                        <a:solidFill>
                          <a:schemeClr val="bg1"/>
                        </a:solidFill>
                        <a:latin typeface="+mn-lt"/>
                      </a:endParaRPr>
                    </a:p>
                  </a:txBody>
                  <a:tcPr marL="9525" marR="9525" marT="9528" marB="0" anchor="b"/>
                </a:tc>
                <a:tc hMerge="1">
                  <a:txBody>
                    <a:bodyPr/>
                    <a:lstStyle/>
                    <a:p>
                      <a:pPr algn="l" fontAlgn="b"/>
                      <a:endParaRPr lang="en-US" sz="1800" b="0" i="0" u="none" strike="noStrike" dirty="0">
                        <a:solidFill>
                          <a:srgbClr val="000000"/>
                        </a:solidFill>
                        <a:latin typeface="+mn-lt"/>
                      </a:endParaRPr>
                    </a:p>
                  </a:txBody>
                  <a:tcPr marL="9525" marR="9525" marT="9525" marB="0" anchor="b"/>
                </a:tc>
              </a:tr>
              <a:tr h="370946">
                <a:tc>
                  <a:txBody>
                    <a:bodyPr/>
                    <a:lstStyle/>
                    <a:p>
                      <a:r>
                        <a:rPr lang="en-US" sz="1800" dirty="0" smtClean="0"/>
                        <a:t>21</a:t>
                      </a:r>
                      <a:endParaRPr lang="en-US" sz="1800" dirty="0"/>
                    </a:p>
                  </a:txBody>
                  <a:tcPr marL="9525" marR="9525" marT="9528" marB="0" anchor="b"/>
                </a:tc>
                <a:tc>
                  <a:txBody>
                    <a:bodyPr/>
                    <a:lstStyle/>
                    <a:p>
                      <a:pPr algn="l" fontAlgn="b"/>
                      <a:r>
                        <a:rPr lang="en-US" sz="1800" b="0" i="0" u="none" strike="noStrike" dirty="0">
                          <a:solidFill>
                            <a:srgbClr val="000000"/>
                          </a:solidFill>
                          <a:latin typeface="+mj-lt"/>
                        </a:rPr>
                        <a:t> Implement identified improvements</a:t>
                      </a:r>
                    </a:p>
                  </a:txBody>
                  <a:tcPr marL="9525" marR="9525" marT="9528" marB="0" anchor="b"/>
                </a:tc>
              </a:tr>
              <a:tr h="370946">
                <a:tc>
                  <a:txBody>
                    <a:bodyPr/>
                    <a:lstStyle/>
                    <a:p>
                      <a:r>
                        <a:rPr lang="en-US" sz="1800" dirty="0" smtClean="0"/>
                        <a:t>22</a:t>
                      </a:r>
                      <a:endParaRPr lang="en-US" sz="1800" dirty="0"/>
                    </a:p>
                  </a:txBody>
                  <a:tcPr marL="9525" marR="9525" marT="9528" marB="0" anchor="b"/>
                </a:tc>
                <a:tc>
                  <a:txBody>
                    <a:bodyPr/>
                    <a:lstStyle/>
                    <a:p>
                      <a:pPr algn="l" fontAlgn="b"/>
                      <a:r>
                        <a:rPr lang="en-US" sz="1800" b="0" i="0" u="none" strike="noStrike" dirty="0">
                          <a:solidFill>
                            <a:srgbClr val="000000"/>
                          </a:solidFill>
                          <a:latin typeface="+mj-lt"/>
                        </a:rPr>
                        <a:t> Take corrective or preventive action</a:t>
                      </a:r>
                    </a:p>
                  </a:txBody>
                  <a:tcPr marL="9525" marR="9525" marT="9528" marB="0" anchor="b"/>
                </a:tc>
              </a:tr>
              <a:tr h="370946">
                <a:tc>
                  <a:txBody>
                    <a:bodyPr/>
                    <a:lstStyle/>
                    <a:p>
                      <a:r>
                        <a:rPr lang="en-US" sz="1800" dirty="0" smtClean="0"/>
                        <a:t>23</a:t>
                      </a:r>
                      <a:endParaRPr lang="en-US" sz="1800" dirty="0"/>
                    </a:p>
                  </a:txBody>
                  <a:tcPr marL="9525" marR="9525" marT="9528" marB="0" anchor="b"/>
                </a:tc>
                <a:tc>
                  <a:txBody>
                    <a:bodyPr/>
                    <a:lstStyle/>
                    <a:p>
                      <a:pPr algn="l" fontAlgn="b"/>
                      <a:r>
                        <a:rPr lang="en-US" sz="1800" b="0" i="0" u="none" strike="noStrike" dirty="0">
                          <a:solidFill>
                            <a:srgbClr val="000000"/>
                          </a:solidFill>
                          <a:latin typeface="+mj-lt"/>
                        </a:rPr>
                        <a:t> Apply lessons learned</a:t>
                      </a:r>
                    </a:p>
                  </a:txBody>
                  <a:tcPr marL="9525" marR="9525" marT="9528" marB="0" anchor="b"/>
                </a:tc>
              </a:tr>
              <a:tr h="370946">
                <a:tc>
                  <a:txBody>
                    <a:bodyPr/>
                    <a:lstStyle/>
                    <a:p>
                      <a:r>
                        <a:rPr lang="en-US" sz="1800" dirty="0" smtClean="0"/>
                        <a:t>24</a:t>
                      </a:r>
                      <a:endParaRPr lang="en-US" sz="1800" dirty="0"/>
                    </a:p>
                  </a:txBody>
                  <a:tcPr marL="9525" marR="9525" marT="9528" marB="0" anchor="b"/>
                </a:tc>
                <a:tc>
                  <a:txBody>
                    <a:bodyPr/>
                    <a:lstStyle/>
                    <a:p>
                      <a:pPr algn="l" fontAlgn="b"/>
                      <a:r>
                        <a:rPr lang="en-US" sz="1800" b="0" i="0" u="none" strike="noStrike" dirty="0">
                          <a:solidFill>
                            <a:srgbClr val="000000"/>
                          </a:solidFill>
                          <a:latin typeface="+mj-lt"/>
                        </a:rPr>
                        <a:t> Communicate results to interested parties</a:t>
                      </a:r>
                    </a:p>
                  </a:txBody>
                  <a:tcPr marL="9525" marR="9525" marT="9528" marB="0" anchor="b"/>
                </a:tc>
              </a:tr>
              <a:tr h="370946">
                <a:tc>
                  <a:txBody>
                    <a:bodyPr/>
                    <a:lstStyle/>
                    <a:p>
                      <a:r>
                        <a:rPr lang="en-US" sz="1800" dirty="0" smtClean="0"/>
                        <a:t>25</a:t>
                      </a:r>
                      <a:endParaRPr lang="en-US" sz="1800" dirty="0"/>
                    </a:p>
                  </a:txBody>
                  <a:tcPr marL="9525" marR="9525" marT="9528" marB="0" anchor="b"/>
                </a:tc>
                <a:tc>
                  <a:txBody>
                    <a:bodyPr/>
                    <a:lstStyle/>
                    <a:p>
                      <a:pPr algn="l" fontAlgn="b"/>
                      <a:r>
                        <a:rPr lang="en-US" sz="1800" b="0" i="0" u="none" strike="noStrike" dirty="0">
                          <a:solidFill>
                            <a:srgbClr val="000000"/>
                          </a:solidFill>
                          <a:latin typeface="+mj-lt"/>
                        </a:rPr>
                        <a:t> Ensure improvements achieve objectives</a:t>
                      </a:r>
                    </a:p>
                  </a:txBody>
                  <a:tcPr marL="9525" marR="9525" marT="9528" marB="0" anchor="b"/>
                </a:tc>
              </a:tr>
            </a:tbl>
          </a:graphicData>
        </a:graphic>
      </p:graphicFrame>
      <p:sp>
        <p:nvSpPr>
          <p:cNvPr id="30745"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6C34E37E-3E97-462A-BF72-BF0F6E68F40D}"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6EE24096-06D3-4002-91F2-8E7938F85863}" type="slidenum">
              <a:rPr lang="en-US" smtClean="0"/>
              <a:pPr>
                <a:defRPr/>
              </a:pPr>
              <a:t>25</a:t>
            </a:fld>
            <a:endParaRPr lang="en-US" dirty="0"/>
          </a:p>
        </p:txBody>
      </p:sp>
      <p:pic>
        <p:nvPicPr>
          <p:cNvPr id="31748" name="Picture 2"/>
          <p:cNvPicPr>
            <a:picLocks noChangeAspect="1" noChangeArrowheads="1"/>
          </p:cNvPicPr>
          <p:nvPr/>
        </p:nvPicPr>
        <p:blipFill>
          <a:blip r:embed="rId2"/>
          <a:srcRect/>
          <a:stretch>
            <a:fillRect/>
          </a:stretch>
        </p:blipFill>
        <p:spPr bwMode="auto">
          <a:xfrm>
            <a:off x="533400" y="82550"/>
            <a:ext cx="3805238" cy="6189663"/>
          </a:xfrm>
          <a:prstGeom prst="rect">
            <a:avLst/>
          </a:prstGeom>
          <a:noFill/>
          <a:ln w="9525">
            <a:noFill/>
            <a:miter lim="800000"/>
            <a:headEnd/>
            <a:tailEnd/>
          </a:ln>
        </p:spPr>
      </p:pic>
      <p:sp>
        <p:nvSpPr>
          <p:cNvPr id="31749" name="Rectangle 6"/>
          <p:cNvSpPr>
            <a:spLocks noChangeArrowheads="1"/>
          </p:cNvSpPr>
          <p:nvPr/>
        </p:nvSpPr>
        <p:spPr bwMode="auto">
          <a:xfrm>
            <a:off x="4419600" y="3200400"/>
            <a:ext cx="4506913" cy="369888"/>
          </a:xfrm>
          <a:prstGeom prst="rect">
            <a:avLst/>
          </a:prstGeom>
          <a:noFill/>
          <a:ln w="9525">
            <a:noFill/>
            <a:miter lim="800000"/>
            <a:headEnd/>
            <a:tailEnd/>
          </a:ln>
        </p:spPr>
        <p:txBody>
          <a:bodyPr wrap="none">
            <a:spAutoFit/>
          </a:bodyPr>
          <a:lstStyle/>
          <a:p>
            <a:r>
              <a:rPr lang="en-US"/>
              <a:t>Figure 5-6 BS7799:2 Major Process Steps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p>
            <a:r>
              <a:rPr lang="en-US" smtClean="0"/>
              <a:t>Principles of Information Security, Fourth Edition</a:t>
            </a:r>
          </a:p>
        </p:txBody>
      </p:sp>
      <p:sp>
        <p:nvSpPr>
          <p:cNvPr id="3" name="Slide Number Placeholder 2"/>
          <p:cNvSpPr>
            <a:spLocks noGrp="1"/>
          </p:cNvSpPr>
          <p:nvPr>
            <p:ph type="sldNum" sz="quarter" idx="11"/>
          </p:nvPr>
        </p:nvSpPr>
        <p:spPr/>
        <p:txBody>
          <a:bodyPr/>
          <a:lstStyle/>
          <a:p>
            <a:pPr>
              <a:defRPr/>
            </a:pPr>
            <a:fld id="{855C693B-DA31-4426-8DCB-23647EC9BEBF}" type="slidenum">
              <a:rPr lang="en-US" smtClean="0"/>
              <a:pPr>
                <a:defRPr/>
              </a:pPr>
              <a:t>26</a:t>
            </a:fld>
            <a:endParaRPr lang="en-US" dirty="0"/>
          </a:p>
        </p:txBody>
      </p:sp>
      <p:pic>
        <p:nvPicPr>
          <p:cNvPr id="32772" name="Picture 2"/>
          <p:cNvPicPr>
            <a:picLocks noChangeAspect="1" noChangeArrowheads="1"/>
          </p:cNvPicPr>
          <p:nvPr/>
        </p:nvPicPr>
        <p:blipFill>
          <a:blip r:embed="rId2"/>
          <a:srcRect/>
          <a:stretch>
            <a:fillRect/>
          </a:stretch>
        </p:blipFill>
        <p:spPr bwMode="auto">
          <a:xfrm>
            <a:off x="1055688" y="76200"/>
            <a:ext cx="7097712" cy="5867400"/>
          </a:xfrm>
          <a:prstGeom prst="rect">
            <a:avLst/>
          </a:prstGeom>
          <a:noFill/>
          <a:ln w="9525">
            <a:noFill/>
            <a:miter lim="800000"/>
            <a:headEnd/>
            <a:tailEnd/>
          </a:ln>
        </p:spPr>
      </p:pic>
      <p:sp>
        <p:nvSpPr>
          <p:cNvPr id="32773" name="Rectangle 4"/>
          <p:cNvSpPr>
            <a:spLocks noChangeArrowheads="1"/>
          </p:cNvSpPr>
          <p:nvPr/>
        </p:nvSpPr>
        <p:spPr bwMode="auto">
          <a:xfrm>
            <a:off x="1371600" y="5867400"/>
            <a:ext cx="6553200" cy="369888"/>
          </a:xfrm>
          <a:prstGeom prst="rect">
            <a:avLst/>
          </a:prstGeom>
          <a:noFill/>
          <a:ln w="9525">
            <a:noFill/>
            <a:miter lim="800000"/>
            <a:headEnd/>
            <a:tailEnd/>
          </a:ln>
        </p:spPr>
        <p:txBody>
          <a:bodyPr>
            <a:spAutoFit/>
          </a:bodyPr>
          <a:lstStyle/>
          <a:p>
            <a:r>
              <a:rPr lang="en-US"/>
              <a:t>Table 5-5 ISO 27000 Series Current and Planned Standards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smtClean="0"/>
              <a:t>NIST Security Models</a:t>
            </a:r>
          </a:p>
        </p:txBody>
      </p:sp>
      <p:sp>
        <p:nvSpPr>
          <p:cNvPr id="33795" name="Rectangle 7"/>
          <p:cNvSpPr>
            <a:spLocks noGrp="1" noChangeArrowheads="1"/>
          </p:cNvSpPr>
          <p:nvPr>
            <p:ph type="body" idx="1"/>
          </p:nvPr>
        </p:nvSpPr>
        <p:spPr/>
        <p:txBody>
          <a:bodyPr/>
          <a:lstStyle/>
          <a:p>
            <a:r>
              <a:rPr lang="en-US" smtClean="0"/>
              <a:t>Documents available from Computer Security Resource Center of NIST</a:t>
            </a:r>
          </a:p>
          <a:p>
            <a:pPr lvl="1"/>
            <a:r>
              <a:rPr lang="en-US" smtClean="0"/>
              <a:t>SP 800-12, </a:t>
            </a:r>
            <a:r>
              <a:rPr lang="en-US" i="1" smtClean="0"/>
              <a:t>The Computer Security Handbook</a:t>
            </a:r>
            <a:endParaRPr lang="en-US" smtClean="0"/>
          </a:p>
          <a:p>
            <a:pPr lvl="1"/>
            <a:r>
              <a:rPr lang="en-US" smtClean="0"/>
              <a:t>SP 800-14, </a:t>
            </a:r>
            <a:r>
              <a:rPr lang="en-US" i="1" smtClean="0"/>
              <a:t>Generally Accepted Principles and Practices for Securing IT Systems</a:t>
            </a:r>
            <a:r>
              <a:rPr lang="en-US" smtClean="0"/>
              <a:t> </a:t>
            </a:r>
          </a:p>
          <a:p>
            <a:pPr lvl="1"/>
            <a:r>
              <a:rPr lang="en-US" smtClean="0"/>
              <a:t>SP 800-18, </a:t>
            </a:r>
            <a:r>
              <a:rPr lang="en-US" i="1" smtClean="0"/>
              <a:t>The Guide for Developing Security Plans for IT Systems </a:t>
            </a:r>
            <a:endParaRPr lang="en-US" smtClean="0"/>
          </a:p>
          <a:p>
            <a:pPr lvl="1"/>
            <a:r>
              <a:rPr lang="en-US" smtClean="0"/>
              <a:t>SP 800-26, </a:t>
            </a:r>
            <a:r>
              <a:rPr lang="en-US" i="1" smtClean="0"/>
              <a:t>Security Self-Assessment Guide for Information Technology Systems</a:t>
            </a:r>
          </a:p>
          <a:p>
            <a:pPr lvl="1"/>
            <a:r>
              <a:rPr lang="en-US" smtClean="0"/>
              <a:t>SP 800-30, </a:t>
            </a:r>
            <a:r>
              <a:rPr lang="en-US" i="1" smtClean="0"/>
              <a:t>Risk Management Guide for Information Technology Systems</a:t>
            </a:r>
          </a:p>
        </p:txBody>
      </p:sp>
      <p:sp>
        <p:nvSpPr>
          <p:cNvPr id="33796" name="Footer Placeholder 4"/>
          <p:cNvSpPr>
            <a:spLocks noGrp="1"/>
          </p:cNvSpPr>
          <p:nvPr>
            <p:ph type="ftr" sz="quarter" idx="10"/>
          </p:nvPr>
        </p:nvSpPr>
        <p:spPr>
          <a:noFill/>
        </p:spPr>
        <p:txBody>
          <a:bodyPr/>
          <a:lstStyle/>
          <a:p>
            <a:r>
              <a:rPr lang="en-US" smtClean="0"/>
              <a:t>Principles of Information Security, Fourth Edition</a:t>
            </a:r>
          </a:p>
        </p:txBody>
      </p:sp>
      <p:sp>
        <p:nvSpPr>
          <p:cNvPr id="23557" name="Slide Number Placeholder 5"/>
          <p:cNvSpPr>
            <a:spLocks noGrp="1"/>
          </p:cNvSpPr>
          <p:nvPr>
            <p:ph type="sldNum" sz="quarter" idx="11"/>
          </p:nvPr>
        </p:nvSpPr>
        <p:spPr/>
        <p:txBody>
          <a:bodyPr/>
          <a:lstStyle/>
          <a:p>
            <a:pPr>
              <a:defRPr/>
            </a:pPr>
            <a:r>
              <a:rPr lang="en-US" dirty="0" smtClean="0"/>
              <a:t> </a:t>
            </a:r>
            <a:fld id="{E344DFAE-9459-4F17-8A2A-DAB2981D63A1}" type="slidenum">
              <a:rPr lang="en-US" smtClean="0"/>
              <a:pPr>
                <a:defRPr/>
              </a:pPr>
              <a:t>27</a:t>
            </a:fld>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r>
              <a:rPr lang="en-US" smtClean="0"/>
              <a:t>NIST Special Publication 800-14</a:t>
            </a:r>
          </a:p>
        </p:txBody>
      </p:sp>
      <p:sp>
        <p:nvSpPr>
          <p:cNvPr id="34819" name="Rectangle 7"/>
          <p:cNvSpPr>
            <a:spLocks noGrp="1" noChangeArrowheads="1"/>
          </p:cNvSpPr>
          <p:nvPr>
            <p:ph type="body" idx="1"/>
          </p:nvPr>
        </p:nvSpPr>
        <p:spPr>
          <a:xfrm>
            <a:off x="533400" y="1600200"/>
            <a:ext cx="8077200" cy="4572000"/>
          </a:xfrm>
        </p:spPr>
        <p:txBody>
          <a:bodyPr/>
          <a:lstStyle/>
          <a:p>
            <a:r>
              <a:rPr lang="en-US" smtClean="0"/>
              <a:t>Security supports mission of organization; is an integral element of sound management</a:t>
            </a:r>
          </a:p>
          <a:p>
            <a:r>
              <a:rPr lang="en-US" smtClean="0"/>
              <a:t>Security should be cost effective; owners have security responsibilities outside their own organizations</a:t>
            </a:r>
          </a:p>
          <a:p>
            <a:r>
              <a:rPr lang="en-US" smtClean="0"/>
              <a:t>Security responsibilities and accountability should be made explicit; security requires a comprehensive and integrated approach</a:t>
            </a:r>
          </a:p>
          <a:p>
            <a:r>
              <a:rPr lang="en-US" smtClean="0"/>
              <a:t>Security should be periodically reassessed; security is constrained by societal factors</a:t>
            </a:r>
          </a:p>
          <a:p>
            <a:r>
              <a:rPr lang="en-US" smtClean="0"/>
              <a:t>33 principles for securing systems (see Table 5-7)</a:t>
            </a:r>
          </a:p>
        </p:txBody>
      </p:sp>
      <p:sp>
        <p:nvSpPr>
          <p:cNvPr id="34820" name="Footer Placeholder 4"/>
          <p:cNvSpPr>
            <a:spLocks noGrp="1"/>
          </p:cNvSpPr>
          <p:nvPr>
            <p:ph type="ftr" sz="quarter" idx="10"/>
          </p:nvPr>
        </p:nvSpPr>
        <p:spPr>
          <a:noFill/>
        </p:spPr>
        <p:txBody>
          <a:bodyPr/>
          <a:lstStyle/>
          <a:p>
            <a:r>
              <a:rPr lang="en-US" smtClean="0"/>
              <a:t>Principles of Information Security, Fourth Edition</a:t>
            </a:r>
          </a:p>
        </p:txBody>
      </p:sp>
      <p:sp>
        <p:nvSpPr>
          <p:cNvPr id="24581" name="Slide Number Placeholder 5"/>
          <p:cNvSpPr>
            <a:spLocks noGrp="1"/>
          </p:cNvSpPr>
          <p:nvPr>
            <p:ph type="sldNum" sz="quarter" idx="11"/>
          </p:nvPr>
        </p:nvSpPr>
        <p:spPr/>
        <p:txBody>
          <a:bodyPr/>
          <a:lstStyle/>
          <a:p>
            <a:pPr>
              <a:defRPr/>
            </a:pPr>
            <a:r>
              <a:rPr lang="en-US" dirty="0" smtClean="0"/>
              <a:t> </a:t>
            </a:r>
            <a:fld id="{FD4619BB-1677-4D97-B40A-AF0135781CF9}" type="slidenum">
              <a:rPr lang="en-US" smtClean="0"/>
              <a:pPr>
                <a:defRPr/>
              </a:pPr>
              <a:t>28</a:t>
            </a:fld>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r>
              <a:rPr lang="en-US" smtClean="0"/>
              <a:t>IETF Security Architecture </a:t>
            </a:r>
          </a:p>
        </p:txBody>
      </p:sp>
      <p:sp>
        <p:nvSpPr>
          <p:cNvPr id="35843" name="Rectangle 7"/>
          <p:cNvSpPr>
            <a:spLocks noGrp="1" noChangeArrowheads="1"/>
          </p:cNvSpPr>
          <p:nvPr>
            <p:ph type="body" idx="1"/>
          </p:nvPr>
        </p:nvSpPr>
        <p:spPr/>
        <p:txBody>
          <a:bodyPr/>
          <a:lstStyle/>
          <a:p>
            <a:r>
              <a:rPr lang="en-US" smtClean="0"/>
              <a:t>Security Area Working Group acts as advisory board for protocols and areas developed and promoted by the Internet Society</a:t>
            </a:r>
          </a:p>
          <a:p>
            <a:r>
              <a:rPr lang="en-US" smtClean="0"/>
              <a:t>RFC 2196: Site Security Handbook covers five basic areas of security with detailed discussions on development and implementation</a:t>
            </a:r>
          </a:p>
        </p:txBody>
      </p:sp>
      <p:sp>
        <p:nvSpPr>
          <p:cNvPr id="35844" name="Footer Placeholder 4"/>
          <p:cNvSpPr>
            <a:spLocks noGrp="1"/>
          </p:cNvSpPr>
          <p:nvPr>
            <p:ph type="ftr" sz="quarter" idx="10"/>
          </p:nvPr>
        </p:nvSpPr>
        <p:spPr>
          <a:noFill/>
        </p:spPr>
        <p:txBody>
          <a:bodyPr/>
          <a:lstStyle/>
          <a:p>
            <a:r>
              <a:rPr lang="en-US" smtClean="0"/>
              <a:t>Principles of Information Security, Fourth Edition</a:t>
            </a:r>
          </a:p>
        </p:txBody>
      </p:sp>
      <p:sp>
        <p:nvSpPr>
          <p:cNvPr id="25605" name="Slide Number Placeholder 5"/>
          <p:cNvSpPr>
            <a:spLocks noGrp="1"/>
          </p:cNvSpPr>
          <p:nvPr>
            <p:ph type="sldNum" sz="quarter" idx="11"/>
          </p:nvPr>
        </p:nvSpPr>
        <p:spPr/>
        <p:txBody>
          <a:bodyPr/>
          <a:lstStyle/>
          <a:p>
            <a:pPr>
              <a:defRPr/>
            </a:pPr>
            <a:r>
              <a:rPr lang="en-US" dirty="0" smtClean="0"/>
              <a:t> </a:t>
            </a:r>
            <a:fld id="{125178B4-B193-46E1-97E2-3F509AE3492A}" type="slidenum">
              <a:rPr lang="en-US" smtClean="0"/>
              <a:pPr>
                <a:defRPr/>
              </a:pPr>
              <a:t>29</a:t>
            </a:fld>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Learning Objectives (cont’d.)</a:t>
            </a:r>
          </a:p>
        </p:txBody>
      </p:sp>
      <p:sp>
        <p:nvSpPr>
          <p:cNvPr id="11267" name="Rectangle 3"/>
          <p:cNvSpPr>
            <a:spLocks noGrp="1" noChangeArrowheads="1"/>
          </p:cNvSpPr>
          <p:nvPr>
            <p:ph type="body" idx="1"/>
          </p:nvPr>
        </p:nvSpPr>
        <p:spPr/>
        <p:txBody>
          <a:bodyPr/>
          <a:lstStyle/>
          <a:p>
            <a:pPr lvl="1"/>
            <a:r>
              <a:rPr lang="en-US" smtClean="0"/>
              <a:t>Discuss how an organization institutionalizes its policies, standards, and practices using education, training, and awareness programs</a:t>
            </a:r>
          </a:p>
          <a:p>
            <a:pPr lvl="1"/>
            <a:r>
              <a:rPr lang="en-US" smtClean="0"/>
              <a:t>Explain what contingency planning is and how it relates to incident response planning, disaster recovery planning, and business continuity plans</a:t>
            </a:r>
          </a:p>
        </p:txBody>
      </p:sp>
      <p:sp>
        <p:nvSpPr>
          <p:cNvPr id="11268" name="Footer Placeholder 4"/>
          <p:cNvSpPr>
            <a:spLocks noGrp="1"/>
          </p:cNvSpPr>
          <p:nvPr>
            <p:ph type="ftr" sz="quarter" idx="10"/>
          </p:nvPr>
        </p:nvSpPr>
        <p:spPr>
          <a:noFill/>
        </p:spPr>
        <p:txBody>
          <a:bodyPr/>
          <a:lstStyle/>
          <a:p>
            <a:r>
              <a:rPr lang="en-US" smtClean="0"/>
              <a:t>Principles of Information Security, Fourth Edition</a:t>
            </a:r>
          </a:p>
        </p:txBody>
      </p:sp>
      <p:sp>
        <p:nvSpPr>
          <p:cNvPr id="11269" name="Slide Number Placeholder 5"/>
          <p:cNvSpPr>
            <a:spLocks noGrp="1"/>
          </p:cNvSpPr>
          <p:nvPr>
            <p:ph type="sldNum" sz="quarter" idx="11"/>
          </p:nvPr>
        </p:nvSpPr>
        <p:spPr/>
        <p:txBody>
          <a:bodyPr/>
          <a:lstStyle/>
          <a:p>
            <a:pPr>
              <a:defRPr/>
            </a:pPr>
            <a:r>
              <a:rPr lang="en-US" dirty="0" smtClean="0"/>
              <a:t> </a:t>
            </a:r>
            <a:fld id="{8FA2B643-7151-4BF4-8631-8025939CE6F0}" type="slidenum">
              <a:rPr lang="en-US" smtClean="0"/>
              <a:pPr>
                <a:defRPr/>
              </a:pPr>
              <a:t>3</a:t>
            </a:fld>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r>
              <a:rPr lang="en-US" smtClean="0"/>
              <a:t>Baselining and Best Business Practices</a:t>
            </a:r>
          </a:p>
        </p:txBody>
      </p:sp>
      <p:sp>
        <p:nvSpPr>
          <p:cNvPr id="36867" name="Rectangle 7"/>
          <p:cNvSpPr>
            <a:spLocks noGrp="1" noChangeArrowheads="1"/>
          </p:cNvSpPr>
          <p:nvPr>
            <p:ph type="body" idx="1"/>
          </p:nvPr>
        </p:nvSpPr>
        <p:spPr/>
        <p:txBody>
          <a:bodyPr/>
          <a:lstStyle/>
          <a:p>
            <a:r>
              <a:rPr lang="en-US" smtClean="0"/>
              <a:t>Baselining and best practices are solid methods for collecting security practices, but provide less detail than a complete methodology</a:t>
            </a:r>
          </a:p>
          <a:p>
            <a:r>
              <a:rPr lang="en-US" smtClean="0"/>
              <a:t>Possible to gain information by baselining and using best practices and thus work backwards to an effective design </a:t>
            </a:r>
          </a:p>
          <a:p>
            <a:r>
              <a:rPr lang="en-US" smtClean="0"/>
              <a:t>The Federal Agency Security Practices (FASP) site (http://csrc.nist.gov/groups/SMA/fasp) is designed to provide best practices for public agencies and is adapted easily to private institutions</a:t>
            </a:r>
          </a:p>
        </p:txBody>
      </p:sp>
      <p:sp>
        <p:nvSpPr>
          <p:cNvPr id="36868" name="Footer Placeholder 4"/>
          <p:cNvSpPr>
            <a:spLocks noGrp="1"/>
          </p:cNvSpPr>
          <p:nvPr>
            <p:ph type="ftr" sz="quarter" idx="10"/>
          </p:nvPr>
        </p:nvSpPr>
        <p:spPr>
          <a:noFill/>
        </p:spPr>
        <p:txBody>
          <a:bodyPr/>
          <a:lstStyle/>
          <a:p>
            <a:r>
              <a:rPr lang="en-US" smtClean="0"/>
              <a:t>Principles of Information Security, Fourth Edition</a:t>
            </a:r>
          </a:p>
        </p:txBody>
      </p:sp>
      <p:sp>
        <p:nvSpPr>
          <p:cNvPr id="26629" name="Slide Number Placeholder 5"/>
          <p:cNvSpPr>
            <a:spLocks noGrp="1"/>
          </p:cNvSpPr>
          <p:nvPr>
            <p:ph type="sldNum" sz="quarter" idx="11"/>
          </p:nvPr>
        </p:nvSpPr>
        <p:spPr/>
        <p:txBody>
          <a:bodyPr/>
          <a:lstStyle/>
          <a:p>
            <a:pPr>
              <a:defRPr/>
            </a:pPr>
            <a:r>
              <a:rPr lang="en-US" dirty="0" smtClean="0"/>
              <a:t> </a:t>
            </a:r>
            <a:fld id="{DE3379C3-6C1D-4546-A0BB-48A33A398984}" type="slidenum">
              <a:rPr lang="en-US" smtClean="0"/>
              <a:pPr>
                <a:defRPr/>
              </a:pPr>
              <a:t>30</a:t>
            </a:fld>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r>
              <a:rPr lang="en-US" smtClean="0"/>
              <a:t>Design of Security Architecture</a:t>
            </a:r>
          </a:p>
        </p:txBody>
      </p:sp>
      <p:sp>
        <p:nvSpPr>
          <p:cNvPr id="37891" name="Rectangle 7"/>
          <p:cNvSpPr>
            <a:spLocks noGrp="1" noChangeArrowheads="1"/>
          </p:cNvSpPr>
          <p:nvPr>
            <p:ph type="body" idx="1"/>
          </p:nvPr>
        </p:nvSpPr>
        <p:spPr/>
        <p:txBody>
          <a:bodyPr/>
          <a:lstStyle/>
          <a:p>
            <a:r>
              <a:rPr lang="en-US" smtClean="0"/>
              <a:t>Spheres of security: foundation of the security framework</a:t>
            </a:r>
          </a:p>
          <a:p>
            <a:r>
              <a:rPr lang="en-US" smtClean="0"/>
              <a:t>Levels of controls</a:t>
            </a:r>
          </a:p>
          <a:p>
            <a:pPr lvl="1"/>
            <a:r>
              <a:rPr lang="en-US" smtClean="0"/>
              <a:t>Management controls cover security processes designed by strategic planners and performed by security administration</a:t>
            </a:r>
          </a:p>
          <a:p>
            <a:pPr lvl="1"/>
            <a:r>
              <a:rPr lang="en-US" smtClean="0"/>
              <a:t>Operational controls deal with operational functionality of security in organization</a:t>
            </a:r>
          </a:p>
          <a:p>
            <a:pPr lvl="1"/>
            <a:r>
              <a:rPr lang="en-US" smtClean="0"/>
              <a:t>Technical controls address tactical and technical implementations related to designing and implementing security in organization</a:t>
            </a:r>
          </a:p>
        </p:txBody>
      </p:sp>
      <p:sp>
        <p:nvSpPr>
          <p:cNvPr id="37892" name="Footer Placeholder 4"/>
          <p:cNvSpPr>
            <a:spLocks noGrp="1"/>
          </p:cNvSpPr>
          <p:nvPr>
            <p:ph type="ftr" sz="quarter" idx="10"/>
          </p:nvPr>
        </p:nvSpPr>
        <p:spPr>
          <a:noFill/>
        </p:spPr>
        <p:txBody>
          <a:bodyPr/>
          <a:lstStyle/>
          <a:p>
            <a:r>
              <a:rPr lang="en-US" smtClean="0"/>
              <a:t>Principles of Information Security, Fourth Edition</a:t>
            </a:r>
          </a:p>
        </p:txBody>
      </p:sp>
      <p:sp>
        <p:nvSpPr>
          <p:cNvPr id="28677" name="Slide Number Placeholder 5"/>
          <p:cNvSpPr>
            <a:spLocks noGrp="1"/>
          </p:cNvSpPr>
          <p:nvPr>
            <p:ph type="sldNum" sz="quarter" idx="11"/>
          </p:nvPr>
        </p:nvSpPr>
        <p:spPr/>
        <p:txBody>
          <a:bodyPr/>
          <a:lstStyle/>
          <a:p>
            <a:pPr>
              <a:defRPr/>
            </a:pPr>
            <a:r>
              <a:rPr lang="en-US" dirty="0" smtClean="0"/>
              <a:t> </a:t>
            </a:r>
            <a:fld id="{340927B7-EBBE-4419-AFC9-77C01FFB94F5}" type="slidenum">
              <a:rPr lang="en-US" smtClean="0"/>
              <a:pPr>
                <a:defRPr/>
              </a:pPr>
              <a:t>31</a:t>
            </a:fld>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p:spPr>
        <p:txBody>
          <a:bodyPr/>
          <a:lstStyle/>
          <a:p>
            <a:r>
              <a:rPr lang="en-US" smtClean="0"/>
              <a:t>Principles of Information Security, Fourth Edition</a:t>
            </a:r>
          </a:p>
        </p:txBody>
      </p:sp>
      <p:sp>
        <p:nvSpPr>
          <p:cNvPr id="27653" name="Slide Number Placeholder 5"/>
          <p:cNvSpPr>
            <a:spLocks noGrp="1"/>
          </p:cNvSpPr>
          <p:nvPr>
            <p:ph type="sldNum" sz="quarter" idx="11"/>
          </p:nvPr>
        </p:nvSpPr>
        <p:spPr/>
        <p:txBody>
          <a:bodyPr/>
          <a:lstStyle/>
          <a:p>
            <a:pPr>
              <a:defRPr/>
            </a:pPr>
            <a:r>
              <a:rPr lang="en-US" dirty="0" smtClean="0"/>
              <a:t> </a:t>
            </a:r>
            <a:fld id="{5653C17C-E212-4808-A48F-F0844C5B10DB}" type="slidenum">
              <a:rPr lang="en-US" smtClean="0"/>
              <a:pPr>
                <a:defRPr/>
              </a:pPr>
              <a:t>32</a:t>
            </a:fld>
            <a:endParaRPr lang="en-US" dirty="0" smtClean="0"/>
          </a:p>
        </p:txBody>
      </p:sp>
      <p:pic>
        <p:nvPicPr>
          <p:cNvPr id="38916" name="Picture 6"/>
          <p:cNvPicPr>
            <a:picLocks noChangeAspect="1" noChangeArrowheads="1"/>
          </p:cNvPicPr>
          <p:nvPr/>
        </p:nvPicPr>
        <p:blipFill>
          <a:blip r:embed="rId3"/>
          <a:srcRect/>
          <a:stretch>
            <a:fillRect/>
          </a:stretch>
        </p:blipFill>
        <p:spPr bwMode="auto">
          <a:xfrm>
            <a:off x="0" y="381000"/>
            <a:ext cx="9144000" cy="4876800"/>
          </a:xfrm>
          <a:prstGeom prst="rect">
            <a:avLst/>
          </a:prstGeom>
          <a:noFill/>
          <a:ln w="9525">
            <a:noFill/>
            <a:miter lim="800000"/>
            <a:headEnd/>
            <a:tailEnd/>
          </a:ln>
        </p:spPr>
      </p:pic>
      <p:sp>
        <p:nvSpPr>
          <p:cNvPr id="38917" name="Rectangle 3"/>
          <p:cNvSpPr>
            <a:spLocks noChangeArrowheads="1"/>
          </p:cNvSpPr>
          <p:nvPr/>
        </p:nvSpPr>
        <p:spPr bwMode="auto">
          <a:xfrm>
            <a:off x="2938463" y="5257800"/>
            <a:ext cx="3313112" cy="369888"/>
          </a:xfrm>
          <a:prstGeom prst="rect">
            <a:avLst/>
          </a:prstGeom>
          <a:noFill/>
          <a:ln w="9525">
            <a:noFill/>
            <a:miter lim="800000"/>
            <a:headEnd/>
            <a:tailEnd/>
          </a:ln>
        </p:spPr>
        <p:txBody>
          <a:bodyPr wrap="none">
            <a:spAutoFit/>
          </a:bodyPr>
          <a:lstStyle/>
          <a:p>
            <a:r>
              <a:rPr lang="en-US"/>
              <a:t>Figure 5-8 Spheres of Security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r>
              <a:rPr lang="en-US" smtClean="0"/>
              <a:t>Design of Security Architecture (cont’d.)</a:t>
            </a:r>
          </a:p>
        </p:txBody>
      </p:sp>
      <p:sp>
        <p:nvSpPr>
          <p:cNvPr id="39939" name="Rectangle 7"/>
          <p:cNvSpPr>
            <a:spLocks noGrp="1" noChangeArrowheads="1"/>
          </p:cNvSpPr>
          <p:nvPr>
            <p:ph type="body" idx="1"/>
          </p:nvPr>
        </p:nvSpPr>
        <p:spPr/>
        <p:txBody>
          <a:bodyPr/>
          <a:lstStyle/>
          <a:p>
            <a:r>
              <a:rPr lang="en-US" smtClean="0"/>
              <a:t>Defense in depth</a:t>
            </a:r>
          </a:p>
          <a:p>
            <a:pPr lvl="1"/>
            <a:r>
              <a:rPr lang="en-US" smtClean="0"/>
              <a:t>Implementation of security in layers</a:t>
            </a:r>
          </a:p>
          <a:p>
            <a:pPr lvl="1"/>
            <a:r>
              <a:rPr lang="en-US" smtClean="0"/>
              <a:t>Requires that organization establish sufficient security controls and safeguards so that an intruder faces multiple layers of controls</a:t>
            </a:r>
          </a:p>
          <a:p>
            <a:r>
              <a:rPr lang="en-US" smtClean="0"/>
              <a:t>Security perimeter</a:t>
            </a:r>
          </a:p>
          <a:p>
            <a:pPr lvl="1"/>
            <a:r>
              <a:rPr lang="en-US" smtClean="0"/>
              <a:t>Point at which an organization’s security protection ends and outside world begins</a:t>
            </a:r>
          </a:p>
          <a:p>
            <a:pPr lvl="1"/>
            <a:r>
              <a:rPr lang="en-US" smtClean="0"/>
              <a:t>Does not apply to internal attacks from employee threats or on-site physical threats</a:t>
            </a:r>
          </a:p>
        </p:txBody>
      </p:sp>
      <p:sp>
        <p:nvSpPr>
          <p:cNvPr id="39940" name="Footer Placeholder 4"/>
          <p:cNvSpPr>
            <a:spLocks noGrp="1"/>
          </p:cNvSpPr>
          <p:nvPr>
            <p:ph type="ftr" sz="quarter" idx="10"/>
          </p:nvPr>
        </p:nvSpPr>
        <p:spPr>
          <a:noFill/>
        </p:spPr>
        <p:txBody>
          <a:bodyPr/>
          <a:lstStyle/>
          <a:p>
            <a:r>
              <a:rPr lang="en-US" smtClean="0"/>
              <a:t>Principles of Information Security, Fourth Edition</a:t>
            </a:r>
          </a:p>
        </p:txBody>
      </p:sp>
      <p:sp>
        <p:nvSpPr>
          <p:cNvPr id="29701" name="Slide Number Placeholder 5"/>
          <p:cNvSpPr>
            <a:spLocks noGrp="1"/>
          </p:cNvSpPr>
          <p:nvPr>
            <p:ph type="sldNum" sz="quarter" idx="11"/>
          </p:nvPr>
        </p:nvSpPr>
        <p:spPr/>
        <p:txBody>
          <a:bodyPr/>
          <a:lstStyle/>
          <a:p>
            <a:pPr>
              <a:defRPr/>
            </a:pPr>
            <a:r>
              <a:rPr lang="en-US" dirty="0" smtClean="0"/>
              <a:t> </a:t>
            </a:r>
            <a:fld id="{573B2777-EB93-421B-9E64-73107FC8A223}" type="slidenum">
              <a:rPr lang="en-US" smtClean="0"/>
              <a:pPr>
                <a:defRPr/>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r>
              <a:rPr lang="en-US" smtClean="0"/>
              <a:t>Design of Security Architecture (cont’d.)</a:t>
            </a:r>
          </a:p>
        </p:txBody>
      </p:sp>
      <p:sp>
        <p:nvSpPr>
          <p:cNvPr id="40963" name="Rectangle 7"/>
          <p:cNvSpPr>
            <a:spLocks noGrp="1" noChangeArrowheads="1"/>
          </p:cNvSpPr>
          <p:nvPr>
            <p:ph type="body" idx="1"/>
          </p:nvPr>
        </p:nvSpPr>
        <p:spPr/>
        <p:txBody>
          <a:bodyPr/>
          <a:lstStyle/>
          <a:p>
            <a:r>
              <a:rPr lang="en-US" smtClean="0"/>
              <a:t>Firewall: device that selectively discriminates against information flowing in or out of organization </a:t>
            </a:r>
          </a:p>
          <a:p>
            <a:r>
              <a:rPr lang="en-US" smtClean="0"/>
              <a:t>DMZs: no-man’s land between inside and outside networks where some place Web servers </a:t>
            </a:r>
          </a:p>
          <a:p>
            <a:r>
              <a:rPr lang="en-US" smtClean="0"/>
              <a:t>Proxy servers: performs actions on behalf of another system </a:t>
            </a:r>
          </a:p>
          <a:p>
            <a:r>
              <a:rPr lang="en-US" smtClean="0"/>
              <a:t>Intrusion detection systems (IDSs): in effort to detect unauthorized activity within inner network, or on individual machines, organization may wish to implement an IDS</a:t>
            </a:r>
          </a:p>
        </p:txBody>
      </p:sp>
      <p:sp>
        <p:nvSpPr>
          <p:cNvPr id="40964" name="Footer Placeholder 4"/>
          <p:cNvSpPr>
            <a:spLocks noGrp="1"/>
          </p:cNvSpPr>
          <p:nvPr>
            <p:ph type="ftr" sz="quarter" idx="10"/>
          </p:nvPr>
        </p:nvSpPr>
        <p:spPr>
          <a:noFill/>
        </p:spPr>
        <p:txBody>
          <a:bodyPr/>
          <a:lstStyle/>
          <a:p>
            <a:r>
              <a:rPr lang="en-US" smtClean="0"/>
              <a:t>Principles of Information Security, Fourth Edition</a:t>
            </a:r>
          </a:p>
        </p:txBody>
      </p:sp>
      <p:sp>
        <p:nvSpPr>
          <p:cNvPr id="30725" name="Slide Number Placeholder 5"/>
          <p:cNvSpPr>
            <a:spLocks noGrp="1"/>
          </p:cNvSpPr>
          <p:nvPr>
            <p:ph type="sldNum" sz="quarter" idx="11"/>
          </p:nvPr>
        </p:nvSpPr>
        <p:spPr/>
        <p:txBody>
          <a:bodyPr/>
          <a:lstStyle/>
          <a:p>
            <a:pPr>
              <a:defRPr/>
            </a:pPr>
            <a:r>
              <a:rPr lang="en-US" dirty="0" smtClean="0"/>
              <a:t> </a:t>
            </a:r>
            <a:fld id="{51F1E52B-F956-4B6A-B370-B6AB8341D560}" type="slidenum">
              <a:rPr lang="en-US" smtClean="0"/>
              <a:pPr>
                <a:defRPr/>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0"/>
          </p:nvPr>
        </p:nvSpPr>
        <p:spPr>
          <a:noFill/>
        </p:spPr>
        <p:txBody>
          <a:bodyPr/>
          <a:lstStyle/>
          <a:p>
            <a:r>
              <a:rPr lang="en-US" smtClean="0"/>
              <a:t>Principles of Information Security, Fourth Edition</a:t>
            </a:r>
          </a:p>
        </p:txBody>
      </p:sp>
      <p:sp>
        <p:nvSpPr>
          <p:cNvPr id="31749" name="Slide Number Placeholder 5"/>
          <p:cNvSpPr>
            <a:spLocks noGrp="1"/>
          </p:cNvSpPr>
          <p:nvPr>
            <p:ph type="sldNum" sz="quarter" idx="11"/>
          </p:nvPr>
        </p:nvSpPr>
        <p:spPr/>
        <p:txBody>
          <a:bodyPr/>
          <a:lstStyle/>
          <a:p>
            <a:pPr>
              <a:defRPr/>
            </a:pPr>
            <a:r>
              <a:rPr lang="en-US" dirty="0" smtClean="0"/>
              <a:t> </a:t>
            </a:r>
            <a:fld id="{0CD650AA-26B4-47F2-85C1-3A039C2DBCF1}" type="slidenum">
              <a:rPr lang="en-US" smtClean="0"/>
              <a:pPr>
                <a:defRPr/>
              </a:pPr>
              <a:t>35</a:t>
            </a:fld>
            <a:endParaRPr lang="en-US" dirty="0" smtClean="0"/>
          </a:p>
        </p:txBody>
      </p:sp>
      <p:pic>
        <p:nvPicPr>
          <p:cNvPr id="41988" name="Picture 5"/>
          <p:cNvPicPr>
            <a:picLocks noChangeAspect="1" noChangeArrowheads="1"/>
          </p:cNvPicPr>
          <p:nvPr/>
        </p:nvPicPr>
        <p:blipFill>
          <a:blip r:embed="rId3"/>
          <a:srcRect/>
          <a:stretch>
            <a:fillRect/>
          </a:stretch>
        </p:blipFill>
        <p:spPr bwMode="auto">
          <a:xfrm>
            <a:off x="0" y="304800"/>
            <a:ext cx="9161992" cy="4648200"/>
          </a:xfrm>
          <a:prstGeom prst="rect">
            <a:avLst/>
          </a:prstGeom>
          <a:noFill/>
          <a:ln w="9525">
            <a:noFill/>
            <a:miter lim="800000"/>
            <a:headEnd/>
            <a:tailEnd/>
          </a:ln>
        </p:spPr>
      </p:pic>
      <p:sp>
        <p:nvSpPr>
          <p:cNvPr id="41989" name="Rectangle 1"/>
          <p:cNvSpPr>
            <a:spLocks noChangeArrowheads="1"/>
          </p:cNvSpPr>
          <p:nvPr/>
        </p:nvSpPr>
        <p:spPr bwMode="auto">
          <a:xfrm>
            <a:off x="3155950" y="5029200"/>
            <a:ext cx="3082925" cy="369888"/>
          </a:xfrm>
          <a:prstGeom prst="rect">
            <a:avLst/>
          </a:prstGeom>
          <a:noFill/>
          <a:ln w="9525">
            <a:noFill/>
            <a:miter lim="800000"/>
            <a:headEnd/>
            <a:tailEnd/>
          </a:ln>
        </p:spPr>
        <p:txBody>
          <a:bodyPr wrap="none">
            <a:spAutoFit/>
          </a:bodyPr>
          <a:lstStyle/>
          <a:p>
            <a:r>
              <a:rPr lang="en-US"/>
              <a:t>Figure 5-9 Defense in Depth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p>
            <a:r>
              <a:rPr lang="en-US" smtClean="0"/>
              <a:t>Principles of Information Security, Fourth Edition</a:t>
            </a:r>
          </a:p>
        </p:txBody>
      </p:sp>
      <p:sp>
        <p:nvSpPr>
          <p:cNvPr id="3" name="Slide Number Placeholder 2"/>
          <p:cNvSpPr>
            <a:spLocks noGrp="1"/>
          </p:cNvSpPr>
          <p:nvPr>
            <p:ph type="sldNum" sz="quarter" idx="11"/>
          </p:nvPr>
        </p:nvSpPr>
        <p:spPr/>
        <p:txBody>
          <a:bodyPr/>
          <a:lstStyle/>
          <a:p>
            <a:pPr>
              <a:defRPr/>
            </a:pPr>
            <a:fld id="{5349A475-3F47-4BD3-91FE-31D5F34FC9A1}" type="slidenum">
              <a:rPr lang="en-US" smtClean="0"/>
              <a:pPr>
                <a:defRPr/>
              </a:pPr>
              <a:t>36</a:t>
            </a:fld>
            <a:endParaRPr lang="en-US" dirty="0"/>
          </a:p>
        </p:txBody>
      </p:sp>
      <p:pic>
        <p:nvPicPr>
          <p:cNvPr id="43012" name="Picture 2"/>
          <p:cNvPicPr>
            <a:picLocks noChangeAspect="1" noChangeArrowheads="1"/>
          </p:cNvPicPr>
          <p:nvPr/>
        </p:nvPicPr>
        <p:blipFill>
          <a:blip r:embed="rId2"/>
          <a:srcRect/>
          <a:stretch>
            <a:fillRect/>
          </a:stretch>
        </p:blipFill>
        <p:spPr bwMode="auto">
          <a:xfrm>
            <a:off x="457200" y="381000"/>
            <a:ext cx="8381999" cy="5443538"/>
          </a:xfrm>
          <a:prstGeom prst="rect">
            <a:avLst/>
          </a:prstGeom>
          <a:noFill/>
          <a:ln w="9525">
            <a:noFill/>
            <a:miter lim="800000"/>
            <a:headEnd/>
            <a:tailEnd/>
          </a:ln>
        </p:spPr>
      </p:pic>
      <p:sp>
        <p:nvSpPr>
          <p:cNvPr id="43013" name="Rectangle 4"/>
          <p:cNvSpPr>
            <a:spLocks noChangeArrowheads="1"/>
          </p:cNvSpPr>
          <p:nvPr/>
        </p:nvSpPr>
        <p:spPr bwMode="auto">
          <a:xfrm>
            <a:off x="2851150" y="5878513"/>
            <a:ext cx="3441700" cy="369887"/>
          </a:xfrm>
          <a:prstGeom prst="rect">
            <a:avLst/>
          </a:prstGeom>
          <a:noFill/>
          <a:ln w="9525">
            <a:noFill/>
            <a:miter lim="800000"/>
            <a:headEnd/>
            <a:tailEnd/>
          </a:ln>
        </p:spPr>
        <p:txBody>
          <a:bodyPr wrap="none">
            <a:spAutoFit/>
          </a:bodyPr>
          <a:lstStyle/>
          <a:p>
            <a:r>
              <a:rPr lang="en-US"/>
              <a:t>Figure 5-10 Security Perimeters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p>
            <a:r>
              <a:rPr lang="en-US" smtClean="0"/>
              <a:t>Principles of Information Security, Fourth Edition</a:t>
            </a:r>
          </a:p>
        </p:txBody>
      </p:sp>
      <p:sp>
        <p:nvSpPr>
          <p:cNvPr id="3" name="Slide Number Placeholder 2"/>
          <p:cNvSpPr>
            <a:spLocks noGrp="1"/>
          </p:cNvSpPr>
          <p:nvPr>
            <p:ph type="sldNum" sz="quarter" idx="11"/>
          </p:nvPr>
        </p:nvSpPr>
        <p:spPr/>
        <p:txBody>
          <a:bodyPr/>
          <a:lstStyle/>
          <a:p>
            <a:pPr>
              <a:defRPr/>
            </a:pPr>
            <a:fld id="{CCED6E5F-3C56-40A9-BD88-CBFE39A13F0E}" type="slidenum">
              <a:rPr lang="en-US" smtClean="0"/>
              <a:pPr>
                <a:defRPr/>
              </a:pPr>
              <a:t>37</a:t>
            </a:fld>
            <a:endParaRPr lang="en-US" dirty="0"/>
          </a:p>
        </p:txBody>
      </p:sp>
      <p:pic>
        <p:nvPicPr>
          <p:cNvPr id="44036" name="Picture 2"/>
          <p:cNvPicPr>
            <a:picLocks noChangeAspect="1" noChangeArrowheads="1"/>
          </p:cNvPicPr>
          <p:nvPr/>
        </p:nvPicPr>
        <p:blipFill>
          <a:blip r:embed="rId2"/>
          <a:srcRect/>
          <a:stretch>
            <a:fillRect/>
          </a:stretch>
        </p:blipFill>
        <p:spPr bwMode="auto">
          <a:xfrm>
            <a:off x="304800" y="533400"/>
            <a:ext cx="8648700" cy="5114925"/>
          </a:xfrm>
          <a:prstGeom prst="rect">
            <a:avLst/>
          </a:prstGeom>
          <a:noFill/>
          <a:ln w="9525">
            <a:noFill/>
            <a:miter lim="800000"/>
            <a:headEnd/>
            <a:tailEnd/>
          </a:ln>
        </p:spPr>
      </p:pic>
      <p:sp>
        <p:nvSpPr>
          <p:cNvPr id="44037" name="Rectangle 4"/>
          <p:cNvSpPr>
            <a:spLocks noChangeArrowheads="1"/>
          </p:cNvSpPr>
          <p:nvPr/>
        </p:nvSpPr>
        <p:spPr bwMode="auto">
          <a:xfrm>
            <a:off x="2209800" y="5954713"/>
            <a:ext cx="5257800" cy="369887"/>
          </a:xfrm>
          <a:prstGeom prst="rect">
            <a:avLst/>
          </a:prstGeom>
          <a:noFill/>
          <a:ln w="9525">
            <a:noFill/>
            <a:miter lim="800000"/>
            <a:headEnd/>
            <a:tailEnd/>
          </a:ln>
        </p:spPr>
        <p:txBody>
          <a:bodyPr>
            <a:spAutoFit/>
          </a:bodyPr>
          <a:lstStyle/>
          <a:p>
            <a:r>
              <a:rPr lang="en-US"/>
              <a:t>Figure 5-11 Firewalls, Proxy Servers, and DMZs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smtClean="0"/>
              <a:t>Security Education, Training, and Awareness Program</a:t>
            </a:r>
          </a:p>
        </p:txBody>
      </p:sp>
      <p:sp>
        <p:nvSpPr>
          <p:cNvPr id="45059" name="Rectangle 5"/>
          <p:cNvSpPr>
            <a:spLocks noGrp="1" noChangeArrowheads="1"/>
          </p:cNvSpPr>
          <p:nvPr>
            <p:ph type="body" idx="1"/>
          </p:nvPr>
        </p:nvSpPr>
        <p:spPr/>
        <p:txBody>
          <a:bodyPr/>
          <a:lstStyle/>
          <a:p>
            <a:r>
              <a:rPr lang="en-US" smtClean="0"/>
              <a:t>As soon as general security policy exists, policies to implement security education, training, and awareness (SETA) program should follow</a:t>
            </a:r>
          </a:p>
          <a:p>
            <a:r>
              <a:rPr lang="en-US" smtClean="0"/>
              <a:t>SETA is a control measure designed to reduce accidental security breaches</a:t>
            </a:r>
          </a:p>
          <a:p>
            <a:r>
              <a:rPr lang="en-US" smtClean="0"/>
              <a:t>Security education and training builds on the general knowledge the employees must possess to do their jobs, familiarizing them with the way to do their jobs securely</a:t>
            </a:r>
          </a:p>
          <a:p>
            <a:r>
              <a:rPr lang="en-US" smtClean="0"/>
              <a:t>The SETA program consists of: security education; security training; and security awareness</a:t>
            </a:r>
          </a:p>
        </p:txBody>
      </p:sp>
      <p:sp>
        <p:nvSpPr>
          <p:cNvPr id="45060" name="Footer Placeholder 4"/>
          <p:cNvSpPr>
            <a:spLocks noGrp="1"/>
          </p:cNvSpPr>
          <p:nvPr>
            <p:ph type="ftr" sz="quarter" idx="10"/>
          </p:nvPr>
        </p:nvSpPr>
        <p:spPr>
          <a:noFill/>
        </p:spPr>
        <p:txBody>
          <a:bodyPr/>
          <a:lstStyle/>
          <a:p>
            <a:r>
              <a:rPr lang="en-US" smtClean="0"/>
              <a:t>Principles of Information Security, Fourth Edition</a:t>
            </a:r>
          </a:p>
        </p:txBody>
      </p:sp>
      <p:sp>
        <p:nvSpPr>
          <p:cNvPr id="32773" name="Slide Number Placeholder 5"/>
          <p:cNvSpPr>
            <a:spLocks noGrp="1"/>
          </p:cNvSpPr>
          <p:nvPr>
            <p:ph type="sldNum" sz="quarter" idx="11"/>
          </p:nvPr>
        </p:nvSpPr>
        <p:spPr/>
        <p:txBody>
          <a:bodyPr/>
          <a:lstStyle/>
          <a:p>
            <a:pPr>
              <a:defRPr/>
            </a:pPr>
            <a:r>
              <a:rPr lang="en-US" dirty="0" smtClean="0"/>
              <a:t> </a:t>
            </a:r>
            <a:fld id="{864D8051-C252-4F82-B60C-9EC61159EACE}" type="slidenum">
              <a:rPr lang="en-US" smtClean="0"/>
              <a:pPr>
                <a:defRPr/>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smtClean="0"/>
              <a:t>Security Education</a:t>
            </a:r>
          </a:p>
        </p:txBody>
      </p:sp>
      <p:sp>
        <p:nvSpPr>
          <p:cNvPr id="46083" name="Rectangle 5"/>
          <p:cNvSpPr>
            <a:spLocks noGrp="1" noChangeArrowheads="1"/>
          </p:cNvSpPr>
          <p:nvPr>
            <p:ph type="body" idx="1"/>
          </p:nvPr>
        </p:nvSpPr>
        <p:spPr/>
        <p:txBody>
          <a:bodyPr/>
          <a:lstStyle/>
          <a:p>
            <a:r>
              <a:rPr lang="en-US" smtClean="0"/>
              <a:t>Everyone in an organization needs to be trained and aware of information security; not every member needs formal degree or certificate in information security</a:t>
            </a:r>
          </a:p>
          <a:p>
            <a:r>
              <a:rPr lang="en-US" smtClean="0"/>
              <a:t>When formal education for individuals in security is needed, an employee can identify curriculum available from local institutions of higher learning or continuing education</a:t>
            </a:r>
          </a:p>
          <a:p>
            <a:r>
              <a:rPr lang="en-US" smtClean="0"/>
              <a:t>A number of universities have formal coursework in information security</a:t>
            </a:r>
          </a:p>
        </p:txBody>
      </p:sp>
      <p:sp>
        <p:nvSpPr>
          <p:cNvPr id="46084" name="Footer Placeholder 4"/>
          <p:cNvSpPr>
            <a:spLocks noGrp="1"/>
          </p:cNvSpPr>
          <p:nvPr>
            <p:ph type="ftr" sz="quarter" idx="10"/>
          </p:nvPr>
        </p:nvSpPr>
        <p:spPr>
          <a:noFill/>
        </p:spPr>
        <p:txBody>
          <a:bodyPr/>
          <a:lstStyle/>
          <a:p>
            <a:r>
              <a:rPr lang="en-US" smtClean="0"/>
              <a:t>Principles of Information Security, Fourth Edition</a:t>
            </a:r>
          </a:p>
        </p:txBody>
      </p:sp>
      <p:sp>
        <p:nvSpPr>
          <p:cNvPr id="33797" name="Slide Number Placeholder 5"/>
          <p:cNvSpPr>
            <a:spLocks noGrp="1"/>
          </p:cNvSpPr>
          <p:nvPr>
            <p:ph type="sldNum" sz="quarter" idx="11"/>
          </p:nvPr>
        </p:nvSpPr>
        <p:spPr/>
        <p:txBody>
          <a:bodyPr/>
          <a:lstStyle/>
          <a:p>
            <a:pPr>
              <a:defRPr/>
            </a:pPr>
            <a:r>
              <a:rPr lang="en-US" dirty="0" smtClean="0"/>
              <a:t> </a:t>
            </a:r>
            <a:fld id="{FE20F2E4-6D3C-4B4E-8092-81FAC10B92B6}" type="slidenum">
              <a:rPr lang="en-US" smtClean="0"/>
              <a:pPr>
                <a:defRPr/>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r>
              <a:rPr lang="en-US" smtClean="0"/>
              <a:t>Introduction</a:t>
            </a:r>
          </a:p>
        </p:txBody>
      </p:sp>
      <p:sp>
        <p:nvSpPr>
          <p:cNvPr id="12291" name="Rectangle 7"/>
          <p:cNvSpPr>
            <a:spLocks noGrp="1" noChangeArrowheads="1"/>
          </p:cNvSpPr>
          <p:nvPr>
            <p:ph type="body" idx="1"/>
          </p:nvPr>
        </p:nvSpPr>
        <p:spPr/>
        <p:txBody>
          <a:bodyPr/>
          <a:lstStyle/>
          <a:p>
            <a:r>
              <a:rPr lang="en-US" smtClean="0"/>
              <a:t>Creation of information security program begins with creation and/or review of an organization’s information security policies, standards, and practices</a:t>
            </a:r>
          </a:p>
          <a:p>
            <a:r>
              <a:rPr lang="en-US" smtClean="0"/>
              <a:t>Then, selection or creation of information security architecture and the development and use of a detailed information security blueprint creates a plan for future success</a:t>
            </a:r>
          </a:p>
          <a:p>
            <a:r>
              <a:rPr lang="en-US" smtClean="0"/>
              <a:t>Without policy, blueprints, and planning, an organization is unable to meet information security needs of various communities of interest</a:t>
            </a:r>
          </a:p>
        </p:txBody>
      </p:sp>
      <p:sp>
        <p:nvSpPr>
          <p:cNvPr id="12292" name="Footer Placeholder 4"/>
          <p:cNvSpPr>
            <a:spLocks noGrp="1"/>
          </p:cNvSpPr>
          <p:nvPr>
            <p:ph type="ftr" sz="quarter" idx="10"/>
          </p:nvPr>
        </p:nvSpPr>
        <p:spPr>
          <a:noFill/>
        </p:spPr>
        <p:txBody>
          <a:bodyPr/>
          <a:lstStyle/>
          <a:p>
            <a:r>
              <a:rPr lang="en-US" smtClean="0"/>
              <a:t>Principles of Information Security, Fourth Edition</a:t>
            </a:r>
          </a:p>
        </p:txBody>
      </p:sp>
      <p:sp>
        <p:nvSpPr>
          <p:cNvPr id="12293" name="Slide Number Placeholder 5"/>
          <p:cNvSpPr>
            <a:spLocks noGrp="1"/>
          </p:cNvSpPr>
          <p:nvPr>
            <p:ph type="sldNum" sz="quarter" idx="11"/>
          </p:nvPr>
        </p:nvSpPr>
        <p:spPr/>
        <p:txBody>
          <a:bodyPr/>
          <a:lstStyle/>
          <a:p>
            <a:pPr>
              <a:defRPr/>
            </a:pPr>
            <a:r>
              <a:rPr lang="en-US" dirty="0" smtClean="0"/>
              <a:t> </a:t>
            </a:r>
            <a:fld id="{09091B52-14D9-4C14-8207-1B4223C0519C}"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smtClean="0"/>
              <a:t>Security Training</a:t>
            </a:r>
          </a:p>
        </p:txBody>
      </p:sp>
      <p:sp>
        <p:nvSpPr>
          <p:cNvPr id="47107" name="Rectangle 5"/>
          <p:cNvSpPr>
            <a:spLocks noGrp="1" noChangeArrowheads="1"/>
          </p:cNvSpPr>
          <p:nvPr>
            <p:ph type="body" idx="1"/>
          </p:nvPr>
        </p:nvSpPr>
        <p:spPr/>
        <p:txBody>
          <a:bodyPr/>
          <a:lstStyle/>
          <a:p>
            <a:r>
              <a:rPr lang="en-US" smtClean="0"/>
              <a:t>Involves providing members of organization with detailed information and hands-on instruction designed to prepare them to perform their duties securely</a:t>
            </a:r>
          </a:p>
          <a:p>
            <a:r>
              <a:rPr lang="en-US" smtClean="0"/>
              <a:t>Management of information security can develop customized in-house training or outsource the training program</a:t>
            </a:r>
          </a:p>
          <a:p>
            <a:r>
              <a:rPr lang="en-US" smtClean="0"/>
              <a:t>Alternatives to formal training include conferences and programs offered through professional organizations</a:t>
            </a:r>
          </a:p>
        </p:txBody>
      </p:sp>
      <p:sp>
        <p:nvSpPr>
          <p:cNvPr id="47108" name="Footer Placeholder 4"/>
          <p:cNvSpPr>
            <a:spLocks noGrp="1"/>
          </p:cNvSpPr>
          <p:nvPr>
            <p:ph type="ftr" sz="quarter" idx="10"/>
          </p:nvPr>
        </p:nvSpPr>
        <p:spPr>
          <a:noFill/>
        </p:spPr>
        <p:txBody>
          <a:bodyPr/>
          <a:lstStyle/>
          <a:p>
            <a:r>
              <a:rPr lang="en-US" smtClean="0"/>
              <a:t>Principles of Information Security, Fourth Edition</a:t>
            </a:r>
          </a:p>
        </p:txBody>
      </p:sp>
      <p:sp>
        <p:nvSpPr>
          <p:cNvPr id="34821" name="Slide Number Placeholder 5"/>
          <p:cNvSpPr>
            <a:spLocks noGrp="1"/>
          </p:cNvSpPr>
          <p:nvPr>
            <p:ph type="sldNum" sz="quarter" idx="11"/>
          </p:nvPr>
        </p:nvSpPr>
        <p:spPr/>
        <p:txBody>
          <a:bodyPr/>
          <a:lstStyle/>
          <a:p>
            <a:pPr>
              <a:defRPr/>
            </a:pPr>
            <a:r>
              <a:rPr lang="en-US" dirty="0" smtClean="0"/>
              <a:t> </a:t>
            </a:r>
            <a:fld id="{A4F65618-8A39-4CE3-9993-ED00683F6B4C}" type="slidenum">
              <a:rPr lang="en-US" smtClean="0"/>
              <a:pPr>
                <a:defRPr/>
              </a:pPr>
              <a:t>40</a:t>
            </a:fld>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smtClean="0"/>
              <a:t>Security Awareness</a:t>
            </a:r>
          </a:p>
        </p:txBody>
      </p:sp>
      <p:sp>
        <p:nvSpPr>
          <p:cNvPr id="48131" name="Rectangle 5"/>
          <p:cNvSpPr>
            <a:spLocks noGrp="1" noChangeArrowheads="1"/>
          </p:cNvSpPr>
          <p:nvPr>
            <p:ph type="body" idx="1"/>
          </p:nvPr>
        </p:nvSpPr>
        <p:spPr/>
        <p:txBody>
          <a:bodyPr/>
          <a:lstStyle/>
          <a:p>
            <a:r>
              <a:rPr lang="en-US" smtClean="0"/>
              <a:t>One of least frequently implemented but most beneficial programs is the security awareness program</a:t>
            </a:r>
          </a:p>
          <a:p>
            <a:r>
              <a:rPr lang="en-US" smtClean="0"/>
              <a:t>Designed to keep information security at the forefront of users’ minds </a:t>
            </a:r>
          </a:p>
          <a:p>
            <a:r>
              <a:rPr lang="en-US" smtClean="0"/>
              <a:t>Need not be complicated or expensive</a:t>
            </a:r>
          </a:p>
          <a:p>
            <a:r>
              <a:rPr lang="en-US" smtClean="0"/>
              <a:t>If the program is not actively implemented, employees begin to “tune out” and risk of employee accidents and failures increases</a:t>
            </a:r>
          </a:p>
        </p:txBody>
      </p:sp>
      <p:sp>
        <p:nvSpPr>
          <p:cNvPr id="48132" name="Footer Placeholder 4"/>
          <p:cNvSpPr>
            <a:spLocks noGrp="1"/>
          </p:cNvSpPr>
          <p:nvPr>
            <p:ph type="ftr" sz="quarter" idx="10"/>
          </p:nvPr>
        </p:nvSpPr>
        <p:spPr>
          <a:noFill/>
        </p:spPr>
        <p:txBody>
          <a:bodyPr/>
          <a:lstStyle/>
          <a:p>
            <a:r>
              <a:rPr lang="en-US" smtClean="0"/>
              <a:t>Principles of Information Security, Fourth Edition</a:t>
            </a:r>
          </a:p>
        </p:txBody>
      </p:sp>
      <p:sp>
        <p:nvSpPr>
          <p:cNvPr id="35845" name="Slide Number Placeholder 5"/>
          <p:cNvSpPr>
            <a:spLocks noGrp="1"/>
          </p:cNvSpPr>
          <p:nvPr>
            <p:ph type="sldNum" sz="quarter" idx="11"/>
          </p:nvPr>
        </p:nvSpPr>
        <p:spPr/>
        <p:txBody>
          <a:bodyPr/>
          <a:lstStyle/>
          <a:p>
            <a:pPr>
              <a:defRPr/>
            </a:pPr>
            <a:r>
              <a:rPr lang="en-US" dirty="0" smtClean="0"/>
              <a:t> </a:t>
            </a:r>
            <a:fld id="{A3E76332-866A-46F7-AA86-A9AEC6849FDE}" type="slidenum">
              <a:rPr lang="en-US" smtClean="0"/>
              <a:pPr>
                <a:defRPr/>
              </a:pPr>
              <a:t>41</a:t>
            </a:fld>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smtClean="0"/>
              <a:t>Continuity Strategies</a:t>
            </a:r>
          </a:p>
        </p:txBody>
      </p:sp>
      <p:sp>
        <p:nvSpPr>
          <p:cNvPr id="49155" name="Rectangle 5"/>
          <p:cNvSpPr>
            <a:spLocks noGrp="1" noChangeArrowheads="1"/>
          </p:cNvSpPr>
          <p:nvPr>
            <p:ph type="body" idx="1"/>
          </p:nvPr>
        </p:nvSpPr>
        <p:spPr>
          <a:xfrm>
            <a:off x="533400" y="1600200"/>
            <a:ext cx="8077200" cy="4572000"/>
          </a:xfrm>
        </p:spPr>
        <p:txBody>
          <a:bodyPr/>
          <a:lstStyle/>
          <a:p>
            <a:r>
              <a:rPr lang="en-US" smtClean="0"/>
              <a:t>Incident response plans (IRPs); disaster recovery plans (DRPs); business continuity plans (BCPs)</a:t>
            </a:r>
          </a:p>
          <a:p>
            <a:r>
              <a:rPr lang="en-US" smtClean="0"/>
              <a:t>Primary functions of above plans </a:t>
            </a:r>
          </a:p>
          <a:p>
            <a:pPr lvl="1"/>
            <a:r>
              <a:rPr lang="en-US" smtClean="0"/>
              <a:t>IRP focuses on immediate response; if attack escalates or is disastrous, process changes to disaster recovery and BCP</a:t>
            </a:r>
          </a:p>
          <a:p>
            <a:pPr lvl="1"/>
            <a:r>
              <a:rPr lang="en-US" smtClean="0"/>
              <a:t>DRP typically focuses on restoring systems after disasters occur; as such, is closely associated with BCP</a:t>
            </a:r>
          </a:p>
          <a:p>
            <a:pPr lvl="1"/>
            <a:r>
              <a:rPr lang="en-US" smtClean="0"/>
              <a:t>BCP occurs concurrently with DRP when damage is major or long term, requiring more than simple restoration of information and information resources</a:t>
            </a:r>
          </a:p>
        </p:txBody>
      </p:sp>
      <p:sp>
        <p:nvSpPr>
          <p:cNvPr id="49156" name="Footer Placeholder 4"/>
          <p:cNvSpPr>
            <a:spLocks noGrp="1"/>
          </p:cNvSpPr>
          <p:nvPr>
            <p:ph type="ftr" sz="quarter" idx="10"/>
          </p:nvPr>
        </p:nvSpPr>
        <p:spPr>
          <a:noFill/>
        </p:spPr>
        <p:txBody>
          <a:bodyPr/>
          <a:lstStyle/>
          <a:p>
            <a:r>
              <a:rPr lang="en-US" smtClean="0"/>
              <a:t>Principles of Information Security, Fourth Edition</a:t>
            </a:r>
          </a:p>
        </p:txBody>
      </p:sp>
      <p:sp>
        <p:nvSpPr>
          <p:cNvPr id="36869" name="Slide Number Placeholder 5"/>
          <p:cNvSpPr>
            <a:spLocks noGrp="1"/>
          </p:cNvSpPr>
          <p:nvPr>
            <p:ph type="sldNum" sz="quarter" idx="11"/>
          </p:nvPr>
        </p:nvSpPr>
        <p:spPr/>
        <p:txBody>
          <a:bodyPr/>
          <a:lstStyle/>
          <a:p>
            <a:pPr>
              <a:defRPr/>
            </a:pPr>
            <a:r>
              <a:rPr lang="en-US" dirty="0" smtClean="0"/>
              <a:t> </a:t>
            </a:r>
            <a:fld id="{13C96350-7805-4C4B-9642-A00223950AC2}" type="slidenum">
              <a:rPr lang="en-US" smtClean="0"/>
              <a:pPr>
                <a:defRPr/>
              </a:pPr>
              <a:t>42</a:t>
            </a:fld>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0"/>
          </p:nvPr>
        </p:nvSpPr>
        <p:spPr>
          <a:noFill/>
        </p:spPr>
        <p:txBody>
          <a:bodyPr/>
          <a:lstStyle/>
          <a:p>
            <a:r>
              <a:rPr lang="en-US" smtClean="0"/>
              <a:t>Principles of Information Security, Fourth Edition</a:t>
            </a:r>
          </a:p>
        </p:txBody>
      </p:sp>
      <p:sp>
        <p:nvSpPr>
          <p:cNvPr id="37893" name="Slide Number Placeholder 5"/>
          <p:cNvSpPr>
            <a:spLocks noGrp="1"/>
          </p:cNvSpPr>
          <p:nvPr>
            <p:ph type="sldNum" sz="quarter" idx="11"/>
          </p:nvPr>
        </p:nvSpPr>
        <p:spPr/>
        <p:txBody>
          <a:bodyPr/>
          <a:lstStyle/>
          <a:p>
            <a:pPr>
              <a:defRPr/>
            </a:pPr>
            <a:r>
              <a:rPr lang="en-US" dirty="0" smtClean="0"/>
              <a:t> </a:t>
            </a:r>
            <a:fld id="{05CC9EF6-AB77-4B95-AF28-BF4D8779F997}" type="slidenum">
              <a:rPr lang="en-US" smtClean="0"/>
              <a:pPr>
                <a:defRPr/>
              </a:pPr>
              <a:t>43</a:t>
            </a:fld>
            <a:endParaRPr lang="en-US" dirty="0" smtClean="0"/>
          </a:p>
        </p:txBody>
      </p:sp>
      <p:pic>
        <p:nvPicPr>
          <p:cNvPr id="50180" name="Picture 5"/>
          <p:cNvPicPr>
            <a:picLocks noChangeAspect="1" noChangeArrowheads="1"/>
          </p:cNvPicPr>
          <p:nvPr/>
        </p:nvPicPr>
        <p:blipFill>
          <a:blip r:embed="rId3"/>
          <a:srcRect/>
          <a:stretch>
            <a:fillRect/>
          </a:stretch>
        </p:blipFill>
        <p:spPr bwMode="auto">
          <a:xfrm>
            <a:off x="1557338" y="1519238"/>
            <a:ext cx="6029325" cy="3819525"/>
          </a:xfrm>
          <a:prstGeom prst="rect">
            <a:avLst/>
          </a:prstGeom>
          <a:noFill/>
          <a:ln w="9525">
            <a:noFill/>
            <a:miter lim="800000"/>
            <a:headEnd/>
            <a:tailEnd/>
          </a:ln>
        </p:spPr>
      </p:pic>
      <p:sp>
        <p:nvSpPr>
          <p:cNvPr id="50181" name="Rectangle 1"/>
          <p:cNvSpPr>
            <a:spLocks noChangeArrowheads="1"/>
          </p:cNvSpPr>
          <p:nvPr/>
        </p:nvSpPr>
        <p:spPr bwMode="auto">
          <a:xfrm>
            <a:off x="1922463" y="5486400"/>
            <a:ext cx="5299075" cy="369888"/>
          </a:xfrm>
          <a:prstGeom prst="rect">
            <a:avLst/>
          </a:prstGeom>
          <a:noFill/>
          <a:ln w="9525">
            <a:noFill/>
            <a:miter lim="800000"/>
            <a:headEnd/>
            <a:tailEnd/>
          </a:ln>
        </p:spPr>
        <p:txBody>
          <a:bodyPr>
            <a:spAutoFit/>
          </a:bodyPr>
          <a:lstStyle/>
          <a:p>
            <a:r>
              <a:rPr lang="en-US"/>
              <a:t>Figure 5-14 Components of Contingency Planning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smtClean="0"/>
              <a:t>Continuity Strategies (cont’d.)</a:t>
            </a:r>
          </a:p>
        </p:txBody>
      </p:sp>
      <p:sp>
        <p:nvSpPr>
          <p:cNvPr id="51203" name="Rectangle 5"/>
          <p:cNvSpPr>
            <a:spLocks noGrp="1" noChangeArrowheads="1"/>
          </p:cNvSpPr>
          <p:nvPr>
            <p:ph type="body" idx="1"/>
          </p:nvPr>
        </p:nvSpPr>
        <p:spPr>
          <a:xfrm>
            <a:off x="533400" y="1600200"/>
            <a:ext cx="8077200" cy="4572000"/>
          </a:xfrm>
        </p:spPr>
        <p:txBody>
          <a:bodyPr/>
          <a:lstStyle/>
          <a:p>
            <a:r>
              <a:rPr lang="en-US" smtClean="0"/>
              <a:t>Before planning can actually begin, a team has to plan the effort and prepare resulting documents</a:t>
            </a:r>
          </a:p>
          <a:p>
            <a:r>
              <a:rPr lang="en-US" smtClean="0"/>
              <a:t>Champion: high-level manager to support, promote, and endorse findings of project</a:t>
            </a:r>
          </a:p>
          <a:p>
            <a:r>
              <a:rPr lang="en-US" smtClean="0"/>
              <a:t>Project manager: leads project and makes sure sound project planning process is used, a complete and useful project plan is developed, and project resources are prudently managed</a:t>
            </a:r>
          </a:p>
          <a:p>
            <a:r>
              <a:rPr lang="en-US" smtClean="0"/>
              <a:t>Team members: should be managers, or their representatives, from various communities of interest: business, IT, and information security</a:t>
            </a:r>
          </a:p>
        </p:txBody>
      </p:sp>
      <p:sp>
        <p:nvSpPr>
          <p:cNvPr id="51204" name="Footer Placeholder 4"/>
          <p:cNvSpPr>
            <a:spLocks noGrp="1"/>
          </p:cNvSpPr>
          <p:nvPr>
            <p:ph type="ftr" sz="quarter" idx="10"/>
          </p:nvPr>
        </p:nvSpPr>
        <p:spPr>
          <a:noFill/>
        </p:spPr>
        <p:txBody>
          <a:bodyPr/>
          <a:lstStyle/>
          <a:p>
            <a:r>
              <a:rPr lang="en-US" smtClean="0"/>
              <a:t>Principles of Information Security, Fourth Edition</a:t>
            </a:r>
          </a:p>
        </p:txBody>
      </p:sp>
      <p:sp>
        <p:nvSpPr>
          <p:cNvPr id="38917" name="Slide Number Placeholder 5"/>
          <p:cNvSpPr>
            <a:spLocks noGrp="1"/>
          </p:cNvSpPr>
          <p:nvPr>
            <p:ph type="sldNum" sz="quarter" idx="11"/>
          </p:nvPr>
        </p:nvSpPr>
        <p:spPr/>
        <p:txBody>
          <a:bodyPr/>
          <a:lstStyle/>
          <a:p>
            <a:pPr>
              <a:defRPr/>
            </a:pPr>
            <a:r>
              <a:rPr lang="en-US" dirty="0" smtClean="0"/>
              <a:t> </a:t>
            </a:r>
            <a:fld id="{0D9740BD-6EFB-4850-9911-C6ACB8317125}" type="slidenum">
              <a:rPr lang="en-US" smtClean="0"/>
              <a:pPr>
                <a:defRPr/>
              </a:pPr>
              <a:t>44</a:t>
            </a:fld>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0"/>
          </p:nvPr>
        </p:nvSpPr>
        <p:spPr>
          <a:noFill/>
        </p:spPr>
        <p:txBody>
          <a:bodyPr/>
          <a:lstStyle/>
          <a:p>
            <a:r>
              <a:rPr lang="en-US" smtClean="0"/>
              <a:t>Principles of Information Security, Fourth Edition</a:t>
            </a:r>
          </a:p>
        </p:txBody>
      </p:sp>
      <p:sp>
        <p:nvSpPr>
          <p:cNvPr id="39941" name="Slide Number Placeholder 5"/>
          <p:cNvSpPr>
            <a:spLocks noGrp="1"/>
          </p:cNvSpPr>
          <p:nvPr>
            <p:ph type="sldNum" sz="quarter" idx="11"/>
          </p:nvPr>
        </p:nvSpPr>
        <p:spPr/>
        <p:txBody>
          <a:bodyPr/>
          <a:lstStyle/>
          <a:p>
            <a:pPr>
              <a:defRPr/>
            </a:pPr>
            <a:r>
              <a:rPr lang="en-US" dirty="0" smtClean="0"/>
              <a:t> </a:t>
            </a:r>
            <a:fld id="{E778E944-2460-4D3E-92DD-A6B63E8501F5}" type="slidenum">
              <a:rPr lang="en-US" smtClean="0"/>
              <a:pPr>
                <a:defRPr/>
              </a:pPr>
              <a:t>45</a:t>
            </a:fld>
            <a:endParaRPr lang="en-US" dirty="0" smtClean="0"/>
          </a:p>
        </p:txBody>
      </p:sp>
      <p:pic>
        <p:nvPicPr>
          <p:cNvPr id="52228" name="Picture 6"/>
          <p:cNvPicPr>
            <a:picLocks noChangeAspect="1" noChangeArrowheads="1"/>
          </p:cNvPicPr>
          <p:nvPr/>
        </p:nvPicPr>
        <p:blipFill>
          <a:blip r:embed="rId3"/>
          <a:srcRect/>
          <a:stretch>
            <a:fillRect/>
          </a:stretch>
        </p:blipFill>
        <p:spPr bwMode="auto">
          <a:xfrm>
            <a:off x="614363" y="457200"/>
            <a:ext cx="7915275" cy="4972050"/>
          </a:xfrm>
          <a:prstGeom prst="rect">
            <a:avLst/>
          </a:prstGeom>
          <a:noFill/>
          <a:ln w="9525">
            <a:noFill/>
            <a:miter lim="800000"/>
            <a:headEnd/>
            <a:tailEnd/>
          </a:ln>
        </p:spPr>
      </p:pic>
      <p:sp>
        <p:nvSpPr>
          <p:cNvPr id="52229" name="Rectangle 1"/>
          <p:cNvSpPr>
            <a:spLocks noChangeArrowheads="1"/>
          </p:cNvSpPr>
          <p:nvPr/>
        </p:nvSpPr>
        <p:spPr bwMode="auto">
          <a:xfrm>
            <a:off x="2273300" y="5638800"/>
            <a:ext cx="4597400" cy="369888"/>
          </a:xfrm>
          <a:prstGeom prst="rect">
            <a:avLst/>
          </a:prstGeom>
          <a:noFill/>
          <a:ln w="9525">
            <a:noFill/>
            <a:miter lim="800000"/>
            <a:headEnd/>
            <a:tailEnd/>
          </a:ln>
        </p:spPr>
        <p:txBody>
          <a:bodyPr wrap="none">
            <a:spAutoFit/>
          </a:bodyPr>
          <a:lstStyle/>
          <a:p>
            <a:r>
              <a:rPr lang="en-US"/>
              <a:t>Figure 5-15 Contingency Planning Timeline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p>
            <a:r>
              <a:rPr lang="en-US" smtClean="0"/>
              <a:t>Principles of Information Security, Fourth Edition</a:t>
            </a:r>
          </a:p>
        </p:txBody>
      </p:sp>
      <p:sp>
        <p:nvSpPr>
          <p:cNvPr id="3" name="Slide Number Placeholder 2"/>
          <p:cNvSpPr>
            <a:spLocks noGrp="1"/>
          </p:cNvSpPr>
          <p:nvPr>
            <p:ph type="sldNum" sz="quarter" idx="11"/>
          </p:nvPr>
        </p:nvSpPr>
        <p:spPr/>
        <p:txBody>
          <a:bodyPr/>
          <a:lstStyle/>
          <a:p>
            <a:pPr>
              <a:defRPr/>
            </a:pPr>
            <a:fld id="{E2DE3703-AD4B-431B-9FCA-667464590BCB}" type="slidenum">
              <a:rPr lang="en-US" smtClean="0"/>
              <a:pPr>
                <a:defRPr/>
              </a:pPr>
              <a:t>46</a:t>
            </a:fld>
            <a:endParaRPr lang="en-US" dirty="0"/>
          </a:p>
        </p:txBody>
      </p:sp>
      <p:pic>
        <p:nvPicPr>
          <p:cNvPr id="53252" name="Picture 2"/>
          <p:cNvPicPr>
            <a:picLocks noChangeAspect="1" noChangeArrowheads="1"/>
          </p:cNvPicPr>
          <p:nvPr/>
        </p:nvPicPr>
        <p:blipFill>
          <a:blip r:embed="rId2"/>
          <a:srcRect/>
          <a:stretch>
            <a:fillRect/>
          </a:stretch>
        </p:blipFill>
        <p:spPr bwMode="auto">
          <a:xfrm>
            <a:off x="188913" y="304800"/>
            <a:ext cx="8802687" cy="5334000"/>
          </a:xfrm>
          <a:prstGeom prst="rect">
            <a:avLst/>
          </a:prstGeom>
          <a:noFill/>
          <a:ln w="9525">
            <a:noFill/>
            <a:miter lim="800000"/>
            <a:headEnd/>
            <a:tailEnd/>
          </a:ln>
        </p:spPr>
      </p:pic>
      <p:sp>
        <p:nvSpPr>
          <p:cNvPr id="53253" name="Rectangle 4"/>
          <p:cNvSpPr>
            <a:spLocks noChangeArrowheads="1"/>
          </p:cNvSpPr>
          <p:nvPr/>
        </p:nvSpPr>
        <p:spPr bwMode="auto">
          <a:xfrm>
            <a:off x="1981200" y="5878513"/>
            <a:ext cx="5257800" cy="369887"/>
          </a:xfrm>
          <a:prstGeom prst="rect">
            <a:avLst/>
          </a:prstGeom>
          <a:noFill/>
          <a:ln w="9525">
            <a:noFill/>
            <a:miter lim="800000"/>
            <a:headEnd/>
            <a:tailEnd/>
          </a:ln>
        </p:spPr>
        <p:txBody>
          <a:bodyPr>
            <a:spAutoFit/>
          </a:bodyPr>
          <a:lstStyle/>
          <a:p>
            <a:r>
              <a:rPr lang="en-US"/>
              <a:t>Figure 5-16 Major Steps in Contingency Planning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Business Impact Analysis (BIA)</a:t>
            </a:r>
          </a:p>
        </p:txBody>
      </p:sp>
      <p:sp>
        <p:nvSpPr>
          <p:cNvPr id="54275" name="Rectangle 3"/>
          <p:cNvSpPr>
            <a:spLocks noGrp="1" noChangeArrowheads="1"/>
          </p:cNvSpPr>
          <p:nvPr>
            <p:ph type="body" idx="1"/>
          </p:nvPr>
        </p:nvSpPr>
        <p:spPr>
          <a:xfrm>
            <a:off x="533400" y="1600200"/>
            <a:ext cx="8077200" cy="4572000"/>
          </a:xfrm>
        </p:spPr>
        <p:txBody>
          <a:bodyPr/>
          <a:lstStyle/>
          <a:p>
            <a:r>
              <a:rPr lang="en-US" smtClean="0"/>
              <a:t>Investigation and assessment of the impact that various attacks can have on the organization</a:t>
            </a:r>
          </a:p>
          <a:p>
            <a:r>
              <a:rPr lang="en-US" smtClean="0"/>
              <a:t>Assumes security controls have been bypassed, have failed, or have proven ineffective, and attack has succeeded</a:t>
            </a:r>
          </a:p>
          <a:p>
            <a:r>
              <a:rPr lang="en-US" smtClean="0"/>
              <a:t>Stages of BIA</a:t>
            </a:r>
          </a:p>
          <a:p>
            <a:pPr lvl="1"/>
            <a:r>
              <a:rPr lang="en-US" smtClean="0"/>
              <a:t>Threat attack identification and prioritization</a:t>
            </a:r>
          </a:p>
          <a:p>
            <a:pPr lvl="1"/>
            <a:r>
              <a:rPr lang="en-US" smtClean="0"/>
              <a:t>Business unit analysis</a:t>
            </a:r>
          </a:p>
          <a:p>
            <a:pPr lvl="1"/>
            <a:r>
              <a:rPr lang="en-US" smtClean="0"/>
              <a:t>Attack success scenario development</a:t>
            </a:r>
          </a:p>
          <a:p>
            <a:pPr lvl="1"/>
            <a:r>
              <a:rPr lang="en-US" smtClean="0"/>
              <a:t>Potential damage assessment</a:t>
            </a:r>
          </a:p>
          <a:p>
            <a:pPr lvl="1"/>
            <a:r>
              <a:rPr lang="en-US" smtClean="0"/>
              <a:t>Subordinate plan classification</a:t>
            </a:r>
          </a:p>
        </p:txBody>
      </p:sp>
      <p:sp>
        <p:nvSpPr>
          <p:cNvPr id="54276" name="Footer Placeholder 4"/>
          <p:cNvSpPr>
            <a:spLocks noGrp="1"/>
          </p:cNvSpPr>
          <p:nvPr>
            <p:ph type="ftr" sz="quarter" idx="10"/>
          </p:nvPr>
        </p:nvSpPr>
        <p:spPr>
          <a:noFill/>
        </p:spPr>
        <p:txBody>
          <a:bodyPr/>
          <a:lstStyle/>
          <a:p>
            <a:r>
              <a:rPr lang="en-US" smtClean="0"/>
              <a:t>Principles of Information Security, Fourth Edition</a:t>
            </a:r>
          </a:p>
        </p:txBody>
      </p:sp>
      <p:sp>
        <p:nvSpPr>
          <p:cNvPr id="40965" name="Slide Number Placeholder 5"/>
          <p:cNvSpPr>
            <a:spLocks noGrp="1"/>
          </p:cNvSpPr>
          <p:nvPr>
            <p:ph type="sldNum" sz="quarter" idx="11"/>
          </p:nvPr>
        </p:nvSpPr>
        <p:spPr/>
        <p:txBody>
          <a:bodyPr/>
          <a:lstStyle/>
          <a:p>
            <a:pPr>
              <a:defRPr/>
            </a:pPr>
            <a:r>
              <a:rPr lang="en-US" dirty="0" smtClean="0"/>
              <a:t> </a:t>
            </a:r>
            <a:fld id="{55CF22E5-8CAE-459E-B911-3B563103A722}" type="slidenum">
              <a:rPr lang="en-US" smtClean="0"/>
              <a:pPr>
                <a:defRPr/>
              </a:pPr>
              <a:t>47</a:t>
            </a:fld>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r>
              <a:rPr lang="en-US" smtClean="0"/>
              <a:t>Incident Response Planning</a:t>
            </a:r>
          </a:p>
        </p:txBody>
      </p:sp>
      <p:sp>
        <p:nvSpPr>
          <p:cNvPr id="55299" name="Rectangle 5"/>
          <p:cNvSpPr>
            <a:spLocks noGrp="1" noChangeArrowheads="1"/>
          </p:cNvSpPr>
          <p:nvPr>
            <p:ph type="body" idx="1"/>
          </p:nvPr>
        </p:nvSpPr>
        <p:spPr/>
        <p:txBody>
          <a:bodyPr/>
          <a:lstStyle/>
          <a:p>
            <a:r>
              <a:rPr lang="en-US" smtClean="0"/>
              <a:t>Incident response planning covers identification of, classification of, and response to an incident </a:t>
            </a:r>
          </a:p>
          <a:p>
            <a:r>
              <a:rPr lang="en-US" smtClean="0"/>
              <a:t>Attacks classified as incidents if they:</a:t>
            </a:r>
          </a:p>
          <a:p>
            <a:pPr lvl="1"/>
            <a:r>
              <a:rPr lang="en-US" smtClean="0"/>
              <a:t>Are directed against information assets</a:t>
            </a:r>
          </a:p>
          <a:p>
            <a:pPr lvl="1"/>
            <a:r>
              <a:rPr lang="en-US" smtClean="0"/>
              <a:t>Have a realistic chance of success</a:t>
            </a:r>
          </a:p>
          <a:p>
            <a:pPr lvl="1"/>
            <a:r>
              <a:rPr lang="en-US" smtClean="0"/>
              <a:t>Could threaten confidentiality, integrity, or availability of information resources</a:t>
            </a:r>
          </a:p>
          <a:p>
            <a:r>
              <a:rPr lang="en-US" smtClean="0"/>
              <a:t>Incident response (IR) is more reactive than proactive, with the exception of planning that must occur to prepare IR teams to be ready to react to an incident</a:t>
            </a:r>
          </a:p>
        </p:txBody>
      </p:sp>
      <p:sp>
        <p:nvSpPr>
          <p:cNvPr id="55300" name="Footer Placeholder 4"/>
          <p:cNvSpPr>
            <a:spLocks noGrp="1"/>
          </p:cNvSpPr>
          <p:nvPr>
            <p:ph type="ftr" sz="quarter" idx="10"/>
          </p:nvPr>
        </p:nvSpPr>
        <p:spPr>
          <a:noFill/>
        </p:spPr>
        <p:txBody>
          <a:bodyPr/>
          <a:lstStyle/>
          <a:p>
            <a:r>
              <a:rPr lang="en-US" smtClean="0"/>
              <a:t>Principles of Information Security, Fourth Edition</a:t>
            </a:r>
          </a:p>
        </p:txBody>
      </p:sp>
      <p:sp>
        <p:nvSpPr>
          <p:cNvPr id="41989" name="Slide Number Placeholder 5"/>
          <p:cNvSpPr>
            <a:spLocks noGrp="1"/>
          </p:cNvSpPr>
          <p:nvPr>
            <p:ph type="sldNum" sz="quarter" idx="11"/>
          </p:nvPr>
        </p:nvSpPr>
        <p:spPr/>
        <p:txBody>
          <a:bodyPr/>
          <a:lstStyle/>
          <a:p>
            <a:pPr>
              <a:defRPr/>
            </a:pPr>
            <a:r>
              <a:rPr lang="en-US" dirty="0" smtClean="0"/>
              <a:t> </a:t>
            </a:r>
            <a:fld id="{5C47CC18-D0C1-47C0-918F-88507E1BAA5E}" type="slidenum">
              <a:rPr lang="en-US" smtClean="0"/>
              <a:pPr>
                <a:defRPr/>
              </a:pPr>
              <a:t>48</a:t>
            </a:fld>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smtClean="0"/>
              <a:t>Incident Response Planning (cont’d.)</a:t>
            </a:r>
          </a:p>
        </p:txBody>
      </p:sp>
      <p:sp>
        <p:nvSpPr>
          <p:cNvPr id="56323" name="Rectangle 5"/>
          <p:cNvSpPr>
            <a:spLocks noGrp="1" noChangeArrowheads="1"/>
          </p:cNvSpPr>
          <p:nvPr>
            <p:ph type="body" idx="1"/>
          </p:nvPr>
        </p:nvSpPr>
        <p:spPr/>
        <p:txBody>
          <a:bodyPr/>
          <a:lstStyle/>
          <a:p>
            <a:r>
              <a:rPr lang="en-US" smtClean="0"/>
              <a:t>Incident Planning</a:t>
            </a:r>
          </a:p>
          <a:p>
            <a:pPr lvl="1"/>
            <a:r>
              <a:rPr lang="en-US" smtClean="0"/>
              <a:t>First step in overall process of incident response planning</a:t>
            </a:r>
          </a:p>
          <a:p>
            <a:pPr lvl="1"/>
            <a:r>
              <a:rPr lang="en-US" smtClean="0"/>
              <a:t>Predefined responses enable organization to react quickly and effectively to detected incident if:</a:t>
            </a:r>
          </a:p>
          <a:p>
            <a:pPr lvl="2"/>
            <a:r>
              <a:rPr lang="en-US" smtClean="0"/>
              <a:t>Organization has IR team </a:t>
            </a:r>
          </a:p>
          <a:p>
            <a:pPr lvl="2"/>
            <a:r>
              <a:rPr lang="en-US" smtClean="0"/>
              <a:t>Organization can detect incident</a:t>
            </a:r>
          </a:p>
          <a:p>
            <a:pPr lvl="1"/>
            <a:r>
              <a:rPr lang="en-US" smtClean="0"/>
              <a:t>IR team consists of individuals needed to handle systems as incident takes place</a:t>
            </a:r>
          </a:p>
          <a:p>
            <a:pPr lvl="1"/>
            <a:r>
              <a:rPr lang="en-US" smtClean="0"/>
              <a:t>Planners should develop guidelines for reacting to and recovering from incident</a:t>
            </a:r>
          </a:p>
        </p:txBody>
      </p:sp>
      <p:sp>
        <p:nvSpPr>
          <p:cNvPr id="56324" name="Footer Placeholder 4"/>
          <p:cNvSpPr>
            <a:spLocks noGrp="1"/>
          </p:cNvSpPr>
          <p:nvPr>
            <p:ph type="ftr" sz="quarter" idx="10"/>
          </p:nvPr>
        </p:nvSpPr>
        <p:spPr>
          <a:noFill/>
        </p:spPr>
        <p:txBody>
          <a:bodyPr/>
          <a:lstStyle/>
          <a:p>
            <a:r>
              <a:rPr lang="en-US" smtClean="0"/>
              <a:t>Principles of Information Security, Fourth Edition</a:t>
            </a:r>
          </a:p>
        </p:txBody>
      </p:sp>
      <p:sp>
        <p:nvSpPr>
          <p:cNvPr id="43013" name="Slide Number Placeholder 5"/>
          <p:cNvSpPr>
            <a:spLocks noGrp="1"/>
          </p:cNvSpPr>
          <p:nvPr>
            <p:ph type="sldNum" sz="quarter" idx="11"/>
          </p:nvPr>
        </p:nvSpPr>
        <p:spPr/>
        <p:txBody>
          <a:bodyPr/>
          <a:lstStyle/>
          <a:p>
            <a:pPr>
              <a:defRPr/>
            </a:pPr>
            <a:r>
              <a:rPr lang="en-US" dirty="0" smtClean="0"/>
              <a:t> </a:t>
            </a:r>
            <a:fld id="{2F97BDE4-951E-4B3D-AC25-B4472C993560}" type="slidenum">
              <a:rPr lang="en-US" smtClean="0"/>
              <a:pPr>
                <a:defRPr/>
              </a:pPr>
              <a:t>49</a:t>
            </a:fld>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Information Security Planning and Governance</a:t>
            </a:r>
          </a:p>
        </p:txBody>
      </p:sp>
      <p:sp>
        <p:nvSpPr>
          <p:cNvPr id="13315" name="Content Placeholder 2"/>
          <p:cNvSpPr>
            <a:spLocks noGrp="1"/>
          </p:cNvSpPr>
          <p:nvPr>
            <p:ph idx="1"/>
          </p:nvPr>
        </p:nvSpPr>
        <p:spPr/>
        <p:txBody>
          <a:bodyPr/>
          <a:lstStyle/>
          <a:p>
            <a:r>
              <a:rPr lang="en-US" smtClean="0"/>
              <a:t>Planning levels</a:t>
            </a:r>
          </a:p>
          <a:p>
            <a:r>
              <a:rPr lang="en-US" smtClean="0"/>
              <a:t>Planning and the CISO</a:t>
            </a:r>
          </a:p>
          <a:p>
            <a:r>
              <a:rPr lang="en-US" smtClean="0"/>
              <a:t>Information Security Governance</a:t>
            </a:r>
          </a:p>
          <a:p>
            <a:pPr lvl="1"/>
            <a:r>
              <a:rPr lang="en-US" smtClean="0"/>
              <a:t>Governance: </a:t>
            </a:r>
          </a:p>
          <a:p>
            <a:pPr lvl="2"/>
            <a:r>
              <a:rPr lang="en-US" smtClean="0"/>
              <a:t>Set of responsibilities and practices exercised by the board and executive management </a:t>
            </a:r>
          </a:p>
          <a:p>
            <a:pPr lvl="2"/>
            <a:r>
              <a:rPr lang="en-US" smtClean="0"/>
              <a:t>Goal to provide strategic direction, ensuring that objectives are achieved</a:t>
            </a:r>
          </a:p>
          <a:p>
            <a:pPr lvl="2"/>
            <a:r>
              <a:rPr lang="en-US" smtClean="0"/>
              <a:t>Ascertaining that risks are managed appropriately and verifying that the enterprise’s resources are used responsibly</a:t>
            </a:r>
          </a:p>
        </p:txBody>
      </p:sp>
      <p:sp>
        <p:nvSpPr>
          <p:cNvPr id="13316"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97A1898C-28CC-4946-A9FC-3FAA3F80D55C}"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smtClean="0"/>
              <a:t>Incident Response Planning (cont’d.)</a:t>
            </a:r>
          </a:p>
        </p:txBody>
      </p:sp>
      <p:sp>
        <p:nvSpPr>
          <p:cNvPr id="57347" name="Rectangle 5"/>
          <p:cNvSpPr>
            <a:spLocks noGrp="1" noChangeArrowheads="1"/>
          </p:cNvSpPr>
          <p:nvPr>
            <p:ph type="body" idx="1"/>
          </p:nvPr>
        </p:nvSpPr>
        <p:spPr/>
        <p:txBody>
          <a:bodyPr/>
          <a:lstStyle/>
          <a:p>
            <a:r>
              <a:rPr lang="en-US" smtClean="0"/>
              <a:t>Incident response plan</a:t>
            </a:r>
          </a:p>
          <a:p>
            <a:pPr lvl="1"/>
            <a:r>
              <a:rPr lang="en-US" smtClean="0"/>
              <a:t>Format and content</a:t>
            </a:r>
          </a:p>
          <a:p>
            <a:pPr lvl="1"/>
            <a:r>
              <a:rPr lang="en-US" smtClean="0"/>
              <a:t>Storage</a:t>
            </a:r>
          </a:p>
          <a:p>
            <a:pPr lvl="1"/>
            <a:r>
              <a:rPr lang="en-US" smtClean="0"/>
              <a:t>Testing</a:t>
            </a:r>
          </a:p>
          <a:p>
            <a:r>
              <a:rPr lang="en-US" smtClean="0"/>
              <a:t>Incident detection</a:t>
            </a:r>
          </a:p>
          <a:p>
            <a:pPr lvl="1"/>
            <a:r>
              <a:rPr lang="en-US" smtClean="0"/>
              <a:t>Most common occurrence is complaint about technology support, often delivered to help desk</a:t>
            </a:r>
          </a:p>
          <a:p>
            <a:pPr lvl="1"/>
            <a:r>
              <a:rPr lang="en-US" smtClean="0"/>
              <a:t>Careful training needed to quickly identify and classify an incident</a:t>
            </a:r>
          </a:p>
          <a:p>
            <a:pPr lvl="1"/>
            <a:r>
              <a:rPr lang="en-US" smtClean="0"/>
              <a:t>Once attack is properly identified, organization can respond</a:t>
            </a:r>
          </a:p>
        </p:txBody>
      </p:sp>
      <p:sp>
        <p:nvSpPr>
          <p:cNvPr id="57348" name="Footer Placeholder 4"/>
          <p:cNvSpPr>
            <a:spLocks noGrp="1"/>
          </p:cNvSpPr>
          <p:nvPr>
            <p:ph type="ftr" sz="quarter" idx="10"/>
          </p:nvPr>
        </p:nvSpPr>
        <p:spPr>
          <a:noFill/>
        </p:spPr>
        <p:txBody>
          <a:bodyPr/>
          <a:lstStyle/>
          <a:p>
            <a:r>
              <a:rPr lang="en-US" smtClean="0"/>
              <a:t>Principles of Information Security, Fourth Edition</a:t>
            </a:r>
          </a:p>
        </p:txBody>
      </p:sp>
      <p:sp>
        <p:nvSpPr>
          <p:cNvPr id="44037" name="Slide Number Placeholder 5"/>
          <p:cNvSpPr>
            <a:spLocks noGrp="1"/>
          </p:cNvSpPr>
          <p:nvPr>
            <p:ph type="sldNum" sz="quarter" idx="11"/>
          </p:nvPr>
        </p:nvSpPr>
        <p:spPr/>
        <p:txBody>
          <a:bodyPr/>
          <a:lstStyle/>
          <a:p>
            <a:pPr>
              <a:defRPr/>
            </a:pPr>
            <a:r>
              <a:rPr lang="en-US" dirty="0" smtClean="0"/>
              <a:t> </a:t>
            </a:r>
            <a:fld id="{60C3525B-D6F2-47F0-8097-004ED62CBE44}" type="slidenum">
              <a:rPr lang="en-US" smtClean="0"/>
              <a:pPr>
                <a:defRPr/>
              </a:pPr>
              <a:t>50</a:t>
            </a:fld>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smtClean="0"/>
              <a:t>Incident Response Planning (cont’d.)</a:t>
            </a:r>
          </a:p>
        </p:txBody>
      </p:sp>
      <p:sp>
        <p:nvSpPr>
          <p:cNvPr id="58371" name="Rectangle 5"/>
          <p:cNvSpPr>
            <a:spLocks noGrp="1" noChangeArrowheads="1"/>
          </p:cNvSpPr>
          <p:nvPr>
            <p:ph type="body" idx="1"/>
          </p:nvPr>
        </p:nvSpPr>
        <p:spPr/>
        <p:txBody>
          <a:bodyPr/>
          <a:lstStyle/>
          <a:p>
            <a:r>
              <a:rPr lang="en-US" smtClean="0"/>
              <a:t>Incident reaction</a:t>
            </a:r>
          </a:p>
          <a:p>
            <a:pPr lvl="1"/>
            <a:r>
              <a:rPr lang="en-US" smtClean="0"/>
              <a:t>Consists of actions that guide organization to stop incident, mitigate the impact of incident, and provide information for recovery from incident</a:t>
            </a:r>
          </a:p>
          <a:p>
            <a:pPr lvl="1"/>
            <a:r>
              <a:rPr lang="en-US" smtClean="0"/>
              <a:t>Actions that must occur quickly:</a:t>
            </a:r>
          </a:p>
          <a:p>
            <a:pPr lvl="2"/>
            <a:r>
              <a:rPr lang="en-US" smtClean="0"/>
              <a:t>Notification of key personnel</a:t>
            </a:r>
          </a:p>
          <a:p>
            <a:pPr lvl="2"/>
            <a:r>
              <a:rPr lang="en-US" smtClean="0"/>
              <a:t>Documentation of incident</a:t>
            </a:r>
          </a:p>
          <a:p>
            <a:r>
              <a:rPr lang="en-US" smtClean="0"/>
              <a:t>Incident containment strategies</a:t>
            </a:r>
          </a:p>
          <a:p>
            <a:pPr lvl="1"/>
            <a:r>
              <a:rPr lang="en-US" smtClean="0"/>
              <a:t>First the areas affected must be determined</a:t>
            </a:r>
          </a:p>
          <a:p>
            <a:pPr lvl="1"/>
            <a:r>
              <a:rPr lang="en-US" smtClean="0"/>
              <a:t>Organization can stop incident and attempt to recover control through a number or strategies</a:t>
            </a:r>
          </a:p>
        </p:txBody>
      </p:sp>
      <p:sp>
        <p:nvSpPr>
          <p:cNvPr id="58372" name="Footer Placeholder 4"/>
          <p:cNvSpPr>
            <a:spLocks noGrp="1"/>
          </p:cNvSpPr>
          <p:nvPr>
            <p:ph type="ftr" sz="quarter" idx="10"/>
          </p:nvPr>
        </p:nvSpPr>
        <p:spPr>
          <a:noFill/>
        </p:spPr>
        <p:txBody>
          <a:bodyPr/>
          <a:lstStyle/>
          <a:p>
            <a:r>
              <a:rPr lang="en-US" smtClean="0"/>
              <a:t>Principles of Information Security, Fourth Edition</a:t>
            </a:r>
          </a:p>
        </p:txBody>
      </p:sp>
      <p:sp>
        <p:nvSpPr>
          <p:cNvPr id="45061" name="Slide Number Placeholder 5"/>
          <p:cNvSpPr>
            <a:spLocks noGrp="1"/>
          </p:cNvSpPr>
          <p:nvPr>
            <p:ph type="sldNum" sz="quarter" idx="11"/>
          </p:nvPr>
        </p:nvSpPr>
        <p:spPr/>
        <p:txBody>
          <a:bodyPr/>
          <a:lstStyle/>
          <a:p>
            <a:pPr>
              <a:defRPr/>
            </a:pPr>
            <a:r>
              <a:rPr lang="en-US" dirty="0" smtClean="0"/>
              <a:t> </a:t>
            </a:r>
            <a:fld id="{A6467F5D-AB32-41D1-AAC6-5D8E5AEA8809}" type="slidenum">
              <a:rPr lang="en-US" smtClean="0"/>
              <a:pPr>
                <a:defRPr/>
              </a:pPr>
              <a:t>51</a:t>
            </a:fld>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smtClean="0"/>
              <a:t>Incident Response Planning (cont’d.)</a:t>
            </a:r>
          </a:p>
        </p:txBody>
      </p:sp>
      <p:sp>
        <p:nvSpPr>
          <p:cNvPr id="59395" name="Rectangle 5"/>
          <p:cNvSpPr>
            <a:spLocks noGrp="1" noChangeArrowheads="1"/>
          </p:cNvSpPr>
          <p:nvPr>
            <p:ph type="body" idx="1"/>
          </p:nvPr>
        </p:nvSpPr>
        <p:spPr/>
        <p:txBody>
          <a:bodyPr/>
          <a:lstStyle/>
          <a:p>
            <a:r>
              <a:rPr lang="en-US" smtClean="0"/>
              <a:t>Incident recovery</a:t>
            </a:r>
          </a:p>
          <a:p>
            <a:pPr lvl="1"/>
            <a:r>
              <a:rPr lang="en-US" smtClean="0"/>
              <a:t>Once incident has been contained and control of systems regained, the next stage is recovery</a:t>
            </a:r>
          </a:p>
          <a:p>
            <a:pPr lvl="1"/>
            <a:r>
              <a:rPr lang="en-US" smtClean="0"/>
              <a:t>First task is to identify human resources needed and launch them into action</a:t>
            </a:r>
          </a:p>
          <a:p>
            <a:pPr lvl="1"/>
            <a:r>
              <a:rPr lang="en-US" smtClean="0"/>
              <a:t>Full extent of the damage must be assessed</a:t>
            </a:r>
          </a:p>
          <a:p>
            <a:pPr lvl="1"/>
            <a:r>
              <a:rPr lang="en-US" smtClean="0"/>
              <a:t>Organization repairs vulnerabilities, addresses any shortcomings in safeguards, and restores data and services of the systems</a:t>
            </a:r>
          </a:p>
        </p:txBody>
      </p:sp>
      <p:sp>
        <p:nvSpPr>
          <p:cNvPr id="59396" name="Footer Placeholder 4"/>
          <p:cNvSpPr>
            <a:spLocks noGrp="1"/>
          </p:cNvSpPr>
          <p:nvPr>
            <p:ph type="ftr" sz="quarter" idx="10"/>
          </p:nvPr>
        </p:nvSpPr>
        <p:spPr>
          <a:noFill/>
        </p:spPr>
        <p:txBody>
          <a:bodyPr/>
          <a:lstStyle/>
          <a:p>
            <a:r>
              <a:rPr lang="en-US" smtClean="0"/>
              <a:t>Principles of Information Security, Fourth Edition</a:t>
            </a:r>
          </a:p>
        </p:txBody>
      </p:sp>
      <p:sp>
        <p:nvSpPr>
          <p:cNvPr id="47109" name="Slide Number Placeholder 5"/>
          <p:cNvSpPr>
            <a:spLocks noGrp="1"/>
          </p:cNvSpPr>
          <p:nvPr>
            <p:ph type="sldNum" sz="quarter" idx="11"/>
          </p:nvPr>
        </p:nvSpPr>
        <p:spPr/>
        <p:txBody>
          <a:bodyPr/>
          <a:lstStyle/>
          <a:p>
            <a:pPr>
              <a:defRPr/>
            </a:pPr>
            <a:r>
              <a:rPr lang="en-US" dirty="0" smtClean="0"/>
              <a:t> </a:t>
            </a:r>
            <a:fld id="{61E1904D-7DA6-4B76-A473-FAF48F8C8624}" type="slidenum">
              <a:rPr lang="en-US" smtClean="0"/>
              <a:pPr>
                <a:defRPr/>
              </a:pPr>
              <a:t>52</a:t>
            </a:fld>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r>
              <a:rPr lang="en-US" smtClean="0"/>
              <a:t>Incident Response Planning (cont’d.)</a:t>
            </a:r>
          </a:p>
        </p:txBody>
      </p:sp>
      <p:sp>
        <p:nvSpPr>
          <p:cNvPr id="60419" name="Rectangle 5"/>
          <p:cNvSpPr>
            <a:spLocks noGrp="1" noChangeArrowheads="1"/>
          </p:cNvSpPr>
          <p:nvPr>
            <p:ph type="body" idx="1"/>
          </p:nvPr>
        </p:nvSpPr>
        <p:spPr/>
        <p:txBody>
          <a:bodyPr/>
          <a:lstStyle/>
          <a:p>
            <a:r>
              <a:rPr lang="en-US" smtClean="0"/>
              <a:t>Damage assessment</a:t>
            </a:r>
          </a:p>
          <a:p>
            <a:pPr lvl="1"/>
            <a:r>
              <a:rPr lang="en-US" smtClean="0"/>
              <a:t>Several sources of information on damage, including system logs; intrusion detection logs; configuration logs and documents; documentation from incident response; and results of detailed assessment of systems and data storage</a:t>
            </a:r>
          </a:p>
          <a:p>
            <a:pPr lvl="1"/>
            <a:r>
              <a:rPr lang="en-US" smtClean="0"/>
              <a:t>Computer evidence must be carefully collected, documented, and maintained to be acceptable in formal or informal proceedings</a:t>
            </a:r>
          </a:p>
          <a:p>
            <a:pPr lvl="1"/>
            <a:r>
              <a:rPr lang="en-US" smtClean="0"/>
              <a:t>Individuals who assess damage need special training</a:t>
            </a:r>
          </a:p>
        </p:txBody>
      </p:sp>
      <p:sp>
        <p:nvSpPr>
          <p:cNvPr id="60420" name="Footer Placeholder 4"/>
          <p:cNvSpPr>
            <a:spLocks noGrp="1"/>
          </p:cNvSpPr>
          <p:nvPr>
            <p:ph type="ftr" sz="quarter" idx="10"/>
          </p:nvPr>
        </p:nvSpPr>
        <p:spPr>
          <a:noFill/>
        </p:spPr>
        <p:txBody>
          <a:bodyPr/>
          <a:lstStyle/>
          <a:p>
            <a:r>
              <a:rPr lang="en-US" smtClean="0"/>
              <a:t>Principles of Information Security, Fourth Edition</a:t>
            </a:r>
          </a:p>
        </p:txBody>
      </p:sp>
      <p:sp>
        <p:nvSpPr>
          <p:cNvPr id="48133" name="Slide Number Placeholder 5"/>
          <p:cNvSpPr>
            <a:spLocks noGrp="1"/>
          </p:cNvSpPr>
          <p:nvPr>
            <p:ph type="sldNum" sz="quarter" idx="11"/>
          </p:nvPr>
        </p:nvSpPr>
        <p:spPr/>
        <p:txBody>
          <a:bodyPr/>
          <a:lstStyle/>
          <a:p>
            <a:pPr>
              <a:defRPr/>
            </a:pPr>
            <a:r>
              <a:rPr lang="en-US" dirty="0" smtClean="0"/>
              <a:t> </a:t>
            </a:r>
            <a:fld id="{355E86CE-ED95-48B3-89C6-1F5D2A77D4D6}" type="slidenum">
              <a:rPr lang="en-US" smtClean="0"/>
              <a:pPr>
                <a:defRPr/>
              </a:pPr>
              <a:t>53</a:t>
            </a:fld>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US" smtClean="0"/>
              <a:t>Incident Response Planning (cont’d.)</a:t>
            </a:r>
          </a:p>
        </p:txBody>
      </p:sp>
      <p:sp>
        <p:nvSpPr>
          <p:cNvPr id="61443" name="Rectangle 5"/>
          <p:cNvSpPr>
            <a:spLocks noGrp="1" noChangeArrowheads="1"/>
          </p:cNvSpPr>
          <p:nvPr>
            <p:ph type="body" idx="1"/>
          </p:nvPr>
        </p:nvSpPr>
        <p:spPr/>
        <p:txBody>
          <a:bodyPr/>
          <a:lstStyle/>
          <a:p>
            <a:r>
              <a:rPr lang="en-US" smtClean="0"/>
              <a:t>Automated response</a:t>
            </a:r>
          </a:p>
          <a:p>
            <a:pPr lvl="1"/>
            <a:r>
              <a:rPr lang="en-US" smtClean="0"/>
              <a:t>New systems can respond to incident threat autonomously</a:t>
            </a:r>
          </a:p>
          <a:p>
            <a:pPr lvl="1"/>
            <a:r>
              <a:rPr lang="en-US" smtClean="0"/>
              <a:t>Downsides of current automated response systems may outweigh benefits </a:t>
            </a:r>
          </a:p>
          <a:p>
            <a:pPr lvl="2"/>
            <a:r>
              <a:rPr lang="en-US" smtClean="0"/>
              <a:t>Legal liabilities of a counterattack</a:t>
            </a:r>
          </a:p>
          <a:p>
            <a:pPr lvl="2"/>
            <a:r>
              <a:rPr lang="en-US" smtClean="0"/>
              <a:t>Ethical issues</a:t>
            </a:r>
          </a:p>
        </p:txBody>
      </p:sp>
      <p:sp>
        <p:nvSpPr>
          <p:cNvPr id="61444" name="Footer Placeholder 4"/>
          <p:cNvSpPr>
            <a:spLocks noGrp="1"/>
          </p:cNvSpPr>
          <p:nvPr>
            <p:ph type="ftr" sz="quarter" idx="10"/>
          </p:nvPr>
        </p:nvSpPr>
        <p:spPr>
          <a:noFill/>
        </p:spPr>
        <p:txBody>
          <a:bodyPr/>
          <a:lstStyle/>
          <a:p>
            <a:r>
              <a:rPr lang="en-US" smtClean="0"/>
              <a:t>Principles of Information Security, Fourth Edition</a:t>
            </a:r>
          </a:p>
        </p:txBody>
      </p:sp>
      <p:sp>
        <p:nvSpPr>
          <p:cNvPr id="49157" name="Slide Number Placeholder 5"/>
          <p:cNvSpPr>
            <a:spLocks noGrp="1"/>
          </p:cNvSpPr>
          <p:nvPr>
            <p:ph type="sldNum" sz="quarter" idx="11"/>
          </p:nvPr>
        </p:nvSpPr>
        <p:spPr/>
        <p:txBody>
          <a:bodyPr/>
          <a:lstStyle/>
          <a:p>
            <a:pPr>
              <a:defRPr/>
            </a:pPr>
            <a:r>
              <a:rPr lang="en-US" dirty="0" smtClean="0"/>
              <a:t> </a:t>
            </a:r>
            <a:fld id="{39EFA44A-B303-42D1-B783-E2AF712B6BE2}" type="slidenum">
              <a:rPr lang="en-US" smtClean="0"/>
              <a:pPr>
                <a:defRPr/>
              </a:pPr>
              <a:t>54</a:t>
            </a:fld>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smtClean="0"/>
              <a:t>Disaster Recovery Planning</a:t>
            </a:r>
          </a:p>
        </p:txBody>
      </p:sp>
      <p:sp>
        <p:nvSpPr>
          <p:cNvPr id="62467" name="Rectangle 5"/>
          <p:cNvSpPr>
            <a:spLocks noGrp="1" noChangeArrowheads="1"/>
          </p:cNvSpPr>
          <p:nvPr>
            <p:ph type="body" idx="1"/>
          </p:nvPr>
        </p:nvSpPr>
        <p:spPr/>
        <p:txBody>
          <a:bodyPr/>
          <a:lstStyle/>
          <a:p>
            <a:r>
              <a:rPr lang="en-US" smtClean="0"/>
              <a:t>Disaster recovery planning (DRP) is planning the preparation for and recovery from a disaster</a:t>
            </a:r>
          </a:p>
          <a:p>
            <a:r>
              <a:rPr lang="en-US" smtClean="0"/>
              <a:t>The contingency planning team must decide which actions constitute disasters and which constitute incidents</a:t>
            </a:r>
          </a:p>
          <a:p>
            <a:r>
              <a:rPr lang="en-US" smtClean="0"/>
              <a:t>When situations classified as disasters, plans change as to how to respond; take action to secure most valuable assets to preserve value for the longer term</a:t>
            </a:r>
          </a:p>
          <a:p>
            <a:r>
              <a:rPr lang="en-US" smtClean="0"/>
              <a:t>DRP strives to reestablish operations at the primary site</a:t>
            </a:r>
          </a:p>
        </p:txBody>
      </p:sp>
      <p:sp>
        <p:nvSpPr>
          <p:cNvPr id="62468" name="Footer Placeholder 4"/>
          <p:cNvSpPr>
            <a:spLocks noGrp="1"/>
          </p:cNvSpPr>
          <p:nvPr>
            <p:ph type="ftr" sz="quarter" idx="10"/>
          </p:nvPr>
        </p:nvSpPr>
        <p:spPr>
          <a:noFill/>
        </p:spPr>
        <p:txBody>
          <a:bodyPr/>
          <a:lstStyle/>
          <a:p>
            <a:r>
              <a:rPr lang="en-US" smtClean="0"/>
              <a:t>Principles of Information Security, Fourth Edition</a:t>
            </a:r>
          </a:p>
        </p:txBody>
      </p:sp>
      <p:sp>
        <p:nvSpPr>
          <p:cNvPr id="50181" name="Slide Number Placeholder 5"/>
          <p:cNvSpPr>
            <a:spLocks noGrp="1"/>
          </p:cNvSpPr>
          <p:nvPr>
            <p:ph type="sldNum" sz="quarter" idx="11"/>
          </p:nvPr>
        </p:nvSpPr>
        <p:spPr/>
        <p:txBody>
          <a:bodyPr/>
          <a:lstStyle/>
          <a:p>
            <a:pPr>
              <a:defRPr/>
            </a:pPr>
            <a:r>
              <a:rPr lang="en-US" dirty="0" smtClean="0"/>
              <a:t> </a:t>
            </a:r>
            <a:fld id="{4ADCA10C-7CDF-4CB6-B39C-563E82213E5F}" type="slidenum">
              <a:rPr lang="en-US" smtClean="0"/>
              <a:pPr>
                <a:defRPr/>
              </a:pPr>
              <a:t>55</a:t>
            </a:fld>
            <a:endParaRPr 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mtClean="0"/>
              <a:t>Business Continuity Planning</a:t>
            </a:r>
          </a:p>
        </p:txBody>
      </p:sp>
      <p:sp>
        <p:nvSpPr>
          <p:cNvPr id="63491" name="Rectangle 5"/>
          <p:cNvSpPr>
            <a:spLocks noGrp="1" noChangeArrowheads="1"/>
          </p:cNvSpPr>
          <p:nvPr>
            <p:ph type="body" idx="1"/>
          </p:nvPr>
        </p:nvSpPr>
        <p:spPr/>
        <p:txBody>
          <a:bodyPr/>
          <a:lstStyle/>
          <a:p>
            <a:r>
              <a:rPr lang="en-US" smtClean="0"/>
              <a:t>Outlines reestablishment of critical business operations during a disaster that impacts operations</a:t>
            </a:r>
          </a:p>
          <a:p>
            <a:r>
              <a:rPr lang="en-US" smtClean="0"/>
              <a:t>If disaster has rendered the business unusable for continued operations, there must be a plan to allow business to continue functioning</a:t>
            </a:r>
          </a:p>
          <a:p>
            <a:r>
              <a:rPr lang="en-US" smtClean="0"/>
              <a:t>Development of BCP is somewhat simpler than IRP or DRP</a:t>
            </a:r>
          </a:p>
          <a:p>
            <a:pPr lvl="1"/>
            <a:r>
              <a:rPr lang="en-US" smtClean="0"/>
              <a:t>Consists primarily of selecting a continuity strategy and integrating off-site data storage and recovery functions into this strategy</a:t>
            </a:r>
          </a:p>
        </p:txBody>
      </p:sp>
      <p:sp>
        <p:nvSpPr>
          <p:cNvPr id="63492" name="Footer Placeholder 4"/>
          <p:cNvSpPr>
            <a:spLocks noGrp="1"/>
          </p:cNvSpPr>
          <p:nvPr>
            <p:ph type="ftr" sz="quarter" idx="10"/>
          </p:nvPr>
        </p:nvSpPr>
        <p:spPr>
          <a:noFill/>
        </p:spPr>
        <p:txBody>
          <a:bodyPr/>
          <a:lstStyle/>
          <a:p>
            <a:r>
              <a:rPr lang="en-US" smtClean="0"/>
              <a:t>Principles of Information Security, Fourth Edition</a:t>
            </a:r>
          </a:p>
        </p:txBody>
      </p:sp>
      <p:sp>
        <p:nvSpPr>
          <p:cNvPr id="51205" name="Slide Number Placeholder 5"/>
          <p:cNvSpPr>
            <a:spLocks noGrp="1"/>
          </p:cNvSpPr>
          <p:nvPr>
            <p:ph type="sldNum" sz="quarter" idx="11"/>
          </p:nvPr>
        </p:nvSpPr>
        <p:spPr/>
        <p:txBody>
          <a:bodyPr/>
          <a:lstStyle/>
          <a:p>
            <a:pPr>
              <a:defRPr/>
            </a:pPr>
            <a:r>
              <a:rPr lang="en-US" dirty="0" smtClean="0"/>
              <a:t> </a:t>
            </a:r>
            <a:fld id="{345886DF-574E-4BA3-B84E-398A6DEFBDC3}" type="slidenum">
              <a:rPr lang="en-US" smtClean="0"/>
              <a:pPr>
                <a:defRPr/>
              </a:pPr>
              <a:t>56</a:t>
            </a:fld>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smtClean="0"/>
              <a:t>Business Continuity Planning (cont’d.)</a:t>
            </a:r>
          </a:p>
        </p:txBody>
      </p:sp>
      <p:sp>
        <p:nvSpPr>
          <p:cNvPr id="64515" name="Rectangle 5"/>
          <p:cNvSpPr>
            <a:spLocks noGrp="1" noChangeArrowheads="1"/>
          </p:cNvSpPr>
          <p:nvPr>
            <p:ph type="body" idx="1"/>
          </p:nvPr>
        </p:nvSpPr>
        <p:spPr/>
        <p:txBody>
          <a:bodyPr/>
          <a:lstStyle/>
          <a:p>
            <a:r>
              <a:rPr lang="en-US" smtClean="0"/>
              <a:t>Continuity strategies</a:t>
            </a:r>
          </a:p>
          <a:p>
            <a:pPr lvl="1"/>
            <a:r>
              <a:rPr lang="en-US" smtClean="0"/>
              <a:t>There are a number of strategies for planning for business continuity</a:t>
            </a:r>
          </a:p>
          <a:p>
            <a:pPr lvl="1"/>
            <a:r>
              <a:rPr lang="en-US" smtClean="0"/>
              <a:t>Determining factor in selecting between options is usually cost</a:t>
            </a:r>
          </a:p>
          <a:p>
            <a:pPr lvl="1"/>
            <a:r>
              <a:rPr lang="en-US" smtClean="0"/>
              <a:t>Dedicated recovery site options</a:t>
            </a:r>
          </a:p>
          <a:p>
            <a:pPr lvl="2"/>
            <a:r>
              <a:rPr lang="en-US" smtClean="0"/>
              <a:t>Hot sites – fully operational sites</a:t>
            </a:r>
          </a:p>
          <a:p>
            <a:pPr lvl="2"/>
            <a:r>
              <a:rPr lang="en-US" smtClean="0"/>
              <a:t>Warm sites – fully operational hardware but software may not be present</a:t>
            </a:r>
          </a:p>
          <a:p>
            <a:pPr lvl="2"/>
            <a:r>
              <a:rPr lang="en-US" smtClean="0"/>
              <a:t>Cold sites – rudimentary services and facilities</a:t>
            </a:r>
          </a:p>
        </p:txBody>
      </p:sp>
      <p:sp>
        <p:nvSpPr>
          <p:cNvPr id="64516" name="Footer Placeholder 4"/>
          <p:cNvSpPr>
            <a:spLocks noGrp="1"/>
          </p:cNvSpPr>
          <p:nvPr>
            <p:ph type="ftr" sz="quarter" idx="10"/>
          </p:nvPr>
        </p:nvSpPr>
        <p:spPr>
          <a:noFill/>
        </p:spPr>
        <p:txBody>
          <a:bodyPr/>
          <a:lstStyle/>
          <a:p>
            <a:r>
              <a:rPr lang="en-US" smtClean="0"/>
              <a:t>Principles of Information Security, Fourth Edition</a:t>
            </a:r>
          </a:p>
        </p:txBody>
      </p:sp>
      <p:sp>
        <p:nvSpPr>
          <p:cNvPr id="52229" name="Slide Number Placeholder 5"/>
          <p:cNvSpPr>
            <a:spLocks noGrp="1"/>
          </p:cNvSpPr>
          <p:nvPr>
            <p:ph type="sldNum" sz="quarter" idx="11"/>
          </p:nvPr>
        </p:nvSpPr>
        <p:spPr/>
        <p:txBody>
          <a:bodyPr/>
          <a:lstStyle/>
          <a:p>
            <a:pPr>
              <a:defRPr/>
            </a:pPr>
            <a:r>
              <a:rPr lang="en-US" dirty="0" smtClean="0"/>
              <a:t> </a:t>
            </a:r>
            <a:fld id="{97985044-CEDD-4194-B338-80281B1F41C2}" type="slidenum">
              <a:rPr lang="en-US" smtClean="0"/>
              <a:pPr>
                <a:defRPr/>
              </a:pPr>
              <a:t>57</a:t>
            </a:fld>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Business Continuity Planning (cont’d.)</a:t>
            </a:r>
          </a:p>
        </p:txBody>
      </p:sp>
      <p:sp>
        <p:nvSpPr>
          <p:cNvPr id="65539" name="Content Placeholder 2"/>
          <p:cNvSpPr>
            <a:spLocks noGrp="1"/>
          </p:cNvSpPr>
          <p:nvPr>
            <p:ph idx="1"/>
          </p:nvPr>
        </p:nvSpPr>
        <p:spPr/>
        <p:txBody>
          <a:bodyPr/>
          <a:lstStyle/>
          <a:p>
            <a:r>
              <a:rPr lang="en-US" smtClean="0"/>
              <a:t>Shared site options: time-share, service bureaus, and mutual agreements</a:t>
            </a:r>
          </a:p>
          <a:p>
            <a:r>
              <a:rPr lang="en-US" smtClean="0"/>
              <a:t>Time-share - A hot, warm, or cold site that is leased in conjunction with a business partner or sister organization</a:t>
            </a:r>
          </a:p>
          <a:p>
            <a:r>
              <a:rPr lang="en-US" smtClean="0"/>
              <a:t>Service Bureaus – An agency that provides a service for a fee.</a:t>
            </a:r>
          </a:p>
          <a:p>
            <a:r>
              <a:rPr lang="en-US" smtClean="0"/>
              <a:t>Mutual agreement - A contract between two or more organizations that specifies how each will assist the other in the event of a disaster.</a:t>
            </a:r>
          </a:p>
        </p:txBody>
      </p:sp>
      <p:sp>
        <p:nvSpPr>
          <p:cNvPr id="65540"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648F34D7-5B7D-4357-86EA-BA6DC92CEDE8}"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r>
              <a:rPr lang="en-US" smtClean="0"/>
              <a:t>Business Continuity Planning (cont’d.)</a:t>
            </a:r>
          </a:p>
        </p:txBody>
      </p:sp>
      <p:sp>
        <p:nvSpPr>
          <p:cNvPr id="66563" name="Rectangle 5"/>
          <p:cNvSpPr>
            <a:spLocks noGrp="1" noChangeArrowheads="1"/>
          </p:cNvSpPr>
          <p:nvPr>
            <p:ph type="body" idx="1"/>
          </p:nvPr>
        </p:nvSpPr>
        <p:spPr/>
        <p:txBody>
          <a:bodyPr/>
          <a:lstStyle/>
          <a:p>
            <a:r>
              <a:rPr lang="en-US" smtClean="0"/>
              <a:t>Off-Site disaster data storage</a:t>
            </a:r>
          </a:p>
          <a:p>
            <a:pPr lvl="1"/>
            <a:r>
              <a:rPr lang="en-US" smtClean="0"/>
              <a:t>To get sites up and running quickly, an organization must have the ability to port data into new site’s systems</a:t>
            </a:r>
          </a:p>
          <a:p>
            <a:pPr lvl="1"/>
            <a:r>
              <a:rPr lang="en-US" smtClean="0"/>
              <a:t>Options for getting operations up and running include:  </a:t>
            </a:r>
          </a:p>
          <a:p>
            <a:pPr lvl="2"/>
            <a:r>
              <a:rPr lang="en-US" smtClean="0"/>
              <a:t>Electronic vaulting </a:t>
            </a:r>
          </a:p>
          <a:p>
            <a:pPr lvl="2"/>
            <a:r>
              <a:rPr lang="en-US" smtClean="0"/>
              <a:t>Remote journaling</a:t>
            </a:r>
          </a:p>
          <a:p>
            <a:pPr lvl="2"/>
            <a:r>
              <a:rPr lang="en-US" smtClean="0"/>
              <a:t>Database shadowing</a:t>
            </a:r>
          </a:p>
        </p:txBody>
      </p:sp>
      <p:sp>
        <p:nvSpPr>
          <p:cNvPr id="66564" name="Footer Placeholder 4"/>
          <p:cNvSpPr>
            <a:spLocks noGrp="1"/>
          </p:cNvSpPr>
          <p:nvPr>
            <p:ph type="ftr" sz="quarter" idx="10"/>
          </p:nvPr>
        </p:nvSpPr>
        <p:spPr>
          <a:noFill/>
        </p:spPr>
        <p:txBody>
          <a:bodyPr/>
          <a:lstStyle/>
          <a:p>
            <a:r>
              <a:rPr lang="en-US" smtClean="0"/>
              <a:t>Principles of Information Security, Fourth Edition</a:t>
            </a:r>
          </a:p>
        </p:txBody>
      </p:sp>
      <p:sp>
        <p:nvSpPr>
          <p:cNvPr id="53253" name="Slide Number Placeholder 5"/>
          <p:cNvSpPr>
            <a:spLocks noGrp="1"/>
          </p:cNvSpPr>
          <p:nvPr>
            <p:ph type="sldNum" sz="quarter" idx="11"/>
          </p:nvPr>
        </p:nvSpPr>
        <p:spPr/>
        <p:txBody>
          <a:bodyPr/>
          <a:lstStyle/>
          <a:p>
            <a:pPr>
              <a:defRPr/>
            </a:pPr>
            <a:r>
              <a:rPr lang="en-US" dirty="0" smtClean="0"/>
              <a:t> </a:t>
            </a:r>
            <a:fld id="{6F000499-CFC1-46E6-9FCA-00A51CF2DC33}" type="slidenum">
              <a:rPr lang="en-US" smtClean="0"/>
              <a:pPr>
                <a:defRPr/>
              </a:pPr>
              <a:t>59</a:t>
            </a:fld>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Information Security Planning and Governance (cont’d.)</a:t>
            </a:r>
          </a:p>
        </p:txBody>
      </p:sp>
      <p:sp>
        <p:nvSpPr>
          <p:cNvPr id="14339" name="Content Placeholder 2"/>
          <p:cNvSpPr>
            <a:spLocks noGrp="1"/>
          </p:cNvSpPr>
          <p:nvPr>
            <p:ph idx="1"/>
          </p:nvPr>
        </p:nvSpPr>
        <p:spPr/>
        <p:txBody>
          <a:bodyPr/>
          <a:lstStyle/>
          <a:p>
            <a:r>
              <a:rPr lang="en-US" dirty="0" smtClean="0"/>
              <a:t>Information Security Governance outcomes</a:t>
            </a:r>
          </a:p>
          <a:p>
            <a:pPr lvl="1"/>
            <a:r>
              <a:rPr lang="en-US" dirty="0" smtClean="0"/>
              <a:t>Five goals</a:t>
            </a:r>
          </a:p>
          <a:p>
            <a:pPr lvl="2"/>
            <a:r>
              <a:rPr lang="en-US" dirty="0" smtClean="0"/>
              <a:t>Strategic alignment</a:t>
            </a:r>
          </a:p>
          <a:p>
            <a:pPr lvl="2"/>
            <a:r>
              <a:rPr lang="en-US" dirty="0" smtClean="0"/>
              <a:t>Risk management</a:t>
            </a:r>
          </a:p>
          <a:p>
            <a:pPr lvl="2"/>
            <a:r>
              <a:rPr lang="en-US" dirty="0" smtClean="0"/>
              <a:t>Resource management</a:t>
            </a:r>
          </a:p>
          <a:p>
            <a:pPr lvl="2"/>
            <a:r>
              <a:rPr lang="en-US" dirty="0" smtClean="0"/>
              <a:t> Performance measures</a:t>
            </a:r>
          </a:p>
          <a:p>
            <a:pPr lvl="2"/>
            <a:r>
              <a:rPr lang="en-US" dirty="0" smtClean="0"/>
              <a:t>Value delivery</a:t>
            </a:r>
          </a:p>
          <a:p>
            <a:r>
              <a:rPr lang="en-US" dirty="0" smtClean="0"/>
              <a:t>Governance framework</a:t>
            </a:r>
          </a:p>
          <a:p>
            <a:pPr lvl="1"/>
            <a:r>
              <a:rPr lang="en-US" dirty="0" smtClean="0"/>
              <a:t>CGTF(Ideal </a:t>
            </a:r>
            <a:r>
              <a:rPr lang="en-US" smtClean="0"/>
              <a:t>framework from CMU)</a:t>
            </a:r>
          </a:p>
        </p:txBody>
      </p:sp>
      <p:sp>
        <p:nvSpPr>
          <p:cNvPr id="14340"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8C2F65FB-DB00-4EF6-BEA1-D989C794085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smtClean="0"/>
              <a:t>Crisis Management</a:t>
            </a:r>
          </a:p>
        </p:txBody>
      </p:sp>
      <p:sp>
        <p:nvSpPr>
          <p:cNvPr id="67587" name="Rectangle 5"/>
          <p:cNvSpPr>
            <a:spLocks noGrp="1" noChangeArrowheads="1"/>
          </p:cNvSpPr>
          <p:nvPr>
            <p:ph type="body" idx="1"/>
          </p:nvPr>
        </p:nvSpPr>
        <p:spPr/>
        <p:txBody>
          <a:bodyPr/>
          <a:lstStyle/>
          <a:p>
            <a:r>
              <a:rPr lang="en-US" smtClean="0"/>
              <a:t>Actions taken during and after a disaster that focus on people involved and address viability of business</a:t>
            </a:r>
          </a:p>
          <a:p>
            <a:r>
              <a:rPr lang="en-US" smtClean="0"/>
              <a:t>What may truly distinguish an incident from a disaster are the actions of the response teams</a:t>
            </a:r>
          </a:p>
          <a:p>
            <a:r>
              <a:rPr lang="en-US" smtClean="0"/>
              <a:t>Disaster recovery personnel must know their roles without any supporting documentation</a:t>
            </a:r>
          </a:p>
          <a:p>
            <a:pPr lvl="1"/>
            <a:r>
              <a:rPr lang="en-US" smtClean="0"/>
              <a:t>Preparation</a:t>
            </a:r>
          </a:p>
          <a:p>
            <a:pPr lvl="1"/>
            <a:r>
              <a:rPr lang="en-US" smtClean="0"/>
              <a:t>Training</a:t>
            </a:r>
          </a:p>
          <a:p>
            <a:pPr lvl="1"/>
            <a:r>
              <a:rPr lang="en-US" smtClean="0"/>
              <a:t>Rehearsal</a:t>
            </a:r>
          </a:p>
        </p:txBody>
      </p:sp>
      <p:sp>
        <p:nvSpPr>
          <p:cNvPr id="67588" name="Footer Placeholder 4"/>
          <p:cNvSpPr>
            <a:spLocks noGrp="1"/>
          </p:cNvSpPr>
          <p:nvPr>
            <p:ph type="ftr" sz="quarter" idx="10"/>
          </p:nvPr>
        </p:nvSpPr>
        <p:spPr>
          <a:noFill/>
        </p:spPr>
        <p:txBody>
          <a:bodyPr/>
          <a:lstStyle/>
          <a:p>
            <a:r>
              <a:rPr lang="en-US" smtClean="0"/>
              <a:t>Principles of Information Security, Fourth Edition</a:t>
            </a:r>
          </a:p>
        </p:txBody>
      </p:sp>
      <p:sp>
        <p:nvSpPr>
          <p:cNvPr id="54277" name="Slide Number Placeholder 5"/>
          <p:cNvSpPr>
            <a:spLocks noGrp="1"/>
          </p:cNvSpPr>
          <p:nvPr>
            <p:ph type="sldNum" sz="quarter" idx="11"/>
          </p:nvPr>
        </p:nvSpPr>
        <p:spPr/>
        <p:txBody>
          <a:bodyPr/>
          <a:lstStyle/>
          <a:p>
            <a:pPr>
              <a:defRPr/>
            </a:pPr>
            <a:r>
              <a:rPr lang="en-US" dirty="0" smtClean="0"/>
              <a:t> </a:t>
            </a:r>
            <a:fld id="{38D313ED-5451-4072-83BD-3BB73ECA00DD}" type="slidenum">
              <a:rPr lang="en-US" smtClean="0"/>
              <a:pPr>
                <a:defRPr/>
              </a:pPr>
              <a:t>60</a:t>
            </a:fld>
            <a:endParaRPr 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Crisis Management (cont’d.)</a:t>
            </a:r>
          </a:p>
        </p:txBody>
      </p:sp>
      <p:sp>
        <p:nvSpPr>
          <p:cNvPr id="68611" name="Content Placeholder 2"/>
          <p:cNvSpPr>
            <a:spLocks noGrp="1"/>
          </p:cNvSpPr>
          <p:nvPr>
            <p:ph idx="1"/>
          </p:nvPr>
        </p:nvSpPr>
        <p:spPr/>
        <p:txBody>
          <a:bodyPr/>
          <a:lstStyle/>
          <a:p>
            <a:r>
              <a:rPr lang="en-US" smtClean="0"/>
              <a:t>Crisis management team is responsible for managing event from an enterprise perspective and covers: </a:t>
            </a:r>
          </a:p>
          <a:p>
            <a:pPr lvl="1"/>
            <a:r>
              <a:rPr lang="en-US" smtClean="0"/>
              <a:t>Supporting personnel and families during crisis </a:t>
            </a:r>
          </a:p>
          <a:p>
            <a:pPr lvl="1"/>
            <a:r>
              <a:rPr lang="en-US" smtClean="0"/>
              <a:t>Determining impact on normal business operations and, if necessary, making disaster declaration</a:t>
            </a:r>
          </a:p>
          <a:p>
            <a:pPr lvl="1"/>
            <a:r>
              <a:rPr lang="en-US" smtClean="0"/>
              <a:t>Keeping the public informed</a:t>
            </a:r>
          </a:p>
          <a:p>
            <a:pPr lvl="1"/>
            <a:r>
              <a:rPr lang="en-US" smtClean="0"/>
              <a:t>Communicating with major customers, suppliers, partners, regulatory agencies, industry organizations, the media, and other interested parties</a:t>
            </a:r>
          </a:p>
        </p:txBody>
      </p:sp>
      <p:sp>
        <p:nvSpPr>
          <p:cNvPr id="68612" name="Footer Placeholder 3"/>
          <p:cNvSpPr>
            <a:spLocks noGrp="1"/>
          </p:cNvSpPr>
          <p:nvPr>
            <p:ph type="ftr" sz="quarter" idx="10"/>
          </p:nvPr>
        </p:nvSpPr>
        <p:spPr>
          <a:noFill/>
        </p:spPr>
        <p:txBody>
          <a:bodyPr/>
          <a:lstStyle/>
          <a:p>
            <a:r>
              <a:rPr lang="en-US" smtClean="0"/>
              <a:t>Principles of Information Security, Fourth Edition</a:t>
            </a:r>
          </a:p>
        </p:txBody>
      </p:sp>
      <p:sp>
        <p:nvSpPr>
          <p:cNvPr id="5" name="Slide Number Placeholder 4"/>
          <p:cNvSpPr>
            <a:spLocks noGrp="1"/>
          </p:cNvSpPr>
          <p:nvPr>
            <p:ph type="sldNum" sz="quarter" idx="11"/>
          </p:nvPr>
        </p:nvSpPr>
        <p:spPr/>
        <p:txBody>
          <a:bodyPr/>
          <a:lstStyle/>
          <a:p>
            <a:pPr>
              <a:defRPr/>
            </a:pPr>
            <a:fld id="{6C090042-7A36-4119-B004-8EA4438612AC}"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r>
              <a:rPr lang="en-US" smtClean="0"/>
              <a:t>Model for a Consolidated Contingency Plan</a:t>
            </a:r>
          </a:p>
        </p:txBody>
      </p:sp>
      <p:sp>
        <p:nvSpPr>
          <p:cNvPr id="69635" name="Rectangle 5"/>
          <p:cNvSpPr>
            <a:spLocks noGrp="1" noChangeArrowheads="1"/>
          </p:cNvSpPr>
          <p:nvPr>
            <p:ph type="body" idx="1"/>
          </p:nvPr>
        </p:nvSpPr>
        <p:spPr/>
        <p:txBody>
          <a:bodyPr/>
          <a:lstStyle/>
          <a:p>
            <a:r>
              <a:rPr lang="en-US" smtClean="0"/>
              <a:t>Single document set approach supports concise planning and encourages smaller organizations to develop, test, and use IR and DR plans</a:t>
            </a:r>
          </a:p>
          <a:p>
            <a:r>
              <a:rPr lang="en-US" smtClean="0"/>
              <a:t>Model is based on analyses of disaster recovery and incident response plans of dozens of organizations</a:t>
            </a:r>
          </a:p>
        </p:txBody>
      </p:sp>
      <p:sp>
        <p:nvSpPr>
          <p:cNvPr id="69636" name="Footer Placeholder 4"/>
          <p:cNvSpPr>
            <a:spLocks noGrp="1"/>
          </p:cNvSpPr>
          <p:nvPr>
            <p:ph type="ftr" sz="quarter" idx="10"/>
          </p:nvPr>
        </p:nvSpPr>
        <p:spPr>
          <a:noFill/>
        </p:spPr>
        <p:txBody>
          <a:bodyPr/>
          <a:lstStyle/>
          <a:p>
            <a:r>
              <a:rPr lang="en-US" smtClean="0"/>
              <a:t>Principles of Information Security, Fourth Edition</a:t>
            </a:r>
          </a:p>
        </p:txBody>
      </p:sp>
      <p:sp>
        <p:nvSpPr>
          <p:cNvPr id="55301" name="Slide Number Placeholder 5"/>
          <p:cNvSpPr>
            <a:spLocks noGrp="1"/>
          </p:cNvSpPr>
          <p:nvPr>
            <p:ph type="sldNum" sz="quarter" idx="11"/>
          </p:nvPr>
        </p:nvSpPr>
        <p:spPr/>
        <p:txBody>
          <a:bodyPr/>
          <a:lstStyle/>
          <a:p>
            <a:pPr>
              <a:defRPr/>
            </a:pPr>
            <a:r>
              <a:rPr lang="en-US" dirty="0" smtClean="0"/>
              <a:t> </a:t>
            </a:r>
            <a:fld id="{CD5A2BD1-448A-4E90-8243-D6CBAA53CB92}" type="slidenum">
              <a:rPr lang="en-US" smtClean="0"/>
              <a:pPr>
                <a:defRPr/>
              </a:pPr>
              <a:t>62</a:t>
            </a:fld>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US" smtClean="0"/>
              <a:t>Model for a Consolidated Contingency Plan (cont’d.)</a:t>
            </a:r>
          </a:p>
        </p:txBody>
      </p:sp>
      <p:sp>
        <p:nvSpPr>
          <p:cNvPr id="70659" name="Rectangle 5"/>
          <p:cNvSpPr>
            <a:spLocks noGrp="1" noChangeArrowheads="1"/>
          </p:cNvSpPr>
          <p:nvPr>
            <p:ph type="body" idx="1"/>
          </p:nvPr>
        </p:nvSpPr>
        <p:spPr/>
        <p:txBody>
          <a:bodyPr/>
          <a:lstStyle/>
          <a:p>
            <a:r>
              <a:rPr lang="en-US" smtClean="0"/>
              <a:t>The planning document</a:t>
            </a:r>
          </a:p>
          <a:p>
            <a:r>
              <a:rPr lang="en-US" smtClean="0"/>
              <a:t>Six steps in contingency planning process</a:t>
            </a:r>
          </a:p>
          <a:p>
            <a:pPr lvl="1"/>
            <a:r>
              <a:rPr lang="en-US" smtClean="0"/>
              <a:t>Identifying mission- or business-critical functions</a:t>
            </a:r>
          </a:p>
          <a:p>
            <a:pPr lvl="1"/>
            <a:r>
              <a:rPr lang="en-US" smtClean="0"/>
              <a:t>Identifying resources that support critical functions</a:t>
            </a:r>
          </a:p>
          <a:p>
            <a:pPr lvl="1"/>
            <a:r>
              <a:rPr lang="en-US" smtClean="0"/>
              <a:t>Anticipating potential contingencies or disasters</a:t>
            </a:r>
          </a:p>
          <a:p>
            <a:pPr lvl="1"/>
            <a:r>
              <a:rPr lang="en-US" smtClean="0"/>
              <a:t>Selecting contingency planning strategies</a:t>
            </a:r>
          </a:p>
          <a:p>
            <a:pPr lvl="1"/>
            <a:r>
              <a:rPr lang="en-US" smtClean="0"/>
              <a:t>Implementing contingency strategies</a:t>
            </a:r>
          </a:p>
          <a:p>
            <a:pPr lvl="1"/>
            <a:r>
              <a:rPr lang="en-US" smtClean="0"/>
              <a:t>Testing and revising strategy</a:t>
            </a:r>
          </a:p>
        </p:txBody>
      </p:sp>
      <p:sp>
        <p:nvSpPr>
          <p:cNvPr id="70660" name="Footer Placeholder 4"/>
          <p:cNvSpPr>
            <a:spLocks noGrp="1"/>
          </p:cNvSpPr>
          <p:nvPr>
            <p:ph type="ftr" sz="quarter" idx="10"/>
          </p:nvPr>
        </p:nvSpPr>
        <p:spPr>
          <a:noFill/>
        </p:spPr>
        <p:txBody>
          <a:bodyPr/>
          <a:lstStyle/>
          <a:p>
            <a:r>
              <a:rPr lang="en-US" smtClean="0"/>
              <a:t>Principles of Information Security, Fourth Edition</a:t>
            </a:r>
          </a:p>
        </p:txBody>
      </p:sp>
      <p:sp>
        <p:nvSpPr>
          <p:cNvPr id="56325" name="Slide Number Placeholder 5"/>
          <p:cNvSpPr>
            <a:spLocks noGrp="1"/>
          </p:cNvSpPr>
          <p:nvPr>
            <p:ph type="sldNum" sz="quarter" idx="11"/>
          </p:nvPr>
        </p:nvSpPr>
        <p:spPr/>
        <p:txBody>
          <a:bodyPr/>
          <a:lstStyle/>
          <a:p>
            <a:pPr>
              <a:defRPr/>
            </a:pPr>
            <a:r>
              <a:rPr lang="en-US" dirty="0" smtClean="0"/>
              <a:t> </a:t>
            </a:r>
            <a:fld id="{674807FB-E23D-453E-8317-176465CAB64F}" type="slidenum">
              <a:rPr lang="en-US" smtClean="0"/>
              <a:pPr>
                <a:defRPr/>
              </a:pPr>
              <a:t>63</a:t>
            </a:fld>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smtClean="0"/>
              <a:t>Law Enforcement Involvement</a:t>
            </a:r>
          </a:p>
        </p:txBody>
      </p:sp>
      <p:sp>
        <p:nvSpPr>
          <p:cNvPr id="71683" name="Rectangle 5"/>
          <p:cNvSpPr>
            <a:spLocks noGrp="1" noChangeArrowheads="1"/>
          </p:cNvSpPr>
          <p:nvPr>
            <p:ph type="body" idx="1"/>
          </p:nvPr>
        </p:nvSpPr>
        <p:spPr/>
        <p:txBody>
          <a:bodyPr/>
          <a:lstStyle/>
          <a:p>
            <a:r>
              <a:rPr lang="en-US" smtClean="0"/>
              <a:t>When incident at hand constitutes a violation of law, organization may determine involving law enforcement is necessary</a:t>
            </a:r>
          </a:p>
          <a:p>
            <a:r>
              <a:rPr lang="en-US" smtClean="0"/>
              <a:t>Questions:</a:t>
            </a:r>
          </a:p>
          <a:p>
            <a:pPr lvl="1"/>
            <a:r>
              <a:rPr lang="en-US" smtClean="0"/>
              <a:t>When should law enforcement involved? </a:t>
            </a:r>
          </a:p>
          <a:p>
            <a:pPr lvl="1"/>
            <a:r>
              <a:rPr lang="en-US" smtClean="0"/>
              <a:t>What level of law enforcement agency should be involved (local, state, federal)?  </a:t>
            </a:r>
          </a:p>
          <a:p>
            <a:pPr lvl="1"/>
            <a:r>
              <a:rPr lang="en-US" smtClean="0"/>
              <a:t>What happens when law enforcement agency is involved? </a:t>
            </a:r>
          </a:p>
          <a:p>
            <a:r>
              <a:rPr lang="en-US" smtClean="0"/>
              <a:t>Some questions are best answered by the legal department</a:t>
            </a:r>
          </a:p>
        </p:txBody>
      </p:sp>
      <p:sp>
        <p:nvSpPr>
          <p:cNvPr id="71684" name="Footer Placeholder 4"/>
          <p:cNvSpPr>
            <a:spLocks noGrp="1"/>
          </p:cNvSpPr>
          <p:nvPr>
            <p:ph type="ftr" sz="quarter" idx="10"/>
          </p:nvPr>
        </p:nvSpPr>
        <p:spPr>
          <a:noFill/>
        </p:spPr>
        <p:txBody>
          <a:bodyPr/>
          <a:lstStyle/>
          <a:p>
            <a:r>
              <a:rPr lang="en-US" smtClean="0"/>
              <a:t>Principles of Information Security, Fourth Edition</a:t>
            </a:r>
          </a:p>
        </p:txBody>
      </p:sp>
      <p:sp>
        <p:nvSpPr>
          <p:cNvPr id="58373" name="Slide Number Placeholder 5"/>
          <p:cNvSpPr>
            <a:spLocks noGrp="1"/>
          </p:cNvSpPr>
          <p:nvPr>
            <p:ph type="sldNum" sz="quarter" idx="11"/>
          </p:nvPr>
        </p:nvSpPr>
        <p:spPr/>
        <p:txBody>
          <a:bodyPr/>
          <a:lstStyle/>
          <a:p>
            <a:pPr>
              <a:defRPr/>
            </a:pPr>
            <a:r>
              <a:rPr lang="en-US" dirty="0" smtClean="0"/>
              <a:t> </a:t>
            </a:r>
            <a:fld id="{66AEB59D-19AA-4F77-9062-A06C40C4B23A}" type="slidenum">
              <a:rPr lang="en-US" smtClean="0"/>
              <a:pPr>
                <a:defRPr/>
              </a:pPr>
              <a:t>64</a:t>
            </a:fld>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r>
              <a:rPr lang="en-US" smtClean="0"/>
              <a:t>Benefits and Drawbacks of Law Enforcement Involvement</a:t>
            </a:r>
          </a:p>
        </p:txBody>
      </p:sp>
      <p:sp>
        <p:nvSpPr>
          <p:cNvPr id="72707" name="Rectangle 5"/>
          <p:cNvSpPr>
            <a:spLocks noGrp="1" noChangeArrowheads="1"/>
          </p:cNvSpPr>
          <p:nvPr>
            <p:ph type="body" idx="1"/>
          </p:nvPr>
        </p:nvSpPr>
        <p:spPr/>
        <p:txBody>
          <a:bodyPr/>
          <a:lstStyle/>
          <a:p>
            <a:r>
              <a:rPr lang="en-US" smtClean="0"/>
              <a:t>Involving law enforcement agencies has advantages:</a:t>
            </a:r>
          </a:p>
          <a:p>
            <a:pPr lvl="1"/>
            <a:r>
              <a:rPr lang="en-US" smtClean="0"/>
              <a:t>Agencies may be better equipped at processing evidence </a:t>
            </a:r>
          </a:p>
          <a:p>
            <a:pPr lvl="1"/>
            <a:r>
              <a:rPr lang="en-US" smtClean="0"/>
              <a:t>Organization may be less effective in convicting suspects  </a:t>
            </a:r>
          </a:p>
          <a:p>
            <a:pPr lvl="1"/>
            <a:r>
              <a:rPr lang="en-US" smtClean="0"/>
              <a:t>Law enforcement agencies are prepared to handle any necessary warrants and subpoenas</a:t>
            </a:r>
          </a:p>
          <a:p>
            <a:pPr lvl="1"/>
            <a:r>
              <a:rPr lang="en-US" smtClean="0"/>
              <a:t>Law enforcement is skilled at obtaining witness statements and other information collection</a:t>
            </a:r>
          </a:p>
        </p:txBody>
      </p:sp>
      <p:sp>
        <p:nvSpPr>
          <p:cNvPr id="72708" name="Footer Placeholder 4"/>
          <p:cNvSpPr>
            <a:spLocks noGrp="1"/>
          </p:cNvSpPr>
          <p:nvPr>
            <p:ph type="ftr" sz="quarter" idx="10"/>
          </p:nvPr>
        </p:nvSpPr>
        <p:spPr>
          <a:noFill/>
        </p:spPr>
        <p:txBody>
          <a:bodyPr/>
          <a:lstStyle/>
          <a:p>
            <a:r>
              <a:rPr lang="en-US" smtClean="0"/>
              <a:t>Principles of Information Security, Fourth Edition</a:t>
            </a:r>
          </a:p>
        </p:txBody>
      </p:sp>
      <p:sp>
        <p:nvSpPr>
          <p:cNvPr id="59397" name="Slide Number Placeholder 5"/>
          <p:cNvSpPr>
            <a:spLocks noGrp="1"/>
          </p:cNvSpPr>
          <p:nvPr>
            <p:ph type="sldNum" sz="quarter" idx="11"/>
          </p:nvPr>
        </p:nvSpPr>
        <p:spPr/>
        <p:txBody>
          <a:bodyPr/>
          <a:lstStyle/>
          <a:p>
            <a:pPr>
              <a:defRPr/>
            </a:pPr>
            <a:r>
              <a:rPr lang="en-US" dirty="0" smtClean="0"/>
              <a:t> </a:t>
            </a:r>
            <a:fld id="{51081E15-A0BD-4540-A6D8-DCB53A398286}" type="slidenum">
              <a:rPr lang="en-US" smtClean="0"/>
              <a:pPr>
                <a:defRPr/>
              </a:pPr>
              <a:t>65</a:t>
            </a:fld>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r>
              <a:rPr lang="en-US" smtClean="0"/>
              <a:t>Benefits and Drawbacks of Law Enforcement Involvement (cont’d.)</a:t>
            </a:r>
          </a:p>
        </p:txBody>
      </p:sp>
      <p:sp>
        <p:nvSpPr>
          <p:cNvPr id="73731" name="Rectangle 5"/>
          <p:cNvSpPr>
            <a:spLocks noGrp="1" noChangeArrowheads="1"/>
          </p:cNvSpPr>
          <p:nvPr>
            <p:ph type="body" idx="1"/>
          </p:nvPr>
        </p:nvSpPr>
        <p:spPr/>
        <p:txBody>
          <a:bodyPr/>
          <a:lstStyle/>
          <a:p>
            <a:r>
              <a:rPr lang="en-US" smtClean="0"/>
              <a:t>Involving law enforcement agencies has disadvantages:</a:t>
            </a:r>
          </a:p>
          <a:p>
            <a:pPr lvl="1"/>
            <a:r>
              <a:rPr lang="en-US" smtClean="0"/>
              <a:t>Once a law enforcement agency takes over case, organization cannot control chain of events  </a:t>
            </a:r>
          </a:p>
          <a:p>
            <a:pPr lvl="1"/>
            <a:r>
              <a:rPr lang="en-US" smtClean="0"/>
              <a:t>Organization may not hear about case for weeks or months  </a:t>
            </a:r>
          </a:p>
          <a:p>
            <a:pPr lvl="1"/>
            <a:r>
              <a:rPr lang="en-US" smtClean="0"/>
              <a:t>Equipment vital to the organization’s business may be tagged as evidence</a:t>
            </a:r>
          </a:p>
          <a:p>
            <a:pPr lvl="1"/>
            <a:r>
              <a:rPr lang="en-US" smtClean="0"/>
              <a:t>If organization detects a criminal act, it is legally obligated to involve appropriate law enforcement officials</a:t>
            </a:r>
          </a:p>
        </p:txBody>
      </p:sp>
      <p:sp>
        <p:nvSpPr>
          <p:cNvPr id="73732" name="Footer Placeholder 4"/>
          <p:cNvSpPr>
            <a:spLocks noGrp="1"/>
          </p:cNvSpPr>
          <p:nvPr>
            <p:ph type="ftr" sz="quarter" idx="10"/>
          </p:nvPr>
        </p:nvSpPr>
        <p:spPr>
          <a:noFill/>
        </p:spPr>
        <p:txBody>
          <a:bodyPr/>
          <a:lstStyle/>
          <a:p>
            <a:r>
              <a:rPr lang="en-US" smtClean="0"/>
              <a:t>Principles of Information Security, Fourth Edition</a:t>
            </a:r>
          </a:p>
        </p:txBody>
      </p:sp>
      <p:sp>
        <p:nvSpPr>
          <p:cNvPr id="60421" name="Slide Number Placeholder 5"/>
          <p:cNvSpPr>
            <a:spLocks noGrp="1"/>
          </p:cNvSpPr>
          <p:nvPr>
            <p:ph type="sldNum" sz="quarter" idx="11"/>
          </p:nvPr>
        </p:nvSpPr>
        <p:spPr/>
        <p:txBody>
          <a:bodyPr/>
          <a:lstStyle/>
          <a:p>
            <a:pPr>
              <a:defRPr/>
            </a:pPr>
            <a:r>
              <a:rPr lang="en-US" dirty="0" smtClean="0"/>
              <a:t> </a:t>
            </a:r>
            <a:fld id="{FEBA696A-340C-430E-BEB0-27EF2FF590F4}" type="slidenum">
              <a:rPr lang="en-US" smtClean="0"/>
              <a:pPr>
                <a:defRPr/>
              </a:pPr>
              <a:t>66</a:t>
            </a:fld>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smtClean="0"/>
              <a:t>Summary</a:t>
            </a:r>
          </a:p>
        </p:txBody>
      </p:sp>
      <p:sp>
        <p:nvSpPr>
          <p:cNvPr id="74755" name="Rectangle 5"/>
          <p:cNvSpPr>
            <a:spLocks noGrp="1" noChangeArrowheads="1"/>
          </p:cNvSpPr>
          <p:nvPr>
            <p:ph type="body" idx="1"/>
          </p:nvPr>
        </p:nvSpPr>
        <p:spPr/>
        <p:txBody>
          <a:bodyPr/>
          <a:lstStyle/>
          <a:p>
            <a:r>
              <a:rPr lang="en-US" smtClean="0"/>
              <a:t>Management has essential role in development, maintenance, and enforcement of information security policy, standards, practices, procedures, and guidelines</a:t>
            </a:r>
          </a:p>
          <a:p>
            <a:r>
              <a:rPr lang="en-US" smtClean="0"/>
              <a:t>Information security blueprint is planning document that is basis for design, selection, and implementation of all security policies, education and training programs, and technological controls</a:t>
            </a:r>
          </a:p>
        </p:txBody>
      </p:sp>
      <p:sp>
        <p:nvSpPr>
          <p:cNvPr id="74756" name="Footer Placeholder 4"/>
          <p:cNvSpPr>
            <a:spLocks noGrp="1"/>
          </p:cNvSpPr>
          <p:nvPr>
            <p:ph type="ftr" sz="quarter" idx="10"/>
          </p:nvPr>
        </p:nvSpPr>
        <p:spPr>
          <a:noFill/>
        </p:spPr>
        <p:txBody>
          <a:bodyPr/>
          <a:lstStyle/>
          <a:p>
            <a:r>
              <a:rPr lang="en-US" smtClean="0"/>
              <a:t>Principles of Information Security, Fourth Edition</a:t>
            </a:r>
          </a:p>
        </p:txBody>
      </p:sp>
      <p:sp>
        <p:nvSpPr>
          <p:cNvPr id="61445" name="Slide Number Placeholder 5"/>
          <p:cNvSpPr>
            <a:spLocks noGrp="1"/>
          </p:cNvSpPr>
          <p:nvPr>
            <p:ph type="sldNum" sz="quarter" idx="11"/>
          </p:nvPr>
        </p:nvSpPr>
        <p:spPr/>
        <p:txBody>
          <a:bodyPr/>
          <a:lstStyle/>
          <a:p>
            <a:pPr>
              <a:defRPr/>
            </a:pPr>
            <a:r>
              <a:rPr lang="en-US" dirty="0" smtClean="0"/>
              <a:t> </a:t>
            </a:r>
            <a:fld id="{8C3CD87A-A85E-411D-81B1-89128E18731F}" type="slidenum">
              <a:rPr lang="en-US" smtClean="0"/>
              <a:pPr>
                <a:defRPr/>
              </a:pPr>
              <a:t>67</a:t>
            </a:fld>
            <a:endParaRPr 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Summary (cont’d.)</a:t>
            </a:r>
          </a:p>
        </p:txBody>
      </p:sp>
      <p:sp>
        <p:nvSpPr>
          <p:cNvPr id="75779" name="Rectangle 3"/>
          <p:cNvSpPr>
            <a:spLocks noGrp="1" noChangeArrowheads="1"/>
          </p:cNvSpPr>
          <p:nvPr>
            <p:ph type="body" idx="1"/>
          </p:nvPr>
        </p:nvSpPr>
        <p:spPr/>
        <p:txBody>
          <a:bodyPr/>
          <a:lstStyle/>
          <a:p>
            <a:r>
              <a:rPr lang="en-US" smtClean="0"/>
              <a:t>Information security education, training, and awareness (SETA) is control measure that reduces accidental security breaches and increases organizational resistance to many other forms of attack</a:t>
            </a:r>
          </a:p>
          <a:p>
            <a:r>
              <a:rPr lang="en-US" smtClean="0"/>
              <a:t>Contingency planning (CP) made up of three components: incident response planning (IRP), disaster recovery planning (DRP), and business continuity planning (BCP)</a:t>
            </a:r>
          </a:p>
        </p:txBody>
      </p:sp>
      <p:sp>
        <p:nvSpPr>
          <p:cNvPr id="75780" name="Footer Placeholder 4"/>
          <p:cNvSpPr>
            <a:spLocks noGrp="1"/>
          </p:cNvSpPr>
          <p:nvPr>
            <p:ph type="ftr" sz="quarter" idx="10"/>
          </p:nvPr>
        </p:nvSpPr>
        <p:spPr>
          <a:noFill/>
        </p:spPr>
        <p:txBody>
          <a:bodyPr/>
          <a:lstStyle/>
          <a:p>
            <a:r>
              <a:rPr lang="en-US" smtClean="0"/>
              <a:t>Principles of Information Security, Fourth Edition</a:t>
            </a:r>
          </a:p>
        </p:txBody>
      </p:sp>
      <p:sp>
        <p:nvSpPr>
          <p:cNvPr id="62469" name="Slide Number Placeholder 5"/>
          <p:cNvSpPr>
            <a:spLocks noGrp="1"/>
          </p:cNvSpPr>
          <p:nvPr>
            <p:ph type="sldNum" sz="quarter" idx="11"/>
          </p:nvPr>
        </p:nvSpPr>
        <p:spPr/>
        <p:txBody>
          <a:bodyPr/>
          <a:lstStyle/>
          <a:p>
            <a:pPr>
              <a:defRPr/>
            </a:pPr>
            <a:r>
              <a:rPr lang="en-US" dirty="0" smtClean="0"/>
              <a:t> </a:t>
            </a:r>
            <a:fld id="{4CFBA7D6-0193-406C-A35B-B71E921C1FDB}" type="slidenum">
              <a:rPr lang="en-US" smtClean="0"/>
              <a:pPr>
                <a:defRPr/>
              </a:pPr>
              <a:t>68</a:t>
            </a:fld>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r>
              <a:rPr lang="en-US" smtClean="0"/>
              <a:t>Information Security Policy, Standards, </a:t>
            </a:r>
            <a:br>
              <a:rPr lang="en-US" smtClean="0"/>
            </a:br>
            <a:r>
              <a:rPr lang="en-US" smtClean="0"/>
              <a:t>and Practices</a:t>
            </a:r>
          </a:p>
        </p:txBody>
      </p:sp>
      <p:sp>
        <p:nvSpPr>
          <p:cNvPr id="15363" name="Rectangle 7"/>
          <p:cNvSpPr>
            <a:spLocks noGrp="1" noChangeArrowheads="1"/>
          </p:cNvSpPr>
          <p:nvPr>
            <p:ph type="body" idx="1"/>
          </p:nvPr>
        </p:nvSpPr>
        <p:spPr/>
        <p:txBody>
          <a:bodyPr/>
          <a:lstStyle/>
          <a:p>
            <a:r>
              <a:rPr lang="en-US" smtClean="0"/>
              <a:t>Communities of interest must consider policies as the basis for all information security efforts</a:t>
            </a:r>
          </a:p>
          <a:p>
            <a:r>
              <a:rPr lang="en-US" smtClean="0"/>
              <a:t>Policies direct how issues should be addressed and technologies used</a:t>
            </a:r>
          </a:p>
          <a:p>
            <a:r>
              <a:rPr lang="en-US" smtClean="0"/>
              <a:t>Policies should never contradict law</a:t>
            </a:r>
          </a:p>
          <a:p>
            <a:r>
              <a:rPr lang="en-US" smtClean="0"/>
              <a:t>Security policies are the least expensive controls to execute but most difficult to implement properly</a:t>
            </a:r>
          </a:p>
          <a:p>
            <a:r>
              <a:rPr lang="en-US" smtClean="0"/>
              <a:t>Shaping policy is difficult</a:t>
            </a:r>
          </a:p>
        </p:txBody>
      </p:sp>
      <p:sp>
        <p:nvSpPr>
          <p:cNvPr id="15364" name="Footer Placeholder 4"/>
          <p:cNvSpPr>
            <a:spLocks noGrp="1"/>
          </p:cNvSpPr>
          <p:nvPr>
            <p:ph type="ftr" sz="quarter" idx="10"/>
          </p:nvPr>
        </p:nvSpPr>
        <p:spPr>
          <a:noFill/>
        </p:spPr>
        <p:txBody>
          <a:bodyPr/>
          <a:lstStyle/>
          <a:p>
            <a:r>
              <a:rPr lang="en-US" smtClean="0"/>
              <a:t>Principles of Information Security, Fourth Edition</a:t>
            </a:r>
          </a:p>
        </p:txBody>
      </p:sp>
      <p:sp>
        <p:nvSpPr>
          <p:cNvPr id="13317" name="Slide Number Placeholder 5"/>
          <p:cNvSpPr>
            <a:spLocks noGrp="1"/>
          </p:cNvSpPr>
          <p:nvPr>
            <p:ph type="sldNum" sz="quarter" idx="11"/>
          </p:nvPr>
        </p:nvSpPr>
        <p:spPr/>
        <p:txBody>
          <a:bodyPr/>
          <a:lstStyle/>
          <a:p>
            <a:pPr>
              <a:defRPr/>
            </a:pPr>
            <a:r>
              <a:rPr lang="en-US" dirty="0" smtClean="0"/>
              <a:t> </a:t>
            </a:r>
            <a:fld id="{D7B7A4EB-ACE5-4862-8000-20796607D070}" type="slidenum">
              <a:rPr lang="en-US" smtClean="0"/>
              <a:pPr>
                <a:defRPr/>
              </a:pPr>
              <a:t>7</a:t>
            </a:fld>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en-US" smtClean="0"/>
              <a:t>Definitions</a:t>
            </a:r>
          </a:p>
        </p:txBody>
      </p:sp>
      <p:sp>
        <p:nvSpPr>
          <p:cNvPr id="16387" name="Rectangle 7"/>
          <p:cNvSpPr>
            <a:spLocks noGrp="1" noChangeArrowheads="1"/>
          </p:cNvSpPr>
          <p:nvPr>
            <p:ph type="body" idx="1"/>
          </p:nvPr>
        </p:nvSpPr>
        <p:spPr/>
        <p:txBody>
          <a:bodyPr/>
          <a:lstStyle/>
          <a:p>
            <a:r>
              <a:rPr lang="en-US" smtClean="0"/>
              <a:t>Policy: course of action used by organization to convey instructions from management to those who perform duties</a:t>
            </a:r>
          </a:p>
          <a:p>
            <a:r>
              <a:rPr lang="en-US" smtClean="0"/>
              <a:t>Policies are organizational laws</a:t>
            </a:r>
          </a:p>
          <a:p>
            <a:r>
              <a:rPr lang="en-US" smtClean="0"/>
              <a:t>Standards: more detailed statements of what must be done to comply with policy </a:t>
            </a:r>
          </a:p>
          <a:p>
            <a:r>
              <a:rPr lang="en-US" smtClean="0"/>
              <a:t>Practices, procedures, and guidelines effectively explain how to comply with policy</a:t>
            </a:r>
          </a:p>
          <a:p>
            <a:r>
              <a:rPr lang="en-US" smtClean="0"/>
              <a:t>For a policy to be effective, it must be properly disseminated, read, understood, and agreed to by all members of organization and uniformly enforced</a:t>
            </a:r>
          </a:p>
        </p:txBody>
      </p:sp>
      <p:sp>
        <p:nvSpPr>
          <p:cNvPr id="16388" name="Footer Placeholder 4"/>
          <p:cNvSpPr>
            <a:spLocks noGrp="1"/>
          </p:cNvSpPr>
          <p:nvPr>
            <p:ph type="ftr" sz="quarter" idx="10"/>
          </p:nvPr>
        </p:nvSpPr>
        <p:spPr>
          <a:noFill/>
        </p:spPr>
        <p:txBody>
          <a:bodyPr/>
          <a:lstStyle/>
          <a:p>
            <a:r>
              <a:rPr lang="en-US" smtClean="0"/>
              <a:t>Principles of Information Security, Fourth Edition</a:t>
            </a:r>
          </a:p>
        </p:txBody>
      </p:sp>
      <p:sp>
        <p:nvSpPr>
          <p:cNvPr id="14341" name="Slide Number Placeholder 5"/>
          <p:cNvSpPr>
            <a:spLocks noGrp="1"/>
          </p:cNvSpPr>
          <p:nvPr>
            <p:ph type="sldNum" sz="quarter" idx="11"/>
          </p:nvPr>
        </p:nvSpPr>
        <p:spPr/>
        <p:txBody>
          <a:bodyPr/>
          <a:lstStyle/>
          <a:p>
            <a:pPr>
              <a:defRPr/>
            </a:pPr>
            <a:r>
              <a:rPr lang="en-US" dirty="0" smtClean="0"/>
              <a:t> </a:t>
            </a:r>
            <a:fld id="{1C072B7E-C661-470B-8917-B8E0B58A2E62}" type="slidenum">
              <a:rPr lang="en-US" smtClean="0"/>
              <a:pPr>
                <a:defRPr/>
              </a:pPr>
              <a:t>8</a:t>
            </a:fld>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0"/>
          </p:nvPr>
        </p:nvSpPr>
        <p:spPr>
          <a:noFill/>
        </p:spPr>
        <p:txBody>
          <a:bodyPr/>
          <a:lstStyle/>
          <a:p>
            <a:r>
              <a:rPr lang="en-US" smtClean="0"/>
              <a:t>Principles of Information Security, Fourth Edition</a:t>
            </a:r>
          </a:p>
        </p:txBody>
      </p:sp>
      <p:sp>
        <p:nvSpPr>
          <p:cNvPr id="15366" name="Slide Number Placeholder 6"/>
          <p:cNvSpPr>
            <a:spLocks noGrp="1"/>
          </p:cNvSpPr>
          <p:nvPr>
            <p:ph type="sldNum" sz="quarter" idx="11"/>
          </p:nvPr>
        </p:nvSpPr>
        <p:spPr/>
        <p:txBody>
          <a:bodyPr/>
          <a:lstStyle/>
          <a:p>
            <a:pPr>
              <a:defRPr/>
            </a:pPr>
            <a:r>
              <a:rPr lang="en-US" dirty="0" smtClean="0"/>
              <a:t> </a:t>
            </a:r>
            <a:fld id="{ADB412C5-6742-48EF-96DD-EEC5431B67FE}" type="slidenum">
              <a:rPr lang="en-US" smtClean="0"/>
              <a:pPr>
                <a:defRPr/>
              </a:pPr>
              <a:t>9</a:t>
            </a:fld>
            <a:endParaRPr lang="en-US" dirty="0" smtClean="0"/>
          </a:p>
        </p:txBody>
      </p:sp>
      <p:pic>
        <p:nvPicPr>
          <p:cNvPr id="17412" name="Picture 5"/>
          <p:cNvPicPr>
            <a:picLocks noChangeAspect="1" noChangeArrowheads="1"/>
          </p:cNvPicPr>
          <p:nvPr/>
        </p:nvPicPr>
        <p:blipFill>
          <a:blip r:embed="rId3"/>
          <a:srcRect/>
          <a:stretch>
            <a:fillRect/>
          </a:stretch>
        </p:blipFill>
        <p:spPr bwMode="auto">
          <a:xfrm>
            <a:off x="330200" y="457200"/>
            <a:ext cx="8432800" cy="4953000"/>
          </a:xfrm>
          <a:prstGeom prst="rect">
            <a:avLst/>
          </a:prstGeom>
          <a:noFill/>
          <a:ln w="9525">
            <a:noFill/>
            <a:miter lim="800000"/>
            <a:headEnd/>
            <a:tailEnd/>
          </a:ln>
        </p:spPr>
      </p:pic>
      <p:sp>
        <p:nvSpPr>
          <p:cNvPr id="17413" name="Rectangle 1"/>
          <p:cNvSpPr>
            <a:spLocks noChangeArrowheads="1"/>
          </p:cNvSpPr>
          <p:nvPr/>
        </p:nvSpPr>
        <p:spPr bwMode="auto">
          <a:xfrm>
            <a:off x="2032000" y="5638800"/>
            <a:ext cx="5029200" cy="369888"/>
          </a:xfrm>
          <a:prstGeom prst="rect">
            <a:avLst/>
          </a:prstGeom>
          <a:noFill/>
          <a:ln w="9525">
            <a:noFill/>
            <a:miter lim="800000"/>
            <a:headEnd/>
            <a:tailEnd/>
          </a:ln>
        </p:spPr>
        <p:txBody>
          <a:bodyPr>
            <a:spAutoFit/>
          </a:bodyPr>
          <a:lstStyle/>
          <a:p>
            <a:r>
              <a:rPr lang="en-US"/>
              <a:t>Figure 5-1 Policies, Standards, and Practices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9781111138219_PPT_ch01</Template>
  <TotalTime>1338</TotalTime>
  <Words>11011</Words>
  <Application>Microsoft Office PowerPoint</Application>
  <PresentationFormat>On-screen Show (4:3)</PresentationFormat>
  <Paragraphs>1002</Paragraphs>
  <Slides>68</Slides>
  <Notes>50</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1_9781111138219_PPT_ch01</vt:lpstr>
      <vt:lpstr>1_Default Design</vt:lpstr>
      <vt:lpstr>Principles of Information Security,  Fourth Edition</vt:lpstr>
      <vt:lpstr>Learning Objectives</vt:lpstr>
      <vt:lpstr>Learning Objectives (cont’d.)</vt:lpstr>
      <vt:lpstr>Introduction</vt:lpstr>
      <vt:lpstr>Information Security Planning and Governance</vt:lpstr>
      <vt:lpstr>Information Security Planning and Governance (cont’d.)</vt:lpstr>
      <vt:lpstr>Information Security Policy, Standards,  and Practices</vt:lpstr>
      <vt:lpstr>Definitions</vt:lpstr>
      <vt:lpstr>Slide 9</vt:lpstr>
      <vt:lpstr>Enterprise Information Security Policy (EISP)</vt:lpstr>
      <vt:lpstr>Cotd...</vt:lpstr>
      <vt:lpstr>EISP Elements</vt:lpstr>
      <vt:lpstr>Issue-Specific Security Policy (ISSP)</vt:lpstr>
      <vt:lpstr>Cotd...</vt:lpstr>
      <vt:lpstr>Cotd...</vt:lpstr>
      <vt:lpstr>Systems-Specific Policy (SysSP)</vt:lpstr>
      <vt:lpstr>Slide 17</vt:lpstr>
      <vt:lpstr>Policy Management</vt:lpstr>
      <vt:lpstr>The Information Security Blueprint</vt:lpstr>
      <vt:lpstr>The ISO 27000 Series</vt:lpstr>
      <vt:lpstr>Table 5-4 The ISO/IEC 27001: 2005 Plan-Do-Check-Act Cycle14</vt:lpstr>
      <vt:lpstr>Table 5-4 (continued)</vt:lpstr>
      <vt:lpstr>Table 5-4 (continued)</vt:lpstr>
      <vt:lpstr>Table 5-4 (continued)</vt:lpstr>
      <vt:lpstr>Slide 25</vt:lpstr>
      <vt:lpstr>Slide 26</vt:lpstr>
      <vt:lpstr>NIST Security Models</vt:lpstr>
      <vt:lpstr>NIST Special Publication 800-14</vt:lpstr>
      <vt:lpstr>IETF Security Architecture </vt:lpstr>
      <vt:lpstr>Baselining and Best Business Practices</vt:lpstr>
      <vt:lpstr>Design of Security Architecture</vt:lpstr>
      <vt:lpstr>Slide 32</vt:lpstr>
      <vt:lpstr>Design of Security Architecture (cont’d.)</vt:lpstr>
      <vt:lpstr>Design of Security Architecture (cont’d.)</vt:lpstr>
      <vt:lpstr>Slide 35</vt:lpstr>
      <vt:lpstr>Slide 36</vt:lpstr>
      <vt:lpstr>Slide 37</vt:lpstr>
      <vt:lpstr>Security Education, Training, and Awareness Program</vt:lpstr>
      <vt:lpstr>Security Education</vt:lpstr>
      <vt:lpstr>Security Training</vt:lpstr>
      <vt:lpstr>Security Awareness</vt:lpstr>
      <vt:lpstr>Continuity Strategies</vt:lpstr>
      <vt:lpstr>Slide 43</vt:lpstr>
      <vt:lpstr>Continuity Strategies (cont’d.)</vt:lpstr>
      <vt:lpstr>Slide 45</vt:lpstr>
      <vt:lpstr>Slide 46</vt:lpstr>
      <vt:lpstr>Business Impact Analysis (BIA)</vt:lpstr>
      <vt:lpstr>Incident Response Planning</vt:lpstr>
      <vt:lpstr>Incident Response Planning (cont’d.)</vt:lpstr>
      <vt:lpstr>Incident Response Planning (cont’d.)</vt:lpstr>
      <vt:lpstr>Incident Response Planning (cont’d.)</vt:lpstr>
      <vt:lpstr>Incident Response Planning (cont’d.)</vt:lpstr>
      <vt:lpstr>Incident Response Planning (cont’d.)</vt:lpstr>
      <vt:lpstr>Incident Response Planning (cont’d.)</vt:lpstr>
      <vt:lpstr>Disaster Recovery Planning</vt:lpstr>
      <vt:lpstr>Business Continuity Planning</vt:lpstr>
      <vt:lpstr>Business Continuity Planning (cont’d.)</vt:lpstr>
      <vt:lpstr>Business Continuity Planning (cont’d.)</vt:lpstr>
      <vt:lpstr>Business Continuity Planning (cont’d.)</vt:lpstr>
      <vt:lpstr>Crisis Management</vt:lpstr>
      <vt:lpstr>Crisis Management (cont’d.)</vt:lpstr>
      <vt:lpstr>Model for a Consolidated Contingency Plan</vt:lpstr>
      <vt:lpstr>Model for a Consolidated Contingency Plan (cont’d.)</vt:lpstr>
      <vt:lpstr>Law Enforcement Involvement</vt:lpstr>
      <vt:lpstr>Benefits and Drawbacks of Law Enforcement Involvement</vt:lpstr>
      <vt:lpstr>Benefits and Drawbacks of Law Enforcement Involvement (cont’d.)</vt:lpstr>
      <vt:lpstr>Summary</vt:lpstr>
      <vt:lpstr>Summary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Principals of Information Security,  Fourth Edition</dc:title>
  <dc:creator>Shru</dc:creator>
  <cp:lastModifiedBy>Shruth</cp:lastModifiedBy>
  <cp:revision>85</cp:revision>
  <dcterms:created xsi:type="dcterms:W3CDTF">2010-09-30T11:24:19Z</dcterms:created>
  <dcterms:modified xsi:type="dcterms:W3CDTF">2016-01-27T06:14:31Z</dcterms:modified>
</cp:coreProperties>
</file>