
<file path=[Content_Types].xml><?xml version="1.0" encoding="utf-8"?>
<Types xmlns="http://schemas.openxmlformats.org/package/2006/content-types">
  <Default Extension="bmp" ContentType="image/bmp"/>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98EEB8-D403-417B-87FA-8899E9967B85}" v="33" dt="2025-09-13T05:27:25.2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eep B" userId="9408bf9e449355bb" providerId="LiveId" clId="{BF82799E-1003-4811-9C0F-B017D7E6F8AC}"/>
    <pc:docChg chg="addSld delSld modSld">
      <pc:chgData name="Sandeep B" userId="9408bf9e449355bb" providerId="LiveId" clId="{BF82799E-1003-4811-9C0F-B017D7E6F8AC}" dt="2025-09-13T05:27:25.241" v="36"/>
      <pc:docMkLst>
        <pc:docMk/>
      </pc:docMkLst>
      <pc:sldChg chg="mod modTransition modShow">
        <pc:chgData name="Sandeep B" userId="9408bf9e449355bb" providerId="LiveId" clId="{BF82799E-1003-4811-9C0F-B017D7E6F8AC}" dt="2025-09-13T05:25:18.088" v="24"/>
        <pc:sldMkLst>
          <pc:docMk/>
          <pc:sldMk cId="3195350853" sldId="256"/>
        </pc:sldMkLst>
      </pc:sldChg>
      <pc:sldChg chg="modTransition">
        <pc:chgData name="Sandeep B" userId="9408bf9e449355bb" providerId="LiveId" clId="{BF82799E-1003-4811-9C0F-B017D7E6F8AC}" dt="2025-09-13T05:25:55.248" v="25"/>
        <pc:sldMkLst>
          <pc:docMk/>
          <pc:sldMk cId="931732501" sldId="257"/>
        </pc:sldMkLst>
      </pc:sldChg>
      <pc:sldChg chg="modTransition">
        <pc:chgData name="Sandeep B" userId="9408bf9e449355bb" providerId="LiveId" clId="{BF82799E-1003-4811-9C0F-B017D7E6F8AC}" dt="2025-09-13T05:26:38.206" v="31"/>
        <pc:sldMkLst>
          <pc:docMk/>
          <pc:sldMk cId="460171435" sldId="258"/>
        </pc:sldMkLst>
      </pc:sldChg>
      <pc:sldChg chg="modTransition">
        <pc:chgData name="Sandeep B" userId="9408bf9e449355bb" providerId="LiveId" clId="{BF82799E-1003-4811-9C0F-B017D7E6F8AC}" dt="2025-09-13T05:26:53.116" v="33"/>
        <pc:sldMkLst>
          <pc:docMk/>
          <pc:sldMk cId="4109600400" sldId="259"/>
        </pc:sldMkLst>
      </pc:sldChg>
      <pc:sldChg chg="modTransition">
        <pc:chgData name="Sandeep B" userId="9408bf9e449355bb" providerId="LiveId" clId="{BF82799E-1003-4811-9C0F-B017D7E6F8AC}" dt="2025-09-13T05:27:03.467" v="34"/>
        <pc:sldMkLst>
          <pc:docMk/>
          <pc:sldMk cId="3054537867" sldId="260"/>
        </pc:sldMkLst>
      </pc:sldChg>
      <pc:sldChg chg="modTransition">
        <pc:chgData name="Sandeep B" userId="9408bf9e449355bb" providerId="LiveId" clId="{BF82799E-1003-4811-9C0F-B017D7E6F8AC}" dt="2025-09-13T05:27:14.619" v="35"/>
        <pc:sldMkLst>
          <pc:docMk/>
          <pc:sldMk cId="2725167123" sldId="261"/>
        </pc:sldMkLst>
      </pc:sldChg>
      <pc:sldChg chg="modTransition">
        <pc:chgData name="Sandeep B" userId="9408bf9e449355bb" providerId="LiveId" clId="{BF82799E-1003-4811-9C0F-B017D7E6F8AC}" dt="2025-09-13T05:27:25.241" v="36"/>
        <pc:sldMkLst>
          <pc:docMk/>
          <pc:sldMk cId="2968208766" sldId="262"/>
        </pc:sldMkLst>
      </pc:sldChg>
      <pc:sldChg chg="new del">
        <pc:chgData name="Sandeep B" userId="9408bf9e449355bb" providerId="LiveId" clId="{BF82799E-1003-4811-9C0F-B017D7E6F8AC}" dt="2025-09-13T05:24:31.144" v="8" actId="47"/>
        <pc:sldMkLst>
          <pc:docMk/>
          <pc:sldMk cId="949573124" sldId="263"/>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3FCE02C-6EC6-4E09-BC2C-9FDED4DE236E}" type="datetimeFigureOut">
              <a:rPr lang="en-US" dirty="0"/>
              <a:t>9/13/2025</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FB075A7A-4A9A-410F-B848-AB998ACC9419}" type="datetimeFigureOut">
              <a:rPr lang="en-US" dirty="0"/>
              <a:pPr/>
              <a:t>9/13/2025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AA5F3E88-2D66-4D17-B0FA-EA13CB20B2FF}" type="datetimeFigureOut">
              <a:rPr lang="en-US" dirty="0"/>
              <a:pPr/>
              <a:t>9/13/2025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D8F36E1-9596-4E98-8786-4A17C5D29C65}" type="datetimeFigureOut">
              <a:rPr lang="en-US" dirty="0"/>
              <a:pPr/>
              <a:t>9/13/2025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EE4D1A55-63BC-4BA2-9538-7DDEADA10621}" type="datetimeFigureOut">
              <a:rPr lang="en-US" dirty="0"/>
              <a:t>9/13/2025</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66D01ABB-8821-4BF5-97A9-E1A66ACAEAA9}" type="datetimeFigureOut">
              <a:rPr lang="en-US" dirty="0"/>
              <a:pPr/>
              <a:t>9/13/2025</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20C37B1C-D4A1-4A4F-A470-80868146AFC5}" type="datetimeFigureOut">
              <a:rPr lang="en-US" dirty="0"/>
              <a:pPr/>
              <a:t>9/13/2025</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6D31D1B9-F39E-471E-80A9-595CAA5664AD}" type="datetimeFigureOut">
              <a:rPr lang="en-US" dirty="0"/>
              <a:pPr/>
              <a:t>9/13/2025</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33FCEABC-E2B9-4606-A74F-CB06AF596887}" type="datetimeFigureOut">
              <a:rPr lang="en-US" dirty="0"/>
              <a:pPr/>
              <a:t>9/13/2025</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FA8850A0-01A3-4F4E-AA52-F716A9BFD4EB}" type="datetimeFigureOut">
              <a:rPr lang="en-US" dirty="0"/>
              <a:pPr/>
              <a:t>9/13/2025</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FAB73BC-B049-4115-A692-8D63A059BFB8}" type="slidenum">
              <a:rPr lang="en-US" dirty="0"/>
              <a:pPr/>
              <a:t>‹#›</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5811CCA-BB49-46C7-A0E2-F42339750F9A}" type="datetimeFigureOut">
              <a:rPr lang="en-US" dirty="0"/>
              <a:t>9/13/2025</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17205CAA-4E5A-4223-BD55-C5D2841AC9EF}" type="datetimeFigureOut">
              <a:rPr lang="en-US" dirty="0"/>
              <a:t>9/13/2025</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79861-66BB-A801-F8AE-599048D369CE}"/>
              </a:ext>
            </a:extLst>
          </p:cNvPr>
          <p:cNvSpPr>
            <a:spLocks noGrp="1"/>
          </p:cNvSpPr>
          <p:nvPr>
            <p:ph type="ctrTitle"/>
          </p:nvPr>
        </p:nvSpPr>
        <p:spPr/>
        <p:txBody>
          <a:bodyPr/>
          <a:lstStyle/>
          <a:p>
            <a:r>
              <a:rPr lang="en-US" dirty="0"/>
              <a:t>SDLC-AI-ENHANCED</a:t>
            </a:r>
            <a:endParaRPr lang="en-IN" dirty="0"/>
          </a:p>
        </p:txBody>
      </p:sp>
      <p:sp>
        <p:nvSpPr>
          <p:cNvPr id="3" name="Subtitle 2">
            <a:extLst>
              <a:ext uri="{FF2B5EF4-FFF2-40B4-BE49-F238E27FC236}">
                <a16:creationId xmlns:a16="http://schemas.microsoft.com/office/drawing/2014/main" id="{12279996-87E8-F2DA-9A4A-5434E1DBC952}"/>
              </a:ext>
            </a:extLst>
          </p:cNvPr>
          <p:cNvSpPr>
            <a:spLocks noGrp="1"/>
          </p:cNvSpPr>
          <p:nvPr>
            <p:ph type="subTitle" idx="1"/>
          </p:nvPr>
        </p:nvSpPr>
        <p:spPr/>
        <p:txBody>
          <a:bodyPr/>
          <a:lstStyle/>
          <a:p>
            <a:r>
              <a:rPr lang="en-US" dirty="0"/>
              <a:t>SOFTWARE DEVELOPMENT LIFECYCLE</a:t>
            </a:r>
            <a:endParaRPr lang="en-IN" dirty="0"/>
          </a:p>
        </p:txBody>
      </p:sp>
    </p:spTree>
    <p:extLst>
      <p:ext uri="{BB962C8B-B14F-4D97-AF65-F5344CB8AC3E}">
        <p14:creationId xmlns:p14="http://schemas.microsoft.com/office/powerpoint/2010/main" val="319535085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78464-9329-85EA-6762-4604AEA4EFF6}"/>
              </a:ext>
            </a:extLst>
          </p:cNvPr>
          <p:cNvSpPr>
            <a:spLocks noGrp="1"/>
          </p:cNvSpPr>
          <p:nvPr>
            <p:ph type="title"/>
          </p:nvPr>
        </p:nvSpPr>
        <p:spPr/>
        <p:txBody>
          <a:bodyPr/>
          <a:lstStyle/>
          <a:p>
            <a:r>
              <a:rPr lang="en-US" dirty="0"/>
              <a:t>INTRODUCTION OF SDLC</a:t>
            </a:r>
            <a:endParaRPr lang="en-IN" dirty="0"/>
          </a:p>
        </p:txBody>
      </p:sp>
      <p:sp>
        <p:nvSpPr>
          <p:cNvPr id="4" name="Content Placeholder 3">
            <a:extLst>
              <a:ext uri="{FF2B5EF4-FFF2-40B4-BE49-F238E27FC236}">
                <a16:creationId xmlns:a16="http://schemas.microsoft.com/office/drawing/2014/main" id="{3C0AFE1F-E460-19FF-53CB-261217FD3180}"/>
              </a:ext>
            </a:extLst>
          </p:cNvPr>
          <p:cNvSpPr>
            <a:spLocks noGrp="1"/>
          </p:cNvSpPr>
          <p:nvPr>
            <p:ph sz="half" idx="1"/>
          </p:nvPr>
        </p:nvSpPr>
        <p:spPr/>
        <p:txBody>
          <a:bodyPr>
            <a:normAutofit/>
          </a:bodyPr>
          <a:lstStyle/>
          <a:p>
            <a:pPr marL="0" indent="0">
              <a:buNone/>
            </a:pPr>
            <a:r>
              <a:rPr lang="en-US" dirty="0"/>
              <a:t>The </a:t>
            </a:r>
            <a:r>
              <a:rPr lang="en-US" b="1" dirty="0"/>
              <a:t>Software Development Life Cycle (SDLC)</a:t>
            </a:r>
            <a:r>
              <a:rPr lang="en-US" dirty="0"/>
              <a:t> is a systematic process used in the software industry to design, develop, test, and deploy high-quality software. It provides a structured framework that ensures the software meets user requirements, is delivered on time, and stays within budget. By following SDLC, teams can minimize risks, improve efficiency, and maintain consistency throughout the development process.</a:t>
            </a:r>
          </a:p>
          <a:p>
            <a:pPr marL="0" indent="0">
              <a:buNone/>
            </a:pPr>
            <a:endParaRPr lang="en-IN" dirty="0"/>
          </a:p>
        </p:txBody>
      </p:sp>
      <p:sp>
        <p:nvSpPr>
          <p:cNvPr id="6" name="Content Placeholder 5">
            <a:extLst>
              <a:ext uri="{FF2B5EF4-FFF2-40B4-BE49-F238E27FC236}">
                <a16:creationId xmlns:a16="http://schemas.microsoft.com/office/drawing/2014/main" id="{2D52AA30-E0DA-45F0-0BFF-633F5F31B314}"/>
              </a:ext>
            </a:extLst>
          </p:cNvPr>
          <p:cNvSpPr>
            <a:spLocks noGrp="1"/>
          </p:cNvSpPr>
          <p:nvPr>
            <p:ph sz="half" idx="2"/>
          </p:nvPr>
        </p:nvSpPr>
        <p:spPr/>
        <p:txBody>
          <a:bodyPr>
            <a:normAutofit/>
          </a:bodyPr>
          <a:lstStyle/>
          <a:p>
            <a:endParaRPr lang="en-IN"/>
          </a:p>
        </p:txBody>
      </p:sp>
      <p:pic>
        <p:nvPicPr>
          <p:cNvPr id="5" name="Picture 2">
            <a:extLst>
              <a:ext uri="{FF2B5EF4-FFF2-40B4-BE49-F238E27FC236}">
                <a16:creationId xmlns:a16="http://schemas.microsoft.com/office/drawing/2014/main" id="{DFA81E70-87A1-73C7-8786-8BA5AA07CB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0320" y="2103120"/>
            <a:ext cx="4754880" cy="3932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73250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A7B1333-716C-5439-7D38-97B13D42EC4F}"/>
              </a:ext>
            </a:extLst>
          </p:cNvPr>
          <p:cNvSpPr>
            <a:spLocks noGrp="1"/>
          </p:cNvSpPr>
          <p:nvPr>
            <p:ph type="title" idx="4294967295"/>
          </p:nvPr>
        </p:nvSpPr>
        <p:spPr>
          <a:xfrm>
            <a:off x="0" y="642938"/>
            <a:ext cx="10058400" cy="1371600"/>
          </a:xfrm>
        </p:spPr>
        <p:txBody>
          <a:bodyPr/>
          <a:lstStyle/>
          <a:p>
            <a:r>
              <a:rPr lang="en-US" dirty="0"/>
              <a:t>             FEATURES AND MODULES</a:t>
            </a:r>
            <a:endParaRPr lang="en-IN" dirty="0"/>
          </a:p>
        </p:txBody>
      </p:sp>
      <p:sp>
        <p:nvSpPr>
          <p:cNvPr id="15" name="TextBox 14">
            <a:extLst>
              <a:ext uri="{FF2B5EF4-FFF2-40B4-BE49-F238E27FC236}">
                <a16:creationId xmlns:a16="http://schemas.microsoft.com/office/drawing/2014/main" id="{274834C2-C2CD-EACC-3BA3-8C97034B5335}"/>
              </a:ext>
            </a:extLst>
          </p:cNvPr>
          <p:cNvSpPr txBox="1"/>
          <p:nvPr/>
        </p:nvSpPr>
        <p:spPr>
          <a:xfrm>
            <a:off x="589937" y="2052792"/>
            <a:ext cx="5043948" cy="3729226"/>
          </a:xfrm>
          <a:prstGeom prst="rect">
            <a:avLst/>
          </a:prstGeom>
          <a:noFill/>
        </p:spPr>
        <p:txBody>
          <a:bodyPr wrap="square">
            <a:spAutoFit/>
          </a:bodyPr>
          <a:lstStyle/>
          <a:p>
            <a:pPr>
              <a:lnSpc>
                <a:spcPct val="150000"/>
              </a:lnSpc>
              <a:spcAft>
                <a:spcPts val="1000"/>
              </a:spcAft>
              <a:buNone/>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Features of Smart SDLC:</a:t>
            </a:r>
            <a:endParaRPr lang="en-IN" sz="1800" dirty="0">
              <a:effectLst/>
              <a:latin typeface="Times New Roman" panose="02020603050405020304" pitchFamily="18" charset="0"/>
              <a:ea typeface="Times New Roman" panose="02020603050405020304" pitchFamily="18" charset="0"/>
              <a:cs typeface="Gautami" panose="020B0502040204020203" pitchFamily="34" charset="0"/>
            </a:endParaRPr>
          </a:p>
          <a:p>
            <a:pPr>
              <a:buNone/>
            </a:pPr>
            <a:r>
              <a:rPr lang="en-IN" sz="1800" kern="0" dirty="0">
                <a:effectLst/>
                <a:latin typeface="Times New Roman" panose="02020603050405020304" pitchFamily="18" charset="0"/>
                <a:ea typeface="Times New Roman" panose="02020603050405020304" pitchFamily="18" charset="0"/>
              </a:rPr>
              <a:t>The Software Development Life Cycle (SDLC) has several key features that make it a structured and reliable approach to building software. It provides a step-by-step process starting from requirement analysis to system maintenance, ensuring that every stage is clearly defined. One of its main features is planning and organization, which helps in estimating time, cost, and resources effectively. SDLC also emphasizes documentation, making the process transparent and easier to understand for all stakeholders. </a:t>
            </a:r>
            <a:endParaRPr lang="en-IN" dirty="0"/>
          </a:p>
        </p:txBody>
      </p:sp>
      <p:sp>
        <p:nvSpPr>
          <p:cNvPr id="17" name="TextBox 16">
            <a:extLst>
              <a:ext uri="{FF2B5EF4-FFF2-40B4-BE49-F238E27FC236}">
                <a16:creationId xmlns:a16="http://schemas.microsoft.com/office/drawing/2014/main" id="{9B4CC50A-28F2-A823-C956-42F6D487E933}"/>
              </a:ext>
            </a:extLst>
          </p:cNvPr>
          <p:cNvSpPr txBox="1"/>
          <p:nvPr/>
        </p:nvSpPr>
        <p:spPr>
          <a:xfrm>
            <a:off x="6007509" y="2081751"/>
            <a:ext cx="5329085" cy="3175228"/>
          </a:xfrm>
          <a:prstGeom prst="rect">
            <a:avLst/>
          </a:prstGeom>
          <a:noFill/>
        </p:spPr>
        <p:txBody>
          <a:bodyPr wrap="square">
            <a:spAutoFit/>
          </a:bodyPr>
          <a:lstStyle/>
          <a:p>
            <a:pPr algn="just">
              <a:lnSpc>
                <a:spcPct val="150000"/>
              </a:lnSpc>
              <a:spcAft>
                <a:spcPts val="1000"/>
              </a:spcAft>
              <a:buNone/>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Modules of Smart SDLC:</a:t>
            </a:r>
            <a:endParaRPr lang="en-IN" sz="1800" dirty="0">
              <a:effectLst/>
              <a:latin typeface="Times New Roman" panose="02020603050405020304" pitchFamily="18" charset="0"/>
              <a:ea typeface="Times New Roman" panose="02020603050405020304" pitchFamily="18" charset="0"/>
              <a:cs typeface="Gautami" panose="020B0502040204020203" pitchFamily="34" charset="0"/>
            </a:endParaRPr>
          </a:p>
          <a:p>
            <a:pPr>
              <a:buNone/>
            </a:pPr>
            <a:r>
              <a:rPr lang="en-IN" sz="1800" kern="0" dirty="0">
                <a:effectLst/>
                <a:latin typeface="Times New Roman" panose="02020603050405020304" pitchFamily="18" charset="0"/>
                <a:ea typeface="Times New Roman" panose="02020603050405020304" pitchFamily="18" charset="0"/>
              </a:rPr>
              <a:t>The Software Development Life Cycle (SDLC) is divided into several important modules that guide the software creation process in an organized manner. The first module is Requirement Analysis, where the needs of users and stakeholders are collected and studied. Next is the System Design module, which creates blueprints for how the software will function. The Development module focuses on coding and building the actual application based on the design. </a:t>
            </a:r>
            <a:endParaRPr lang="en-IN" dirty="0"/>
          </a:p>
        </p:txBody>
      </p:sp>
    </p:spTree>
    <p:extLst>
      <p:ext uri="{BB962C8B-B14F-4D97-AF65-F5344CB8AC3E}">
        <p14:creationId xmlns:p14="http://schemas.microsoft.com/office/powerpoint/2010/main" val="46017143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2808-CEC9-8A51-2AA7-4DC7D0B5622D}"/>
              </a:ext>
            </a:extLst>
          </p:cNvPr>
          <p:cNvSpPr>
            <a:spLocks noGrp="1"/>
          </p:cNvSpPr>
          <p:nvPr>
            <p:ph type="title"/>
          </p:nvPr>
        </p:nvSpPr>
        <p:spPr/>
        <p:txBody>
          <a:bodyPr/>
          <a:lstStyle/>
          <a:p>
            <a:r>
              <a:rPr lang="en-US" dirty="0">
                <a:solidFill>
                  <a:schemeClr val="bg1">
                    <a:lumMod val="95000"/>
                    <a:lumOff val="5000"/>
                  </a:schemeClr>
                </a:solidFill>
              </a:rPr>
              <a:t>MODELS</a:t>
            </a:r>
            <a:r>
              <a:rPr lang="en-US" dirty="0"/>
              <a:t> OF SDLC</a:t>
            </a:r>
            <a:endParaRPr lang="en-IN" dirty="0"/>
          </a:p>
        </p:txBody>
      </p:sp>
      <p:sp>
        <p:nvSpPr>
          <p:cNvPr id="3" name="Content Placeholder 2">
            <a:extLst>
              <a:ext uri="{FF2B5EF4-FFF2-40B4-BE49-F238E27FC236}">
                <a16:creationId xmlns:a16="http://schemas.microsoft.com/office/drawing/2014/main" id="{3E1E8AAE-5FC3-3BB6-6D9C-34113458A610}"/>
              </a:ext>
            </a:extLst>
          </p:cNvPr>
          <p:cNvSpPr>
            <a:spLocks noGrp="1"/>
          </p:cNvSpPr>
          <p:nvPr>
            <p:ph idx="1"/>
          </p:nvPr>
        </p:nvSpPr>
        <p:spPr/>
        <p:txBody>
          <a:bodyPr/>
          <a:lstStyle/>
          <a:p>
            <a:pPr marL="0" lvl="0" indent="0">
              <a:buNone/>
            </a:pPr>
            <a:endParaRPr lang="en-IN" dirty="0"/>
          </a:p>
          <a:p>
            <a:pPr marL="0" indent="0">
              <a:buNone/>
            </a:pPr>
            <a:endParaRPr lang="en-IN" dirty="0"/>
          </a:p>
        </p:txBody>
      </p:sp>
      <p:sp>
        <p:nvSpPr>
          <p:cNvPr id="6" name="Text Placeholder 5">
            <a:extLst>
              <a:ext uri="{FF2B5EF4-FFF2-40B4-BE49-F238E27FC236}">
                <a16:creationId xmlns:a16="http://schemas.microsoft.com/office/drawing/2014/main" id="{DAB3C55D-1ADD-BBF5-C0B2-29438C998BD4}"/>
              </a:ext>
            </a:extLst>
          </p:cNvPr>
          <p:cNvSpPr>
            <a:spLocks noGrp="1"/>
          </p:cNvSpPr>
          <p:nvPr>
            <p:ph type="body" sz="half" idx="2"/>
          </p:nvPr>
        </p:nvSpPr>
        <p:spPr/>
        <p:txBody>
          <a:bodyPr/>
          <a:lstStyle/>
          <a:p>
            <a:pPr lvl="0"/>
            <a:endParaRPr lang="en-IN" dirty="0"/>
          </a:p>
          <a:p>
            <a:pPr lvl="0"/>
            <a:r>
              <a:rPr lang="en-IN" dirty="0"/>
              <a:t>1. Waterfall Model</a:t>
            </a:r>
          </a:p>
          <a:p>
            <a:pPr lvl="0"/>
            <a:r>
              <a:rPr lang="en-IN" dirty="0"/>
              <a:t>2. Agile Model</a:t>
            </a:r>
          </a:p>
          <a:p>
            <a:pPr lvl="0"/>
            <a:r>
              <a:rPr lang="en-IN" dirty="0"/>
              <a:t>3. V-Model</a:t>
            </a:r>
          </a:p>
          <a:p>
            <a:pPr lvl="0"/>
            <a:r>
              <a:rPr lang="en-IN" dirty="0"/>
              <a:t>4. Spiral Model</a:t>
            </a:r>
          </a:p>
          <a:p>
            <a:pPr lvl="0"/>
            <a:r>
              <a:rPr lang="en-IN" dirty="0"/>
              <a:t>5. Incremental Model</a:t>
            </a:r>
          </a:p>
          <a:p>
            <a:endParaRPr lang="en-IN" dirty="0"/>
          </a:p>
        </p:txBody>
      </p:sp>
      <p:pic>
        <p:nvPicPr>
          <p:cNvPr id="5" name="Content Placeholder 4">
            <a:extLst>
              <a:ext uri="{FF2B5EF4-FFF2-40B4-BE49-F238E27FC236}">
                <a16:creationId xmlns:a16="http://schemas.microsoft.com/office/drawing/2014/main" id="{03541F5A-9152-0103-8061-6CFB137AADA1}"/>
              </a:ext>
            </a:extLst>
          </p:cNvPr>
          <p:cNvPicPr>
            <a:picLocks noGrp="1" noChangeAspect="1"/>
          </p:cNvPicPr>
          <p:nvPr>
            <p:ph type="pic" idx="4294967295"/>
          </p:nvPr>
        </p:nvPicPr>
        <p:blipFill>
          <a:blip r:embed="rId2">
            <a:extLst>
              <a:ext uri="{28A0092B-C50C-407E-A947-70E740481C1C}">
                <a14:useLocalDpi xmlns:a14="http://schemas.microsoft.com/office/drawing/2010/main" val="0"/>
              </a:ext>
            </a:extLst>
          </a:blip>
          <a:srcRect l="16306" r="16306"/>
          <a:stretch/>
        </p:blipFill>
        <p:spPr bwMode="auto">
          <a:xfrm>
            <a:off x="673510" y="607392"/>
            <a:ext cx="7796979" cy="5469501"/>
          </a:xfrm>
          <a:prstGeom prst="rect">
            <a:avLst/>
          </a:prstGeom>
          <a:noFill/>
          <a:ln>
            <a:noFill/>
          </a:ln>
        </p:spPr>
      </p:pic>
    </p:spTree>
    <p:extLst>
      <p:ext uri="{BB962C8B-B14F-4D97-AF65-F5344CB8AC3E}">
        <p14:creationId xmlns:p14="http://schemas.microsoft.com/office/powerpoint/2010/main" val="410960040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F750D13-3A08-8A9A-B268-C3282C3B539A}"/>
              </a:ext>
            </a:extLst>
          </p:cNvPr>
          <p:cNvSpPr>
            <a:spLocks noGrp="1"/>
          </p:cNvSpPr>
          <p:nvPr>
            <p:ph type="title"/>
          </p:nvPr>
        </p:nvSpPr>
        <p:spPr/>
        <p:txBody>
          <a:bodyPr/>
          <a:lstStyle/>
          <a:p>
            <a:r>
              <a:rPr lang="en-US" dirty="0"/>
              <a:t>AI AND AUTOMATION</a:t>
            </a:r>
            <a:endParaRPr lang="en-IN" dirty="0"/>
          </a:p>
        </p:txBody>
      </p:sp>
      <p:sp>
        <p:nvSpPr>
          <p:cNvPr id="15" name="Content Placeholder 14">
            <a:extLst>
              <a:ext uri="{FF2B5EF4-FFF2-40B4-BE49-F238E27FC236}">
                <a16:creationId xmlns:a16="http://schemas.microsoft.com/office/drawing/2014/main" id="{85F9CC49-2AC0-0592-9A4A-3BD1E03E3D17}"/>
              </a:ext>
            </a:extLst>
          </p:cNvPr>
          <p:cNvSpPr>
            <a:spLocks noGrp="1"/>
          </p:cNvSpPr>
          <p:nvPr>
            <p:ph idx="1"/>
          </p:nvPr>
        </p:nvSpPr>
        <p:spPr/>
        <p:txBody>
          <a:bodyPr/>
          <a:lstStyle/>
          <a:p>
            <a:pPr marL="0" indent="0" algn="just">
              <a:buNone/>
            </a:pPr>
            <a:r>
              <a:rPr lang="en-IN" sz="2000" dirty="0">
                <a:latin typeface="Times New Roman" panose="02020603050405020304" pitchFamily="18" charset="0"/>
                <a:cs typeface="Times New Roman" panose="02020603050405020304" pitchFamily="18" charset="0"/>
              </a:rPr>
              <a:t>Artificial Intelligence (AI) is transforming the way software is developed, tested, deployed, and maintained. AI tools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patterns, predict risks, automate repetitive tasks, and assist in decision-making. Some applications include:</a:t>
            </a:r>
          </a:p>
          <a:p>
            <a:pPr marL="0" indent="0">
              <a:buNone/>
            </a:pPr>
            <a:r>
              <a:rPr lang="en-IN" dirty="0">
                <a:latin typeface="Times New Roman" panose="02020603050405020304" pitchFamily="18" charset="0"/>
                <a:cs typeface="Times New Roman" panose="02020603050405020304" pitchFamily="18" charset="0"/>
              </a:rPr>
              <a:t>1. Requirement Analysis</a:t>
            </a:r>
          </a:p>
          <a:p>
            <a:pPr marL="0" indent="0">
              <a:buNone/>
            </a:pPr>
            <a:r>
              <a:rPr lang="en-IN" dirty="0">
                <a:latin typeface="Times New Roman" panose="02020603050405020304" pitchFamily="18" charset="0"/>
                <a:cs typeface="Times New Roman" panose="02020603050405020304" pitchFamily="18" charset="0"/>
              </a:rPr>
              <a:t>2. Design &amp; Architecture</a:t>
            </a:r>
          </a:p>
          <a:p>
            <a:pPr marL="0" indent="0">
              <a:buNone/>
            </a:pPr>
            <a:r>
              <a:rPr lang="en-IN" dirty="0">
                <a:latin typeface="Times New Roman" panose="02020603050405020304" pitchFamily="18" charset="0"/>
                <a:cs typeface="Times New Roman" panose="02020603050405020304" pitchFamily="18" charset="0"/>
              </a:rPr>
              <a:t>3. Coding &amp; Development</a:t>
            </a:r>
          </a:p>
          <a:p>
            <a:pPr marL="0" indent="0">
              <a:buNone/>
            </a:pPr>
            <a:r>
              <a:rPr lang="en-IN" dirty="0">
                <a:latin typeface="Times New Roman" panose="02020603050405020304" pitchFamily="18" charset="0"/>
                <a:cs typeface="Times New Roman" panose="02020603050405020304" pitchFamily="18" charset="0"/>
              </a:rPr>
              <a:t>4. Testing</a:t>
            </a:r>
          </a:p>
          <a:p>
            <a:pPr marL="0" indent="0">
              <a:buNone/>
            </a:pPr>
            <a:r>
              <a:rPr lang="en-IN" dirty="0">
                <a:latin typeface="Times New Roman" panose="02020603050405020304" pitchFamily="18" charset="0"/>
                <a:cs typeface="Times New Roman" panose="02020603050405020304" pitchFamily="18" charset="0"/>
              </a:rPr>
              <a:t>5. Deployment</a:t>
            </a:r>
          </a:p>
          <a:p>
            <a:pPr marL="0" indent="0">
              <a:buNone/>
            </a:pPr>
            <a:r>
              <a:rPr lang="en-IN" dirty="0">
                <a:latin typeface="Times New Roman" panose="02020603050405020304" pitchFamily="18" charset="0"/>
                <a:cs typeface="Times New Roman" panose="02020603050405020304" pitchFamily="18" charset="0"/>
              </a:rPr>
              <a:t>6. Maintenance &amp; Support</a:t>
            </a:r>
          </a:p>
          <a:p>
            <a:pPr marL="0" indent="0">
              <a:buNone/>
            </a:pPr>
            <a:endParaRPr lang="en-IN" dirty="0"/>
          </a:p>
        </p:txBody>
      </p:sp>
    </p:spTree>
    <p:extLst>
      <p:ext uri="{BB962C8B-B14F-4D97-AF65-F5344CB8AC3E}">
        <p14:creationId xmlns:p14="http://schemas.microsoft.com/office/powerpoint/2010/main" val="30545378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276EF70-EA98-40A8-76A5-18FD45BAC2D1}"/>
              </a:ext>
            </a:extLst>
          </p:cNvPr>
          <p:cNvSpPr>
            <a:spLocks noGrp="1"/>
          </p:cNvSpPr>
          <p:nvPr>
            <p:ph type="title"/>
          </p:nvPr>
        </p:nvSpPr>
        <p:spPr/>
        <p:txBody>
          <a:bodyPr/>
          <a:lstStyle/>
          <a:p>
            <a:r>
              <a:rPr lang="en-US" dirty="0"/>
              <a:t>TESTING OF SDLC</a:t>
            </a:r>
            <a:endParaRPr lang="en-IN" dirty="0"/>
          </a:p>
        </p:txBody>
      </p:sp>
      <p:sp>
        <p:nvSpPr>
          <p:cNvPr id="11" name="Content Placeholder 10">
            <a:extLst>
              <a:ext uri="{FF2B5EF4-FFF2-40B4-BE49-F238E27FC236}">
                <a16:creationId xmlns:a16="http://schemas.microsoft.com/office/drawing/2014/main" id="{2F039446-5662-EF81-7F06-A3D4846B438F}"/>
              </a:ext>
            </a:extLst>
          </p:cNvPr>
          <p:cNvSpPr>
            <a:spLocks noGrp="1"/>
          </p:cNvSpPr>
          <p:nvPr>
            <p:ph sz="half" idx="1"/>
          </p:nvPr>
        </p:nvSpPr>
        <p:spPr/>
        <p:txBody>
          <a:bodyPr/>
          <a:lstStyle/>
          <a:p>
            <a:r>
              <a:rPr lang="en-IN" b="1" dirty="0"/>
              <a:t>Objectives of Testing:</a:t>
            </a:r>
            <a:endParaRPr lang="en-IN" dirty="0"/>
          </a:p>
          <a:p>
            <a:r>
              <a:rPr lang="en-IN" dirty="0"/>
              <a:t>1. Identify and fix bugs or defects.</a:t>
            </a:r>
          </a:p>
          <a:p>
            <a:r>
              <a:rPr lang="en-IN" dirty="0"/>
              <a:t>2. Ensure the software meets functional and non-functional requirements.</a:t>
            </a:r>
          </a:p>
          <a:p>
            <a:r>
              <a:rPr lang="en-IN" dirty="0"/>
              <a:t>3. Verify performance, security, and reliability.</a:t>
            </a:r>
          </a:p>
          <a:p>
            <a:r>
              <a:rPr lang="en-IN" dirty="0"/>
              <a:t>4. Reduce risks of software failure after deployment.</a:t>
            </a:r>
          </a:p>
          <a:p>
            <a:r>
              <a:rPr lang="en-IN" dirty="0"/>
              <a:t>5. Deliver a high-quality product to the customer.	</a:t>
            </a:r>
          </a:p>
          <a:p>
            <a:pPr marL="0" indent="0">
              <a:buNone/>
            </a:pPr>
            <a:endParaRPr lang="en-IN" dirty="0"/>
          </a:p>
        </p:txBody>
      </p:sp>
      <p:pic>
        <p:nvPicPr>
          <p:cNvPr id="13" name="Content Placeholder 12">
            <a:extLst>
              <a:ext uri="{FF2B5EF4-FFF2-40B4-BE49-F238E27FC236}">
                <a16:creationId xmlns:a16="http://schemas.microsoft.com/office/drawing/2014/main" id="{2220F80E-F0E9-3C64-D181-BDC02DF2A88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70638" y="2157376"/>
            <a:ext cx="4754562" cy="3640211"/>
          </a:xfrm>
          <a:prstGeom prst="rect">
            <a:avLst/>
          </a:prstGeom>
          <a:noFill/>
          <a:ln>
            <a:noFill/>
          </a:ln>
        </p:spPr>
      </p:pic>
    </p:spTree>
    <p:extLst>
      <p:ext uri="{BB962C8B-B14F-4D97-AF65-F5344CB8AC3E}">
        <p14:creationId xmlns:p14="http://schemas.microsoft.com/office/powerpoint/2010/main" val="272516712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7A4624-686F-EC7E-38FD-B3444675CA9D}"/>
              </a:ext>
            </a:extLst>
          </p:cNvPr>
          <p:cNvSpPr>
            <a:spLocks noGrp="1"/>
          </p:cNvSpPr>
          <p:nvPr>
            <p:ph type="ctrTitle"/>
          </p:nvPr>
        </p:nvSpPr>
        <p:spPr/>
        <p:txBody>
          <a:bodyPr/>
          <a:lstStyle/>
          <a:p>
            <a:r>
              <a:rPr lang="en-US" dirty="0"/>
              <a:t>THANK YOU</a:t>
            </a:r>
            <a:endParaRPr lang="en-IN" dirty="0"/>
          </a:p>
        </p:txBody>
      </p:sp>
      <p:sp>
        <p:nvSpPr>
          <p:cNvPr id="8" name="Subtitle 7">
            <a:extLst>
              <a:ext uri="{FF2B5EF4-FFF2-40B4-BE49-F238E27FC236}">
                <a16:creationId xmlns:a16="http://schemas.microsoft.com/office/drawing/2014/main" id="{2F1F174C-A5B3-F086-FC75-76D8E775CEB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68208766"/>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docProps/app.xml><?xml version="1.0" encoding="utf-8"?>
<Properties xmlns="http://schemas.openxmlformats.org/officeDocument/2006/extended-properties" xmlns:vt="http://schemas.openxmlformats.org/officeDocument/2006/docPropsVTypes">
  <Template>TM03457510[[fn=Savon]]</Template>
  <TotalTime>55</TotalTime>
  <Words>405</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Times New Roman</vt:lpstr>
      <vt:lpstr>Savon</vt:lpstr>
      <vt:lpstr>SDLC-AI-ENHANCED</vt:lpstr>
      <vt:lpstr>INTRODUCTION OF SDLC</vt:lpstr>
      <vt:lpstr>             FEATURES AND MODULES</vt:lpstr>
      <vt:lpstr>MODELS OF SDLC</vt:lpstr>
      <vt:lpstr>AI AND AUTOMATION</vt:lpstr>
      <vt:lpstr>TESTING OF SDLC</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Sandeep B</dc:creator>
  <cp:lastModifiedBy>Sandeep B</cp:lastModifiedBy>
  <cp:revision>1</cp:revision>
  <dcterms:created xsi:type="dcterms:W3CDTF">2025-09-09T16:30:07Z</dcterms:created>
  <dcterms:modified xsi:type="dcterms:W3CDTF">2025-09-13T05:27:29Z</dcterms:modified>
</cp:coreProperties>
</file>