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4"/>
  </p:sldMasterIdLst>
  <p:sldIdLst>
    <p:sldId id="280" r:id="rId5"/>
    <p:sldId id="282" r:id="rId6"/>
    <p:sldId id="303" r:id="rId7"/>
    <p:sldId id="302" r:id="rId8"/>
    <p:sldId id="283" r:id="rId9"/>
    <p:sldId id="313" r:id="rId10"/>
    <p:sldId id="284" r:id="rId11"/>
    <p:sldId id="290" r:id="rId12"/>
    <p:sldId id="287" r:id="rId13"/>
    <p:sldId id="289" r:id="rId14"/>
    <p:sldId id="291" r:id="rId15"/>
    <p:sldId id="292" r:id="rId16"/>
    <p:sldId id="293" r:id="rId17"/>
    <p:sldId id="288" r:id="rId18"/>
    <p:sldId id="294" r:id="rId19"/>
    <p:sldId id="295" r:id="rId20"/>
    <p:sldId id="296" r:id="rId21"/>
    <p:sldId id="297" r:id="rId22"/>
    <p:sldId id="298" r:id="rId23"/>
    <p:sldId id="300" r:id="rId24"/>
    <p:sldId id="301" r:id="rId25"/>
    <p:sldId id="299" r:id="rId26"/>
    <p:sldId id="304" r:id="rId27"/>
    <p:sldId id="305" r:id="rId28"/>
    <p:sldId id="306" r:id="rId29"/>
    <p:sldId id="307" r:id="rId30"/>
    <p:sldId id="308" r:id="rId31"/>
    <p:sldId id="309" r:id="rId32"/>
    <p:sldId id="310" r:id="rId33"/>
    <p:sldId id="311" r:id="rId34"/>
    <p:sldId id="312" r:id="rId35"/>
    <p:sldId id="31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6" d="100"/>
          <a:sy n="66" d="100"/>
        </p:scale>
        <p:origin x="1330"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D38747-4367-4BD2-8D51-C97E202738E2}" type="datetime1">
              <a:rPr lang="en-US" smtClean="0"/>
              <a:t>4/18/2022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520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25078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9908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2179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672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74422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9738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142201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935192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182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685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76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96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8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31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101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069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502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4/18/2022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5155014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996977" y="952042"/>
            <a:ext cx="6610123" cy="2420504"/>
          </a:xfrm>
        </p:spPr>
        <p:txBody>
          <a:bodyPr>
            <a:normAutofit/>
          </a:bodyPr>
          <a:lstStyle/>
          <a:p>
            <a:pPr algn="l"/>
            <a:r>
              <a:rPr lang="en-US" sz="4000" dirty="0"/>
              <a:t>Micro Credit Defaulter Case Study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6305340" y="3775968"/>
            <a:ext cx="3485072" cy="1026544"/>
          </a:xfrm>
        </p:spPr>
        <p:txBody>
          <a:bodyPr>
            <a:normAutofit/>
          </a:bodyPr>
          <a:lstStyle/>
          <a:p>
            <a:pPr algn="l"/>
            <a:r>
              <a:rPr lang="en-US" dirty="0">
                <a:solidFill>
                  <a:srgbClr val="5792BA"/>
                </a:solidFill>
              </a:rPr>
              <a:t>Dr. </a:t>
            </a:r>
            <a:r>
              <a:rPr lang="en-US" dirty="0" err="1">
                <a:solidFill>
                  <a:srgbClr val="5792BA"/>
                </a:solidFill>
              </a:rPr>
              <a:t>Pinki</a:t>
            </a:r>
            <a:r>
              <a:rPr lang="en-US" dirty="0">
                <a:solidFill>
                  <a:srgbClr val="5792BA"/>
                </a:solidFill>
              </a:rPr>
              <a:t> Kumari Sharma </a:t>
            </a:r>
            <a:endParaRPr lang="en-US" sz="2300" dirty="0">
              <a:solidFill>
                <a:srgbClr val="5792BA"/>
              </a:solidFill>
            </a:endParaRPr>
          </a:p>
        </p:txBody>
      </p:sp>
      <p:pic>
        <p:nvPicPr>
          <p:cNvPr id="7" name="Picture 6">
            <a:extLst>
              <a:ext uri="{FF2B5EF4-FFF2-40B4-BE49-F238E27FC236}">
                <a16:creationId xmlns:a16="http://schemas.microsoft.com/office/drawing/2014/main" id="{DD3E8653-8049-4A66-A19D-760997D2C7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1588" y="2833358"/>
            <a:ext cx="2929890" cy="2133600"/>
          </a:xfrm>
          <a:prstGeom prst="rect">
            <a:avLst/>
          </a:prstGeom>
          <a:noFill/>
          <a:ln>
            <a:noFill/>
          </a:ln>
        </p:spPr>
      </p:pic>
    </p:spTree>
    <p:extLst>
      <p:ext uri="{BB962C8B-B14F-4D97-AF65-F5344CB8AC3E}">
        <p14:creationId xmlns:p14="http://schemas.microsoft.com/office/powerpoint/2010/main" val="1583120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392CB7-3CA8-49E0-BA73-C724FAA71577}"/>
              </a:ext>
            </a:extLst>
          </p:cNvPr>
          <p:cNvPicPr>
            <a:picLocks noChangeAspect="1"/>
          </p:cNvPicPr>
          <p:nvPr/>
        </p:nvPicPr>
        <p:blipFill>
          <a:blip r:embed="rId2"/>
          <a:stretch>
            <a:fillRect/>
          </a:stretch>
        </p:blipFill>
        <p:spPr>
          <a:xfrm>
            <a:off x="1102659" y="1387419"/>
            <a:ext cx="4101353" cy="2512228"/>
          </a:xfrm>
          <a:prstGeom prst="rect">
            <a:avLst/>
          </a:prstGeom>
        </p:spPr>
      </p:pic>
      <p:pic>
        <p:nvPicPr>
          <p:cNvPr id="3" name="Picture 2">
            <a:extLst>
              <a:ext uri="{FF2B5EF4-FFF2-40B4-BE49-F238E27FC236}">
                <a16:creationId xmlns:a16="http://schemas.microsoft.com/office/drawing/2014/main" id="{47BF5635-56C7-4BE6-B9F8-C20B2FBB9F03}"/>
              </a:ext>
            </a:extLst>
          </p:cNvPr>
          <p:cNvPicPr>
            <a:picLocks noChangeAspect="1"/>
          </p:cNvPicPr>
          <p:nvPr/>
        </p:nvPicPr>
        <p:blipFill>
          <a:blip r:embed="rId3"/>
          <a:stretch>
            <a:fillRect/>
          </a:stretch>
        </p:blipFill>
        <p:spPr>
          <a:xfrm>
            <a:off x="6347012" y="1387420"/>
            <a:ext cx="4101353" cy="2512227"/>
          </a:xfrm>
          <a:prstGeom prst="rect">
            <a:avLst/>
          </a:prstGeom>
        </p:spPr>
      </p:pic>
      <p:sp>
        <p:nvSpPr>
          <p:cNvPr id="7" name="TextBox 6">
            <a:extLst>
              <a:ext uri="{FF2B5EF4-FFF2-40B4-BE49-F238E27FC236}">
                <a16:creationId xmlns:a16="http://schemas.microsoft.com/office/drawing/2014/main" id="{D2207934-0FD9-4C25-9E78-33573FF9AA71}"/>
              </a:ext>
            </a:extLst>
          </p:cNvPr>
          <p:cNvSpPr txBox="1"/>
          <p:nvPr/>
        </p:nvSpPr>
        <p:spPr>
          <a:xfrm>
            <a:off x="1102659" y="4477562"/>
            <a:ext cx="9345706" cy="1724318"/>
          </a:xfrm>
          <a:prstGeom prst="rect">
            <a:avLst/>
          </a:prstGeom>
          <a:noFill/>
        </p:spPr>
        <p:txBody>
          <a:bodyPr wrap="square">
            <a:spAutoFit/>
          </a:bodyPr>
          <a:lstStyle/>
          <a:p>
            <a:pPr lvl="0">
              <a:lnSpc>
                <a:spcPct val="107000"/>
              </a:lnSpc>
              <a:spcAft>
                <a:spcPts val="800"/>
              </a:spcAft>
            </a:pPr>
            <a:r>
              <a:rPr lang="en-IN" sz="2000" dirty="0">
                <a:effectLst/>
                <a:ea typeface="Calibri" panose="020F0502020204030204" pitchFamily="34" charset="0"/>
                <a:cs typeface="Times New Roman" panose="02020603050405020304" pitchFamily="18" charset="0"/>
              </a:rPr>
              <a:t>Distribution Plot: It is mostly used for univariant sets of observations and visualises them using a histogram, i.e. just one observation is used, and hence one column of the dataset is chosen. </a:t>
            </a:r>
            <a:r>
              <a:rPr lang="en-US" sz="2000" dirty="0">
                <a:effectLst/>
                <a:ea typeface="Calibri" panose="020F0502020204030204" pitchFamily="34" charset="0"/>
                <a:cs typeface="Times New Roman" panose="02020603050405020304" pitchFamily="18" charset="0"/>
              </a:rPr>
              <a:t>There is skewness in three columns which are ‘cnt_da_rech30’, ‘fr_da_rech90’ and ‘cnt_loans90’. To treat the skewness we will have to apply power transformation technique.</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9932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DB46-0F8C-4A54-A25F-33F9B2BC439A}"/>
              </a:ext>
            </a:extLst>
          </p:cNvPr>
          <p:cNvSpPr>
            <a:spLocks noGrp="1"/>
          </p:cNvSpPr>
          <p:nvPr>
            <p:ph type="title"/>
          </p:nvPr>
        </p:nvSpPr>
        <p:spPr/>
        <p:txBody>
          <a:bodyPr/>
          <a:lstStyle/>
          <a:p>
            <a:r>
              <a:rPr lang="en-IN" dirty="0"/>
              <a:t>Kernel Density Estimate Plot</a:t>
            </a:r>
          </a:p>
        </p:txBody>
      </p:sp>
      <p:pic>
        <p:nvPicPr>
          <p:cNvPr id="3" name="Picture 2">
            <a:extLst>
              <a:ext uri="{FF2B5EF4-FFF2-40B4-BE49-F238E27FC236}">
                <a16:creationId xmlns:a16="http://schemas.microsoft.com/office/drawing/2014/main" id="{D71EF3F2-B205-4A45-8BC6-DAE6B8D1D5A5}"/>
              </a:ext>
            </a:extLst>
          </p:cNvPr>
          <p:cNvPicPr>
            <a:picLocks noChangeAspect="1"/>
          </p:cNvPicPr>
          <p:nvPr/>
        </p:nvPicPr>
        <p:blipFill>
          <a:blip r:embed="rId2"/>
          <a:stretch>
            <a:fillRect/>
          </a:stretch>
        </p:blipFill>
        <p:spPr>
          <a:xfrm>
            <a:off x="1738549" y="1866900"/>
            <a:ext cx="3819570" cy="2476500"/>
          </a:xfrm>
          <a:prstGeom prst="rect">
            <a:avLst/>
          </a:prstGeom>
        </p:spPr>
      </p:pic>
      <p:pic>
        <p:nvPicPr>
          <p:cNvPr id="4" name="Picture 3">
            <a:extLst>
              <a:ext uri="{FF2B5EF4-FFF2-40B4-BE49-F238E27FC236}">
                <a16:creationId xmlns:a16="http://schemas.microsoft.com/office/drawing/2014/main" id="{2031E425-2AB4-4FCB-89DE-D23831DCEB9F}"/>
              </a:ext>
            </a:extLst>
          </p:cNvPr>
          <p:cNvPicPr>
            <a:picLocks noChangeAspect="1"/>
          </p:cNvPicPr>
          <p:nvPr/>
        </p:nvPicPr>
        <p:blipFill>
          <a:blip r:embed="rId3"/>
          <a:stretch>
            <a:fillRect/>
          </a:stretch>
        </p:blipFill>
        <p:spPr>
          <a:xfrm>
            <a:off x="6633883" y="1866900"/>
            <a:ext cx="3819570" cy="2476500"/>
          </a:xfrm>
          <a:prstGeom prst="rect">
            <a:avLst/>
          </a:prstGeom>
        </p:spPr>
      </p:pic>
      <p:sp>
        <p:nvSpPr>
          <p:cNvPr id="5" name="TextBox 4">
            <a:extLst>
              <a:ext uri="{FF2B5EF4-FFF2-40B4-BE49-F238E27FC236}">
                <a16:creationId xmlns:a16="http://schemas.microsoft.com/office/drawing/2014/main" id="{2A21F309-3744-45AF-AC09-E660ED667AD1}"/>
              </a:ext>
            </a:extLst>
          </p:cNvPr>
          <p:cNvSpPr txBox="1"/>
          <p:nvPr/>
        </p:nvSpPr>
        <p:spPr>
          <a:xfrm>
            <a:off x="1627094" y="4948518"/>
            <a:ext cx="8826359" cy="646331"/>
          </a:xfrm>
          <a:prstGeom prst="rect">
            <a:avLst/>
          </a:prstGeom>
          <a:noFill/>
        </p:spPr>
        <p:txBody>
          <a:bodyPr wrap="square" rtlCol="0">
            <a:spAutoFit/>
          </a:bodyPr>
          <a:lstStyle/>
          <a:p>
            <a:r>
              <a:rPr lang="en-IN" dirty="0"/>
              <a:t>A Kernel Density Estimate plot is a way of showing distribution of observations in dataset. Here both the graphs are representing normal distribution.</a:t>
            </a:r>
          </a:p>
        </p:txBody>
      </p:sp>
    </p:spTree>
    <p:extLst>
      <p:ext uri="{BB962C8B-B14F-4D97-AF65-F5344CB8AC3E}">
        <p14:creationId xmlns:p14="http://schemas.microsoft.com/office/powerpoint/2010/main" val="31156403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B6EC-2EB6-4112-AC7F-553F54B96189}"/>
              </a:ext>
            </a:extLst>
          </p:cNvPr>
          <p:cNvSpPr>
            <a:spLocks noGrp="1"/>
          </p:cNvSpPr>
          <p:nvPr>
            <p:ph type="title"/>
          </p:nvPr>
        </p:nvSpPr>
        <p:spPr/>
        <p:txBody>
          <a:bodyPr/>
          <a:lstStyle/>
          <a:p>
            <a:r>
              <a:rPr lang="en-IN" dirty="0"/>
              <a:t>Pie Chart</a:t>
            </a:r>
            <a:br>
              <a:rPr lang="en-IN" dirty="0"/>
            </a:br>
            <a:endParaRPr lang="en-IN" dirty="0"/>
          </a:p>
        </p:txBody>
      </p:sp>
      <p:sp>
        <p:nvSpPr>
          <p:cNvPr id="3" name="Picture Placeholder 2">
            <a:extLst>
              <a:ext uri="{FF2B5EF4-FFF2-40B4-BE49-F238E27FC236}">
                <a16:creationId xmlns:a16="http://schemas.microsoft.com/office/drawing/2014/main" id="{847B438A-FB20-4CE5-AF5C-1BF02B5D0F92}"/>
              </a:ext>
            </a:extLst>
          </p:cNvPr>
          <p:cNvSpPr>
            <a:spLocks noGrp="1"/>
          </p:cNvSpPr>
          <p:nvPr>
            <p:ph type="pic" idx="1"/>
          </p:nvPr>
        </p:nvSpPr>
        <p:spPr/>
      </p:sp>
      <p:sp>
        <p:nvSpPr>
          <p:cNvPr id="4" name="Text Placeholder 3">
            <a:extLst>
              <a:ext uri="{FF2B5EF4-FFF2-40B4-BE49-F238E27FC236}">
                <a16:creationId xmlns:a16="http://schemas.microsoft.com/office/drawing/2014/main" id="{D06583D3-73BE-4032-8226-478447B0AD4F}"/>
              </a:ext>
            </a:extLst>
          </p:cNvPr>
          <p:cNvSpPr>
            <a:spLocks noGrp="1"/>
          </p:cNvSpPr>
          <p:nvPr>
            <p:ph type="body" sz="half" idx="2"/>
          </p:nvPr>
        </p:nvSpPr>
        <p:spPr/>
        <p:txBody>
          <a:bodyPr>
            <a:noAutofit/>
          </a:bodyPr>
          <a:lstStyle/>
          <a:p>
            <a:r>
              <a:rPr lang="en-US" sz="2000" dirty="0"/>
              <a:t>A Pie Chart is a circular statistical layout that can only show one set of data at a time. The overall percentage of the provided data is represented by the chart's area. The proportion of sections of the data is represented by the area of the pie slices. Pie wedges are the pieces of the pie. The length of the wedge's arc determines the area of the wedge. </a:t>
            </a:r>
            <a:endParaRPr lang="en-IN" sz="2000" dirty="0"/>
          </a:p>
        </p:txBody>
      </p:sp>
      <p:pic>
        <p:nvPicPr>
          <p:cNvPr id="5" name="Picture 4">
            <a:extLst>
              <a:ext uri="{FF2B5EF4-FFF2-40B4-BE49-F238E27FC236}">
                <a16:creationId xmlns:a16="http://schemas.microsoft.com/office/drawing/2014/main" id="{B0A05506-F8B0-4731-BC5E-F4E09C25452E}"/>
              </a:ext>
            </a:extLst>
          </p:cNvPr>
          <p:cNvPicPr>
            <a:picLocks noChangeAspect="1"/>
          </p:cNvPicPr>
          <p:nvPr/>
        </p:nvPicPr>
        <p:blipFill>
          <a:blip r:embed="rId2"/>
          <a:stretch>
            <a:fillRect/>
          </a:stretch>
        </p:blipFill>
        <p:spPr>
          <a:xfrm>
            <a:off x="6633180" y="141624"/>
            <a:ext cx="5330294" cy="2079700"/>
          </a:xfrm>
          <a:prstGeom prst="rect">
            <a:avLst/>
          </a:prstGeom>
        </p:spPr>
      </p:pic>
      <p:pic>
        <p:nvPicPr>
          <p:cNvPr id="6" name="Picture 5">
            <a:extLst>
              <a:ext uri="{FF2B5EF4-FFF2-40B4-BE49-F238E27FC236}">
                <a16:creationId xmlns:a16="http://schemas.microsoft.com/office/drawing/2014/main" id="{854B5C48-F76D-417F-8ED7-5726D0E5CF7E}"/>
              </a:ext>
            </a:extLst>
          </p:cNvPr>
          <p:cNvPicPr>
            <a:picLocks noChangeAspect="1"/>
          </p:cNvPicPr>
          <p:nvPr/>
        </p:nvPicPr>
        <p:blipFill>
          <a:blip r:embed="rId3"/>
          <a:stretch>
            <a:fillRect/>
          </a:stretch>
        </p:blipFill>
        <p:spPr>
          <a:xfrm>
            <a:off x="6621695" y="2391055"/>
            <a:ext cx="5330294" cy="2079699"/>
          </a:xfrm>
          <a:prstGeom prst="rect">
            <a:avLst/>
          </a:prstGeom>
        </p:spPr>
      </p:pic>
      <p:pic>
        <p:nvPicPr>
          <p:cNvPr id="7" name="Picture 6">
            <a:extLst>
              <a:ext uri="{FF2B5EF4-FFF2-40B4-BE49-F238E27FC236}">
                <a16:creationId xmlns:a16="http://schemas.microsoft.com/office/drawing/2014/main" id="{569D27C7-72A4-4206-8871-C46F8EB6F63C}"/>
              </a:ext>
            </a:extLst>
          </p:cNvPr>
          <p:cNvPicPr>
            <a:picLocks noChangeAspect="1"/>
          </p:cNvPicPr>
          <p:nvPr/>
        </p:nvPicPr>
        <p:blipFill>
          <a:blip r:embed="rId4"/>
          <a:stretch>
            <a:fillRect/>
          </a:stretch>
        </p:blipFill>
        <p:spPr>
          <a:xfrm>
            <a:off x="6633180" y="4636676"/>
            <a:ext cx="5330294" cy="2079699"/>
          </a:xfrm>
          <a:prstGeom prst="rect">
            <a:avLst/>
          </a:prstGeom>
        </p:spPr>
      </p:pic>
    </p:spTree>
    <p:extLst>
      <p:ext uri="{BB962C8B-B14F-4D97-AF65-F5344CB8AC3E}">
        <p14:creationId xmlns:p14="http://schemas.microsoft.com/office/powerpoint/2010/main" val="24796606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5D49B9-5DEF-4A0F-8701-8341B1B62F5D}"/>
              </a:ext>
            </a:extLst>
          </p:cNvPr>
          <p:cNvPicPr>
            <a:picLocks noChangeAspect="1"/>
          </p:cNvPicPr>
          <p:nvPr/>
        </p:nvPicPr>
        <p:blipFill>
          <a:blip r:embed="rId2"/>
          <a:stretch>
            <a:fillRect/>
          </a:stretch>
        </p:blipFill>
        <p:spPr>
          <a:xfrm>
            <a:off x="1277471" y="255494"/>
            <a:ext cx="8000999" cy="2918012"/>
          </a:xfrm>
          <a:prstGeom prst="rect">
            <a:avLst/>
          </a:prstGeom>
        </p:spPr>
      </p:pic>
      <p:pic>
        <p:nvPicPr>
          <p:cNvPr id="3" name="Picture 2">
            <a:extLst>
              <a:ext uri="{FF2B5EF4-FFF2-40B4-BE49-F238E27FC236}">
                <a16:creationId xmlns:a16="http://schemas.microsoft.com/office/drawing/2014/main" id="{01612B79-076E-4193-9D5B-4EE7DF29BCAC}"/>
              </a:ext>
            </a:extLst>
          </p:cNvPr>
          <p:cNvPicPr>
            <a:picLocks noChangeAspect="1"/>
          </p:cNvPicPr>
          <p:nvPr/>
        </p:nvPicPr>
        <p:blipFill>
          <a:blip r:embed="rId3"/>
          <a:stretch>
            <a:fillRect/>
          </a:stretch>
        </p:blipFill>
        <p:spPr>
          <a:xfrm>
            <a:off x="1277470" y="3429000"/>
            <a:ext cx="8000999" cy="3173506"/>
          </a:xfrm>
          <a:prstGeom prst="rect">
            <a:avLst/>
          </a:prstGeom>
        </p:spPr>
      </p:pic>
    </p:spTree>
    <p:extLst>
      <p:ext uri="{BB962C8B-B14F-4D97-AF65-F5344CB8AC3E}">
        <p14:creationId xmlns:p14="http://schemas.microsoft.com/office/powerpoint/2010/main" val="242432806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E4FF-5196-49FD-AD4F-0B63CD97A95C}"/>
              </a:ext>
            </a:extLst>
          </p:cNvPr>
          <p:cNvSpPr>
            <a:spLocks noGrp="1"/>
          </p:cNvSpPr>
          <p:nvPr>
            <p:ph type="title"/>
          </p:nvPr>
        </p:nvSpPr>
        <p:spPr/>
        <p:txBody>
          <a:bodyPr/>
          <a:lstStyle/>
          <a:p>
            <a:r>
              <a:rPr lang="en-IN" dirty="0"/>
              <a:t>Strip Plot</a:t>
            </a:r>
          </a:p>
        </p:txBody>
      </p:sp>
      <p:sp>
        <p:nvSpPr>
          <p:cNvPr id="3" name="Text Placeholder 2">
            <a:extLst>
              <a:ext uri="{FF2B5EF4-FFF2-40B4-BE49-F238E27FC236}">
                <a16:creationId xmlns:a16="http://schemas.microsoft.com/office/drawing/2014/main" id="{E6937C86-40B0-46CE-BAB6-CAC098BCA60B}"/>
              </a:ext>
            </a:extLst>
          </p:cNvPr>
          <p:cNvSpPr>
            <a:spLocks noGrp="1"/>
          </p:cNvSpPr>
          <p:nvPr>
            <p:ph type="body" idx="1"/>
          </p:nvPr>
        </p:nvSpPr>
        <p:spPr/>
        <p:txBody>
          <a:bodyPr/>
          <a:lstStyle/>
          <a:p>
            <a:endParaRPr lang="en-IN"/>
          </a:p>
        </p:txBody>
      </p:sp>
      <p:sp>
        <p:nvSpPr>
          <p:cNvPr id="4" name="Picture Placeholder 3">
            <a:extLst>
              <a:ext uri="{FF2B5EF4-FFF2-40B4-BE49-F238E27FC236}">
                <a16:creationId xmlns:a16="http://schemas.microsoft.com/office/drawing/2014/main" id="{71E7C8D3-BA85-4820-8EFD-F47521A8A634}"/>
              </a:ext>
            </a:extLst>
          </p:cNvPr>
          <p:cNvSpPr>
            <a:spLocks noGrp="1"/>
          </p:cNvSpPr>
          <p:nvPr>
            <p:ph type="pic" idx="15"/>
          </p:nvPr>
        </p:nvSpPr>
        <p:spPr/>
      </p:sp>
      <p:sp>
        <p:nvSpPr>
          <p:cNvPr id="5" name="Text Placeholder 4">
            <a:extLst>
              <a:ext uri="{FF2B5EF4-FFF2-40B4-BE49-F238E27FC236}">
                <a16:creationId xmlns:a16="http://schemas.microsoft.com/office/drawing/2014/main" id="{A651B363-3407-434A-AEC0-F69ED7DC6268}"/>
              </a:ext>
            </a:extLst>
          </p:cNvPr>
          <p:cNvSpPr>
            <a:spLocks noGrp="1"/>
          </p:cNvSpPr>
          <p:nvPr>
            <p:ph type="body" sz="half" idx="18"/>
          </p:nvPr>
        </p:nvSpPr>
        <p:spPr/>
        <p:txBody>
          <a:bodyPr/>
          <a:lstStyle/>
          <a:p>
            <a:endParaRPr lang="en-IN"/>
          </a:p>
        </p:txBody>
      </p:sp>
      <p:sp>
        <p:nvSpPr>
          <p:cNvPr id="6" name="Text Placeholder 5">
            <a:extLst>
              <a:ext uri="{FF2B5EF4-FFF2-40B4-BE49-F238E27FC236}">
                <a16:creationId xmlns:a16="http://schemas.microsoft.com/office/drawing/2014/main" id="{A98F6BF3-5451-4D08-8700-84D8D1880925}"/>
              </a:ext>
            </a:extLst>
          </p:cNvPr>
          <p:cNvSpPr>
            <a:spLocks noGrp="1"/>
          </p:cNvSpPr>
          <p:nvPr>
            <p:ph type="body" sz="quarter" idx="3"/>
          </p:nvPr>
        </p:nvSpPr>
        <p:spPr/>
        <p:txBody>
          <a:bodyPr/>
          <a:lstStyle/>
          <a:p>
            <a:endParaRPr lang="en-IN"/>
          </a:p>
        </p:txBody>
      </p:sp>
      <p:sp>
        <p:nvSpPr>
          <p:cNvPr id="7" name="Picture Placeholder 6">
            <a:extLst>
              <a:ext uri="{FF2B5EF4-FFF2-40B4-BE49-F238E27FC236}">
                <a16:creationId xmlns:a16="http://schemas.microsoft.com/office/drawing/2014/main" id="{E470A17C-4696-4ACE-ABFC-10A5D5D6FAE2}"/>
              </a:ext>
            </a:extLst>
          </p:cNvPr>
          <p:cNvSpPr>
            <a:spLocks noGrp="1"/>
          </p:cNvSpPr>
          <p:nvPr>
            <p:ph type="pic" idx="21"/>
          </p:nvPr>
        </p:nvSpPr>
        <p:spPr/>
      </p:sp>
      <p:sp>
        <p:nvSpPr>
          <p:cNvPr id="8" name="Text Placeholder 7">
            <a:extLst>
              <a:ext uri="{FF2B5EF4-FFF2-40B4-BE49-F238E27FC236}">
                <a16:creationId xmlns:a16="http://schemas.microsoft.com/office/drawing/2014/main" id="{5046A664-3948-40D2-8322-8AD4416E0B0E}"/>
              </a:ext>
            </a:extLst>
          </p:cNvPr>
          <p:cNvSpPr>
            <a:spLocks noGrp="1"/>
          </p:cNvSpPr>
          <p:nvPr>
            <p:ph type="body" sz="half" idx="19"/>
          </p:nvPr>
        </p:nvSpPr>
        <p:spPr/>
        <p:txBody>
          <a:bodyPr/>
          <a:lstStyle/>
          <a:p>
            <a:endParaRPr lang="en-IN"/>
          </a:p>
        </p:txBody>
      </p:sp>
      <p:sp>
        <p:nvSpPr>
          <p:cNvPr id="9" name="Text Placeholder 8">
            <a:extLst>
              <a:ext uri="{FF2B5EF4-FFF2-40B4-BE49-F238E27FC236}">
                <a16:creationId xmlns:a16="http://schemas.microsoft.com/office/drawing/2014/main" id="{B1B87D28-2641-4BC7-A7AE-1034F2E1091D}"/>
              </a:ext>
            </a:extLst>
          </p:cNvPr>
          <p:cNvSpPr>
            <a:spLocks noGrp="1"/>
          </p:cNvSpPr>
          <p:nvPr>
            <p:ph type="body" sz="quarter" idx="13"/>
          </p:nvPr>
        </p:nvSpPr>
        <p:spPr/>
        <p:txBody>
          <a:bodyPr/>
          <a:lstStyle/>
          <a:p>
            <a:endParaRPr lang="en-IN"/>
          </a:p>
        </p:txBody>
      </p:sp>
      <p:sp>
        <p:nvSpPr>
          <p:cNvPr id="10" name="Picture Placeholder 9">
            <a:extLst>
              <a:ext uri="{FF2B5EF4-FFF2-40B4-BE49-F238E27FC236}">
                <a16:creationId xmlns:a16="http://schemas.microsoft.com/office/drawing/2014/main" id="{84709AE6-A8E0-4067-A0BE-1AA7F031335A}"/>
              </a:ext>
            </a:extLst>
          </p:cNvPr>
          <p:cNvSpPr>
            <a:spLocks noGrp="1"/>
          </p:cNvSpPr>
          <p:nvPr>
            <p:ph type="pic" idx="22"/>
          </p:nvPr>
        </p:nvSpPr>
        <p:spPr/>
      </p:sp>
      <p:sp>
        <p:nvSpPr>
          <p:cNvPr id="11" name="Text Placeholder 10">
            <a:extLst>
              <a:ext uri="{FF2B5EF4-FFF2-40B4-BE49-F238E27FC236}">
                <a16:creationId xmlns:a16="http://schemas.microsoft.com/office/drawing/2014/main" id="{CE595DDC-26FA-427F-9B23-DBB535016F15}"/>
              </a:ext>
            </a:extLst>
          </p:cNvPr>
          <p:cNvSpPr>
            <a:spLocks noGrp="1"/>
          </p:cNvSpPr>
          <p:nvPr>
            <p:ph type="body" sz="half" idx="20"/>
          </p:nvPr>
        </p:nvSpPr>
        <p:spPr/>
        <p:txBody>
          <a:bodyPr/>
          <a:lstStyle/>
          <a:p>
            <a:endParaRPr lang="en-IN"/>
          </a:p>
        </p:txBody>
      </p:sp>
      <p:pic>
        <p:nvPicPr>
          <p:cNvPr id="12" name="Picture 11">
            <a:extLst>
              <a:ext uri="{FF2B5EF4-FFF2-40B4-BE49-F238E27FC236}">
                <a16:creationId xmlns:a16="http://schemas.microsoft.com/office/drawing/2014/main" id="{BB965E78-9B45-4D38-BACB-BEBC98FE1869}"/>
              </a:ext>
            </a:extLst>
          </p:cNvPr>
          <p:cNvPicPr>
            <a:picLocks noChangeAspect="1"/>
          </p:cNvPicPr>
          <p:nvPr/>
        </p:nvPicPr>
        <p:blipFill>
          <a:blip r:embed="rId2"/>
          <a:stretch>
            <a:fillRect/>
          </a:stretch>
        </p:blipFill>
        <p:spPr>
          <a:xfrm>
            <a:off x="913794" y="1757802"/>
            <a:ext cx="3371153" cy="1965188"/>
          </a:xfrm>
          <a:prstGeom prst="rect">
            <a:avLst/>
          </a:prstGeom>
        </p:spPr>
      </p:pic>
      <p:pic>
        <p:nvPicPr>
          <p:cNvPr id="13" name="Picture 12">
            <a:extLst>
              <a:ext uri="{FF2B5EF4-FFF2-40B4-BE49-F238E27FC236}">
                <a16:creationId xmlns:a16="http://schemas.microsoft.com/office/drawing/2014/main" id="{DEA4B04C-5DFC-4241-A4FD-273220C5DF47}"/>
              </a:ext>
            </a:extLst>
          </p:cNvPr>
          <p:cNvPicPr>
            <a:picLocks noChangeAspect="1"/>
          </p:cNvPicPr>
          <p:nvPr/>
        </p:nvPicPr>
        <p:blipFill>
          <a:blip r:embed="rId3"/>
          <a:stretch>
            <a:fillRect/>
          </a:stretch>
        </p:blipFill>
        <p:spPr>
          <a:xfrm>
            <a:off x="4389255" y="1757802"/>
            <a:ext cx="3371153" cy="1951534"/>
          </a:xfrm>
          <a:prstGeom prst="rect">
            <a:avLst/>
          </a:prstGeom>
        </p:spPr>
      </p:pic>
      <p:pic>
        <p:nvPicPr>
          <p:cNvPr id="14" name="Picture 13">
            <a:extLst>
              <a:ext uri="{FF2B5EF4-FFF2-40B4-BE49-F238E27FC236}">
                <a16:creationId xmlns:a16="http://schemas.microsoft.com/office/drawing/2014/main" id="{29B1EA3D-B67F-4CD6-9405-F04B215096B2}"/>
              </a:ext>
            </a:extLst>
          </p:cNvPr>
          <p:cNvPicPr>
            <a:picLocks noChangeAspect="1"/>
          </p:cNvPicPr>
          <p:nvPr/>
        </p:nvPicPr>
        <p:blipFill>
          <a:blip r:embed="rId4"/>
          <a:stretch>
            <a:fillRect/>
          </a:stretch>
        </p:blipFill>
        <p:spPr>
          <a:xfrm>
            <a:off x="7907052" y="3843481"/>
            <a:ext cx="3371153" cy="1951534"/>
          </a:xfrm>
          <a:prstGeom prst="rect">
            <a:avLst/>
          </a:prstGeom>
        </p:spPr>
      </p:pic>
      <p:pic>
        <p:nvPicPr>
          <p:cNvPr id="15" name="Picture 14">
            <a:extLst>
              <a:ext uri="{FF2B5EF4-FFF2-40B4-BE49-F238E27FC236}">
                <a16:creationId xmlns:a16="http://schemas.microsoft.com/office/drawing/2014/main" id="{D5F9E7D0-F351-4A4B-9843-CB8E00E6E7B9}"/>
              </a:ext>
            </a:extLst>
          </p:cNvPr>
          <p:cNvPicPr>
            <a:picLocks noChangeAspect="1"/>
          </p:cNvPicPr>
          <p:nvPr/>
        </p:nvPicPr>
        <p:blipFill>
          <a:blip r:embed="rId5"/>
          <a:stretch>
            <a:fillRect/>
          </a:stretch>
        </p:blipFill>
        <p:spPr>
          <a:xfrm>
            <a:off x="903146" y="3839667"/>
            <a:ext cx="3371153" cy="1951533"/>
          </a:xfrm>
          <a:prstGeom prst="rect">
            <a:avLst/>
          </a:prstGeom>
        </p:spPr>
      </p:pic>
      <p:pic>
        <p:nvPicPr>
          <p:cNvPr id="16" name="Picture 15">
            <a:extLst>
              <a:ext uri="{FF2B5EF4-FFF2-40B4-BE49-F238E27FC236}">
                <a16:creationId xmlns:a16="http://schemas.microsoft.com/office/drawing/2014/main" id="{A9E679A4-B609-4413-84FA-0183EE57F8D5}"/>
              </a:ext>
            </a:extLst>
          </p:cNvPr>
          <p:cNvPicPr>
            <a:picLocks noChangeAspect="1"/>
          </p:cNvPicPr>
          <p:nvPr/>
        </p:nvPicPr>
        <p:blipFill>
          <a:blip r:embed="rId6"/>
          <a:stretch>
            <a:fillRect/>
          </a:stretch>
        </p:blipFill>
        <p:spPr>
          <a:xfrm>
            <a:off x="4371266" y="3843482"/>
            <a:ext cx="3371153" cy="1947718"/>
          </a:xfrm>
          <a:prstGeom prst="rect">
            <a:avLst/>
          </a:prstGeom>
        </p:spPr>
      </p:pic>
      <p:pic>
        <p:nvPicPr>
          <p:cNvPr id="17" name="Picture 16">
            <a:extLst>
              <a:ext uri="{FF2B5EF4-FFF2-40B4-BE49-F238E27FC236}">
                <a16:creationId xmlns:a16="http://schemas.microsoft.com/office/drawing/2014/main" id="{77315A32-143C-4338-854B-E8E85233C602}"/>
              </a:ext>
            </a:extLst>
          </p:cNvPr>
          <p:cNvPicPr>
            <a:picLocks noChangeAspect="1"/>
          </p:cNvPicPr>
          <p:nvPr/>
        </p:nvPicPr>
        <p:blipFill>
          <a:blip r:embed="rId7"/>
          <a:stretch>
            <a:fillRect/>
          </a:stretch>
        </p:blipFill>
        <p:spPr>
          <a:xfrm>
            <a:off x="7896403" y="1757802"/>
            <a:ext cx="3371153" cy="1951534"/>
          </a:xfrm>
          <a:prstGeom prst="rect">
            <a:avLst/>
          </a:prstGeom>
        </p:spPr>
      </p:pic>
      <p:sp>
        <p:nvSpPr>
          <p:cNvPr id="18" name="TextBox 17">
            <a:extLst>
              <a:ext uri="{FF2B5EF4-FFF2-40B4-BE49-F238E27FC236}">
                <a16:creationId xmlns:a16="http://schemas.microsoft.com/office/drawing/2014/main" id="{287CB447-A309-45CE-A9B9-03C77CD9BB84}"/>
              </a:ext>
            </a:extLst>
          </p:cNvPr>
          <p:cNvSpPr txBox="1"/>
          <p:nvPr/>
        </p:nvSpPr>
        <p:spPr>
          <a:xfrm>
            <a:off x="2389702" y="6241214"/>
            <a:ext cx="10260103" cy="369332"/>
          </a:xfrm>
          <a:prstGeom prst="rect">
            <a:avLst/>
          </a:prstGeom>
          <a:noFill/>
        </p:spPr>
        <p:txBody>
          <a:bodyPr wrap="square" rtlCol="0">
            <a:spAutoFit/>
          </a:bodyPr>
          <a:lstStyle/>
          <a:p>
            <a:r>
              <a:rPr lang="en-IN" dirty="0"/>
              <a:t>It gives us the range over which the observations are distributed. </a:t>
            </a:r>
          </a:p>
        </p:txBody>
      </p:sp>
    </p:spTree>
    <p:extLst>
      <p:ext uri="{BB962C8B-B14F-4D97-AF65-F5344CB8AC3E}">
        <p14:creationId xmlns:p14="http://schemas.microsoft.com/office/powerpoint/2010/main" val="2473773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7672-CAEA-47C1-80F1-A7C9A85F030B}"/>
              </a:ext>
            </a:extLst>
          </p:cNvPr>
          <p:cNvSpPr>
            <a:spLocks noGrp="1"/>
          </p:cNvSpPr>
          <p:nvPr>
            <p:ph type="title"/>
          </p:nvPr>
        </p:nvSpPr>
        <p:spPr/>
        <p:txBody>
          <a:bodyPr/>
          <a:lstStyle/>
          <a:p>
            <a:r>
              <a:rPr lang="en-IN" dirty="0"/>
              <a:t>Box Plot</a:t>
            </a:r>
            <a:br>
              <a:rPr lang="en-IN" dirty="0"/>
            </a:br>
            <a:endParaRPr lang="en-IN" dirty="0"/>
          </a:p>
        </p:txBody>
      </p:sp>
      <p:pic>
        <p:nvPicPr>
          <p:cNvPr id="5" name="Content Placeholder 4">
            <a:extLst>
              <a:ext uri="{FF2B5EF4-FFF2-40B4-BE49-F238E27FC236}">
                <a16:creationId xmlns:a16="http://schemas.microsoft.com/office/drawing/2014/main" id="{485CF9B9-6F36-4635-AF28-A66582E6B9FE}"/>
              </a:ext>
            </a:extLst>
          </p:cNvPr>
          <p:cNvPicPr>
            <a:picLocks noGrp="1" noChangeAspect="1"/>
          </p:cNvPicPr>
          <p:nvPr>
            <p:ph idx="1"/>
          </p:nvPr>
        </p:nvPicPr>
        <p:blipFill>
          <a:blip r:embed="rId2"/>
          <a:stretch>
            <a:fillRect/>
          </a:stretch>
        </p:blipFill>
        <p:spPr>
          <a:xfrm>
            <a:off x="5421657" y="982663"/>
            <a:ext cx="5463487" cy="4892675"/>
          </a:xfrm>
          <a:prstGeom prst="rect">
            <a:avLst/>
          </a:prstGeom>
        </p:spPr>
      </p:pic>
      <p:sp>
        <p:nvSpPr>
          <p:cNvPr id="4" name="Text Placeholder 3">
            <a:extLst>
              <a:ext uri="{FF2B5EF4-FFF2-40B4-BE49-F238E27FC236}">
                <a16:creationId xmlns:a16="http://schemas.microsoft.com/office/drawing/2014/main" id="{301C9ADB-4B3D-4E9A-A45C-D528C24F2846}"/>
              </a:ext>
            </a:extLst>
          </p:cNvPr>
          <p:cNvSpPr>
            <a:spLocks noGrp="1"/>
          </p:cNvSpPr>
          <p:nvPr>
            <p:ph type="body" sz="half" idx="2"/>
          </p:nvPr>
        </p:nvSpPr>
        <p:spPr/>
        <p:txBody>
          <a:bodyPr>
            <a:normAutofit fontScale="92500"/>
          </a:bodyPr>
          <a:lstStyle/>
          <a:p>
            <a:r>
              <a:rPr lang="en-US" sz="2000" dirty="0"/>
              <a:t>A single box plot can be used to illustrate multiple statistics from a vast quantity of data. It uses a number line to show the range and distribution of data. Box plots provide some insight into the symmetry and skewness of the data. Outliers are also visible in box plots.</a:t>
            </a:r>
            <a:endParaRPr lang="en-IN" sz="2000" dirty="0"/>
          </a:p>
        </p:txBody>
      </p:sp>
    </p:spTree>
    <p:extLst>
      <p:ext uri="{BB962C8B-B14F-4D97-AF65-F5344CB8AC3E}">
        <p14:creationId xmlns:p14="http://schemas.microsoft.com/office/powerpoint/2010/main" val="12307500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4B7B-FB3B-42D8-888D-71D0B20989B1}"/>
              </a:ext>
            </a:extLst>
          </p:cNvPr>
          <p:cNvSpPr>
            <a:spLocks noGrp="1"/>
          </p:cNvSpPr>
          <p:nvPr>
            <p:ph type="title"/>
          </p:nvPr>
        </p:nvSpPr>
        <p:spPr/>
        <p:txBody>
          <a:bodyPr/>
          <a:lstStyle/>
          <a:p>
            <a:r>
              <a:rPr lang="en-IN" dirty="0"/>
              <a:t>Box Plot</a:t>
            </a:r>
            <a:br>
              <a:rPr lang="en-IN" dirty="0"/>
            </a:br>
            <a:endParaRPr lang="en-IN" dirty="0"/>
          </a:p>
        </p:txBody>
      </p:sp>
      <p:pic>
        <p:nvPicPr>
          <p:cNvPr id="5" name="Picture Placeholder 4">
            <a:extLst>
              <a:ext uri="{FF2B5EF4-FFF2-40B4-BE49-F238E27FC236}">
                <a16:creationId xmlns:a16="http://schemas.microsoft.com/office/drawing/2014/main" id="{95179DE8-AFD0-4870-BF2D-B4F9AAEF6ECC}"/>
              </a:ext>
            </a:extLst>
          </p:cNvPr>
          <p:cNvPicPr>
            <a:picLocks noGrp="1" noChangeAspect="1"/>
          </p:cNvPicPr>
          <p:nvPr>
            <p:ph type="pic" idx="1"/>
          </p:nvPr>
        </p:nvPicPr>
        <p:blipFill>
          <a:blip r:embed="rId2"/>
          <a:srcRect l="21180" r="21180"/>
          <a:stretch>
            <a:fillRect/>
          </a:stretch>
        </p:blipFill>
        <p:spPr>
          <a:prstGeom prst="rect">
            <a:avLst/>
          </a:prstGeom>
        </p:spPr>
      </p:pic>
      <p:sp>
        <p:nvSpPr>
          <p:cNvPr id="4" name="Text Placeholder 3">
            <a:extLst>
              <a:ext uri="{FF2B5EF4-FFF2-40B4-BE49-F238E27FC236}">
                <a16:creationId xmlns:a16="http://schemas.microsoft.com/office/drawing/2014/main" id="{E910FEB8-C661-403F-A42D-6825857DD5C3}"/>
              </a:ext>
            </a:extLst>
          </p:cNvPr>
          <p:cNvSpPr>
            <a:spLocks noGrp="1"/>
          </p:cNvSpPr>
          <p:nvPr>
            <p:ph type="body" sz="half" idx="2"/>
          </p:nvPr>
        </p:nvSpPr>
        <p:spPr/>
        <p:txBody>
          <a:bodyPr>
            <a:normAutofit/>
          </a:bodyPr>
          <a:lstStyle/>
          <a:p>
            <a:r>
              <a:rPr lang="en-IN" sz="2000" dirty="0">
                <a:effectLst/>
                <a:ea typeface="Calibri" panose="020F0502020204030204" pitchFamily="34" charset="0"/>
                <a:cs typeface="Times New Roman" panose="02020603050405020304" pitchFamily="18" charset="0"/>
              </a:rPr>
              <a:t>There are so many outliers in the dataset and if we remove all the outliers, we will lose almost 18% of the data and we can’t afford to lose that much of data, hence we will remove the outliers with </a:t>
            </a:r>
            <a:r>
              <a:rPr lang="en-IN" sz="2000" dirty="0" err="1">
                <a:effectLst/>
                <a:ea typeface="Calibri" panose="020F0502020204030204" pitchFamily="34" charset="0"/>
                <a:cs typeface="Times New Roman" panose="02020603050405020304" pitchFamily="18" charset="0"/>
              </a:rPr>
              <a:t>zscore</a:t>
            </a:r>
            <a:r>
              <a:rPr lang="en-IN" sz="2000" dirty="0">
                <a:effectLst/>
                <a:ea typeface="Calibri" panose="020F0502020204030204" pitchFamily="34" charset="0"/>
                <a:cs typeface="Times New Roman" panose="02020603050405020304" pitchFamily="18" charset="0"/>
              </a:rPr>
              <a:t> value more than 5 and in this way, we will lose only 7.5% of the data which is in acceptable range. </a:t>
            </a:r>
          </a:p>
          <a:p>
            <a:endParaRPr lang="en-IN" dirty="0"/>
          </a:p>
        </p:txBody>
      </p:sp>
    </p:spTree>
    <p:extLst>
      <p:ext uri="{BB962C8B-B14F-4D97-AF65-F5344CB8AC3E}">
        <p14:creationId xmlns:p14="http://schemas.microsoft.com/office/powerpoint/2010/main" val="1362636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D19F-E7A1-4AE8-882B-5F1F64100B4B}"/>
              </a:ext>
            </a:extLst>
          </p:cNvPr>
          <p:cNvSpPr>
            <a:spLocks noGrp="1"/>
          </p:cNvSpPr>
          <p:nvPr>
            <p:ph type="title"/>
          </p:nvPr>
        </p:nvSpPr>
        <p:spPr/>
        <p:txBody>
          <a:bodyPr/>
          <a:lstStyle/>
          <a:p>
            <a:r>
              <a:rPr lang="en-IN" dirty="0"/>
              <a:t>Bar Graph</a:t>
            </a:r>
          </a:p>
        </p:txBody>
      </p:sp>
      <p:pic>
        <p:nvPicPr>
          <p:cNvPr id="3" name="Picture 2">
            <a:extLst>
              <a:ext uri="{FF2B5EF4-FFF2-40B4-BE49-F238E27FC236}">
                <a16:creationId xmlns:a16="http://schemas.microsoft.com/office/drawing/2014/main" id="{10DD16E0-5D3E-402A-8C8C-6287D503AABD}"/>
              </a:ext>
            </a:extLst>
          </p:cNvPr>
          <p:cNvPicPr>
            <a:picLocks noChangeAspect="1"/>
          </p:cNvPicPr>
          <p:nvPr/>
        </p:nvPicPr>
        <p:blipFill>
          <a:blip r:embed="rId2"/>
          <a:stretch>
            <a:fillRect/>
          </a:stretch>
        </p:blipFill>
        <p:spPr>
          <a:xfrm>
            <a:off x="107575" y="1866900"/>
            <a:ext cx="7422777" cy="3807759"/>
          </a:xfrm>
          <a:prstGeom prst="rect">
            <a:avLst/>
          </a:prstGeom>
        </p:spPr>
      </p:pic>
      <p:sp>
        <p:nvSpPr>
          <p:cNvPr id="4" name="TextBox 3">
            <a:extLst>
              <a:ext uri="{FF2B5EF4-FFF2-40B4-BE49-F238E27FC236}">
                <a16:creationId xmlns:a16="http://schemas.microsoft.com/office/drawing/2014/main" id="{F9E29AF4-37D3-41E1-9DF3-F46985E89EC9}"/>
              </a:ext>
            </a:extLst>
          </p:cNvPr>
          <p:cNvSpPr txBox="1"/>
          <p:nvPr/>
        </p:nvSpPr>
        <p:spPr>
          <a:xfrm>
            <a:off x="8162364" y="1734671"/>
            <a:ext cx="3671047" cy="4370427"/>
          </a:xfrm>
          <a:prstGeom prst="rect">
            <a:avLst/>
          </a:prstGeom>
          <a:noFill/>
        </p:spPr>
        <p:txBody>
          <a:bodyPr wrap="square" rtlCol="0">
            <a:spAutoFit/>
          </a:bodyPr>
          <a:lstStyle/>
          <a:p>
            <a:r>
              <a:rPr lang="en-IN" sz="2000" dirty="0">
                <a:effectLst/>
                <a:ea typeface="Calibri" panose="020F0502020204030204" pitchFamily="34" charset="0"/>
                <a:cs typeface="Times New Roman" panose="02020603050405020304" pitchFamily="18" charset="0"/>
              </a:rPr>
              <a:t>While checking the correlation using </a:t>
            </a:r>
            <a:r>
              <a:rPr lang="en-IN" sz="2000" dirty="0" err="1">
                <a:effectLst/>
                <a:ea typeface="Calibri" panose="020F0502020204030204" pitchFamily="34" charset="0"/>
                <a:cs typeface="Times New Roman" panose="02020603050405020304" pitchFamily="18" charset="0"/>
              </a:rPr>
              <a:t>Corr</a:t>
            </a:r>
            <a:r>
              <a:rPr lang="en-IN" sz="2000" dirty="0">
                <a:effectLst/>
                <a:ea typeface="Calibri" panose="020F0502020204030204" pitchFamily="34" charset="0"/>
                <a:cs typeface="Times New Roman" panose="02020603050405020304" pitchFamily="18" charset="0"/>
              </a:rPr>
              <a:t>(), we found out that, two features have negligible correlation with the target, which we can happily drop to make our model more effective.  These features are : ‘maxamnt_loans30’ (maximum amount of loan taken by the user in last 30 days) and ‘fr_da_rech30’ (Frequency of data account recharged in last 30 days).</a:t>
            </a:r>
          </a:p>
          <a:p>
            <a:endParaRPr lang="en-IN" dirty="0"/>
          </a:p>
        </p:txBody>
      </p:sp>
    </p:spTree>
    <p:extLst>
      <p:ext uri="{BB962C8B-B14F-4D97-AF65-F5344CB8AC3E}">
        <p14:creationId xmlns:p14="http://schemas.microsoft.com/office/powerpoint/2010/main" val="292461460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1752-8EC9-4751-A69D-EE6BA5F2E0FE}"/>
              </a:ext>
            </a:extLst>
          </p:cNvPr>
          <p:cNvSpPr>
            <a:spLocks noGrp="1"/>
          </p:cNvSpPr>
          <p:nvPr>
            <p:ph type="title"/>
          </p:nvPr>
        </p:nvSpPr>
        <p:spPr>
          <a:xfrm>
            <a:off x="919119" y="0"/>
            <a:ext cx="10353762" cy="1257300"/>
          </a:xfrm>
        </p:spPr>
        <p:txBody>
          <a:bodyPr/>
          <a:lstStyle/>
          <a:p>
            <a:r>
              <a:rPr lang="en-IN" dirty="0"/>
              <a:t>Heat Map</a:t>
            </a:r>
          </a:p>
        </p:txBody>
      </p:sp>
      <p:pic>
        <p:nvPicPr>
          <p:cNvPr id="3" name="Picture 2">
            <a:extLst>
              <a:ext uri="{FF2B5EF4-FFF2-40B4-BE49-F238E27FC236}">
                <a16:creationId xmlns:a16="http://schemas.microsoft.com/office/drawing/2014/main" id="{FDE19118-78E2-450B-9BB9-F349AFE0D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882" y="1370386"/>
            <a:ext cx="8111187" cy="4909389"/>
          </a:xfrm>
          <a:prstGeom prst="rect">
            <a:avLst/>
          </a:prstGeom>
        </p:spPr>
      </p:pic>
      <p:sp>
        <p:nvSpPr>
          <p:cNvPr id="4" name="TextBox 3">
            <a:extLst>
              <a:ext uri="{FF2B5EF4-FFF2-40B4-BE49-F238E27FC236}">
                <a16:creationId xmlns:a16="http://schemas.microsoft.com/office/drawing/2014/main" id="{25B05FBF-7170-49B7-889E-AD3DE17CB795}"/>
              </a:ext>
            </a:extLst>
          </p:cNvPr>
          <p:cNvSpPr txBox="1"/>
          <p:nvPr/>
        </p:nvSpPr>
        <p:spPr>
          <a:xfrm>
            <a:off x="113931" y="1276257"/>
            <a:ext cx="3738283" cy="5078313"/>
          </a:xfrm>
          <a:prstGeom prst="rect">
            <a:avLst/>
          </a:prstGeom>
          <a:noFill/>
        </p:spPr>
        <p:txBody>
          <a:bodyPr wrap="square" rtlCol="0">
            <a:spAutoFit/>
          </a:bodyPr>
          <a:lstStyle/>
          <a:p>
            <a:pPr algn="just"/>
            <a:r>
              <a:rPr lang="en-IN" dirty="0">
                <a:effectLst/>
                <a:ea typeface="Calibri" panose="020F0502020204030204" pitchFamily="34" charset="0"/>
                <a:cs typeface="Times New Roman" panose="02020603050405020304" pitchFamily="18" charset="0"/>
              </a:rPr>
              <a:t>From the above heatmap we conclude that ‘cnt_ma_rech90’ has the maximum positive correlation with the target. As the value of  ‘cnt_ma_rech90’ increases, there are more chances of a customer being a non-defaulter. ‘sumamnt_ma_rech90’, ‘amnt_loans90’ and ‘cnt_loans30’ have same positive correlation with the target and it’s second highest. Rest all the features have comparatively less correlation with the target. Moreover, ‘</a:t>
            </a:r>
            <a:r>
              <a:rPr lang="en-IN" dirty="0" err="1">
                <a:effectLst/>
                <a:ea typeface="Calibri" panose="020F0502020204030204" pitchFamily="34" charset="0"/>
                <a:cs typeface="Times New Roman" panose="02020603050405020304" pitchFamily="18" charset="0"/>
              </a:rPr>
              <a:t>aon</a:t>
            </a:r>
            <a:r>
              <a:rPr lang="en-IN" dirty="0">
                <a:effectLst/>
                <a:ea typeface="Calibri" panose="020F0502020204030204" pitchFamily="34" charset="0"/>
                <a:cs typeface="Times New Roman" panose="02020603050405020304" pitchFamily="18" charset="0"/>
              </a:rPr>
              <a:t>’ , ‘fr_da_rech90’ and ‘medianmarechprebal30’ are negatively correlated to the data at a very minimum number. </a:t>
            </a:r>
          </a:p>
        </p:txBody>
      </p:sp>
    </p:spTree>
    <p:extLst>
      <p:ext uri="{BB962C8B-B14F-4D97-AF65-F5344CB8AC3E}">
        <p14:creationId xmlns:p14="http://schemas.microsoft.com/office/powerpoint/2010/main" val="18877130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C3B1-ADE2-41C3-97A2-65C8AD74F7F3}"/>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4E0E3522-7A1D-4745-89E1-9FFD851CEAA9}"/>
              </a:ext>
            </a:extLst>
          </p:cNvPr>
          <p:cNvSpPr>
            <a:spLocks noGrp="1"/>
          </p:cNvSpPr>
          <p:nvPr>
            <p:ph idx="1"/>
          </p:nvPr>
        </p:nvSpPr>
        <p:spPr/>
        <p:txBody>
          <a:bodyPr>
            <a:normAutofit/>
          </a:bodyPr>
          <a:lstStyle/>
          <a:p>
            <a:r>
              <a:rPr lang="en-IN" dirty="0"/>
              <a:t>There are no missing values in the dataset. </a:t>
            </a:r>
            <a:br>
              <a:rPr lang="en-IN" dirty="0"/>
            </a:br>
            <a:endParaRPr lang="en-IN" dirty="0"/>
          </a:p>
          <a:p>
            <a:r>
              <a:rPr lang="en-IN" dirty="0"/>
              <a:t>There are many outliers in the dataset and to remove outliers, we will remove the observations having </a:t>
            </a:r>
            <a:r>
              <a:rPr lang="en-IN" dirty="0" err="1"/>
              <a:t>zscore</a:t>
            </a:r>
            <a:r>
              <a:rPr lang="en-IN" dirty="0"/>
              <a:t> value greater than 5.</a:t>
            </a:r>
          </a:p>
          <a:p>
            <a:endParaRPr lang="en-IN" dirty="0"/>
          </a:p>
          <a:p>
            <a:r>
              <a:rPr lang="en-IN" dirty="0"/>
              <a:t>There is skewness in few features and we will apply power transformation to treat that skew-ness.</a:t>
            </a:r>
          </a:p>
        </p:txBody>
      </p:sp>
    </p:spTree>
    <p:extLst>
      <p:ext uri="{BB962C8B-B14F-4D97-AF65-F5344CB8AC3E}">
        <p14:creationId xmlns:p14="http://schemas.microsoft.com/office/powerpoint/2010/main" val="30466247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0C2F-A98E-4714-9BB8-3644D24AF147}"/>
              </a:ext>
            </a:extLst>
          </p:cNvPr>
          <p:cNvSpPr>
            <a:spLocks noGrp="1"/>
          </p:cNvSpPr>
          <p:nvPr>
            <p:ph type="title"/>
          </p:nvPr>
        </p:nvSpPr>
        <p:spPr>
          <a:xfrm>
            <a:off x="913795" y="273423"/>
            <a:ext cx="10353762" cy="1257300"/>
          </a:xfrm>
        </p:spPr>
        <p:txBody>
          <a:bodyPr/>
          <a:lstStyle/>
          <a:p>
            <a:r>
              <a:rPr lang="en-IN" dirty="0"/>
              <a:t>Problem Statement </a:t>
            </a:r>
          </a:p>
        </p:txBody>
      </p:sp>
      <p:sp>
        <p:nvSpPr>
          <p:cNvPr id="3" name="Content Placeholder 2">
            <a:extLst>
              <a:ext uri="{FF2B5EF4-FFF2-40B4-BE49-F238E27FC236}">
                <a16:creationId xmlns:a16="http://schemas.microsoft.com/office/drawing/2014/main" id="{0FE4AFA9-5620-4E4E-9A2D-24DF54808358}"/>
              </a:ext>
            </a:extLst>
          </p:cNvPr>
          <p:cNvSpPr>
            <a:spLocks noGrp="1"/>
          </p:cNvSpPr>
          <p:nvPr>
            <p:ph idx="1"/>
          </p:nvPr>
        </p:nvSpPr>
        <p:spPr>
          <a:xfrm>
            <a:off x="645457" y="1530722"/>
            <a:ext cx="11161059" cy="4816289"/>
          </a:xfrm>
        </p:spPr>
        <p:txBody>
          <a:bodyPr>
            <a:normAutofit fontScale="92500"/>
          </a:bodyPr>
          <a:lstStyle/>
          <a:p>
            <a:pPr marL="228600" algn="just">
              <a:lnSpc>
                <a:spcPct val="107000"/>
              </a:lnSpc>
              <a:spcAft>
                <a:spcPts val="800"/>
              </a:spcAft>
            </a:pPr>
            <a:r>
              <a:rPr lang="en-IN" sz="2600" dirty="0">
                <a:effectLst/>
                <a:ea typeface="Calibri" panose="020F0502020204030204" pitchFamily="34" charset="0"/>
                <a:cs typeface="Times New Roman" panose="02020603050405020304" pitchFamily="18" charset="0"/>
              </a:rPr>
              <a:t>Microfinance Institutions (MFIs) are businesses that provide financial services to low-income people. When addressing unbanked poor families living in rural places with few sources of income, MFS becomes quite effective. Group Loans, Agricultural Loans, Individual Business Loans, and other Microfinance Services (MFS) are some of the Microfinance Services (MFS) provided by MFI.</a:t>
            </a:r>
          </a:p>
          <a:p>
            <a:pPr marL="228600" algn="just">
              <a:lnSpc>
                <a:spcPct val="107000"/>
              </a:lnSpc>
              <a:spcAft>
                <a:spcPts val="800"/>
              </a:spcAft>
            </a:pPr>
            <a:r>
              <a:rPr lang="en-IN" sz="2600" dirty="0">
                <a:effectLst/>
                <a:ea typeface="Calibri" panose="020F0502020204030204" pitchFamily="34" charset="0"/>
                <a:cs typeface="Times New Roman" panose="02020603050405020304" pitchFamily="18" charset="0"/>
              </a:rPr>
              <a:t>Many microfinance institutions (MFI), experts, and donors promote the use of mobile financial services (MFS), which they believe are more convenient, efficient, and cost-effective than the traditional high-touch strategy used to deliver microfinance services for a long time. Despite the fact that the MFI industry focuses primarily on low-income households and is particularly valuable in these areas, MFS implementation has been uneven, with both substantial successes and failures.</a:t>
            </a:r>
          </a:p>
          <a:p>
            <a:endParaRPr lang="en-IN" dirty="0"/>
          </a:p>
        </p:txBody>
      </p:sp>
    </p:spTree>
    <p:extLst>
      <p:ext uri="{BB962C8B-B14F-4D97-AF65-F5344CB8AC3E}">
        <p14:creationId xmlns:p14="http://schemas.microsoft.com/office/powerpoint/2010/main" val="3556284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1A22-D1F7-4991-B4D1-B3760B985D9B}"/>
              </a:ext>
            </a:extLst>
          </p:cNvPr>
          <p:cNvSpPr>
            <a:spLocks noGrp="1"/>
          </p:cNvSpPr>
          <p:nvPr>
            <p:ph type="title"/>
          </p:nvPr>
        </p:nvSpPr>
        <p:spPr/>
        <p:txBody>
          <a:bodyPr/>
          <a:lstStyle/>
          <a:p>
            <a:r>
              <a:rPr lang="en-IN" dirty="0"/>
              <a:t>Data </a:t>
            </a:r>
            <a:r>
              <a:rPr lang="en-IN" dirty="0" err="1"/>
              <a:t>Preprocessing</a:t>
            </a:r>
            <a:endParaRPr lang="en-IN" dirty="0"/>
          </a:p>
        </p:txBody>
      </p:sp>
      <p:sp>
        <p:nvSpPr>
          <p:cNvPr id="3" name="Content Placeholder 2">
            <a:extLst>
              <a:ext uri="{FF2B5EF4-FFF2-40B4-BE49-F238E27FC236}">
                <a16:creationId xmlns:a16="http://schemas.microsoft.com/office/drawing/2014/main" id="{EEE62B4B-62BB-47E9-B889-9D5867815447}"/>
              </a:ext>
            </a:extLst>
          </p:cNvPr>
          <p:cNvSpPr>
            <a:spLocks noGrp="1"/>
          </p:cNvSpPr>
          <p:nvPr>
            <p:ph idx="1"/>
          </p:nvPr>
        </p:nvSpPr>
        <p:spPr/>
        <p:txBody>
          <a:bodyPr/>
          <a:lstStyle/>
          <a:p>
            <a:r>
              <a:rPr lang="en-IN" dirty="0"/>
              <a:t>We will separate the features and target into x and y, respectively. </a:t>
            </a:r>
          </a:p>
          <a:p>
            <a:r>
              <a:rPr lang="en-IN" dirty="0"/>
              <a:t>Now we will standardize the scale of features for better results.</a:t>
            </a:r>
          </a:p>
          <a:p>
            <a:r>
              <a:rPr lang="en-IN" dirty="0"/>
              <a:t>Split the dataset into Training model and Testing model. </a:t>
            </a:r>
          </a:p>
          <a:p>
            <a:r>
              <a:rPr lang="en-US" b="0" i="0" dirty="0">
                <a:solidFill>
                  <a:schemeClr val="tx1"/>
                </a:solidFill>
                <a:effectLst/>
              </a:rPr>
              <a:t>The answers lie in the data set. In order to test a machine learning algorithm, tester defines three different datasets viz. Training dataset, validation dataset and a test dataset (a subset of training dataset).</a:t>
            </a:r>
          </a:p>
          <a:p>
            <a:r>
              <a:rPr lang="en-US" dirty="0">
                <a:solidFill>
                  <a:schemeClr val="tx1"/>
                </a:solidFill>
                <a:effectLst/>
              </a:rPr>
              <a:t>Balancing the class by Over Sampling. </a:t>
            </a:r>
            <a:endParaRPr lang="en-IN" dirty="0">
              <a:solidFill>
                <a:schemeClr val="tx1"/>
              </a:solidFill>
            </a:endParaRPr>
          </a:p>
        </p:txBody>
      </p:sp>
    </p:spTree>
    <p:extLst>
      <p:ext uri="{BB962C8B-B14F-4D97-AF65-F5344CB8AC3E}">
        <p14:creationId xmlns:p14="http://schemas.microsoft.com/office/powerpoint/2010/main" val="12428168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E5ED-1530-4580-B41E-869CF27BEFE0}"/>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63C19A06-5D0B-4311-B67B-A530656AC74F}"/>
              </a:ext>
            </a:extLst>
          </p:cNvPr>
          <p:cNvSpPr>
            <a:spLocks noGrp="1"/>
          </p:cNvSpPr>
          <p:nvPr>
            <p:ph idx="1"/>
          </p:nvPr>
        </p:nvSpPr>
        <p:spPr/>
        <p:txBody>
          <a:bodyPr/>
          <a:lstStyle/>
          <a:p>
            <a:pPr marL="36900" indent="0">
              <a:buNone/>
            </a:pPr>
            <a:r>
              <a:rPr lang="en-IN" dirty="0">
                <a:solidFill>
                  <a:schemeClr val="bg1"/>
                </a:solidFill>
              </a:rPr>
              <a:t>.</a:t>
            </a:r>
          </a:p>
        </p:txBody>
      </p:sp>
      <p:sp>
        <p:nvSpPr>
          <p:cNvPr id="5" name="TextBox 4">
            <a:extLst>
              <a:ext uri="{FF2B5EF4-FFF2-40B4-BE49-F238E27FC236}">
                <a16:creationId xmlns:a16="http://schemas.microsoft.com/office/drawing/2014/main" id="{F8DD1346-719F-4682-A4F6-2B8CE30C301F}"/>
              </a:ext>
            </a:extLst>
          </p:cNvPr>
          <p:cNvSpPr txBox="1"/>
          <p:nvPr/>
        </p:nvSpPr>
        <p:spPr>
          <a:xfrm>
            <a:off x="682396" y="2076450"/>
            <a:ext cx="10353762" cy="4010521"/>
          </a:xfrm>
          <a:prstGeom prst="rect">
            <a:avLst/>
          </a:prstGeom>
          <a:noFill/>
        </p:spPr>
        <p:txBody>
          <a:bodyPr wrap="square">
            <a:spAutoFit/>
          </a:bodyPr>
          <a:lstStyle/>
          <a:p>
            <a:pPr marL="228600">
              <a:lnSpc>
                <a:spcPct val="107000"/>
              </a:lnSpc>
              <a:spcAft>
                <a:spcPts val="1660"/>
              </a:spcAft>
            </a:pPr>
            <a:r>
              <a:rPr lang="en-IN" sz="2000" dirty="0">
                <a:effectLst/>
                <a:ea typeface="Times New Roman" panose="02020603050405020304" pitchFamily="18" charset="0"/>
                <a:cs typeface="Calibri" panose="020F0502020204030204" pitchFamily="34" charset="0"/>
              </a:rPr>
              <a:t>Since the dataset is quite large in size and it’s a classification problem, we will choose following algorithms to apply on our model:</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Gaussian Naïve Bayes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Logistic Regression</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Stochastic Gradient Descent Classifier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Decision Tree Classifier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Gradient Boosting Classifier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Random Forest Classifier</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68350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7532-6A9D-4B84-BA05-5B9385A775F4}"/>
              </a:ext>
            </a:extLst>
          </p:cNvPr>
          <p:cNvSpPr>
            <a:spLocks noGrp="1"/>
          </p:cNvSpPr>
          <p:nvPr>
            <p:ph type="title"/>
          </p:nvPr>
        </p:nvSpPr>
        <p:spPr>
          <a:xfrm>
            <a:off x="107576" y="309281"/>
            <a:ext cx="11510681" cy="1194547"/>
          </a:xfrm>
        </p:spPr>
        <p:txBody>
          <a:bodyPr>
            <a:normAutofit/>
          </a:bodyPr>
          <a:lstStyle/>
          <a:p>
            <a:r>
              <a:rPr lang="en-IN" dirty="0"/>
              <a:t>Gaussian Naïve Bayes</a:t>
            </a:r>
          </a:p>
        </p:txBody>
      </p:sp>
      <p:pic>
        <p:nvPicPr>
          <p:cNvPr id="3" name="Picture 2">
            <a:extLst>
              <a:ext uri="{FF2B5EF4-FFF2-40B4-BE49-F238E27FC236}">
                <a16:creationId xmlns:a16="http://schemas.microsoft.com/office/drawing/2014/main" id="{A55D8B1C-854B-4FA8-85BD-D911A3FE8EA6}"/>
              </a:ext>
            </a:extLst>
          </p:cNvPr>
          <p:cNvPicPr>
            <a:picLocks noChangeAspect="1"/>
          </p:cNvPicPr>
          <p:nvPr/>
        </p:nvPicPr>
        <p:blipFill>
          <a:blip r:embed="rId2"/>
          <a:stretch>
            <a:fillRect/>
          </a:stretch>
        </p:blipFill>
        <p:spPr>
          <a:xfrm>
            <a:off x="1288676" y="1606923"/>
            <a:ext cx="9614647" cy="3644153"/>
          </a:xfrm>
          <a:prstGeom prst="rect">
            <a:avLst/>
          </a:prstGeom>
        </p:spPr>
      </p:pic>
      <p:sp>
        <p:nvSpPr>
          <p:cNvPr id="4" name="TextBox 3">
            <a:extLst>
              <a:ext uri="{FF2B5EF4-FFF2-40B4-BE49-F238E27FC236}">
                <a16:creationId xmlns:a16="http://schemas.microsoft.com/office/drawing/2014/main" id="{3133274F-5824-4F7B-B324-06C30640F153}"/>
              </a:ext>
            </a:extLst>
          </p:cNvPr>
          <p:cNvSpPr txBox="1"/>
          <p:nvPr/>
        </p:nvSpPr>
        <p:spPr>
          <a:xfrm>
            <a:off x="753035" y="5701553"/>
            <a:ext cx="11040036" cy="646331"/>
          </a:xfrm>
          <a:prstGeom prst="rect">
            <a:avLst/>
          </a:prstGeom>
          <a:noFill/>
        </p:spPr>
        <p:txBody>
          <a:bodyPr wrap="square" rtlCol="0">
            <a:spAutoFit/>
          </a:bodyPr>
          <a:lstStyle/>
          <a:p>
            <a:r>
              <a:rPr lang="en-IN" dirty="0"/>
              <a:t>The accuracy of </a:t>
            </a:r>
            <a:r>
              <a:rPr lang="en-IN" dirty="0" err="1"/>
              <a:t>GaussianNB</a:t>
            </a:r>
            <a:r>
              <a:rPr lang="en-IN" dirty="0"/>
              <a:t> is 0.70 and the performance of the model based on precision and recall is also okay.</a:t>
            </a:r>
          </a:p>
        </p:txBody>
      </p:sp>
    </p:spTree>
    <p:extLst>
      <p:ext uri="{BB962C8B-B14F-4D97-AF65-F5344CB8AC3E}">
        <p14:creationId xmlns:p14="http://schemas.microsoft.com/office/powerpoint/2010/main" val="28722957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3B03-8D87-4919-A68D-A00545FEAA55}"/>
              </a:ext>
            </a:extLst>
          </p:cNvPr>
          <p:cNvSpPr>
            <a:spLocks noGrp="1"/>
          </p:cNvSpPr>
          <p:nvPr>
            <p:ph type="title"/>
          </p:nvPr>
        </p:nvSpPr>
        <p:spPr>
          <a:xfrm>
            <a:off x="913708" y="300318"/>
            <a:ext cx="10353762" cy="1257300"/>
          </a:xfrm>
        </p:spPr>
        <p:txBody>
          <a:bodyPr/>
          <a:lstStyle/>
          <a:p>
            <a:r>
              <a:rPr lang="en-IN" dirty="0"/>
              <a:t>Logistic Regression</a:t>
            </a:r>
          </a:p>
        </p:txBody>
      </p:sp>
      <p:pic>
        <p:nvPicPr>
          <p:cNvPr id="4" name="Content Placeholder 3">
            <a:extLst>
              <a:ext uri="{FF2B5EF4-FFF2-40B4-BE49-F238E27FC236}">
                <a16:creationId xmlns:a16="http://schemas.microsoft.com/office/drawing/2014/main" id="{18AF6B21-788D-49FB-B58F-3907B152E68F}"/>
              </a:ext>
            </a:extLst>
          </p:cNvPr>
          <p:cNvPicPr>
            <a:picLocks noGrp="1" noChangeAspect="1"/>
          </p:cNvPicPr>
          <p:nvPr>
            <p:ph idx="1"/>
          </p:nvPr>
        </p:nvPicPr>
        <p:blipFill>
          <a:blip r:embed="rId2"/>
          <a:stretch>
            <a:fillRect/>
          </a:stretch>
        </p:blipFill>
        <p:spPr>
          <a:xfrm>
            <a:off x="913795" y="1582129"/>
            <a:ext cx="10353675" cy="3693742"/>
          </a:xfrm>
          <a:prstGeom prst="rect">
            <a:avLst/>
          </a:prstGeom>
        </p:spPr>
      </p:pic>
      <p:sp>
        <p:nvSpPr>
          <p:cNvPr id="8" name="TextBox 7">
            <a:extLst>
              <a:ext uri="{FF2B5EF4-FFF2-40B4-BE49-F238E27FC236}">
                <a16:creationId xmlns:a16="http://schemas.microsoft.com/office/drawing/2014/main" id="{FA290327-4CDA-4407-AE91-71C32A82B2F7}"/>
              </a:ext>
            </a:extLst>
          </p:cNvPr>
          <p:cNvSpPr txBox="1"/>
          <p:nvPr/>
        </p:nvSpPr>
        <p:spPr>
          <a:xfrm>
            <a:off x="913708" y="5512859"/>
            <a:ext cx="10353675" cy="646331"/>
          </a:xfrm>
          <a:prstGeom prst="rect">
            <a:avLst/>
          </a:prstGeom>
          <a:noFill/>
        </p:spPr>
        <p:txBody>
          <a:bodyPr wrap="square">
            <a:spAutoFit/>
          </a:bodyPr>
          <a:lstStyle/>
          <a:p>
            <a:r>
              <a:rPr lang="en-IN" dirty="0"/>
              <a:t>The accuracy of Logistic Regression is 0.76 and the performance of the model based on precision and recall is also okay.</a:t>
            </a:r>
          </a:p>
        </p:txBody>
      </p:sp>
    </p:spTree>
    <p:extLst>
      <p:ext uri="{BB962C8B-B14F-4D97-AF65-F5344CB8AC3E}">
        <p14:creationId xmlns:p14="http://schemas.microsoft.com/office/powerpoint/2010/main" val="33068893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EE8-AB12-454E-B96D-BCA30006ECF8}"/>
              </a:ext>
            </a:extLst>
          </p:cNvPr>
          <p:cNvSpPr>
            <a:spLocks noGrp="1"/>
          </p:cNvSpPr>
          <p:nvPr>
            <p:ph type="title"/>
          </p:nvPr>
        </p:nvSpPr>
        <p:spPr>
          <a:xfrm>
            <a:off x="914313" y="179294"/>
            <a:ext cx="10353762" cy="1257300"/>
          </a:xfrm>
        </p:spPr>
        <p:txBody>
          <a:bodyPr/>
          <a:lstStyle/>
          <a:p>
            <a:r>
              <a:rPr lang="en-IN" dirty="0"/>
              <a:t>Stochastic Gradient Descent Classifier</a:t>
            </a:r>
          </a:p>
        </p:txBody>
      </p:sp>
      <p:pic>
        <p:nvPicPr>
          <p:cNvPr id="4" name="Content Placeholder 3">
            <a:extLst>
              <a:ext uri="{FF2B5EF4-FFF2-40B4-BE49-F238E27FC236}">
                <a16:creationId xmlns:a16="http://schemas.microsoft.com/office/drawing/2014/main" id="{A08FEEAF-70E4-4990-BF2F-403F725A6799}"/>
              </a:ext>
            </a:extLst>
          </p:cNvPr>
          <p:cNvPicPr>
            <a:picLocks noGrp="1" noChangeAspect="1"/>
          </p:cNvPicPr>
          <p:nvPr>
            <p:ph idx="1"/>
          </p:nvPr>
        </p:nvPicPr>
        <p:blipFill>
          <a:blip r:embed="rId2"/>
          <a:stretch>
            <a:fillRect/>
          </a:stretch>
        </p:blipFill>
        <p:spPr>
          <a:xfrm>
            <a:off x="1035424" y="1436594"/>
            <a:ext cx="10353675" cy="3694442"/>
          </a:xfrm>
          <a:prstGeom prst="rect">
            <a:avLst/>
          </a:prstGeom>
        </p:spPr>
      </p:pic>
      <p:sp>
        <p:nvSpPr>
          <p:cNvPr id="6" name="TextBox 5">
            <a:extLst>
              <a:ext uri="{FF2B5EF4-FFF2-40B4-BE49-F238E27FC236}">
                <a16:creationId xmlns:a16="http://schemas.microsoft.com/office/drawing/2014/main" id="{4DBCEBD5-6574-40AE-93D9-C6EBDD8BBEE3}"/>
              </a:ext>
            </a:extLst>
          </p:cNvPr>
          <p:cNvSpPr txBox="1"/>
          <p:nvPr/>
        </p:nvSpPr>
        <p:spPr>
          <a:xfrm>
            <a:off x="1035424" y="5421406"/>
            <a:ext cx="10353675" cy="646331"/>
          </a:xfrm>
          <a:prstGeom prst="rect">
            <a:avLst/>
          </a:prstGeom>
          <a:noFill/>
        </p:spPr>
        <p:txBody>
          <a:bodyPr wrap="square">
            <a:spAutoFit/>
          </a:bodyPr>
          <a:lstStyle/>
          <a:p>
            <a:r>
              <a:rPr lang="en-IN" dirty="0"/>
              <a:t>The accuracy of Stochastic Gradient Descent is 0.76 and the performance of the model based on precision and recall is okay.</a:t>
            </a:r>
          </a:p>
        </p:txBody>
      </p:sp>
    </p:spTree>
    <p:extLst>
      <p:ext uri="{BB962C8B-B14F-4D97-AF65-F5344CB8AC3E}">
        <p14:creationId xmlns:p14="http://schemas.microsoft.com/office/powerpoint/2010/main" val="30746397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AF7B-41C2-4B92-A285-7936BC7BC6BB}"/>
              </a:ext>
            </a:extLst>
          </p:cNvPr>
          <p:cNvSpPr>
            <a:spLocks noGrp="1"/>
          </p:cNvSpPr>
          <p:nvPr>
            <p:ph type="title"/>
          </p:nvPr>
        </p:nvSpPr>
        <p:spPr>
          <a:xfrm>
            <a:off x="913795" y="138953"/>
            <a:ext cx="10353762" cy="1257300"/>
          </a:xfrm>
        </p:spPr>
        <p:txBody>
          <a:bodyPr/>
          <a:lstStyle/>
          <a:p>
            <a:r>
              <a:rPr lang="en-IN" dirty="0"/>
              <a:t>Decision Tree Classifier</a:t>
            </a:r>
          </a:p>
        </p:txBody>
      </p:sp>
      <p:pic>
        <p:nvPicPr>
          <p:cNvPr id="5" name="Content Placeholder 4">
            <a:extLst>
              <a:ext uri="{FF2B5EF4-FFF2-40B4-BE49-F238E27FC236}">
                <a16:creationId xmlns:a16="http://schemas.microsoft.com/office/drawing/2014/main" id="{D9AD7239-974A-4DEB-BEDC-285CA4A17D60}"/>
              </a:ext>
            </a:extLst>
          </p:cNvPr>
          <p:cNvPicPr>
            <a:picLocks noGrp="1" noChangeAspect="1"/>
          </p:cNvPicPr>
          <p:nvPr>
            <p:ph idx="1"/>
          </p:nvPr>
        </p:nvPicPr>
        <p:blipFill>
          <a:blip r:embed="rId2"/>
          <a:stretch>
            <a:fillRect/>
          </a:stretch>
        </p:blipFill>
        <p:spPr>
          <a:xfrm>
            <a:off x="1100394" y="1397000"/>
            <a:ext cx="9981686" cy="3714750"/>
          </a:xfrm>
          <a:prstGeom prst="rect">
            <a:avLst/>
          </a:prstGeom>
        </p:spPr>
      </p:pic>
      <p:sp>
        <p:nvSpPr>
          <p:cNvPr id="4" name="TextBox 3">
            <a:extLst>
              <a:ext uri="{FF2B5EF4-FFF2-40B4-BE49-F238E27FC236}">
                <a16:creationId xmlns:a16="http://schemas.microsoft.com/office/drawing/2014/main" id="{6D322065-C19E-4149-9224-2D5FC71D3495}"/>
              </a:ext>
            </a:extLst>
          </p:cNvPr>
          <p:cNvSpPr txBox="1"/>
          <p:nvPr/>
        </p:nvSpPr>
        <p:spPr>
          <a:xfrm>
            <a:off x="1100393" y="5701553"/>
            <a:ext cx="10177811" cy="923330"/>
          </a:xfrm>
          <a:prstGeom prst="rect">
            <a:avLst/>
          </a:prstGeom>
          <a:noFill/>
        </p:spPr>
        <p:txBody>
          <a:bodyPr wrap="square" rtlCol="0">
            <a:spAutoFit/>
          </a:bodyPr>
          <a:lstStyle/>
          <a:p>
            <a:r>
              <a:rPr lang="en-IN" dirty="0"/>
              <a:t>The accuracy of Decision Tree Classifier is 0.88 and the performance of the model based on precision and recall is better than all the previous algorithms used.</a:t>
            </a:r>
          </a:p>
          <a:p>
            <a:endParaRPr lang="en-IN" dirty="0"/>
          </a:p>
        </p:txBody>
      </p:sp>
    </p:spTree>
    <p:extLst>
      <p:ext uri="{BB962C8B-B14F-4D97-AF65-F5344CB8AC3E}">
        <p14:creationId xmlns:p14="http://schemas.microsoft.com/office/powerpoint/2010/main" val="38038290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29B6-9298-403C-9CAF-08D00FA8E408}"/>
              </a:ext>
            </a:extLst>
          </p:cNvPr>
          <p:cNvSpPr>
            <a:spLocks noGrp="1"/>
          </p:cNvSpPr>
          <p:nvPr>
            <p:ph type="title"/>
          </p:nvPr>
        </p:nvSpPr>
        <p:spPr>
          <a:xfrm>
            <a:off x="913795" y="152400"/>
            <a:ext cx="10353762" cy="1257300"/>
          </a:xfrm>
        </p:spPr>
        <p:txBody>
          <a:bodyPr/>
          <a:lstStyle/>
          <a:p>
            <a:r>
              <a:rPr lang="en-IN" dirty="0"/>
              <a:t>Gradient Boosting Classifier</a:t>
            </a:r>
          </a:p>
        </p:txBody>
      </p:sp>
      <p:pic>
        <p:nvPicPr>
          <p:cNvPr id="4" name="Content Placeholder 3">
            <a:extLst>
              <a:ext uri="{FF2B5EF4-FFF2-40B4-BE49-F238E27FC236}">
                <a16:creationId xmlns:a16="http://schemas.microsoft.com/office/drawing/2014/main" id="{6F6996C7-8A28-4845-8D62-B2A71420DA0F}"/>
              </a:ext>
            </a:extLst>
          </p:cNvPr>
          <p:cNvPicPr>
            <a:picLocks noGrp="1" noChangeAspect="1"/>
          </p:cNvPicPr>
          <p:nvPr>
            <p:ph idx="1"/>
          </p:nvPr>
        </p:nvPicPr>
        <p:blipFill>
          <a:blip r:embed="rId2"/>
          <a:stretch>
            <a:fillRect/>
          </a:stretch>
        </p:blipFill>
        <p:spPr>
          <a:xfrm>
            <a:off x="1037881" y="1409700"/>
            <a:ext cx="10106713" cy="3714750"/>
          </a:xfrm>
          <a:prstGeom prst="rect">
            <a:avLst/>
          </a:prstGeom>
        </p:spPr>
      </p:pic>
      <p:sp>
        <p:nvSpPr>
          <p:cNvPr id="7" name="TextBox 6">
            <a:extLst>
              <a:ext uri="{FF2B5EF4-FFF2-40B4-BE49-F238E27FC236}">
                <a16:creationId xmlns:a16="http://schemas.microsoft.com/office/drawing/2014/main" id="{E03C1092-1A39-404D-9891-2343A24C6D56}"/>
              </a:ext>
            </a:extLst>
          </p:cNvPr>
          <p:cNvSpPr txBox="1"/>
          <p:nvPr/>
        </p:nvSpPr>
        <p:spPr>
          <a:xfrm>
            <a:off x="1037881" y="5540188"/>
            <a:ext cx="10106713" cy="923330"/>
          </a:xfrm>
          <a:prstGeom prst="rect">
            <a:avLst/>
          </a:prstGeom>
          <a:noFill/>
        </p:spPr>
        <p:txBody>
          <a:bodyPr wrap="square" rtlCol="0">
            <a:spAutoFit/>
          </a:bodyPr>
          <a:lstStyle/>
          <a:p>
            <a:r>
              <a:rPr lang="en-IN" dirty="0"/>
              <a:t>The accuracy of Gradient Boosting Classifier is 0.87 which is quite appreciable. The confusion matrix for this algorithm is also in good shape. On the basis of F1 Score, Precision and Recall we can say that model performs quite well. </a:t>
            </a:r>
          </a:p>
        </p:txBody>
      </p:sp>
    </p:spTree>
    <p:extLst>
      <p:ext uri="{BB962C8B-B14F-4D97-AF65-F5344CB8AC3E}">
        <p14:creationId xmlns:p14="http://schemas.microsoft.com/office/powerpoint/2010/main" val="4625900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5DC1-163A-4005-B232-954CA4725014}"/>
              </a:ext>
            </a:extLst>
          </p:cNvPr>
          <p:cNvSpPr>
            <a:spLocks noGrp="1"/>
          </p:cNvSpPr>
          <p:nvPr>
            <p:ph type="title"/>
          </p:nvPr>
        </p:nvSpPr>
        <p:spPr>
          <a:xfrm>
            <a:off x="819666" y="259976"/>
            <a:ext cx="10353762" cy="1257300"/>
          </a:xfrm>
        </p:spPr>
        <p:txBody>
          <a:bodyPr/>
          <a:lstStyle/>
          <a:p>
            <a:r>
              <a:rPr lang="en-IN" dirty="0"/>
              <a:t>Random Forest Classifier</a:t>
            </a:r>
          </a:p>
        </p:txBody>
      </p:sp>
      <p:pic>
        <p:nvPicPr>
          <p:cNvPr id="5" name="Content Placeholder 4">
            <a:extLst>
              <a:ext uri="{FF2B5EF4-FFF2-40B4-BE49-F238E27FC236}">
                <a16:creationId xmlns:a16="http://schemas.microsoft.com/office/drawing/2014/main" id="{C8E48524-A283-4A36-8AC5-1914B18C43B0}"/>
              </a:ext>
            </a:extLst>
          </p:cNvPr>
          <p:cNvPicPr>
            <a:picLocks noGrp="1" noChangeAspect="1"/>
          </p:cNvPicPr>
          <p:nvPr>
            <p:ph idx="1"/>
          </p:nvPr>
        </p:nvPicPr>
        <p:blipFill>
          <a:blip r:embed="rId2"/>
          <a:stretch>
            <a:fillRect/>
          </a:stretch>
        </p:blipFill>
        <p:spPr>
          <a:xfrm>
            <a:off x="819150" y="1531409"/>
            <a:ext cx="10353675" cy="3687232"/>
          </a:xfrm>
          <a:prstGeom prst="rect">
            <a:avLst/>
          </a:prstGeom>
        </p:spPr>
      </p:pic>
      <p:sp>
        <p:nvSpPr>
          <p:cNvPr id="4" name="TextBox 3">
            <a:extLst>
              <a:ext uri="{FF2B5EF4-FFF2-40B4-BE49-F238E27FC236}">
                <a16:creationId xmlns:a16="http://schemas.microsoft.com/office/drawing/2014/main" id="{2EE69C84-8EBA-4659-B3CD-E458146DA5C1}"/>
              </a:ext>
            </a:extLst>
          </p:cNvPr>
          <p:cNvSpPr txBox="1"/>
          <p:nvPr/>
        </p:nvSpPr>
        <p:spPr>
          <a:xfrm>
            <a:off x="819666" y="5593976"/>
            <a:ext cx="10353762" cy="923330"/>
          </a:xfrm>
          <a:prstGeom prst="rect">
            <a:avLst/>
          </a:prstGeom>
          <a:noFill/>
        </p:spPr>
        <p:txBody>
          <a:bodyPr wrap="square" rtlCol="0">
            <a:spAutoFit/>
          </a:bodyPr>
          <a:lstStyle/>
          <a:p>
            <a:r>
              <a:rPr lang="en-IN" dirty="0"/>
              <a:t>The accuracy of Random Forest Classifier is 0.94 which is quite appreciable. The confusion matrix for this algorithm is also in very good shape. On the basis of F1 Score, Precision and Recall we can say that model has acceptably high performance. </a:t>
            </a:r>
          </a:p>
        </p:txBody>
      </p:sp>
    </p:spTree>
    <p:extLst>
      <p:ext uri="{BB962C8B-B14F-4D97-AF65-F5344CB8AC3E}">
        <p14:creationId xmlns:p14="http://schemas.microsoft.com/office/powerpoint/2010/main" val="13825478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1C00-B443-4BAF-814D-8FA22AB4BEA7}"/>
              </a:ext>
            </a:extLst>
          </p:cNvPr>
          <p:cNvSpPr>
            <a:spLocks noGrp="1"/>
          </p:cNvSpPr>
          <p:nvPr>
            <p:ph type="title"/>
          </p:nvPr>
        </p:nvSpPr>
        <p:spPr/>
        <p:txBody>
          <a:bodyPr/>
          <a:lstStyle/>
          <a:p>
            <a:r>
              <a:rPr lang="en-IN" dirty="0"/>
              <a:t>Cross Validation Score</a:t>
            </a:r>
          </a:p>
        </p:txBody>
      </p:sp>
      <p:pic>
        <p:nvPicPr>
          <p:cNvPr id="5" name="Content Placeholder 4">
            <a:extLst>
              <a:ext uri="{FF2B5EF4-FFF2-40B4-BE49-F238E27FC236}">
                <a16:creationId xmlns:a16="http://schemas.microsoft.com/office/drawing/2014/main" id="{2F011B6A-E140-4EC9-A034-1D8B6EECF777}"/>
              </a:ext>
            </a:extLst>
          </p:cNvPr>
          <p:cNvPicPr>
            <a:picLocks noGrp="1" noChangeAspect="1"/>
          </p:cNvPicPr>
          <p:nvPr>
            <p:ph idx="1"/>
          </p:nvPr>
        </p:nvPicPr>
        <p:blipFill>
          <a:blip r:embed="rId2"/>
          <a:stretch>
            <a:fillRect/>
          </a:stretch>
        </p:blipFill>
        <p:spPr>
          <a:xfrm>
            <a:off x="1021977" y="2257152"/>
            <a:ext cx="10353675" cy="2343695"/>
          </a:xfrm>
        </p:spPr>
      </p:pic>
      <p:sp>
        <p:nvSpPr>
          <p:cNvPr id="6" name="TextBox 5">
            <a:extLst>
              <a:ext uri="{FF2B5EF4-FFF2-40B4-BE49-F238E27FC236}">
                <a16:creationId xmlns:a16="http://schemas.microsoft.com/office/drawing/2014/main" id="{FAA6C08D-B78E-441E-898A-DD002B1FE566}"/>
              </a:ext>
            </a:extLst>
          </p:cNvPr>
          <p:cNvSpPr txBox="1"/>
          <p:nvPr/>
        </p:nvSpPr>
        <p:spPr>
          <a:xfrm>
            <a:off x="1048871" y="5136776"/>
            <a:ext cx="10218686" cy="923330"/>
          </a:xfrm>
          <a:prstGeom prst="rect">
            <a:avLst/>
          </a:prstGeom>
          <a:noFill/>
        </p:spPr>
        <p:txBody>
          <a:bodyPr wrap="square" rtlCol="0">
            <a:spAutoFit/>
          </a:bodyPr>
          <a:lstStyle/>
          <a:p>
            <a:r>
              <a:rPr lang="en-IN" dirty="0"/>
              <a:t>Since the accuracy and model performance for Random Forest Classifier is highest; and the difference between accuracy and cross validation score for this algorithm is lowest, Hence we will choose Random Forest Classifier for Hyper Parameter Tuning. </a:t>
            </a:r>
          </a:p>
        </p:txBody>
      </p:sp>
    </p:spTree>
    <p:extLst>
      <p:ext uri="{BB962C8B-B14F-4D97-AF65-F5344CB8AC3E}">
        <p14:creationId xmlns:p14="http://schemas.microsoft.com/office/powerpoint/2010/main" val="21611606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8CAE-A964-41FC-A88A-2216AEDE96E5}"/>
              </a:ext>
            </a:extLst>
          </p:cNvPr>
          <p:cNvSpPr>
            <a:spLocks noGrp="1"/>
          </p:cNvSpPr>
          <p:nvPr>
            <p:ph type="title"/>
          </p:nvPr>
        </p:nvSpPr>
        <p:spPr>
          <a:xfrm>
            <a:off x="919119" y="98611"/>
            <a:ext cx="10353762" cy="1261872"/>
          </a:xfrm>
        </p:spPr>
        <p:txBody>
          <a:bodyPr/>
          <a:lstStyle/>
          <a:p>
            <a:r>
              <a:rPr lang="en-IN" dirty="0"/>
              <a:t>Hyper Parameter Tuning</a:t>
            </a:r>
          </a:p>
        </p:txBody>
      </p:sp>
      <p:pic>
        <p:nvPicPr>
          <p:cNvPr id="6" name="Content Placeholder 5">
            <a:extLst>
              <a:ext uri="{FF2B5EF4-FFF2-40B4-BE49-F238E27FC236}">
                <a16:creationId xmlns:a16="http://schemas.microsoft.com/office/drawing/2014/main" id="{CBCD2918-DD59-4D76-8BBC-1354B7798BBA}"/>
              </a:ext>
            </a:extLst>
          </p:cNvPr>
          <p:cNvPicPr>
            <a:picLocks noGrp="1" noChangeAspect="1"/>
          </p:cNvPicPr>
          <p:nvPr>
            <p:ph sz="half" idx="1"/>
          </p:nvPr>
        </p:nvPicPr>
        <p:blipFill>
          <a:blip r:embed="rId2"/>
          <a:stretch>
            <a:fillRect/>
          </a:stretch>
        </p:blipFill>
        <p:spPr>
          <a:xfrm>
            <a:off x="632012" y="1360483"/>
            <a:ext cx="11013141" cy="3507352"/>
          </a:xfrm>
        </p:spPr>
      </p:pic>
      <p:sp>
        <p:nvSpPr>
          <p:cNvPr id="4" name="Content Placeholder 3">
            <a:extLst>
              <a:ext uri="{FF2B5EF4-FFF2-40B4-BE49-F238E27FC236}">
                <a16:creationId xmlns:a16="http://schemas.microsoft.com/office/drawing/2014/main" id="{5056DE79-5495-4A18-81FA-73C8EFE80DAA}"/>
              </a:ext>
            </a:extLst>
          </p:cNvPr>
          <p:cNvSpPr>
            <a:spLocks noGrp="1"/>
          </p:cNvSpPr>
          <p:nvPr>
            <p:ph sz="half" idx="2"/>
          </p:nvPr>
        </p:nvSpPr>
        <p:spPr>
          <a:xfrm>
            <a:off x="739589" y="5046664"/>
            <a:ext cx="10905564" cy="3622672"/>
          </a:xfrm>
        </p:spPr>
        <p:txBody>
          <a:bodyPr/>
          <a:lstStyle/>
          <a:p>
            <a:r>
              <a:rPr lang="en-IN" dirty="0"/>
              <a:t>First we pass few parameters in </a:t>
            </a:r>
            <a:r>
              <a:rPr lang="en-IN" dirty="0" err="1"/>
              <a:t>GridSearchCV</a:t>
            </a:r>
            <a:r>
              <a:rPr lang="en-IN" dirty="0"/>
              <a:t> to get the best fit parameter for our model. </a:t>
            </a:r>
          </a:p>
          <a:p>
            <a:r>
              <a:rPr lang="en-IN" dirty="0"/>
              <a:t>Now we use these </a:t>
            </a:r>
            <a:r>
              <a:rPr lang="en-IN" dirty="0" err="1"/>
              <a:t>parameteric</a:t>
            </a:r>
            <a:r>
              <a:rPr lang="en-IN" dirty="0"/>
              <a:t> values in our finalized model. The accuracy , precision, recall and F1 Score has been increased after this operation.</a:t>
            </a:r>
          </a:p>
        </p:txBody>
      </p:sp>
    </p:spTree>
    <p:extLst>
      <p:ext uri="{BB962C8B-B14F-4D97-AF65-F5344CB8AC3E}">
        <p14:creationId xmlns:p14="http://schemas.microsoft.com/office/powerpoint/2010/main" val="1155788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F07EA-A430-481B-8ADE-6FFCCA1D627D}"/>
              </a:ext>
            </a:extLst>
          </p:cNvPr>
          <p:cNvSpPr txBox="1"/>
          <p:nvPr/>
        </p:nvSpPr>
        <p:spPr>
          <a:xfrm>
            <a:off x="618565" y="1237129"/>
            <a:ext cx="11093823" cy="4659737"/>
          </a:xfrm>
          <a:prstGeom prst="rect">
            <a:avLst/>
          </a:prstGeom>
          <a:noFill/>
        </p:spPr>
        <p:txBody>
          <a:bodyPr wrap="square" rtlCol="0">
            <a:spAutoFit/>
          </a:bodyPr>
          <a:lstStyle/>
          <a:p>
            <a:pPr marL="228600" algn="just">
              <a:lnSpc>
                <a:spcPct val="107000"/>
              </a:lnSpc>
              <a:spcAft>
                <a:spcPts val="800"/>
              </a:spcAft>
            </a:pPr>
            <a:r>
              <a:rPr lang="en-IN" sz="2000" dirty="0">
                <a:effectLst/>
                <a:ea typeface="Calibri" panose="020F0502020204030204" pitchFamily="34" charset="0"/>
                <a:cs typeface="Times New Roman" panose="02020603050405020304" pitchFamily="18" charset="0"/>
              </a:rPr>
              <a:t>They recognise the value of communication and how it influences a person's life, thus they focus on giving low-income families and impoverished consumers with services and products that can assist them in their time of need.</a:t>
            </a:r>
          </a:p>
          <a:p>
            <a:pPr marL="228600" algn="just">
              <a:lnSpc>
                <a:spcPct val="107000"/>
              </a:lnSpc>
              <a:spcAft>
                <a:spcPts val="800"/>
              </a:spcAft>
            </a:pPr>
            <a:r>
              <a:rPr lang="en-IN" sz="2000" dirty="0">
                <a:effectLst/>
                <a:ea typeface="Calibri" panose="020F0502020204030204" pitchFamily="34" charset="0"/>
                <a:cs typeface="Times New Roman" panose="02020603050405020304" pitchFamily="18" charset="0"/>
              </a:rPr>
              <a:t>They've teamed up with a microfinance institution to offer micro-credit on mobile balances that must be paid back in five days. If the Consumer deviates from the course of repaying the loaned amount within the time period of 5 days, he is considered a defaulter. The payback amount for a loan of 5 (in Indonesian Rupiah) should be 6 (in Indonesian Rupiah), whereas the payback amount for a loan of 10 (in Indonesian Rupiah) should be 12. (in Indonesian Rupiah).</a:t>
            </a:r>
          </a:p>
          <a:p>
            <a:pPr marL="228600" algn="just">
              <a:lnSpc>
                <a:spcPct val="107000"/>
              </a:lnSpc>
              <a:spcAft>
                <a:spcPts val="800"/>
              </a:spcAft>
            </a:pPr>
            <a:r>
              <a:rPr lang="en-IN" sz="2000" dirty="0">
                <a:effectLst/>
                <a:ea typeface="Calibri" panose="020F0502020204030204" pitchFamily="34" charset="0"/>
                <a:cs typeface="Times New Roman" panose="02020603050405020304" pitchFamily="18" charset="0"/>
              </a:rPr>
              <a:t>Here, we need to create a model that can be used to predict if a client would pay back the lent amount within 5 days of loan insurance in terms of probability for each loan transaction. Label '1' shows that the loan has been paid, indicating that it is a non-defaulter, whereas Label '0' indicates that the loan has not been paid, indicating that it is a defaulter.</a:t>
            </a:r>
          </a:p>
          <a:p>
            <a:endParaRPr lang="en-IN" sz="2000" dirty="0"/>
          </a:p>
        </p:txBody>
      </p:sp>
    </p:spTree>
    <p:extLst>
      <p:ext uri="{BB962C8B-B14F-4D97-AF65-F5344CB8AC3E}">
        <p14:creationId xmlns:p14="http://schemas.microsoft.com/office/powerpoint/2010/main" val="62836460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ABCA-367E-48EA-990F-7985924F1BCA}"/>
              </a:ext>
            </a:extLst>
          </p:cNvPr>
          <p:cNvSpPr>
            <a:spLocks noGrp="1"/>
          </p:cNvSpPr>
          <p:nvPr>
            <p:ph type="title"/>
          </p:nvPr>
        </p:nvSpPr>
        <p:spPr/>
        <p:txBody>
          <a:bodyPr>
            <a:normAutofit fontScale="90000"/>
          </a:bodyPr>
          <a:lstStyle/>
          <a:p>
            <a:r>
              <a:rPr lang="en-IN" dirty="0"/>
              <a:t>Area Under the Curve – Receiver Operating Characteristic Curve</a:t>
            </a:r>
          </a:p>
        </p:txBody>
      </p:sp>
      <p:pic>
        <p:nvPicPr>
          <p:cNvPr id="5" name="Content Placeholder 4">
            <a:extLst>
              <a:ext uri="{FF2B5EF4-FFF2-40B4-BE49-F238E27FC236}">
                <a16:creationId xmlns:a16="http://schemas.microsoft.com/office/drawing/2014/main" id="{3C04D695-5091-468C-8C96-997946D05C05}"/>
              </a:ext>
            </a:extLst>
          </p:cNvPr>
          <p:cNvPicPr>
            <a:picLocks noGrp="1" noChangeAspect="1"/>
          </p:cNvPicPr>
          <p:nvPr>
            <p:ph sz="half" idx="1"/>
          </p:nvPr>
        </p:nvPicPr>
        <p:blipFill>
          <a:blip r:embed="rId2"/>
          <a:stretch>
            <a:fillRect/>
          </a:stretch>
        </p:blipFill>
        <p:spPr>
          <a:xfrm>
            <a:off x="430306" y="2076451"/>
            <a:ext cx="5526741" cy="3622671"/>
          </a:xfrm>
          <a:prstGeom prst="rect">
            <a:avLst/>
          </a:prstGeom>
        </p:spPr>
      </p:pic>
      <p:sp>
        <p:nvSpPr>
          <p:cNvPr id="4" name="Content Placeholder 3">
            <a:extLst>
              <a:ext uri="{FF2B5EF4-FFF2-40B4-BE49-F238E27FC236}">
                <a16:creationId xmlns:a16="http://schemas.microsoft.com/office/drawing/2014/main" id="{DBE4A6D4-C494-40A4-AC1C-32B91DBA6ACA}"/>
              </a:ext>
            </a:extLst>
          </p:cNvPr>
          <p:cNvSpPr>
            <a:spLocks noGrp="1"/>
          </p:cNvSpPr>
          <p:nvPr>
            <p:ph sz="half" idx="2"/>
          </p:nvPr>
        </p:nvSpPr>
        <p:spPr/>
        <p:txBody>
          <a:bodyPr>
            <a:normAutofit lnSpcReduction="10000"/>
          </a:bodyPr>
          <a:lstStyle/>
          <a:p>
            <a:r>
              <a:rPr lang="en-IN" sz="1800" dirty="0">
                <a:solidFill>
                  <a:schemeClr val="tx1"/>
                </a:solidFill>
                <a:effectLst/>
                <a:ea typeface="Calibri" panose="020F0502020204030204" pitchFamily="34" charset="0"/>
                <a:cs typeface="Times New Roman" panose="02020603050405020304" pitchFamily="18" charset="0"/>
              </a:rPr>
              <a:t>AUC assesses how well predictions are ranked. Regardless of the classification threshold used, AUC also assesses the accuracy of the model's predictions. </a:t>
            </a:r>
          </a:p>
          <a:p>
            <a:r>
              <a:rPr lang="en-IN" sz="1800" dirty="0">
                <a:solidFill>
                  <a:schemeClr val="tx1"/>
                </a:solidFill>
                <a:effectLst/>
                <a:ea typeface="Calibri" panose="020F0502020204030204" pitchFamily="34" charset="0"/>
              </a:rPr>
              <a:t>A ROC curve is a graph that shows how well a classification model performs across all categorization levels. </a:t>
            </a:r>
          </a:p>
          <a:p>
            <a:r>
              <a:rPr lang="en-IN" sz="1800" dirty="0">
                <a:solidFill>
                  <a:schemeClr val="tx1"/>
                </a:solidFill>
                <a:effectLst/>
                <a:ea typeface="Calibri" panose="020F0502020204030204" pitchFamily="34" charset="0"/>
              </a:rPr>
              <a:t>By lowering the classification threshold, the model is able to classify more items as positive, resulting in a higher number of False Positives and True Positives.</a:t>
            </a:r>
            <a:endParaRPr lang="en-IN" dirty="0">
              <a:solidFill>
                <a:schemeClr val="tx1"/>
              </a:solidFill>
            </a:endParaRPr>
          </a:p>
        </p:txBody>
      </p:sp>
    </p:spTree>
    <p:extLst>
      <p:ext uri="{BB962C8B-B14F-4D97-AF65-F5344CB8AC3E}">
        <p14:creationId xmlns:p14="http://schemas.microsoft.com/office/powerpoint/2010/main" val="36753955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33B0-9007-41FE-834F-4E105778F79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44CC499-738F-4098-95E2-BCDFB99E7136}"/>
              </a:ext>
            </a:extLst>
          </p:cNvPr>
          <p:cNvSpPr>
            <a:spLocks noGrp="1"/>
          </p:cNvSpPr>
          <p:nvPr>
            <p:ph sz="half" idx="1"/>
          </p:nvPr>
        </p:nvSpPr>
        <p:spPr/>
        <p:txBody>
          <a:bodyPr>
            <a:normAutofit lnSpcReduction="10000"/>
          </a:bodyPr>
          <a:lstStyle/>
          <a:p>
            <a:r>
              <a:rPr lang="en-IN" dirty="0"/>
              <a:t>We conclude that our finalized hyper parameter tuned Random Forest Classifier Model is working really well. The values it has predicted are same as the original values. </a:t>
            </a:r>
          </a:p>
          <a:p>
            <a:r>
              <a:rPr lang="en-IN" dirty="0"/>
              <a:t>Now we will save this model so that we can use this model for future prediction purpose. </a:t>
            </a:r>
          </a:p>
        </p:txBody>
      </p:sp>
      <p:pic>
        <p:nvPicPr>
          <p:cNvPr id="6" name="Content Placeholder 5">
            <a:extLst>
              <a:ext uri="{FF2B5EF4-FFF2-40B4-BE49-F238E27FC236}">
                <a16:creationId xmlns:a16="http://schemas.microsoft.com/office/drawing/2014/main" id="{19C5B1DE-1434-4661-8033-2DCC86871CBA}"/>
              </a:ext>
            </a:extLst>
          </p:cNvPr>
          <p:cNvPicPr>
            <a:picLocks noGrp="1" noChangeAspect="1"/>
          </p:cNvPicPr>
          <p:nvPr>
            <p:ph sz="half" idx="2"/>
          </p:nvPr>
        </p:nvPicPr>
        <p:blipFill>
          <a:blip r:embed="rId2"/>
          <a:stretch>
            <a:fillRect/>
          </a:stretch>
        </p:blipFill>
        <p:spPr>
          <a:xfrm>
            <a:off x="6181725" y="2812289"/>
            <a:ext cx="4718050" cy="2806634"/>
          </a:xfrm>
        </p:spPr>
      </p:pic>
    </p:spTree>
    <p:extLst>
      <p:ext uri="{BB962C8B-B14F-4D97-AF65-F5344CB8AC3E}">
        <p14:creationId xmlns:p14="http://schemas.microsoft.com/office/powerpoint/2010/main" val="29139517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F8E23F-4944-492E-BEC4-D8B2D497B1F2}"/>
              </a:ext>
            </a:extLst>
          </p:cNvPr>
          <p:cNvSpPr/>
          <p:nvPr/>
        </p:nvSpPr>
        <p:spPr>
          <a:xfrm>
            <a:off x="3829346" y="2967335"/>
            <a:ext cx="3645806"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Thank You</a:t>
            </a:r>
          </a:p>
        </p:txBody>
      </p:sp>
    </p:spTree>
    <p:extLst>
      <p:ext uri="{BB962C8B-B14F-4D97-AF65-F5344CB8AC3E}">
        <p14:creationId xmlns:p14="http://schemas.microsoft.com/office/powerpoint/2010/main" val="2524596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4AFE-6BDD-4935-9748-06BBC9A82319}"/>
              </a:ext>
            </a:extLst>
          </p:cNvPr>
          <p:cNvSpPr>
            <a:spLocks noGrp="1"/>
          </p:cNvSpPr>
          <p:nvPr>
            <p:ph type="title"/>
          </p:nvPr>
        </p:nvSpPr>
        <p:spPr>
          <a:xfrm>
            <a:off x="913795" y="438151"/>
            <a:ext cx="10353762" cy="1257300"/>
          </a:xfrm>
        </p:spPr>
        <p:txBody>
          <a:bodyPr/>
          <a:lstStyle/>
          <a:p>
            <a:r>
              <a:rPr lang="en-IN" dirty="0"/>
              <a:t>Reading &amp; Understanding the Data</a:t>
            </a:r>
          </a:p>
        </p:txBody>
      </p:sp>
      <p:sp>
        <p:nvSpPr>
          <p:cNvPr id="3" name="Content Placeholder 2">
            <a:extLst>
              <a:ext uri="{FF2B5EF4-FFF2-40B4-BE49-F238E27FC236}">
                <a16:creationId xmlns:a16="http://schemas.microsoft.com/office/drawing/2014/main" id="{E830495E-2EC6-4157-941C-33DB4969BE4E}"/>
              </a:ext>
            </a:extLst>
          </p:cNvPr>
          <p:cNvSpPr>
            <a:spLocks noGrp="1"/>
          </p:cNvSpPr>
          <p:nvPr>
            <p:ph idx="1"/>
          </p:nvPr>
        </p:nvSpPr>
        <p:spPr>
          <a:xfrm>
            <a:off x="605118" y="1963271"/>
            <a:ext cx="11040035" cy="4572000"/>
          </a:xfrm>
        </p:spPr>
        <p:txBody>
          <a:bodyPr>
            <a:normAutofit fontScale="92500"/>
          </a:bodyPr>
          <a:lstStyle/>
          <a:p>
            <a:pPr marL="228600" algn="just">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To begin with we will read and understand the dataset. While reading the dataset we see that the target is already available in the dataset, which makes it a problem of Supervised Machine Learning. Based on the type of target, we will decide what kind of algorithms to be used. Here the target is classified hence we will use Classification algorithm on the dataset. Before applying algorithms we will have to clean and </a:t>
            </a:r>
            <a:r>
              <a:rPr lang="en-IN" sz="2200" dirty="0" err="1">
                <a:solidFill>
                  <a:schemeClr val="tx1"/>
                </a:solidFill>
                <a:effectLst/>
                <a:ea typeface="Calibri" panose="020F0502020204030204" pitchFamily="34" charset="0"/>
                <a:cs typeface="Times New Roman" panose="02020603050405020304" pitchFamily="18" charset="0"/>
              </a:rPr>
              <a:t>preprocess</a:t>
            </a:r>
            <a:r>
              <a:rPr lang="en-IN" sz="2200" dirty="0">
                <a:solidFill>
                  <a:schemeClr val="tx1"/>
                </a:solidFill>
                <a:effectLst/>
                <a:ea typeface="Calibri" panose="020F0502020204030204" pitchFamily="34" charset="0"/>
                <a:cs typeface="Times New Roman" panose="02020603050405020304" pitchFamily="18" charset="0"/>
              </a:rPr>
              <a:t> the data. Then we will have to split the dataset into training model and testing model. Only then we can apply algorithms on it. </a:t>
            </a:r>
          </a:p>
          <a:p>
            <a:pPr marL="228600" algn="just">
              <a:lnSpc>
                <a:spcPct val="107000"/>
              </a:lnSpc>
              <a:spcAft>
                <a:spcPts val="1660"/>
              </a:spcAft>
            </a:pPr>
            <a:r>
              <a:rPr lang="en-IN" sz="2200" dirty="0">
                <a:solidFill>
                  <a:schemeClr val="tx1"/>
                </a:solidFill>
                <a:effectLst/>
                <a:ea typeface="Times New Roman" panose="02020603050405020304" pitchFamily="18" charset="0"/>
                <a:cs typeface="Calibri" panose="020F0502020204030204" pitchFamily="34" charset="0"/>
              </a:rPr>
              <a:t>Machine Learning Tools are consists of:</a:t>
            </a:r>
            <a:endParaRPr lang="en-IN" sz="22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166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Preparation and data collection</a:t>
            </a:r>
          </a:p>
          <a:p>
            <a:pPr marL="342900" lvl="0" indent="-342900" algn="just">
              <a:lnSpc>
                <a:spcPct val="107000"/>
              </a:lnSpc>
              <a:spcAft>
                <a:spcPts val="166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Building models</a:t>
            </a:r>
          </a:p>
          <a:p>
            <a:pPr marL="342900" lvl="0" indent="-342900" algn="just">
              <a:lnSpc>
                <a:spcPct val="107000"/>
              </a:lnSpc>
              <a:spcAft>
                <a:spcPts val="166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Application deployment and Training</a:t>
            </a:r>
          </a:p>
          <a:p>
            <a:endParaRPr lang="en-IN" dirty="0"/>
          </a:p>
        </p:txBody>
      </p:sp>
    </p:spTree>
    <p:extLst>
      <p:ext uri="{BB962C8B-B14F-4D97-AF65-F5344CB8AC3E}">
        <p14:creationId xmlns:p14="http://schemas.microsoft.com/office/powerpoint/2010/main" val="28129673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806B-3B92-4E3D-8147-1C376948731A}"/>
              </a:ext>
            </a:extLst>
          </p:cNvPr>
          <p:cNvSpPr>
            <a:spLocks noGrp="1"/>
          </p:cNvSpPr>
          <p:nvPr>
            <p:ph type="title"/>
          </p:nvPr>
        </p:nvSpPr>
        <p:spPr/>
        <p:txBody>
          <a:bodyPr>
            <a:normAutofit/>
          </a:bodyPr>
          <a:lstStyle/>
          <a:p>
            <a:r>
              <a:rPr lang="en-IN" dirty="0"/>
              <a:t>Exploratory Data Analysis</a:t>
            </a:r>
          </a:p>
        </p:txBody>
      </p:sp>
      <p:sp>
        <p:nvSpPr>
          <p:cNvPr id="3" name="Content Placeholder 2">
            <a:extLst>
              <a:ext uri="{FF2B5EF4-FFF2-40B4-BE49-F238E27FC236}">
                <a16:creationId xmlns:a16="http://schemas.microsoft.com/office/drawing/2014/main" id="{B0D878BF-93B4-473C-A85B-76B3C3532C8A}"/>
              </a:ext>
            </a:extLst>
          </p:cNvPr>
          <p:cNvSpPr>
            <a:spLocks noGrp="1"/>
          </p:cNvSpPr>
          <p:nvPr>
            <p:ph idx="1"/>
          </p:nvPr>
        </p:nvSpPr>
        <p:spPr/>
        <p:txBody>
          <a:bodyPr>
            <a:normAutofit fontScale="85000" lnSpcReduction="20000"/>
          </a:bodyPr>
          <a:lstStyle/>
          <a:p>
            <a:pPr mar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The dataset has 209593 rows. </a:t>
            </a:r>
          </a:p>
          <a:p>
            <a:pPr marL="228600">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There are 36 features and 1 target in the dataset.  These are as follows:</a:t>
            </a:r>
          </a:p>
          <a:p>
            <a:pPr marL="377100" lvl="1" indent="0" algn="just">
              <a:lnSpc>
                <a:spcPct val="107000"/>
              </a:lnSpc>
              <a:spcAft>
                <a:spcPts val="800"/>
              </a:spcAft>
              <a:buNone/>
            </a:pPr>
            <a:r>
              <a:rPr lang="en-IN" sz="2200" dirty="0">
                <a:solidFill>
                  <a:schemeClr val="tx1"/>
                </a:solidFill>
                <a:effectLst/>
                <a:ea typeface="Calibri" panose="020F0502020204030204" pitchFamily="34" charset="0"/>
                <a:cs typeface="Times New Roman" panose="02020603050405020304" pitchFamily="18" charset="0"/>
              </a:rPr>
              <a:t> 'Unnamed: 0', 'label', '</a:t>
            </a:r>
            <a:r>
              <a:rPr lang="en-IN" sz="2200" dirty="0" err="1">
                <a:solidFill>
                  <a:schemeClr val="tx1"/>
                </a:solidFill>
                <a:effectLst/>
                <a:ea typeface="Calibri" panose="020F0502020204030204" pitchFamily="34" charset="0"/>
                <a:cs typeface="Times New Roman" panose="02020603050405020304" pitchFamily="18" charset="0"/>
              </a:rPr>
              <a:t>msisdn</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aon</a:t>
            </a:r>
            <a:r>
              <a:rPr lang="en-IN" sz="2200" dirty="0">
                <a:solidFill>
                  <a:schemeClr val="tx1"/>
                </a:solidFill>
                <a:effectLst/>
                <a:ea typeface="Calibri" panose="020F0502020204030204" pitchFamily="34" charset="0"/>
                <a:cs typeface="Times New Roman" panose="02020603050405020304" pitchFamily="18" charset="0"/>
              </a:rPr>
              <a:t>', 'daily_decr30', 'daily_decr90’,  'rental30', 'rental90', '</a:t>
            </a:r>
            <a:r>
              <a:rPr lang="en-IN" sz="2200" dirty="0" err="1">
                <a:solidFill>
                  <a:schemeClr val="tx1"/>
                </a:solidFill>
                <a:effectLst/>
                <a:ea typeface="Calibri" panose="020F0502020204030204" pitchFamily="34" charset="0"/>
                <a:cs typeface="Times New Roman" panose="02020603050405020304" pitchFamily="18" charset="0"/>
              </a:rPr>
              <a:t>last_rech_date_ma</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last_rech_date_da</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last_rech_amt_ma</a:t>
            </a:r>
            <a:r>
              <a:rPr lang="en-IN" sz="2200" dirty="0">
                <a:solidFill>
                  <a:schemeClr val="tx1"/>
                </a:solidFill>
                <a:effectLst/>
                <a:ea typeface="Calibri" panose="020F0502020204030204" pitchFamily="34" charset="0"/>
                <a:cs typeface="Times New Roman" panose="02020603050405020304" pitchFamily="18" charset="0"/>
              </a:rPr>
              <a:t>', 'cnt_ma_rech30', 'fr_ma_rech30’,  'sumamnt_ma_rech30', 'medianamnt_ma_rech30', 'medianmarechprebal30’, 'cnt_ma_rech90', 'fr_ma_rech90', 'sumamnt_ma_rech90', 'medianamnt_ma_rech90', 'medianmarechprebal90', 'cnt_da_rech30’, 'fr_da_rech30', 'cnt_da_rech90', 'fr_da_rech90', 'cnt_loans30’, 'amnt_loans30', 'maxamnt_loans30', 'medianamnt_loans30', 'cnt_loans90’, 'amnt_loans90', 'maxamnt_loans90', 'medianamnt_loans90', 'payback30’, 'payback90', '</a:t>
            </a:r>
            <a:r>
              <a:rPr lang="en-IN" sz="2200" dirty="0" err="1">
                <a:solidFill>
                  <a:schemeClr val="tx1"/>
                </a:solidFill>
                <a:effectLst/>
                <a:ea typeface="Calibri" panose="020F0502020204030204" pitchFamily="34" charset="0"/>
                <a:cs typeface="Times New Roman" panose="02020603050405020304" pitchFamily="18" charset="0"/>
              </a:rPr>
              <a:t>pcircle</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pdate</a:t>
            </a:r>
            <a:r>
              <a:rPr lang="en-IN" sz="2200" dirty="0">
                <a:solidFill>
                  <a:schemeClr val="tx1"/>
                </a:solidFill>
                <a:effectLst/>
                <a:ea typeface="Calibri" panose="020F0502020204030204" pitchFamily="34" charset="0"/>
                <a:cs typeface="Times New Roman" panose="02020603050405020304" pitchFamily="18" charset="0"/>
              </a:rPr>
              <a:t>’</a:t>
            </a:r>
          </a:p>
          <a:p>
            <a:pPr marL="377100" lvl="1" indent="0" algn="just">
              <a:lnSpc>
                <a:spcPct val="107000"/>
              </a:lnSpc>
              <a:spcAft>
                <a:spcPts val="800"/>
              </a:spcAft>
              <a:buNone/>
            </a:pPr>
            <a:endParaRPr lang="en-IN" sz="2200" dirty="0">
              <a:solidFill>
                <a:schemeClr val="tx1"/>
              </a:solidFill>
              <a:effectLst/>
              <a:ea typeface="Calibri" panose="020F0502020204030204" pitchFamily="34" charset="0"/>
              <a:cs typeface="Times New Roman" panose="02020603050405020304" pitchFamily="18" charset="0"/>
            </a:endParaRPr>
          </a:p>
          <a:p>
            <a:pPr marL="377100" lvl="1" indent="0" algn="just">
              <a:lnSpc>
                <a:spcPct val="107000"/>
              </a:lnSpc>
              <a:spcAft>
                <a:spcPts val="800"/>
              </a:spcAft>
              <a:buNone/>
            </a:pPr>
            <a:endParaRPr lang="en-IN" sz="2200" dirty="0">
              <a:solidFill>
                <a:schemeClr val="tx1"/>
              </a:solidFill>
              <a:effectLst/>
              <a:ea typeface="Calibri" panose="020F0502020204030204" pitchFamily="34" charset="0"/>
              <a:cs typeface="Times New Roman" panose="02020603050405020304" pitchFamily="18" charset="0"/>
            </a:endParaRPr>
          </a:p>
          <a:p>
            <a:pPr marL="36900" indent="0">
              <a:buNone/>
            </a:pPr>
            <a:endParaRPr lang="en-IN" dirty="0"/>
          </a:p>
        </p:txBody>
      </p:sp>
      <p:sp>
        <p:nvSpPr>
          <p:cNvPr id="5" name="TextBox 4">
            <a:extLst>
              <a:ext uri="{FF2B5EF4-FFF2-40B4-BE49-F238E27FC236}">
                <a16:creationId xmlns:a16="http://schemas.microsoft.com/office/drawing/2014/main" id="{EC6269A4-F538-4CAF-8A6A-092025139659}"/>
              </a:ext>
            </a:extLst>
          </p:cNvPr>
          <p:cNvSpPr txBox="1"/>
          <p:nvPr/>
        </p:nvSpPr>
        <p:spPr>
          <a:xfrm>
            <a:off x="913795" y="5791199"/>
            <a:ext cx="10353762" cy="369332"/>
          </a:xfrm>
          <a:prstGeom prst="rect">
            <a:avLst/>
          </a:prstGeom>
          <a:noFill/>
        </p:spPr>
        <p:txBody>
          <a:bodyPr wrap="square" rtlCol="0">
            <a:spAutoFit/>
          </a:bodyPr>
          <a:lstStyle/>
          <a:p>
            <a:r>
              <a:rPr lang="en-IN" dirty="0"/>
              <a:t>Here, Label is our target column. </a:t>
            </a:r>
          </a:p>
        </p:txBody>
      </p:sp>
    </p:spTree>
    <p:extLst>
      <p:ext uri="{BB962C8B-B14F-4D97-AF65-F5344CB8AC3E}">
        <p14:creationId xmlns:p14="http://schemas.microsoft.com/office/powerpoint/2010/main" val="8559651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328E6C-FC64-47C8-82C5-983EC3A415A9}"/>
              </a:ext>
            </a:extLst>
          </p:cNvPr>
          <p:cNvPicPr>
            <a:picLocks noChangeAspect="1"/>
          </p:cNvPicPr>
          <p:nvPr/>
        </p:nvPicPr>
        <p:blipFill>
          <a:blip r:embed="rId2"/>
          <a:stretch>
            <a:fillRect/>
          </a:stretch>
        </p:blipFill>
        <p:spPr>
          <a:xfrm>
            <a:off x="1050382" y="84156"/>
            <a:ext cx="10545647" cy="3515216"/>
          </a:xfrm>
          <a:prstGeom prst="rect">
            <a:avLst/>
          </a:prstGeom>
        </p:spPr>
      </p:pic>
      <p:pic>
        <p:nvPicPr>
          <p:cNvPr id="5" name="Picture 4">
            <a:extLst>
              <a:ext uri="{FF2B5EF4-FFF2-40B4-BE49-F238E27FC236}">
                <a16:creationId xmlns:a16="http://schemas.microsoft.com/office/drawing/2014/main" id="{FC8AAD22-E5D0-488B-B3CF-8FDA2C8021AF}"/>
              </a:ext>
            </a:extLst>
          </p:cNvPr>
          <p:cNvPicPr>
            <a:picLocks noChangeAspect="1"/>
          </p:cNvPicPr>
          <p:nvPr/>
        </p:nvPicPr>
        <p:blipFill>
          <a:blip r:embed="rId3"/>
          <a:stretch>
            <a:fillRect/>
          </a:stretch>
        </p:blipFill>
        <p:spPr>
          <a:xfrm>
            <a:off x="1050383" y="3647627"/>
            <a:ext cx="10545647" cy="3210373"/>
          </a:xfrm>
          <a:prstGeom prst="rect">
            <a:avLst/>
          </a:prstGeom>
        </p:spPr>
      </p:pic>
      <p:sp>
        <p:nvSpPr>
          <p:cNvPr id="6" name="Rectangle 5">
            <a:extLst>
              <a:ext uri="{FF2B5EF4-FFF2-40B4-BE49-F238E27FC236}">
                <a16:creationId xmlns:a16="http://schemas.microsoft.com/office/drawing/2014/main" id="{4B90FBB0-3D3B-46E5-B982-DA935D287EA6}"/>
              </a:ext>
            </a:extLst>
          </p:cNvPr>
          <p:cNvSpPr/>
          <p:nvPr/>
        </p:nvSpPr>
        <p:spPr>
          <a:xfrm>
            <a:off x="120700" y="474345"/>
            <a:ext cx="681597" cy="590931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
            </a:r>
          </a:p>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p>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t>
            </a:r>
          </a:p>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939338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36-FBB8-46D8-8FD5-0CFBCF91A049}"/>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C3D6C5D1-57A2-4101-9CDD-ED8583F8F999}"/>
              </a:ext>
            </a:extLst>
          </p:cNvPr>
          <p:cNvSpPr>
            <a:spLocks noGrp="1"/>
          </p:cNvSpPr>
          <p:nvPr>
            <p:ph idx="1"/>
          </p:nvPr>
        </p:nvSpPr>
        <p:spPr/>
        <p:txBody>
          <a:bodyPr>
            <a:normAutofit/>
          </a:bodyPr>
          <a:lstStyle/>
          <a:p>
            <a:r>
              <a:rPr lang="en-IN" sz="2000" dirty="0">
                <a:effectLst/>
                <a:ea typeface="Calibri" panose="020F0502020204030204" pitchFamily="34" charset="0"/>
                <a:cs typeface="Times New Roman" panose="02020603050405020304" pitchFamily="18" charset="0"/>
              </a:rPr>
              <a:t>We have drawn </a:t>
            </a:r>
            <a:r>
              <a:rPr lang="en-IN" sz="2000" dirty="0" err="1">
                <a:effectLst/>
                <a:ea typeface="Calibri" panose="020F0502020204030204" pitchFamily="34" charset="0"/>
                <a:cs typeface="Times New Roman" panose="02020603050405020304" pitchFamily="18" charset="0"/>
              </a:rPr>
              <a:t>countplot</a:t>
            </a:r>
            <a:r>
              <a:rPr lang="en-IN" sz="2000" dirty="0">
                <a:effectLst/>
                <a:ea typeface="Calibri" panose="020F0502020204030204" pitchFamily="34" charset="0"/>
                <a:cs typeface="Times New Roman" panose="02020603050405020304" pitchFamily="18" charset="0"/>
              </a:rPr>
              <a:t>, histogram, distribution plot, </a:t>
            </a:r>
            <a:r>
              <a:rPr lang="en-IN" sz="2000" dirty="0" err="1">
                <a:effectLst/>
                <a:ea typeface="Calibri" panose="020F0502020204030204" pitchFamily="34" charset="0"/>
                <a:cs typeface="Times New Roman" panose="02020603050405020304" pitchFamily="18" charset="0"/>
              </a:rPr>
              <a:t>kde</a:t>
            </a:r>
            <a:r>
              <a:rPr lang="en-IN" sz="2000" dirty="0">
                <a:effectLst/>
                <a:ea typeface="Calibri" panose="020F0502020204030204" pitchFamily="34" charset="0"/>
                <a:cs typeface="Times New Roman" panose="02020603050405020304" pitchFamily="18" charset="0"/>
              </a:rPr>
              <a:t> plot, pie charts, strip plot and box plot. </a:t>
            </a:r>
          </a:p>
          <a:p>
            <a:r>
              <a:rPr lang="en-IN" sz="2000" dirty="0">
                <a:effectLst/>
                <a:ea typeface="Calibri" panose="020F0502020204030204" pitchFamily="34" charset="0"/>
                <a:cs typeface="Times New Roman" panose="02020603050405020304" pitchFamily="18" charset="0"/>
              </a:rPr>
              <a:t> A </a:t>
            </a:r>
            <a:r>
              <a:rPr lang="en-IN" sz="2000" dirty="0" err="1">
                <a:effectLst/>
                <a:ea typeface="Calibri" panose="020F0502020204030204" pitchFamily="34" charset="0"/>
                <a:cs typeface="Times New Roman" panose="02020603050405020304" pitchFamily="18" charset="0"/>
              </a:rPr>
              <a:t>countplot</a:t>
            </a:r>
            <a:r>
              <a:rPr lang="en-IN" sz="2000" dirty="0">
                <a:effectLst/>
                <a:ea typeface="Calibri" panose="020F0502020204030204" pitchFamily="34" charset="0"/>
                <a:cs typeface="Times New Roman" panose="02020603050405020304" pitchFamily="18" charset="0"/>
              </a:rPr>
              <a:t> counts the categories and </a:t>
            </a:r>
          </a:p>
          <a:p>
            <a:pPr marL="36900" indent="0">
              <a:buNone/>
            </a:pPr>
            <a:r>
              <a:rPr lang="en-IN" sz="2000" dirty="0">
                <a:effectLst/>
                <a:ea typeface="Calibri" panose="020F0502020204030204" pitchFamily="34" charset="0"/>
                <a:cs typeface="Times New Roman" panose="02020603050405020304" pitchFamily="18" charset="0"/>
              </a:rPr>
              <a:t>       returns the number of times they occur. </a:t>
            </a:r>
          </a:p>
          <a:p>
            <a:pPr marL="36900" indent="0">
              <a:buNone/>
            </a:pPr>
            <a:r>
              <a:rPr lang="en-IN" sz="2000" dirty="0">
                <a:effectLst/>
                <a:ea typeface="Calibri" panose="020F0502020204030204" pitchFamily="34" charset="0"/>
                <a:cs typeface="Times New Roman" panose="02020603050405020304" pitchFamily="18" charset="0"/>
              </a:rPr>
              <a:t>       It's one of the seaborn library's more </a:t>
            </a:r>
          </a:p>
          <a:p>
            <a:pPr marL="36900" indent="0">
              <a:buNone/>
            </a:pPr>
            <a:r>
              <a:rPr lang="en-IN" sz="2000" dirty="0">
                <a:effectLst/>
                <a:ea typeface="Calibri" panose="020F0502020204030204" pitchFamily="34" charset="0"/>
                <a:cs typeface="Times New Roman" panose="02020603050405020304" pitchFamily="18" charset="0"/>
              </a:rPr>
              <a:t>       straightforward plots</a:t>
            </a:r>
            <a:r>
              <a:rPr lang="en-IN" sz="1800" dirty="0">
                <a:effectLst/>
                <a:ea typeface="Calibri" panose="020F0502020204030204" pitchFamily="34" charset="0"/>
                <a:cs typeface="Times New Roman" panose="02020603050405020304" pitchFamily="18" charset="0"/>
              </a:rPr>
              <a:t>.</a:t>
            </a:r>
          </a:p>
          <a:p>
            <a:pPr marL="36900" indent="0">
              <a:buNone/>
            </a:pPr>
            <a:endParaRPr lang="en-US" sz="2000" dirty="0">
              <a:ln w="0"/>
              <a:solidFill>
                <a:schemeClr val="tx1"/>
              </a:solidFill>
              <a:effectLst>
                <a:outerShdw blurRad="38100" dist="19050" dir="2700000" algn="tl" rotWithShape="0">
                  <a:schemeClr val="dk1">
                    <a:alpha val="40000"/>
                  </a:schemeClr>
                </a:outerShdw>
              </a:effectLst>
            </a:endParaRPr>
          </a:p>
          <a:p>
            <a:endParaRPr lang="en-IN" sz="2000" dirty="0"/>
          </a:p>
        </p:txBody>
      </p:sp>
      <p:pic>
        <p:nvPicPr>
          <p:cNvPr id="4" name="Picture 3">
            <a:extLst>
              <a:ext uri="{FF2B5EF4-FFF2-40B4-BE49-F238E27FC236}">
                <a16:creationId xmlns:a16="http://schemas.microsoft.com/office/drawing/2014/main" id="{93541B88-7872-486A-BA76-8ADE7ADF9B0D}"/>
              </a:ext>
            </a:extLst>
          </p:cNvPr>
          <p:cNvPicPr>
            <a:picLocks noChangeAspect="1"/>
          </p:cNvPicPr>
          <p:nvPr/>
        </p:nvPicPr>
        <p:blipFill>
          <a:blip r:embed="rId2"/>
          <a:stretch>
            <a:fillRect/>
          </a:stretch>
        </p:blipFill>
        <p:spPr>
          <a:xfrm>
            <a:off x="5785528" y="2951161"/>
            <a:ext cx="5777865" cy="1965325"/>
          </a:xfrm>
          <a:prstGeom prst="rect">
            <a:avLst/>
          </a:prstGeom>
        </p:spPr>
      </p:pic>
      <p:sp>
        <p:nvSpPr>
          <p:cNvPr id="6" name="Rectangle 5">
            <a:extLst>
              <a:ext uri="{FF2B5EF4-FFF2-40B4-BE49-F238E27FC236}">
                <a16:creationId xmlns:a16="http://schemas.microsoft.com/office/drawing/2014/main" id="{425C70A0-D8C6-4301-B3F6-379CBB865BB7}"/>
              </a:ext>
            </a:extLst>
          </p:cNvPr>
          <p:cNvSpPr/>
          <p:nvPr/>
        </p:nvSpPr>
        <p:spPr>
          <a:xfrm>
            <a:off x="7799521" y="5083672"/>
            <a:ext cx="2079352" cy="584775"/>
          </a:xfrm>
          <a:prstGeom prst="rect">
            <a:avLst/>
          </a:prstGeom>
        </p:spPr>
        <p:style>
          <a:lnRef idx="2">
            <a:schemeClr val="dk1"/>
          </a:lnRef>
          <a:fillRef idx="1001">
            <a:schemeClr val="dk1"/>
          </a:fillRef>
          <a:effectRef idx="0">
            <a:schemeClr val="dk1"/>
          </a:effectRef>
          <a:fontRef idx="minor">
            <a:schemeClr val="dk1"/>
          </a:fontRef>
        </p:style>
        <p:txBody>
          <a:bodyPr wrap="non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Count Plot</a:t>
            </a:r>
          </a:p>
        </p:txBody>
      </p:sp>
    </p:spTree>
    <p:extLst>
      <p:ext uri="{BB962C8B-B14F-4D97-AF65-F5344CB8AC3E}">
        <p14:creationId xmlns:p14="http://schemas.microsoft.com/office/powerpoint/2010/main" val="2982050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E57A-A14B-4A83-82BA-5D9EC8230114}"/>
              </a:ext>
            </a:extLst>
          </p:cNvPr>
          <p:cNvSpPr>
            <a:spLocks noGrp="1"/>
          </p:cNvSpPr>
          <p:nvPr>
            <p:ph type="title"/>
          </p:nvPr>
        </p:nvSpPr>
        <p:spPr/>
        <p:txBody>
          <a:bodyPr/>
          <a:lstStyle/>
          <a:p>
            <a:r>
              <a:rPr lang="en-IN" dirty="0"/>
              <a:t>Histogram</a:t>
            </a:r>
          </a:p>
        </p:txBody>
      </p:sp>
      <p:pic>
        <p:nvPicPr>
          <p:cNvPr id="4" name="Content Placeholder 3">
            <a:extLst>
              <a:ext uri="{FF2B5EF4-FFF2-40B4-BE49-F238E27FC236}">
                <a16:creationId xmlns:a16="http://schemas.microsoft.com/office/drawing/2014/main" id="{596B46AA-3372-4BD3-9DA0-0248B18C6555}"/>
              </a:ext>
            </a:extLst>
          </p:cNvPr>
          <p:cNvPicPr>
            <a:picLocks noGrp="1" noChangeAspect="1"/>
          </p:cNvPicPr>
          <p:nvPr>
            <p:ph idx="1"/>
          </p:nvPr>
        </p:nvPicPr>
        <p:blipFill>
          <a:blip r:embed="rId2"/>
          <a:stretch>
            <a:fillRect/>
          </a:stretch>
        </p:blipFill>
        <p:spPr>
          <a:xfrm>
            <a:off x="121024" y="1866900"/>
            <a:ext cx="3385905" cy="2244188"/>
          </a:xfrm>
          <a:prstGeom prst="rect">
            <a:avLst/>
          </a:prstGeom>
        </p:spPr>
      </p:pic>
      <p:pic>
        <p:nvPicPr>
          <p:cNvPr id="5" name="Picture 4">
            <a:extLst>
              <a:ext uri="{FF2B5EF4-FFF2-40B4-BE49-F238E27FC236}">
                <a16:creationId xmlns:a16="http://schemas.microsoft.com/office/drawing/2014/main" id="{FFDB71FD-722F-4E51-937E-080062E8D59B}"/>
              </a:ext>
            </a:extLst>
          </p:cNvPr>
          <p:cNvPicPr>
            <a:picLocks noChangeAspect="1"/>
          </p:cNvPicPr>
          <p:nvPr/>
        </p:nvPicPr>
        <p:blipFill>
          <a:blip r:embed="rId3"/>
          <a:stretch>
            <a:fillRect/>
          </a:stretch>
        </p:blipFill>
        <p:spPr>
          <a:xfrm>
            <a:off x="3536576" y="1866901"/>
            <a:ext cx="3385905" cy="2244187"/>
          </a:xfrm>
          <a:prstGeom prst="rect">
            <a:avLst/>
          </a:prstGeom>
        </p:spPr>
      </p:pic>
      <p:pic>
        <p:nvPicPr>
          <p:cNvPr id="6" name="Picture 5">
            <a:extLst>
              <a:ext uri="{FF2B5EF4-FFF2-40B4-BE49-F238E27FC236}">
                <a16:creationId xmlns:a16="http://schemas.microsoft.com/office/drawing/2014/main" id="{CFE2F298-A16D-463C-82CC-CFE0CC84F465}"/>
              </a:ext>
            </a:extLst>
          </p:cNvPr>
          <p:cNvPicPr>
            <a:picLocks noChangeAspect="1"/>
          </p:cNvPicPr>
          <p:nvPr/>
        </p:nvPicPr>
        <p:blipFill>
          <a:blip r:embed="rId4"/>
          <a:stretch>
            <a:fillRect/>
          </a:stretch>
        </p:blipFill>
        <p:spPr>
          <a:xfrm>
            <a:off x="121025" y="4197315"/>
            <a:ext cx="3385904" cy="2311061"/>
          </a:xfrm>
          <a:prstGeom prst="rect">
            <a:avLst/>
          </a:prstGeom>
        </p:spPr>
      </p:pic>
      <p:pic>
        <p:nvPicPr>
          <p:cNvPr id="7" name="Picture 6">
            <a:extLst>
              <a:ext uri="{FF2B5EF4-FFF2-40B4-BE49-F238E27FC236}">
                <a16:creationId xmlns:a16="http://schemas.microsoft.com/office/drawing/2014/main" id="{EBDC51AD-D832-4E84-B579-85B9B8E49A8E}"/>
              </a:ext>
            </a:extLst>
          </p:cNvPr>
          <p:cNvPicPr>
            <a:picLocks noChangeAspect="1"/>
          </p:cNvPicPr>
          <p:nvPr/>
        </p:nvPicPr>
        <p:blipFill>
          <a:blip r:embed="rId5"/>
          <a:stretch>
            <a:fillRect/>
          </a:stretch>
        </p:blipFill>
        <p:spPr>
          <a:xfrm>
            <a:off x="3536576" y="4197314"/>
            <a:ext cx="3385904" cy="2311061"/>
          </a:xfrm>
          <a:prstGeom prst="rect">
            <a:avLst/>
          </a:prstGeom>
        </p:spPr>
      </p:pic>
      <p:sp>
        <p:nvSpPr>
          <p:cNvPr id="8" name="TextBox 7">
            <a:extLst>
              <a:ext uri="{FF2B5EF4-FFF2-40B4-BE49-F238E27FC236}">
                <a16:creationId xmlns:a16="http://schemas.microsoft.com/office/drawing/2014/main" id="{C05AE974-5A7C-45B4-AC11-C0A2BEBE5C9F}"/>
              </a:ext>
            </a:extLst>
          </p:cNvPr>
          <p:cNvSpPr txBox="1"/>
          <p:nvPr/>
        </p:nvSpPr>
        <p:spPr>
          <a:xfrm>
            <a:off x="7449670" y="2264428"/>
            <a:ext cx="4195482" cy="3970318"/>
          </a:xfrm>
          <a:prstGeom prst="rect">
            <a:avLst/>
          </a:prstGeom>
          <a:noFill/>
        </p:spPr>
        <p:txBody>
          <a:bodyPr wrap="square" rtlCol="0">
            <a:spAutoFit/>
          </a:bodyPr>
          <a:lstStyle/>
          <a:p>
            <a:r>
              <a:rPr lang="en-IN" sz="1800" dirty="0">
                <a:effectLst/>
                <a:ea typeface="Calibri" panose="020F0502020204030204" pitchFamily="34" charset="0"/>
                <a:cs typeface="Times New Roman" panose="02020603050405020304" pitchFamily="18" charset="0"/>
              </a:rPr>
              <a:t>Histogram: A histogram is a graphical representation of continuous data in a categorical format. Unlike a bar graph, there are no gaps between the bars in a histogram. The bins are all the same width.</a:t>
            </a:r>
          </a:p>
          <a:p>
            <a:endParaRPr lang="en-IN" dirty="0">
              <a:cs typeface="Times New Roman" panose="02020603050405020304" pitchFamily="18" charset="0"/>
            </a:endParaRPr>
          </a:p>
          <a:p>
            <a:r>
              <a:rPr lang="en-IN" dirty="0">
                <a:cs typeface="Times New Roman" panose="02020603050405020304" pitchFamily="18" charset="0"/>
              </a:rPr>
              <a:t>Here we observe that the mobile number and date have very wide range of data which does not contribute much in prediction of ‘label’. And the feature ‘</a:t>
            </a:r>
            <a:r>
              <a:rPr lang="en-IN" dirty="0" err="1">
                <a:cs typeface="Times New Roman" panose="02020603050405020304" pitchFamily="18" charset="0"/>
              </a:rPr>
              <a:t>pcircle</a:t>
            </a:r>
            <a:r>
              <a:rPr lang="en-IN" dirty="0">
                <a:cs typeface="Times New Roman" panose="02020603050405020304" pitchFamily="18" charset="0"/>
              </a:rPr>
              <a:t>’ has only one type of value which also does not contribute in ‘label’ prediction. Hence we will drop all three. </a:t>
            </a:r>
            <a:endParaRPr lang="en-IN" dirty="0"/>
          </a:p>
        </p:txBody>
      </p:sp>
    </p:spTree>
    <p:extLst>
      <p:ext uri="{BB962C8B-B14F-4D97-AF65-F5344CB8AC3E}">
        <p14:creationId xmlns:p14="http://schemas.microsoft.com/office/powerpoint/2010/main" val="2192397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EE3A-EED4-4631-B27A-92780B8CC55B}"/>
              </a:ext>
            </a:extLst>
          </p:cNvPr>
          <p:cNvSpPr>
            <a:spLocks noGrp="1"/>
          </p:cNvSpPr>
          <p:nvPr>
            <p:ph type="title"/>
          </p:nvPr>
        </p:nvSpPr>
        <p:spPr/>
        <p:txBody>
          <a:bodyPr/>
          <a:lstStyle/>
          <a:p>
            <a:r>
              <a:rPr lang="en-IN" dirty="0"/>
              <a:t>Distribution Plot</a:t>
            </a:r>
          </a:p>
        </p:txBody>
      </p:sp>
      <p:sp>
        <p:nvSpPr>
          <p:cNvPr id="3" name="Text Placeholder 2">
            <a:extLst>
              <a:ext uri="{FF2B5EF4-FFF2-40B4-BE49-F238E27FC236}">
                <a16:creationId xmlns:a16="http://schemas.microsoft.com/office/drawing/2014/main" id="{DDB983F0-754A-49C3-9371-386A8EA840E1}"/>
              </a:ext>
            </a:extLst>
          </p:cNvPr>
          <p:cNvSpPr>
            <a:spLocks noGrp="1"/>
          </p:cNvSpPr>
          <p:nvPr>
            <p:ph type="body" idx="1"/>
          </p:nvPr>
        </p:nvSpPr>
        <p:spPr/>
        <p:txBody>
          <a:bodyPr/>
          <a:lstStyle/>
          <a:p>
            <a:endParaRPr lang="en-IN"/>
          </a:p>
        </p:txBody>
      </p:sp>
      <p:sp>
        <p:nvSpPr>
          <p:cNvPr id="4" name="Picture Placeholder 3">
            <a:extLst>
              <a:ext uri="{FF2B5EF4-FFF2-40B4-BE49-F238E27FC236}">
                <a16:creationId xmlns:a16="http://schemas.microsoft.com/office/drawing/2014/main" id="{13BB9F0C-182A-4231-BF5C-E08F91F61A80}"/>
              </a:ext>
            </a:extLst>
          </p:cNvPr>
          <p:cNvSpPr>
            <a:spLocks noGrp="1"/>
          </p:cNvSpPr>
          <p:nvPr>
            <p:ph type="pic" idx="15"/>
          </p:nvPr>
        </p:nvSpPr>
        <p:spPr/>
      </p:sp>
      <p:sp>
        <p:nvSpPr>
          <p:cNvPr id="5" name="Text Placeholder 4">
            <a:extLst>
              <a:ext uri="{FF2B5EF4-FFF2-40B4-BE49-F238E27FC236}">
                <a16:creationId xmlns:a16="http://schemas.microsoft.com/office/drawing/2014/main" id="{C1E7445E-35C6-4288-AEA9-43C59FE639D2}"/>
              </a:ext>
            </a:extLst>
          </p:cNvPr>
          <p:cNvSpPr>
            <a:spLocks noGrp="1"/>
          </p:cNvSpPr>
          <p:nvPr>
            <p:ph type="body" sz="half" idx="18"/>
          </p:nvPr>
        </p:nvSpPr>
        <p:spPr/>
        <p:txBody>
          <a:bodyPr/>
          <a:lstStyle/>
          <a:p>
            <a:endParaRPr lang="en-IN" dirty="0"/>
          </a:p>
        </p:txBody>
      </p:sp>
      <p:sp>
        <p:nvSpPr>
          <p:cNvPr id="6" name="Text Placeholder 5">
            <a:extLst>
              <a:ext uri="{FF2B5EF4-FFF2-40B4-BE49-F238E27FC236}">
                <a16:creationId xmlns:a16="http://schemas.microsoft.com/office/drawing/2014/main" id="{3C2DB68C-BB07-4DC7-B7F1-9ECB6C962B46}"/>
              </a:ext>
            </a:extLst>
          </p:cNvPr>
          <p:cNvSpPr>
            <a:spLocks noGrp="1"/>
          </p:cNvSpPr>
          <p:nvPr>
            <p:ph type="body" sz="quarter" idx="3"/>
          </p:nvPr>
        </p:nvSpPr>
        <p:spPr/>
        <p:txBody>
          <a:bodyPr/>
          <a:lstStyle/>
          <a:p>
            <a:endParaRPr lang="en-IN"/>
          </a:p>
        </p:txBody>
      </p:sp>
      <p:sp>
        <p:nvSpPr>
          <p:cNvPr id="10" name="Picture Placeholder 9">
            <a:extLst>
              <a:ext uri="{FF2B5EF4-FFF2-40B4-BE49-F238E27FC236}">
                <a16:creationId xmlns:a16="http://schemas.microsoft.com/office/drawing/2014/main" id="{32AB6469-4CB3-4AA5-83AF-C54678400D74}"/>
              </a:ext>
            </a:extLst>
          </p:cNvPr>
          <p:cNvSpPr>
            <a:spLocks noGrp="1"/>
          </p:cNvSpPr>
          <p:nvPr>
            <p:ph type="pic" idx="21"/>
          </p:nvPr>
        </p:nvSpPr>
        <p:spPr/>
      </p:sp>
      <p:sp>
        <p:nvSpPr>
          <p:cNvPr id="8" name="Text Placeholder 7">
            <a:extLst>
              <a:ext uri="{FF2B5EF4-FFF2-40B4-BE49-F238E27FC236}">
                <a16:creationId xmlns:a16="http://schemas.microsoft.com/office/drawing/2014/main" id="{ADBEB32A-AECC-4A43-AD2F-3347A66CB714}"/>
              </a:ext>
            </a:extLst>
          </p:cNvPr>
          <p:cNvSpPr>
            <a:spLocks noGrp="1"/>
          </p:cNvSpPr>
          <p:nvPr>
            <p:ph type="body" sz="half" idx="19"/>
          </p:nvPr>
        </p:nvSpPr>
        <p:spPr/>
        <p:txBody>
          <a:bodyPr/>
          <a:lstStyle/>
          <a:p>
            <a:endParaRPr lang="en-IN" dirty="0"/>
          </a:p>
        </p:txBody>
      </p:sp>
      <p:sp>
        <p:nvSpPr>
          <p:cNvPr id="9" name="Text Placeholder 8">
            <a:extLst>
              <a:ext uri="{FF2B5EF4-FFF2-40B4-BE49-F238E27FC236}">
                <a16:creationId xmlns:a16="http://schemas.microsoft.com/office/drawing/2014/main" id="{BB55A62F-71FF-4D3E-A927-F71D5B1F2D61}"/>
              </a:ext>
            </a:extLst>
          </p:cNvPr>
          <p:cNvSpPr>
            <a:spLocks noGrp="1"/>
          </p:cNvSpPr>
          <p:nvPr>
            <p:ph type="body" sz="quarter" idx="13"/>
          </p:nvPr>
        </p:nvSpPr>
        <p:spPr/>
        <p:txBody>
          <a:bodyPr/>
          <a:lstStyle/>
          <a:p>
            <a:endParaRPr lang="en-IN"/>
          </a:p>
        </p:txBody>
      </p:sp>
      <p:sp>
        <p:nvSpPr>
          <p:cNvPr id="11" name="Text Placeholder 10">
            <a:extLst>
              <a:ext uri="{FF2B5EF4-FFF2-40B4-BE49-F238E27FC236}">
                <a16:creationId xmlns:a16="http://schemas.microsoft.com/office/drawing/2014/main" id="{8DF11050-00AF-48F3-AB8A-36A1556B5EEE}"/>
              </a:ext>
            </a:extLst>
          </p:cNvPr>
          <p:cNvSpPr>
            <a:spLocks noGrp="1"/>
          </p:cNvSpPr>
          <p:nvPr>
            <p:ph type="body" sz="half" idx="20"/>
          </p:nvPr>
        </p:nvSpPr>
        <p:spPr/>
        <p:txBody>
          <a:bodyPr/>
          <a:lstStyle/>
          <a:p>
            <a:endParaRPr lang="en-IN" dirty="0"/>
          </a:p>
        </p:txBody>
      </p:sp>
      <p:pic>
        <p:nvPicPr>
          <p:cNvPr id="12" name="Picture 11">
            <a:extLst>
              <a:ext uri="{FF2B5EF4-FFF2-40B4-BE49-F238E27FC236}">
                <a16:creationId xmlns:a16="http://schemas.microsoft.com/office/drawing/2014/main" id="{BE61F5B9-CE3D-417C-AA60-CC5561F895A1}"/>
              </a:ext>
            </a:extLst>
          </p:cNvPr>
          <p:cNvPicPr>
            <a:picLocks noChangeAspect="1"/>
          </p:cNvPicPr>
          <p:nvPr/>
        </p:nvPicPr>
        <p:blipFill>
          <a:blip r:embed="rId2"/>
          <a:stretch>
            <a:fillRect/>
          </a:stretch>
        </p:blipFill>
        <p:spPr>
          <a:xfrm>
            <a:off x="913793" y="1938918"/>
            <a:ext cx="3300985" cy="1626870"/>
          </a:xfrm>
          <a:prstGeom prst="rect">
            <a:avLst/>
          </a:prstGeom>
        </p:spPr>
      </p:pic>
      <p:pic>
        <p:nvPicPr>
          <p:cNvPr id="17" name="Picture 16">
            <a:extLst>
              <a:ext uri="{FF2B5EF4-FFF2-40B4-BE49-F238E27FC236}">
                <a16:creationId xmlns:a16="http://schemas.microsoft.com/office/drawing/2014/main" id="{C9F51C8A-793D-4711-B68D-C9B950F252D2}"/>
              </a:ext>
            </a:extLst>
          </p:cNvPr>
          <p:cNvPicPr>
            <a:picLocks noChangeAspect="1"/>
          </p:cNvPicPr>
          <p:nvPr/>
        </p:nvPicPr>
        <p:blipFill>
          <a:blip r:embed="rId3"/>
          <a:stretch>
            <a:fillRect/>
          </a:stretch>
        </p:blipFill>
        <p:spPr>
          <a:xfrm>
            <a:off x="4441435" y="1955873"/>
            <a:ext cx="3300984" cy="1626870"/>
          </a:xfrm>
          <a:prstGeom prst="rect">
            <a:avLst/>
          </a:prstGeom>
        </p:spPr>
      </p:pic>
      <p:pic>
        <p:nvPicPr>
          <p:cNvPr id="20" name="Picture 19">
            <a:extLst>
              <a:ext uri="{FF2B5EF4-FFF2-40B4-BE49-F238E27FC236}">
                <a16:creationId xmlns:a16="http://schemas.microsoft.com/office/drawing/2014/main" id="{AF98E0E6-BE4E-4DF8-AC25-679296E100A9}"/>
              </a:ext>
            </a:extLst>
          </p:cNvPr>
          <p:cNvPicPr>
            <a:picLocks noChangeAspect="1"/>
          </p:cNvPicPr>
          <p:nvPr/>
        </p:nvPicPr>
        <p:blipFill>
          <a:blip r:embed="rId4"/>
          <a:stretch>
            <a:fillRect/>
          </a:stretch>
        </p:blipFill>
        <p:spPr>
          <a:xfrm>
            <a:off x="7966572" y="1934433"/>
            <a:ext cx="3311635" cy="1626870"/>
          </a:xfrm>
          <a:prstGeom prst="rect">
            <a:avLst/>
          </a:prstGeom>
        </p:spPr>
      </p:pic>
      <p:pic>
        <p:nvPicPr>
          <p:cNvPr id="21" name="Picture 20">
            <a:extLst>
              <a:ext uri="{FF2B5EF4-FFF2-40B4-BE49-F238E27FC236}">
                <a16:creationId xmlns:a16="http://schemas.microsoft.com/office/drawing/2014/main" id="{F5A7C3CD-D1DF-43A6-A73A-D99235EC1276}"/>
              </a:ext>
            </a:extLst>
          </p:cNvPr>
          <p:cNvPicPr>
            <a:picLocks noChangeAspect="1"/>
          </p:cNvPicPr>
          <p:nvPr/>
        </p:nvPicPr>
        <p:blipFill>
          <a:blip r:embed="rId5"/>
          <a:stretch>
            <a:fillRect/>
          </a:stretch>
        </p:blipFill>
        <p:spPr>
          <a:xfrm>
            <a:off x="913793" y="3880190"/>
            <a:ext cx="3308449" cy="1911010"/>
          </a:xfrm>
          <a:prstGeom prst="rect">
            <a:avLst/>
          </a:prstGeom>
        </p:spPr>
      </p:pic>
      <p:pic>
        <p:nvPicPr>
          <p:cNvPr id="22" name="Picture 21">
            <a:extLst>
              <a:ext uri="{FF2B5EF4-FFF2-40B4-BE49-F238E27FC236}">
                <a16:creationId xmlns:a16="http://schemas.microsoft.com/office/drawing/2014/main" id="{090179C0-1335-490D-A276-EF6B46F52688}"/>
              </a:ext>
            </a:extLst>
          </p:cNvPr>
          <p:cNvPicPr>
            <a:picLocks noChangeAspect="1"/>
          </p:cNvPicPr>
          <p:nvPr/>
        </p:nvPicPr>
        <p:blipFill>
          <a:blip r:embed="rId6"/>
          <a:stretch>
            <a:fillRect/>
          </a:stretch>
        </p:blipFill>
        <p:spPr>
          <a:xfrm>
            <a:off x="4437703" y="3904106"/>
            <a:ext cx="3316594" cy="1887094"/>
          </a:xfrm>
          <a:prstGeom prst="rect">
            <a:avLst/>
          </a:prstGeom>
        </p:spPr>
      </p:pic>
      <p:pic>
        <p:nvPicPr>
          <p:cNvPr id="23" name="Picture 22">
            <a:extLst>
              <a:ext uri="{FF2B5EF4-FFF2-40B4-BE49-F238E27FC236}">
                <a16:creationId xmlns:a16="http://schemas.microsoft.com/office/drawing/2014/main" id="{4493F812-9F29-4437-84D1-189CB6587A8E}"/>
              </a:ext>
            </a:extLst>
          </p:cNvPr>
          <p:cNvPicPr>
            <a:picLocks noChangeAspect="1"/>
          </p:cNvPicPr>
          <p:nvPr/>
        </p:nvPicPr>
        <p:blipFill>
          <a:blip r:embed="rId7"/>
          <a:stretch>
            <a:fillRect/>
          </a:stretch>
        </p:blipFill>
        <p:spPr>
          <a:xfrm>
            <a:off x="7961612" y="3880190"/>
            <a:ext cx="3316594" cy="1911009"/>
          </a:xfrm>
          <a:prstGeom prst="rect">
            <a:avLst/>
          </a:prstGeom>
        </p:spPr>
      </p:pic>
    </p:spTree>
    <p:extLst>
      <p:ext uri="{BB962C8B-B14F-4D97-AF65-F5344CB8AC3E}">
        <p14:creationId xmlns:p14="http://schemas.microsoft.com/office/powerpoint/2010/main" val="4927610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205</TotalTime>
  <Words>1979</Words>
  <Application>Microsoft Office PowerPoint</Application>
  <PresentationFormat>Widescreen</PresentationFormat>
  <Paragraphs>100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Garamond</vt:lpstr>
      <vt:lpstr>Organic</vt:lpstr>
      <vt:lpstr>Micro Credit Defaulter Case Study</vt:lpstr>
      <vt:lpstr>Problem Statement </vt:lpstr>
      <vt:lpstr>PowerPoint Presentation</vt:lpstr>
      <vt:lpstr>Reading &amp; Understanding the Data</vt:lpstr>
      <vt:lpstr>Exploratory Data Analysis</vt:lpstr>
      <vt:lpstr>PowerPoint Presentation</vt:lpstr>
      <vt:lpstr>Univariate Analysis</vt:lpstr>
      <vt:lpstr>Histogram</vt:lpstr>
      <vt:lpstr>Distribution Plot</vt:lpstr>
      <vt:lpstr>PowerPoint Presentation</vt:lpstr>
      <vt:lpstr>Kernel Density Estimate Plot</vt:lpstr>
      <vt:lpstr>Pie Chart </vt:lpstr>
      <vt:lpstr>PowerPoint Presentation</vt:lpstr>
      <vt:lpstr>Strip Plot</vt:lpstr>
      <vt:lpstr>Box Plot </vt:lpstr>
      <vt:lpstr>Box Plot </vt:lpstr>
      <vt:lpstr>Bar Graph</vt:lpstr>
      <vt:lpstr>Heat Map</vt:lpstr>
      <vt:lpstr>Data Cleaning</vt:lpstr>
      <vt:lpstr>Data Preprocessing</vt:lpstr>
      <vt:lpstr>Model Building</vt:lpstr>
      <vt:lpstr>Gaussian Naïve Bayes</vt:lpstr>
      <vt:lpstr>Logistic Regression</vt:lpstr>
      <vt:lpstr>Stochastic Gradient Descent Classifier</vt:lpstr>
      <vt:lpstr>Decision Tree Classifier</vt:lpstr>
      <vt:lpstr>Gradient Boosting Classifier</vt:lpstr>
      <vt:lpstr>Random Forest Classifier</vt:lpstr>
      <vt:lpstr>Cross Validation Score</vt:lpstr>
      <vt:lpstr>Hyper Parameter Tuning</vt:lpstr>
      <vt:lpstr>Area Under the Curve – Receiver Operating Characteristic Curve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Case Study</dc:title>
  <dc:creator>Hinalseth@outlook.com</dc:creator>
  <cp:lastModifiedBy>DGP Chouhan</cp:lastModifiedBy>
  <cp:revision>5</cp:revision>
  <dcterms:created xsi:type="dcterms:W3CDTF">2022-01-13T18:18:30Z</dcterms:created>
  <dcterms:modified xsi:type="dcterms:W3CDTF">2022-04-18T09:48:44Z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