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58169657d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5816965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758169657d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758169657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758169657d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758169657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0a66cc9d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0a66cc9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0a66cc9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60a66cc9d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58169657d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5816965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f860eede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f860eed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758169657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75816965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0a66cc9d5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0a66cc9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58169657d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58169657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58169657d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58169657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1114425" y="0"/>
            <a:ext cx="9963150"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6" name="Google Shape;86;p13"/>
          <p:cNvSpPr/>
          <p:nvPr/>
        </p:nvSpPr>
        <p:spPr>
          <a:xfrm>
            <a:off x="1121664" y="0"/>
            <a:ext cx="9948672"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7" name="Google Shape;87;p13"/>
          <p:cNvSpPr txBox="1">
            <a:spLocks noGrp="1"/>
          </p:cNvSpPr>
          <p:nvPr>
            <p:ph type="title"/>
          </p:nvPr>
        </p:nvSpPr>
        <p:spPr>
          <a:xfrm>
            <a:off x="1524003" y="1999615"/>
            <a:ext cx="9144000" cy="2764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200"/>
              <a:buFont typeface="Aharoni"/>
              <a:buNone/>
            </a:pPr>
            <a:r>
              <a:rPr lang="en-US" sz="7200" b="1" i="0" u="none" strike="noStrike">
                <a:solidFill>
                  <a:schemeClr val="dk1"/>
                </a:solidFill>
                <a:latin typeface="Aharoni"/>
                <a:ea typeface="Aharoni"/>
                <a:cs typeface="Aharoni"/>
                <a:sym typeface="Aharoni"/>
              </a:rPr>
              <a:t>INTRO TO DATA</a:t>
            </a:r>
            <a:br>
              <a:rPr lang="en-US" sz="7200" b="1" i="0" u="none" strike="noStrike">
                <a:solidFill>
                  <a:schemeClr val="dk1"/>
                </a:solidFill>
                <a:latin typeface="Aharoni"/>
                <a:ea typeface="Aharoni"/>
                <a:cs typeface="Aharoni"/>
                <a:sym typeface="Aharoni"/>
              </a:rPr>
            </a:br>
            <a:r>
              <a:rPr lang="en-US" sz="7200" b="1" i="0" u="none" strike="noStrike">
                <a:solidFill>
                  <a:schemeClr val="dk1"/>
                </a:solidFill>
                <a:latin typeface="Aharoni"/>
                <a:ea typeface="Aharoni"/>
                <a:cs typeface="Aharoni"/>
                <a:sym typeface="Aharoni"/>
              </a:rPr>
              <a:t>CHALLENGE 2023</a:t>
            </a:r>
            <a:endParaRPr sz="7200">
              <a:solidFill>
                <a:schemeClr val="dk1"/>
              </a:solidFill>
              <a:latin typeface="Aharoni"/>
              <a:ea typeface="Aharoni"/>
              <a:cs typeface="Aharoni"/>
              <a:sym typeface="Aharoni"/>
            </a:endParaRPr>
          </a:p>
        </p:txBody>
      </p:sp>
      <p:sp>
        <p:nvSpPr>
          <p:cNvPr id="88" name="Google Shape;88;p13"/>
          <p:cNvSpPr txBox="1">
            <a:spLocks noGrp="1"/>
          </p:cNvSpPr>
          <p:nvPr>
            <p:ph type="body" idx="1"/>
          </p:nvPr>
        </p:nvSpPr>
        <p:spPr>
          <a:xfrm>
            <a:off x="1966912" y="5645150"/>
            <a:ext cx="8258176" cy="6318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None/>
            </a:pPr>
            <a:r>
              <a:rPr lang="en-US" b="1">
                <a:solidFill>
                  <a:schemeClr val="dk1"/>
                </a:solidFill>
                <a:latin typeface="Calibri"/>
                <a:ea typeface="Calibri"/>
                <a:cs typeface="Calibri"/>
                <a:sym typeface="Calibri"/>
              </a:rPr>
              <a:t>Team Indigo</a:t>
            </a:r>
            <a:endParaRPr/>
          </a:p>
        </p:txBody>
      </p:sp>
      <p:sp>
        <p:nvSpPr>
          <p:cNvPr id="89" name="Google Shape;89;p13"/>
          <p:cNvSpPr/>
          <p:nvPr/>
        </p:nvSpPr>
        <p:spPr>
          <a:xfrm>
            <a:off x="3718560" y="5524786"/>
            <a:ext cx="4754880" cy="27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8" name="Google Shape;178;p22"/>
          <p:cNvSpPr txBox="1">
            <a:spLocks noGrp="1"/>
          </p:cNvSpPr>
          <p:nvPr>
            <p:ph type="title"/>
          </p:nvPr>
        </p:nvSpPr>
        <p:spPr>
          <a:xfrm>
            <a:off x="838200" y="1570775"/>
            <a:ext cx="10515600" cy="499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2400"/>
              <a:t>•The database designed for Bookworm's Haven offers 3 main advantages:</a:t>
            </a:r>
            <a:endParaRPr sz="2400"/>
          </a:p>
          <a:p>
            <a:pPr marL="0" lvl="0" indent="0" algn="ctr" rtl="0">
              <a:spcBef>
                <a:spcPts val="0"/>
              </a:spcBef>
              <a:spcAft>
                <a:spcPts val="0"/>
              </a:spcAft>
              <a:buClr>
                <a:schemeClr val="dk1"/>
              </a:buClr>
              <a:buSzPts val="1100"/>
              <a:buFont typeface="Arial"/>
              <a:buNone/>
            </a:pPr>
            <a:r>
              <a:rPr lang="en-US" sz="2400"/>
              <a:t>•</a:t>
            </a:r>
            <a:endParaRPr sz="2400"/>
          </a:p>
          <a:p>
            <a:pPr marL="0" lvl="0" indent="0" algn="ctr" rtl="0">
              <a:spcBef>
                <a:spcPts val="0"/>
              </a:spcBef>
              <a:spcAft>
                <a:spcPts val="0"/>
              </a:spcAft>
              <a:buClr>
                <a:schemeClr val="dk1"/>
              </a:buClr>
              <a:buSzPts val="1100"/>
              <a:buFont typeface="Arial"/>
              <a:buNone/>
            </a:pPr>
            <a:r>
              <a:rPr lang="en-US" sz="2400"/>
              <a:t>•Efficient management of customer information and orders.</a:t>
            </a:r>
            <a:endParaRPr sz="2400"/>
          </a:p>
          <a:p>
            <a:pPr marL="0" lvl="0" indent="0" algn="ctr" rtl="0">
              <a:spcBef>
                <a:spcPts val="0"/>
              </a:spcBef>
              <a:spcAft>
                <a:spcPts val="0"/>
              </a:spcAft>
              <a:buClr>
                <a:schemeClr val="dk1"/>
              </a:buClr>
              <a:buSzPts val="1100"/>
              <a:buFont typeface="Arial"/>
              <a:buNone/>
            </a:pPr>
            <a:r>
              <a:rPr lang="en-US" sz="2400"/>
              <a:t>•Easy tracking of customer points for Chapter Chasers.</a:t>
            </a:r>
            <a:endParaRPr sz="2400"/>
          </a:p>
          <a:p>
            <a:pPr marL="0" lvl="0" indent="0" algn="ctr" rtl="0">
              <a:spcBef>
                <a:spcPts val="0"/>
              </a:spcBef>
              <a:spcAft>
                <a:spcPts val="0"/>
              </a:spcAft>
              <a:buClr>
                <a:schemeClr val="dk1"/>
              </a:buClr>
              <a:buSzPts val="1100"/>
              <a:buFont typeface="Arial"/>
              <a:buNone/>
            </a:pPr>
            <a:r>
              <a:rPr lang="en-US" sz="2400"/>
              <a:t>•Clear organization of book inventory details.</a:t>
            </a:r>
            <a:endParaRPr sz="2400"/>
          </a:p>
          <a:p>
            <a:pPr marL="0" lvl="0" indent="0" algn="ctr" rtl="0">
              <a:spcBef>
                <a:spcPts val="0"/>
              </a:spcBef>
              <a:spcAft>
                <a:spcPts val="0"/>
              </a:spcAft>
              <a:buClr>
                <a:schemeClr val="dk1"/>
              </a:buClr>
              <a:buSzPts val="1100"/>
              <a:buFont typeface="Arial"/>
              <a:buNone/>
            </a:pPr>
            <a:endParaRPr sz="2400"/>
          </a:p>
          <a:p>
            <a:pPr marL="0" lvl="0" indent="0" algn="ctr" rtl="0">
              <a:spcBef>
                <a:spcPts val="0"/>
              </a:spcBef>
              <a:spcAft>
                <a:spcPts val="0"/>
              </a:spcAft>
              <a:buClr>
                <a:schemeClr val="dk1"/>
              </a:buClr>
              <a:buSzPts val="1100"/>
              <a:buFont typeface="Arial"/>
              <a:buNone/>
            </a:pPr>
            <a:r>
              <a:rPr lang="en-US" sz="2400"/>
              <a:t>The database directly addresses the primary requirements of an online bookstore by facilitating customer interactions and order processing; Enabling data-driven insights through clear organization and efficient data retrieval, optimizing inventory management and decision-making.</a:t>
            </a:r>
            <a:endParaRPr sz="2400"/>
          </a:p>
          <a:p>
            <a:pPr marL="0" lvl="0" indent="0" algn="ctr" rtl="0">
              <a:spcBef>
                <a:spcPts val="0"/>
              </a:spcBef>
              <a:spcAft>
                <a:spcPts val="0"/>
              </a:spcAft>
              <a:buClr>
                <a:schemeClr val="dk1"/>
              </a:buClr>
              <a:buSzPts val="1100"/>
              <a:buFont typeface="Arial"/>
              <a:buNone/>
            </a:pPr>
            <a:endParaRPr sz="2400"/>
          </a:p>
          <a:p>
            <a:pPr marL="0" lvl="0" indent="0" algn="ctr" rtl="0">
              <a:spcBef>
                <a:spcPts val="0"/>
              </a:spcBef>
              <a:spcAft>
                <a:spcPts val="0"/>
              </a:spcAft>
              <a:buClr>
                <a:schemeClr val="dk1"/>
              </a:buClr>
              <a:buSzPts val="4400"/>
              <a:buFont typeface="Calibri"/>
              <a:buNone/>
            </a:pPr>
            <a:r>
              <a:rPr lang="en-US" sz="2400"/>
              <a:t>•The Chapter Chaser points system fuels customer engagement.</a:t>
            </a:r>
            <a:endParaRPr sz="2400"/>
          </a:p>
        </p:txBody>
      </p:sp>
      <p:sp>
        <p:nvSpPr>
          <p:cNvPr id="179" name="Google Shape;179;p22"/>
          <p:cNvSpPr txBox="1"/>
          <p:nvPr/>
        </p:nvSpPr>
        <p:spPr>
          <a:xfrm>
            <a:off x="1847975" y="485250"/>
            <a:ext cx="8254200" cy="975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4000">
                <a:solidFill>
                  <a:schemeClr val="dk1"/>
                </a:solidFill>
                <a:latin typeface="Calibri"/>
                <a:ea typeface="Calibri"/>
                <a:cs typeface="Calibri"/>
                <a:sym typeface="Calibri"/>
              </a:rPr>
              <a:t>Benefits of the Design</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23"/>
          <p:cNvSpPr txBox="1">
            <a:spLocks noGrp="1"/>
          </p:cNvSpPr>
          <p:nvPr>
            <p:ph type="title"/>
          </p:nvPr>
        </p:nvSpPr>
        <p:spPr>
          <a:xfrm>
            <a:off x="838200" y="1906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186" name="Google Shape;186;p23"/>
          <p:cNvSpPr txBox="1">
            <a:spLocks noGrp="1"/>
          </p:cNvSpPr>
          <p:nvPr>
            <p:ph type="body" idx="1"/>
          </p:nvPr>
        </p:nvSpPr>
        <p:spPr>
          <a:xfrm>
            <a:off x="745800" y="1293575"/>
            <a:ext cx="10515600" cy="4883400"/>
          </a:xfrm>
          <a:prstGeom prst="rect">
            <a:avLst/>
          </a:prstGeom>
        </p:spPr>
        <p:txBody>
          <a:bodyPr spcFirstLastPara="1" wrap="square" lIns="91425" tIns="45700" rIns="91425" bIns="45700" anchor="t" anchorCtr="0">
            <a:noAutofit/>
          </a:bodyPr>
          <a:lstStyle/>
          <a:p>
            <a:pPr marL="457200" lvl="0" indent="-336550" algn="l" rtl="0">
              <a:spcBef>
                <a:spcPts val="1000"/>
              </a:spcBef>
              <a:spcAft>
                <a:spcPts val="0"/>
              </a:spcAft>
              <a:buSzPts val="1700"/>
              <a:buFont typeface="Calibri"/>
              <a:buChar char="•"/>
            </a:pPr>
            <a:r>
              <a:rPr lang="en-US" sz="1700"/>
              <a:t>We introduced the core components of the database, including Customers, BookInventory, Orders, and OrderItems tables, forming the foundation for effective data management.</a:t>
            </a:r>
            <a:endParaRPr sz="1700"/>
          </a:p>
          <a:p>
            <a:pPr marL="457200" lvl="0" indent="0" algn="l" rtl="0">
              <a:lnSpc>
                <a:spcPct val="50000"/>
              </a:lnSpc>
              <a:spcBef>
                <a:spcPts val="1000"/>
              </a:spcBef>
              <a:spcAft>
                <a:spcPts val="0"/>
              </a:spcAft>
              <a:buNone/>
            </a:pPr>
            <a:endParaRPr sz="1700"/>
          </a:p>
          <a:p>
            <a:pPr marL="457200" lvl="0" indent="-336550" algn="l" rtl="0">
              <a:spcBef>
                <a:spcPts val="1000"/>
              </a:spcBef>
              <a:spcAft>
                <a:spcPts val="0"/>
              </a:spcAft>
              <a:buSzPts val="1700"/>
              <a:buFont typeface="Calibri"/>
              <a:buChar char="•"/>
            </a:pPr>
            <a:r>
              <a:rPr lang="en-US" sz="1700"/>
              <a:t>Showed the critical role of primary and foreign keys in maintaining data integrity and enabling accurate relationships between tables.</a:t>
            </a:r>
            <a:endParaRPr sz="1700"/>
          </a:p>
          <a:p>
            <a:pPr marL="457200" lvl="0" indent="0" algn="l" rtl="0">
              <a:lnSpc>
                <a:spcPct val="50000"/>
              </a:lnSpc>
              <a:spcBef>
                <a:spcPts val="1000"/>
              </a:spcBef>
              <a:spcAft>
                <a:spcPts val="0"/>
              </a:spcAft>
              <a:buNone/>
            </a:pPr>
            <a:endParaRPr sz="1700"/>
          </a:p>
          <a:p>
            <a:pPr marL="457200" lvl="0" indent="-336550" algn="l" rtl="0">
              <a:spcBef>
                <a:spcPts val="1000"/>
              </a:spcBef>
              <a:spcAft>
                <a:spcPts val="0"/>
              </a:spcAft>
              <a:buSzPts val="1700"/>
              <a:buFont typeface="Calibri"/>
              <a:buChar char="•"/>
            </a:pPr>
            <a:r>
              <a:rPr lang="en-US" sz="1700"/>
              <a:t>We delved into the possibility of using aggregate functions and their application in calculating Chapter Chaser points</a:t>
            </a:r>
            <a:endParaRPr sz="1700"/>
          </a:p>
          <a:p>
            <a:pPr marL="457200" lvl="0" indent="0" algn="l" rtl="0">
              <a:lnSpc>
                <a:spcPct val="50000"/>
              </a:lnSpc>
              <a:spcBef>
                <a:spcPts val="1000"/>
              </a:spcBef>
              <a:spcAft>
                <a:spcPts val="0"/>
              </a:spcAft>
              <a:buNone/>
            </a:pPr>
            <a:endParaRPr sz="1700"/>
          </a:p>
          <a:p>
            <a:pPr marL="457200" lvl="0" indent="-336550" algn="l" rtl="0">
              <a:spcBef>
                <a:spcPts val="1000"/>
              </a:spcBef>
              <a:spcAft>
                <a:spcPts val="0"/>
              </a:spcAft>
              <a:buSzPts val="1700"/>
              <a:buFont typeface="Calibri"/>
              <a:buChar char="•"/>
            </a:pPr>
            <a:r>
              <a:rPr lang="en-US" sz="1700"/>
              <a:t>We demonstrated how DML commands, specifically the UPDATE statement, are leveraged to modify and enhance customer information including chapter chaser points based on purchase amount paid per order.</a:t>
            </a:r>
            <a:endParaRPr sz="1700"/>
          </a:p>
          <a:p>
            <a:pPr marL="0" lvl="0" indent="0" algn="l" rtl="0">
              <a:lnSpc>
                <a:spcPct val="50000"/>
              </a:lnSpc>
              <a:spcBef>
                <a:spcPts val="1000"/>
              </a:spcBef>
              <a:spcAft>
                <a:spcPts val="0"/>
              </a:spcAft>
              <a:buNone/>
            </a:pPr>
            <a:endParaRPr sz="1700"/>
          </a:p>
          <a:p>
            <a:pPr marL="457200" lvl="0" indent="-336550" algn="l" rtl="0">
              <a:spcBef>
                <a:spcPts val="1000"/>
              </a:spcBef>
              <a:spcAft>
                <a:spcPts val="0"/>
              </a:spcAft>
              <a:buSzPts val="1700"/>
              <a:buFont typeface="Calibri"/>
              <a:buChar char="•"/>
            </a:pPr>
            <a:r>
              <a:rPr lang="en-US" sz="1700"/>
              <a:t>We presented an Entity-Relationship (EER) diagram illustrating the interconnected relationships between Customers, Orders, and BookInventory.</a:t>
            </a:r>
            <a:endParaRPr sz="1700"/>
          </a:p>
          <a:p>
            <a:pPr marL="0" lvl="0" indent="0" algn="l" rtl="0">
              <a:spcBef>
                <a:spcPts val="1000"/>
              </a:spcBef>
              <a:spcAft>
                <a:spcPts val="0"/>
              </a:spcAft>
              <a:buClr>
                <a:schemeClr val="dk1"/>
              </a:buClr>
              <a:buSzPts val="1100"/>
              <a:buFont typeface="Arial"/>
              <a:buNone/>
            </a:pPr>
            <a:endParaRPr sz="1700"/>
          </a:p>
          <a:p>
            <a:pPr marL="0" lvl="0" indent="0" algn="ctr" rtl="0">
              <a:spcBef>
                <a:spcPts val="1000"/>
              </a:spcBef>
              <a:spcAft>
                <a:spcPts val="0"/>
              </a:spcAft>
              <a:buNone/>
            </a:pPr>
            <a:r>
              <a:rPr lang="en-US" sz="1700"/>
              <a:t>All of the above supports what this database design empowers Bookworm's Haven operations with a system that optimizes customer interactions and experience, order processing, and </a:t>
            </a:r>
            <a:endParaRPr sz="1700"/>
          </a:p>
          <a:p>
            <a:pPr marL="0" lvl="0" indent="0" algn="ctr" rtl="0">
              <a:spcBef>
                <a:spcPts val="1000"/>
              </a:spcBef>
              <a:spcAft>
                <a:spcPts val="0"/>
              </a:spcAft>
              <a:buNone/>
            </a:pPr>
            <a:r>
              <a:rPr lang="en-US" sz="1700"/>
              <a:t>inventory management.</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2" name="Google Shape;192;p24"/>
          <p:cNvSpPr txBox="1">
            <a:spLocks noGrp="1"/>
          </p:cNvSpPr>
          <p:nvPr>
            <p:ph type="title"/>
          </p:nvPr>
        </p:nvSpPr>
        <p:spPr>
          <a:xfrm>
            <a:off x="838200" y="60325"/>
            <a:ext cx="10515600" cy="13257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Clr>
                <a:schemeClr val="dk1"/>
              </a:buClr>
              <a:buSzPts val="1100"/>
              <a:buFont typeface="Arial"/>
              <a:buNone/>
            </a:pPr>
            <a:r>
              <a:rPr lang="en-US" sz="4000"/>
              <a:t>Evidence of Teamwork</a:t>
            </a:r>
            <a:endParaRPr sz="4000"/>
          </a:p>
        </p:txBody>
      </p:sp>
      <p:sp>
        <p:nvSpPr>
          <p:cNvPr id="193" name="Google Shape;193;p24"/>
          <p:cNvSpPr txBox="1">
            <a:spLocks noGrp="1"/>
          </p:cNvSpPr>
          <p:nvPr>
            <p:ph type="body" idx="1"/>
          </p:nvPr>
        </p:nvSpPr>
        <p:spPr>
          <a:xfrm>
            <a:off x="838200" y="1139825"/>
            <a:ext cx="10515600" cy="53793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endParaRPr sz="1450">
              <a:latin typeface="Courier New"/>
              <a:ea typeface="Courier New"/>
              <a:cs typeface="Courier New"/>
              <a:sym typeface="Courier New"/>
            </a:endParaRPr>
          </a:p>
          <a:p>
            <a:pPr marL="457200" lvl="0" indent="-349011" algn="l" rtl="0">
              <a:spcBef>
                <a:spcPts val="1000"/>
              </a:spcBef>
              <a:spcAft>
                <a:spcPts val="0"/>
              </a:spcAft>
              <a:buSzPct val="100000"/>
              <a:buFont typeface="Calibri"/>
              <a:buChar char="•"/>
            </a:pPr>
            <a:r>
              <a:rPr lang="en-US" sz="2050"/>
              <a:t>The work was split between Danielle Flynn &amp; Vanessa Miranda, each provided unique input for the tables Customers, BookInventory &amp; Orders and worked conjointly in order to ensure the project was optimised for an online bookstore. We worked together via slack and huddles to ensure we both worked collaboratively. </a:t>
            </a:r>
            <a:endParaRPr sz="2050"/>
          </a:p>
          <a:p>
            <a:pPr marL="457200" lvl="0" indent="0" algn="l" rtl="0">
              <a:spcBef>
                <a:spcPts val="1000"/>
              </a:spcBef>
              <a:spcAft>
                <a:spcPts val="0"/>
              </a:spcAft>
              <a:buNone/>
            </a:pPr>
            <a:endParaRPr sz="2050"/>
          </a:p>
          <a:p>
            <a:pPr marL="457200" lvl="0" indent="-349011" algn="l" rtl="0">
              <a:spcBef>
                <a:spcPts val="1000"/>
              </a:spcBef>
              <a:spcAft>
                <a:spcPts val="0"/>
              </a:spcAft>
              <a:buSzPct val="100000"/>
              <a:buFont typeface="Calibri"/>
              <a:buChar char="•"/>
            </a:pPr>
            <a:r>
              <a:rPr lang="en-US" sz="2050"/>
              <a:t>Vanessa created the schema, structures and chapter chasers update commands, whilst Danielle was responsible for updating the tables, testing out the commands and creating the presentation slides.</a:t>
            </a:r>
            <a:endParaRPr sz="2050"/>
          </a:p>
          <a:p>
            <a:pPr marL="0" lvl="0" indent="0" algn="l" rtl="0">
              <a:spcBef>
                <a:spcPts val="1000"/>
              </a:spcBef>
              <a:spcAft>
                <a:spcPts val="0"/>
              </a:spcAft>
              <a:buNone/>
            </a:pPr>
            <a:endParaRPr sz="2050"/>
          </a:p>
          <a:p>
            <a:pPr marL="0" lvl="0" indent="0" algn="l" rtl="0">
              <a:spcBef>
                <a:spcPts val="1000"/>
              </a:spcBef>
              <a:spcAft>
                <a:spcPts val="0"/>
              </a:spcAft>
              <a:buNone/>
            </a:pPr>
            <a:r>
              <a:rPr lang="en-US" sz="2050"/>
              <a:t>Our main challenge was  to ensure the </a:t>
            </a:r>
            <a:endParaRPr sz="2050"/>
          </a:p>
          <a:p>
            <a:pPr marL="0" lvl="0" indent="0" algn="l" rtl="0">
              <a:spcBef>
                <a:spcPts val="1000"/>
              </a:spcBef>
              <a:spcAft>
                <a:spcPts val="0"/>
              </a:spcAft>
              <a:buNone/>
            </a:pPr>
            <a:r>
              <a:rPr lang="en-US" sz="2050"/>
              <a:t>schema complied with normalization </a:t>
            </a:r>
            <a:endParaRPr sz="2050"/>
          </a:p>
          <a:p>
            <a:pPr marL="0" lvl="0" indent="0" algn="l" rtl="0">
              <a:spcBef>
                <a:spcPts val="1000"/>
              </a:spcBef>
              <a:spcAft>
                <a:spcPts val="0"/>
              </a:spcAft>
              <a:buNone/>
            </a:pPr>
            <a:r>
              <a:rPr lang="en-US" sz="2050"/>
              <a:t>rules and to implement a system to </a:t>
            </a:r>
            <a:endParaRPr sz="2050"/>
          </a:p>
          <a:p>
            <a:pPr marL="0" lvl="0" indent="0" algn="l" rtl="0">
              <a:spcBef>
                <a:spcPts val="1000"/>
              </a:spcBef>
              <a:spcAft>
                <a:spcPts val="0"/>
              </a:spcAft>
              <a:buNone/>
            </a:pPr>
            <a:r>
              <a:rPr lang="en-US" sz="2050"/>
              <a:t>automate the update of points for </a:t>
            </a:r>
            <a:endParaRPr sz="2050"/>
          </a:p>
          <a:p>
            <a:pPr marL="0" lvl="0" indent="0" algn="l" rtl="0">
              <a:spcBef>
                <a:spcPts val="1000"/>
              </a:spcBef>
              <a:spcAft>
                <a:spcPts val="0"/>
              </a:spcAft>
              <a:buNone/>
            </a:pPr>
            <a:r>
              <a:rPr lang="en-US" sz="2050"/>
              <a:t>chapter chasers. During a call which </a:t>
            </a:r>
            <a:endParaRPr sz="2050"/>
          </a:p>
          <a:p>
            <a:pPr marL="0" lvl="0" indent="0" algn="l" rtl="0">
              <a:spcBef>
                <a:spcPts val="1000"/>
              </a:spcBef>
              <a:spcAft>
                <a:spcPts val="0"/>
              </a:spcAft>
              <a:buNone/>
            </a:pPr>
            <a:r>
              <a:rPr lang="en-US" sz="2050"/>
              <a:t>lasted over 2h on the 14th of august.</a:t>
            </a:r>
            <a:endParaRPr sz="2050"/>
          </a:p>
          <a:p>
            <a:pPr marL="0" lvl="0" indent="0" algn="l" rtl="0">
              <a:spcBef>
                <a:spcPts val="1000"/>
              </a:spcBef>
              <a:spcAft>
                <a:spcPts val="0"/>
              </a:spcAft>
              <a:buNone/>
            </a:pPr>
            <a:r>
              <a:rPr lang="en-US" sz="2050"/>
              <a:t>the main points were discussed and </a:t>
            </a:r>
            <a:endParaRPr sz="2050"/>
          </a:p>
          <a:p>
            <a:pPr marL="0" lvl="0" indent="0" algn="l" rtl="0">
              <a:spcBef>
                <a:spcPts val="1000"/>
              </a:spcBef>
              <a:spcAft>
                <a:spcPts val="0"/>
              </a:spcAft>
              <a:buNone/>
            </a:pPr>
            <a:r>
              <a:rPr lang="en-US" sz="2050"/>
              <a:t>after 3 different schemas, we came up with the winner code for our project.</a:t>
            </a:r>
            <a:endParaRPr sz="3400"/>
          </a:p>
        </p:txBody>
      </p:sp>
      <p:pic>
        <p:nvPicPr>
          <p:cNvPr id="194" name="Google Shape;194;p24"/>
          <p:cNvPicPr preferRelativeResize="0"/>
          <p:nvPr/>
        </p:nvPicPr>
        <p:blipFill>
          <a:blip r:embed="rId3">
            <a:alphaModFix/>
          </a:blip>
          <a:stretch>
            <a:fillRect/>
          </a:stretch>
        </p:blipFill>
        <p:spPr>
          <a:xfrm>
            <a:off x="5133963" y="3148188"/>
            <a:ext cx="7058025" cy="267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5" name="Google Shape;95;p14"/>
          <p:cNvSpPr txBox="1">
            <a:spLocks noGrp="1"/>
          </p:cNvSpPr>
          <p:nvPr>
            <p:ph type="title"/>
          </p:nvPr>
        </p:nvSpPr>
        <p:spPr>
          <a:xfrm>
            <a:off x="673925" y="365125"/>
            <a:ext cx="10515600" cy="13257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Clr>
                <a:schemeClr val="dk1"/>
              </a:buClr>
              <a:buSzPts val="1100"/>
              <a:buFont typeface="Arial"/>
              <a:buNone/>
            </a:pPr>
            <a:r>
              <a:rPr lang="en-US" sz="3500" b="1"/>
              <a:t>Scenario Introduction: Building a Database Solution </a:t>
            </a:r>
            <a:endParaRPr sz="3500" b="1"/>
          </a:p>
          <a:p>
            <a:pPr marL="0" lvl="0" indent="0" algn="ctr" rtl="0">
              <a:spcBef>
                <a:spcPts val="1000"/>
              </a:spcBef>
              <a:spcAft>
                <a:spcPts val="0"/>
              </a:spcAft>
              <a:buClr>
                <a:schemeClr val="dk1"/>
              </a:buClr>
              <a:buSzPts val="1100"/>
              <a:buFont typeface="Arial"/>
              <a:buNone/>
            </a:pPr>
            <a:r>
              <a:rPr lang="en-US" sz="3500" b="1"/>
              <a:t>for Bookworm’s Haven Scenario</a:t>
            </a:r>
            <a:endParaRPr sz="3500"/>
          </a:p>
        </p:txBody>
      </p:sp>
      <p:sp>
        <p:nvSpPr>
          <p:cNvPr id="96" name="Google Shape;96;p14"/>
          <p:cNvSpPr txBox="1">
            <a:spLocks noGrp="1"/>
          </p:cNvSpPr>
          <p:nvPr>
            <p:ph type="body" idx="1"/>
          </p:nvPr>
        </p:nvSpPr>
        <p:spPr>
          <a:xfrm>
            <a:off x="838200" y="1825625"/>
            <a:ext cx="10434300" cy="4724400"/>
          </a:xfrm>
          <a:prstGeom prst="rect">
            <a:avLst/>
          </a:prstGeom>
        </p:spPr>
        <p:txBody>
          <a:bodyPr spcFirstLastPara="1" wrap="square" lIns="91425" tIns="45700" rIns="91425" bIns="45700" anchor="t" anchorCtr="0">
            <a:normAutofit fontScale="55000" lnSpcReduction="20000"/>
          </a:bodyPr>
          <a:lstStyle/>
          <a:p>
            <a:pPr marL="0" lvl="0" indent="0" algn="l" rtl="0">
              <a:spcBef>
                <a:spcPts val="1000"/>
              </a:spcBef>
              <a:spcAft>
                <a:spcPts val="0"/>
              </a:spcAft>
              <a:buNone/>
            </a:pPr>
            <a:r>
              <a:rPr lang="en-US" sz="3391"/>
              <a:t>Welcome to the presentation on the database solution designed and implemented for Bookworm’s Haven. In this presentation, we’ll explore how we’ve structured the database to manage online book inventory, customer details, and order processing. </a:t>
            </a:r>
            <a:endParaRPr sz="3391"/>
          </a:p>
          <a:p>
            <a:pPr marL="0" lvl="0" indent="0" algn="ctr" rtl="0">
              <a:spcBef>
                <a:spcPts val="1000"/>
              </a:spcBef>
              <a:spcAft>
                <a:spcPts val="0"/>
              </a:spcAft>
              <a:buNone/>
            </a:pPr>
            <a:endParaRPr sz="3391"/>
          </a:p>
          <a:p>
            <a:pPr marL="0" lvl="0" indent="0" algn="ctr" rtl="0">
              <a:spcBef>
                <a:spcPts val="1000"/>
              </a:spcBef>
              <a:spcAft>
                <a:spcPts val="0"/>
              </a:spcAft>
              <a:buNone/>
            </a:pPr>
            <a:r>
              <a:rPr lang="en-US" sz="3391"/>
              <a:t>We’ve been hired by Bookworm’s Haven to assist with their inventory management.Our quest was to design and implement a database system using SQL to help them keep track of their books,customers and order. Bookworm’s Haven has provided us with the following requirements to create….</a:t>
            </a:r>
            <a:endParaRPr sz="3391"/>
          </a:p>
          <a:p>
            <a:pPr marL="0" lvl="0" indent="0" algn="ctr" rtl="0">
              <a:spcBef>
                <a:spcPts val="1000"/>
              </a:spcBef>
              <a:spcAft>
                <a:spcPts val="0"/>
              </a:spcAft>
              <a:buNone/>
            </a:pPr>
            <a:endParaRPr sz="3050"/>
          </a:p>
          <a:p>
            <a:pPr marL="0" lvl="0" indent="0" algn="l" rtl="0">
              <a:lnSpc>
                <a:spcPct val="100000"/>
              </a:lnSpc>
              <a:spcBef>
                <a:spcPts val="1000"/>
              </a:spcBef>
              <a:spcAft>
                <a:spcPts val="0"/>
              </a:spcAft>
              <a:buNone/>
            </a:pPr>
            <a:r>
              <a:rPr lang="en-US" sz="2776"/>
              <a:t>1. Book Inventory Management: Store information about the books. We need to store each book's title, author, genre, publication year and price.</a:t>
            </a:r>
            <a:endParaRPr sz="2776"/>
          </a:p>
          <a:p>
            <a:pPr marL="0" lvl="0" indent="0" algn="l" rtl="0">
              <a:lnSpc>
                <a:spcPct val="100000"/>
              </a:lnSpc>
              <a:spcBef>
                <a:spcPts val="1000"/>
              </a:spcBef>
              <a:spcAft>
                <a:spcPts val="0"/>
              </a:spcAft>
              <a:buNone/>
            </a:pPr>
            <a:r>
              <a:rPr lang="en-US" sz="2776"/>
              <a:t>2. Customer Management: Store customer details. For each customer, we need to store their full name, email address and phone number.</a:t>
            </a:r>
            <a:endParaRPr sz="2776"/>
          </a:p>
          <a:p>
            <a:pPr marL="0" lvl="0" indent="0" algn="l" rtl="0">
              <a:lnSpc>
                <a:spcPct val="100000"/>
              </a:lnSpc>
              <a:spcBef>
                <a:spcPts val="1000"/>
              </a:spcBef>
              <a:spcAft>
                <a:spcPts val="0"/>
              </a:spcAft>
              <a:buNone/>
            </a:pPr>
            <a:r>
              <a:rPr lang="en-US" sz="2776"/>
              <a:t>3. Chapter Chaser Membership: Bookworm’s Haven also allows customers to sign up for their membership and become a Chapter Chaser allowing them to collect points with every purchase. We need to know if the customer is a Chapter Chaser or not.</a:t>
            </a:r>
            <a:endParaRPr sz="2776"/>
          </a:p>
          <a:p>
            <a:pPr marL="0" lvl="0" indent="0" algn="l" rtl="0">
              <a:lnSpc>
                <a:spcPct val="100000"/>
              </a:lnSpc>
              <a:spcBef>
                <a:spcPts val="1000"/>
              </a:spcBef>
              <a:spcAft>
                <a:spcPts val="0"/>
              </a:spcAft>
              <a:buNone/>
            </a:pPr>
            <a:r>
              <a:rPr lang="en-US" sz="2776"/>
              <a:t>4. Order Management: Store information about each order including which customer placed it, the books ordered and the total amount paid.</a:t>
            </a:r>
            <a:endParaRPr sz="4326"/>
          </a:p>
          <a:p>
            <a:pPr marL="0" lvl="0" indent="0" algn="ctr" rtl="0">
              <a:spcBef>
                <a:spcPts val="1000"/>
              </a:spcBef>
              <a:spcAft>
                <a:spcPts val="0"/>
              </a:spcAft>
              <a:buNone/>
            </a:pPr>
            <a:endParaRPr sz="22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Step 1 - Relational Database Schema</a:t>
            </a:r>
            <a:endParaRPr/>
          </a:p>
        </p:txBody>
      </p:sp>
      <p:sp>
        <p:nvSpPr>
          <p:cNvPr id="103" name="Google Shape;103;p15"/>
          <p:cNvSpPr txBox="1">
            <a:spLocks noGrp="1"/>
          </p:cNvSpPr>
          <p:nvPr>
            <p:ph type="body" idx="1"/>
          </p:nvPr>
        </p:nvSpPr>
        <p:spPr>
          <a:xfrm>
            <a:off x="762000" y="1216025"/>
            <a:ext cx="10567800" cy="5590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2400"/>
              <a:t>Using the DDL Command ‘CREATE’, we created the main database Bookhavenshop. </a:t>
            </a:r>
            <a:endParaRPr sz="2400"/>
          </a:p>
          <a:p>
            <a:pPr marL="0" lvl="0" indent="0" algn="l" rtl="0">
              <a:lnSpc>
                <a:spcPct val="90000"/>
              </a:lnSpc>
              <a:spcBef>
                <a:spcPts val="0"/>
              </a:spcBef>
              <a:spcAft>
                <a:spcPts val="0"/>
              </a:spcAft>
              <a:buClr>
                <a:schemeClr val="dk1"/>
              </a:buClr>
              <a:buSzPts val="2800"/>
              <a:buNone/>
            </a:pPr>
            <a:endParaRPr sz="1000"/>
          </a:p>
          <a:p>
            <a:pPr marL="457200" lvl="0" indent="-320675" algn="l" rtl="0">
              <a:lnSpc>
                <a:spcPct val="100000"/>
              </a:lnSpc>
              <a:spcBef>
                <a:spcPts val="0"/>
              </a:spcBef>
              <a:spcAft>
                <a:spcPts val="0"/>
              </a:spcAft>
              <a:buSzPts val="1450"/>
              <a:buFont typeface="Calibri"/>
              <a:buChar char="•"/>
            </a:pPr>
            <a:r>
              <a:rPr lang="en-US" sz="1450"/>
              <a:t>In order to ensure our tables were then created in that specific database, we added the DDL </a:t>
            </a:r>
            <a:endParaRPr sz="1450"/>
          </a:p>
          <a:p>
            <a:pPr marL="457200" lvl="0" indent="0" algn="l" rtl="0">
              <a:lnSpc>
                <a:spcPct val="100000"/>
              </a:lnSpc>
              <a:spcBef>
                <a:spcPts val="0"/>
              </a:spcBef>
              <a:spcAft>
                <a:spcPts val="0"/>
              </a:spcAft>
              <a:buNone/>
            </a:pPr>
            <a:r>
              <a:rPr lang="en-US" sz="1450"/>
              <a:t>command ‘USE ‘</a:t>
            </a:r>
            <a:endParaRPr sz="2400"/>
          </a:p>
          <a:p>
            <a:pPr marL="457200" lvl="0" indent="-320675" algn="l" rtl="0">
              <a:lnSpc>
                <a:spcPct val="100000"/>
              </a:lnSpc>
              <a:spcBef>
                <a:spcPts val="0"/>
              </a:spcBef>
              <a:spcAft>
                <a:spcPts val="0"/>
              </a:spcAft>
              <a:buSzPts val="1450"/>
              <a:buFont typeface="Calibri"/>
              <a:buChar char="•"/>
            </a:pPr>
            <a:r>
              <a:rPr lang="en-US" sz="1450"/>
              <a:t>Using the command ‘CREATE’ again we designed a schema which reflects the main </a:t>
            </a:r>
            <a:endParaRPr sz="1450"/>
          </a:p>
          <a:p>
            <a:pPr marL="457200" lvl="0" indent="0" algn="l" rtl="0">
              <a:lnSpc>
                <a:spcPct val="100000"/>
              </a:lnSpc>
              <a:spcBef>
                <a:spcPts val="0"/>
              </a:spcBef>
              <a:spcAft>
                <a:spcPts val="0"/>
              </a:spcAft>
              <a:buNone/>
            </a:pPr>
            <a:r>
              <a:rPr lang="en-US" sz="1450"/>
              <a:t>components of the bookstore's operations: customers, bookinventory, orders, and order items</a:t>
            </a:r>
            <a:r>
              <a:rPr lang="en-US" sz="1450">
                <a:latin typeface="Arial"/>
                <a:ea typeface="Arial"/>
                <a:cs typeface="Arial"/>
                <a:sym typeface="Arial"/>
              </a:rPr>
              <a:t>.</a:t>
            </a:r>
            <a:endParaRPr sz="1450">
              <a:latin typeface="Arial"/>
              <a:ea typeface="Arial"/>
              <a:cs typeface="Arial"/>
              <a:sym typeface="Arial"/>
            </a:endParaRPr>
          </a:p>
          <a:p>
            <a:pPr marL="457200" lvl="0" indent="0" algn="l" rtl="0">
              <a:lnSpc>
                <a:spcPct val="100000"/>
              </a:lnSpc>
              <a:spcBef>
                <a:spcPts val="0"/>
              </a:spcBef>
              <a:spcAft>
                <a:spcPts val="0"/>
              </a:spcAft>
              <a:buNone/>
            </a:pPr>
            <a:endParaRPr sz="1450">
              <a:latin typeface="Arial"/>
              <a:ea typeface="Arial"/>
              <a:cs typeface="Arial"/>
              <a:sym typeface="Arial"/>
            </a:endParaRPr>
          </a:p>
          <a:p>
            <a:pPr marL="457200" lvl="0" indent="0" algn="l" rtl="0">
              <a:lnSpc>
                <a:spcPct val="90000"/>
              </a:lnSpc>
              <a:spcBef>
                <a:spcPts val="0"/>
              </a:spcBef>
              <a:spcAft>
                <a:spcPts val="0"/>
              </a:spcAft>
              <a:buNone/>
            </a:pPr>
            <a:endParaRPr sz="1450">
              <a:latin typeface="Arial"/>
              <a:ea typeface="Arial"/>
              <a:cs typeface="Arial"/>
              <a:sym typeface="Arial"/>
            </a:endParaRPr>
          </a:p>
          <a:p>
            <a:pPr marL="0" lvl="0" indent="0" algn="l" rtl="0">
              <a:lnSpc>
                <a:spcPct val="90000"/>
              </a:lnSpc>
              <a:spcBef>
                <a:spcPts val="0"/>
              </a:spcBef>
              <a:spcAft>
                <a:spcPts val="0"/>
              </a:spcAft>
              <a:buNone/>
            </a:pPr>
            <a:endParaRPr sz="1300"/>
          </a:p>
          <a:p>
            <a:pPr marL="0" lvl="0" indent="0" algn="l" rtl="0">
              <a:lnSpc>
                <a:spcPct val="90000"/>
              </a:lnSpc>
              <a:spcBef>
                <a:spcPts val="0"/>
              </a:spcBef>
              <a:spcAft>
                <a:spcPts val="0"/>
              </a:spcAft>
              <a:buNone/>
            </a:pPr>
            <a:endParaRPr sz="2500"/>
          </a:p>
          <a:p>
            <a:pPr marL="0" lvl="0" indent="0" algn="l" rtl="0">
              <a:lnSpc>
                <a:spcPct val="90000"/>
              </a:lnSpc>
              <a:spcBef>
                <a:spcPts val="0"/>
              </a:spcBef>
              <a:spcAft>
                <a:spcPts val="0"/>
              </a:spcAft>
              <a:buNone/>
            </a:pPr>
            <a:endParaRPr sz="2500"/>
          </a:p>
          <a:p>
            <a:pPr marL="0" lvl="0" indent="0" algn="l" rtl="0">
              <a:lnSpc>
                <a:spcPct val="90000"/>
              </a:lnSpc>
              <a:spcBef>
                <a:spcPts val="0"/>
              </a:spcBef>
              <a:spcAft>
                <a:spcPts val="0"/>
              </a:spcAft>
              <a:buNone/>
            </a:pPr>
            <a:endParaRPr sz="1250">
              <a:latin typeface="Arial"/>
              <a:ea typeface="Arial"/>
              <a:cs typeface="Arial"/>
              <a:sym typeface="Arial"/>
            </a:endParaRPr>
          </a:p>
          <a:p>
            <a:pPr marL="0" lvl="0" indent="0" algn="l" rtl="0">
              <a:lnSpc>
                <a:spcPct val="90000"/>
              </a:lnSpc>
              <a:spcBef>
                <a:spcPts val="0"/>
              </a:spcBef>
              <a:spcAft>
                <a:spcPts val="0"/>
              </a:spcAft>
              <a:buNone/>
            </a:pPr>
            <a:endParaRPr sz="1250">
              <a:latin typeface="Arial"/>
              <a:ea typeface="Arial"/>
              <a:cs typeface="Arial"/>
              <a:sym typeface="Arial"/>
            </a:endParaRPr>
          </a:p>
          <a:p>
            <a:pPr marL="0" lvl="0" indent="0" algn="l" rtl="0">
              <a:lnSpc>
                <a:spcPct val="90000"/>
              </a:lnSpc>
              <a:spcBef>
                <a:spcPts val="0"/>
              </a:spcBef>
              <a:spcAft>
                <a:spcPts val="0"/>
              </a:spcAft>
              <a:buNone/>
            </a:pPr>
            <a:endParaRPr sz="1250"/>
          </a:p>
          <a:p>
            <a:pPr marL="0" lvl="0" indent="0" algn="l" rtl="0">
              <a:lnSpc>
                <a:spcPct val="90000"/>
              </a:lnSpc>
              <a:spcBef>
                <a:spcPts val="0"/>
              </a:spcBef>
              <a:spcAft>
                <a:spcPts val="0"/>
              </a:spcAft>
              <a:buNone/>
            </a:pPr>
            <a:r>
              <a:rPr lang="en-US" sz="1450"/>
              <a:t>The tables above hold information about customers and books within </a:t>
            </a:r>
            <a:endParaRPr sz="1450"/>
          </a:p>
          <a:p>
            <a:pPr marL="0" lvl="0" indent="0" algn="l" rtl="0">
              <a:lnSpc>
                <a:spcPct val="90000"/>
              </a:lnSpc>
              <a:spcBef>
                <a:spcPts val="0"/>
              </a:spcBef>
              <a:spcAft>
                <a:spcPts val="0"/>
              </a:spcAft>
              <a:buClr>
                <a:schemeClr val="dk1"/>
              </a:buClr>
              <a:buSzPts val="1100"/>
              <a:buFont typeface="Arial"/>
              <a:buNone/>
            </a:pPr>
            <a:r>
              <a:rPr lang="en-US" sz="1450"/>
              <a:t>the store’s inventory.</a:t>
            </a:r>
            <a:endParaRPr sz="1450"/>
          </a:p>
          <a:p>
            <a:pPr marL="0" lvl="0" indent="0" algn="l" rtl="0">
              <a:lnSpc>
                <a:spcPct val="90000"/>
              </a:lnSpc>
              <a:spcBef>
                <a:spcPts val="0"/>
              </a:spcBef>
              <a:spcAft>
                <a:spcPts val="0"/>
              </a:spcAft>
              <a:buNone/>
            </a:pPr>
            <a:endParaRPr sz="1250">
              <a:latin typeface="Courier New"/>
              <a:ea typeface="Courier New"/>
              <a:cs typeface="Courier New"/>
              <a:sym typeface="Courier New"/>
            </a:endParaRPr>
          </a:p>
          <a:p>
            <a:pPr marL="0" lvl="0" indent="0" algn="l" rtl="0">
              <a:lnSpc>
                <a:spcPct val="90000"/>
              </a:lnSpc>
              <a:spcBef>
                <a:spcPts val="0"/>
              </a:spcBef>
              <a:spcAft>
                <a:spcPts val="0"/>
              </a:spcAft>
              <a:buNone/>
            </a:pPr>
            <a:endParaRPr sz="1250">
              <a:latin typeface="Arial"/>
              <a:ea typeface="Arial"/>
              <a:cs typeface="Arial"/>
              <a:sym typeface="Arial"/>
            </a:endParaRPr>
          </a:p>
          <a:p>
            <a:pPr marL="0" lvl="0" indent="0" algn="l" rtl="0">
              <a:lnSpc>
                <a:spcPct val="90000"/>
              </a:lnSpc>
              <a:spcBef>
                <a:spcPts val="0"/>
              </a:spcBef>
              <a:spcAft>
                <a:spcPts val="0"/>
              </a:spcAft>
              <a:buNone/>
            </a:pPr>
            <a:endParaRPr sz="1250">
              <a:latin typeface="Arial"/>
              <a:ea typeface="Arial"/>
              <a:cs typeface="Arial"/>
              <a:sym typeface="Arial"/>
            </a:endParaRPr>
          </a:p>
        </p:txBody>
      </p:sp>
      <p:sp>
        <p:nvSpPr>
          <p:cNvPr id="104" name="Google Shape;104;p15"/>
          <p:cNvSpPr txBox="1"/>
          <p:nvPr/>
        </p:nvSpPr>
        <p:spPr>
          <a:xfrm>
            <a:off x="5697900" y="5143500"/>
            <a:ext cx="4301700" cy="1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5" name="Google Shape;105;p15"/>
          <p:cNvPicPr preferRelativeResize="0"/>
          <p:nvPr/>
        </p:nvPicPr>
        <p:blipFill>
          <a:blip r:embed="rId3">
            <a:alphaModFix/>
          </a:blip>
          <a:stretch>
            <a:fillRect/>
          </a:stretch>
        </p:blipFill>
        <p:spPr>
          <a:xfrm>
            <a:off x="8993400" y="1718050"/>
            <a:ext cx="1847050" cy="1014850"/>
          </a:xfrm>
          <a:prstGeom prst="rect">
            <a:avLst/>
          </a:prstGeom>
          <a:noFill/>
          <a:ln>
            <a:noFill/>
          </a:ln>
        </p:spPr>
      </p:pic>
      <p:pic>
        <p:nvPicPr>
          <p:cNvPr id="106" name="Google Shape;106;p15"/>
          <p:cNvPicPr preferRelativeResize="0"/>
          <p:nvPr/>
        </p:nvPicPr>
        <p:blipFill>
          <a:blip r:embed="rId4">
            <a:alphaModFix/>
          </a:blip>
          <a:stretch>
            <a:fillRect/>
          </a:stretch>
        </p:blipFill>
        <p:spPr>
          <a:xfrm>
            <a:off x="3632975" y="2766150"/>
            <a:ext cx="2288175" cy="1501850"/>
          </a:xfrm>
          <a:prstGeom prst="rect">
            <a:avLst/>
          </a:prstGeom>
          <a:noFill/>
          <a:ln>
            <a:noFill/>
          </a:ln>
        </p:spPr>
      </p:pic>
      <p:pic>
        <p:nvPicPr>
          <p:cNvPr id="107" name="Google Shape;107;p15"/>
          <p:cNvPicPr preferRelativeResize="0"/>
          <p:nvPr/>
        </p:nvPicPr>
        <p:blipFill>
          <a:blip r:embed="rId5">
            <a:alphaModFix/>
          </a:blip>
          <a:stretch>
            <a:fillRect/>
          </a:stretch>
        </p:blipFill>
        <p:spPr>
          <a:xfrm>
            <a:off x="708846" y="2766150"/>
            <a:ext cx="2720155" cy="1501850"/>
          </a:xfrm>
          <a:prstGeom prst="rect">
            <a:avLst/>
          </a:prstGeom>
          <a:noFill/>
          <a:ln>
            <a:noFill/>
          </a:ln>
        </p:spPr>
      </p:pic>
      <p:sp>
        <p:nvSpPr>
          <p:cNvPr id="108" name="Google Shape;108;p15"/>
          <p:cNvSpPr txBox="1"/>
          <p:nvPr/>
        </p:nvSpPr>
        <p:spPr>
          <a:xfrm>
            <a:off x="2505025" y="4794250"/>
            <a:ext cx="3542100" cy="189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50">
                <a:solidFill>
                  <a:schemeClr val="dk1"/>
                </a:solidFill>
                <a:latin typeface="Calibri"/>
                <a:ea typeface="Calibri"/>
                <a:cs typeface="Calibri"/>
                <a:sym typeface="Calibri"/>
              </a:rPr>
              <a:t>Separate tables for “orders” and “orderitems” allows for a more efficient and normalized database</a:t>
            </a:r>
            <a:endParaRPr sz="135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US" sz="1350">
                <a:solidFill>
                  <a:schemeClr val="dk1"/>
                </a:solidFill>
                <a:latin typeface="Calibri"/>
                <a:ea typeface="Calibri"/>
                <a:cs typeface="Calibri"/>
                <a:sym typeface="Calibri"/>
              </a:rPr>
              <a:t>structure reducing data redundancy, we can easily expand or modify the order management system, avoid duplicating book data for each order and it makes it easier to write queries and generate reports</a:t>
            </a:r>
            <a:endParaRPr sz="1500">
              <a:latin typeface="Calibri"/>
              <a:ea typeface="Calibri"/>
              <a:cs typeface="Calibri"/>
              <a:sym typeface="Calibri"/>
            </a:endParaRPr>
          </a:p>
        </p:txBody>
      </p:sp>
      <p:pic>
        <p:nvPicPr>
          <p:cNvPr id="109" name="Google Shape;109;p15"/>
          <p:cNvPicPr preferRelativeResize="0"/>
          <p:nvPr/>
        </p:nvPicPr>
        <p:blipFill>
          <a:blip r:embed="rId6">
            <a:alphaModFix/>
          </a:blip>
          <a:stretch>
            <a:fillRect/>
          </a:stretch>
        </p:blipFill>
        <p:spPr>
          <a:xfrm>
            <a:off x="6126725" y="4137300"/>
            <a:ext cx="4010600" cy="2556550"/>
          </a:xfrm>
          <a:prstGeom prst="rect">
            <a:avLst/>
          </a:prstGeom>
          <a:noFill/>
          <a:ln>
            <a:noFill/>
          </a:ln>
        </p:spPr>
      </p:pic>
      <p:sp>
        <p:nvSpPr>
          <p:cNvPr id="110" name="Google Shape;110;p15"/>
          <p:cNvSpPr txBox="1"/>
          <p:nvPr/>
        </p:nvSpPr>
        <p:spPr>
          <a:xfrm>
            <a:off x="6272800" y="3342525"/>
            <a:ext cx="4168200" cy="400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450">
                <a:solidFill>
                  <a:schemeClr val="dk1"/>
                </a:solidFill>
                <a:latin typeface="Calibri"/>
                <a:ea typeface="Calibri"/>
                <a:cs typeface="Calibri"/>
                <a:sym typeface="Calibri"/>
              </a:rPr>
              <a:t>The tables below holds client’s orders information.</a:t>
            </a:r>
            <a:r>
              <a:rPr lang="en-US" sz="1450">
                <a:solidFill>
                  <a:schemeClr val="dk1"/>
                </a:solidFill>
              </a:rPr>
              <a:t> </a:t>
            </a:r>
            <a:endParaRPr sz="1600">
              <a:latin typeface="Calibri"/>
              <a:ea typeface="Calibri"/>
              <a:cs typeface="Calibri"/>
              <a:sym typeface="Calibri"/>
            </a:endParaRPr>
          </a:p>
        </p:txBody>
      </p:sp>
      <p:sp>
        <p:nvSpPr>
          <p:cNvPr id="111" name="Google Shape;111;p15"/>
          <p:cNvSpPr/>
          <p:nvPr/>
        </p:nvSpPr>
        <p:spPr>
          <a:xfrm>
            <a:off x="7884650" y="3757525"/>
            <a:ext cx="287400" cy="334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10800000">
            <a:off x="3141600" y="4015650"/>
            <a:ext cx="287400" cy="334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8" name="Google Shape;118;p16"/>
          <p:cNvSpPr txBox="1">
            <a:spLocks noGrp="1"/>
          </p:cNvSpPr>
          <p:nvPr>
            <p:ph type="title"/>
          </p:nvPr>
        </p:nvSpPr>
        <p:spPr>
          <a:xfrm>
            <a:off x="838200" y="603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Step 2 - Primary and Foreign Keys</a:t>
            </a:r>
            <a:endParaRPr/>
          </a:p>
        </p:txBody>
      </p:sp>
      <p:sp>
        <p:nvSpPr>
          <p:cNvPr id="119" name="Google Shape;119;p16"/>
          <p:cNvSpPr txBox="1">
            <a:spLocks noGrp="1"/>
          </p:cNvSpPr>
          <p:nvPr>
            <p:ph type="body" idx="1"/>
          </p:nvPr>
        </p:nvSpPr>
        <p:spPr>
          <a:xfrm>
            <a:off x="609600" y="1148025"/>
            <a:ext cx="10515600" cy="4457400"/>
          </a:xfrm>
          <a:prstGeom prst="rect">
            <a:avLst/>
          </a:prstGeom>
        </p:spPr>
        <p:txBody>
          <a:bodyPr spcFirstLastPara="1" wrap="square" lIns="91425" tIns="45700" rIns="91425" bIns="45700" anchor="t" anchorCtr="0">
            <a:normAutofit fontScale="47500" lnSpcReduction="10000"/>
          </a:bodyPr>
          <a:lstStyle/>
          <a:p>
            <a:pPr marL="0" lvl="0" indent="0" algn="ctr" rtl="0">
              <a:spcBef>
                <a:spcPts val="0"/>
              </a:spcBef>
              <a:spcAft>
                <a:spcPts val="0"/>
              </a:spcAft>
              <a:buClr>
                <a:schemeClr val="dk1"/>
              </a:buClr>
              <a:buSzPts val="523"/>
              <a:buFont typeface="Arial"/>
              <a:buNone/>
            </a:pPr>
            <a:r>
              <a:rPr lang="en-US" sz="4560"/>
              <a:t>In a relational database, keys play a fundamental role in maintaining data integrity, ensuring accurate relationships between tables, and enabling efficient data retrieval.</a:t>
            </a:r>
            <a:r>
              <a:rPr lang="en-US" sz="2610"/>
              <a:t> </a:t>
            </a:r>
            <a:endParaRPr sz="2610">
              <a:solidFill>
                <a:srgbClr val="000000"/>
              </a:solidFill>
            </a:endParaRPr>
          </a:p>
          <a:p>
            <a:pPr marL="0" lvl="0" indent="0" algn="ctr" rtl="0">
              <a:lnSpc>
                <a:spcPct val="100000"/>
              </a:lnSpc>
              <a:spcBef>
                <a:spcPts val="0"/>
              </a:spcBef>
              <a:spcAft>
                <a:spcPts val="0"/>
              </a:spcAft>
              <a:buNone/>
            </a:pPr>
            <a:endParaRPr sz="2010">
              <a:solidFill>
                <a:srgbClr val="000000"/>
              </a:solidFill>
            </a:endParaRPr>
          </a:p>
          <a:p>
            <a:pPr marL="0" lvl="0" indent="0" algn="l" rtl="0">
              <a:lnSpc>
                <a:spcPct val="100000"/>
              </a:lnSpc>
              <a:spcBef>
                <a:spcPts val="0"/>
              </a:spcBef>
              <a:spcAft>
                <a:spcPts val="0"/>
              </a:spcAft>
              <a:buClr>
                <a:schemeClr val="dk1"/>
              </a:buClr>
              <a:buSzPct val="35941"/>
              <a:buFont typeface="Arial"/>
              <a:buNone/>
            </a:pPr>
            <a:r>
              <a:rPr lang="en-US" sz="3060"/>
              <a:t>In our database, primary keys are applied to the following tables:</a:t>
            </a:r>
            <a:endParaRPr sz="3060"/>
          </a:p>
          <a:p>
            <a:pPr marL="457200" lvl="0" indent="-320913" algn="l" rtl="0">
              <a:lnSpc>
                <a:spcPct val="100000"/>
              </a:lnSpc>
              <a:spcBef>
                <a:spcPts val="0"/>
              </a:spcBef>
              <a:spcAft>
                <a:spcPts val="0"/>
              </a:spcAft>
              <a:buSzPct val="100000"/>
              <a:buFont typeface="Calibri"/>
              <a:buChar char="•"/>
            </a:pPr>
            <a:r>
              <a:rPr lang="en-US" sz="3060"/>
              <a:t>Customers: customer_id (primary key) Uniquely identifies each customer. Crucial for managing customer-specific data, including orders and points.</a:t>
            </a:r>
            <a:endParaRPr sz="3060"/>
          </a:p>
          <a:p>
            <a:pPr marL="457200" lvl="0" indent="-320913" algn="l" rtl="0">
              <a:lnSpc>
                <a:spcPct val="100000"/>
              </a:lnSpc>
              <a:spcBef>
                <a:spcPts val="0"/>
              </a:spcBef>
              <a:spcAft>
                <a:spcPts val="0"/>
              </a:spcAft>
              <a:buSzPct val="100000"/>
              <a:buFont typeface="Calibri"/>
              <a:buChar char="•"/>
            </a:pPr>
            <a:r>
              <a:rPr lang="en-US" sz="3060"/>
              <a:t>BookInventory: book_id (primary key) Ensures each book in the inventory is uniquely identified, allowing easy tracking and management.</a:t>
            </a:r>
            <a:endParaRPr sz="3060"/>
          </a:p>
          <a:p>
            <a:pPr marL="457200" lvl="0" indent="-320913" algn="l" rtl="0">
              <a:lnSpc>
                <a:spcPct val="100000"/>
              </a:lnSpc>
              <a:spcBef>
                <a:spcPts val="0"/>
              </a:spcBef>
              <a:spcAft>
                <a:spcPts val="0"/>
              </a:spcAft>
              <a:buSzPct val="100000"/>
              <a:buFont typeface="Calibri"/>
              <a:buChar char="•"/>
            </a:pPr>
            <a:r>
              <a:rPr lang="en-US" sz="3060"/>
              <a:t>Orders: order_id (primary key) Provides an unique identifier for each order, enabling efficient order tracking and management.</a:t>
            </a:r>
            <a:endParaRPr sz="3060"/>
          </a:p>
          <a:p>
            <a:pPr marL="0" lvl="0" indent="457200" algn="l" rtl="0">
              <a:lnSpc>
                <a:spcPct val="100000"/>
              </a:lnSpc>
              <a:spcBef>
                <a:spcPts val="0"/>
              </a:spcBef>
              <a:spcAft>
                <a:spcPts val="0"/>
              </a:spcAft>
              <a:buClr>
                <a:schemeClr val="dk1"/>
              </a:buClr>
              <a:buSzPct val="35941"/>
              <a:buFont typeface="Arial"/>
              <a:buNone/>
            </a:pPr>
            <a:endParaRPr sz="3060"/>
          </a:p>
          <a:p>
            <a:pPr marL="0" lvl="0" indent="0" algn="l" rtl="0">
              <a:lnSpc>
                <a:spcPct val="100000"/>
              </a:lnSpc>
              <a:spcBef>
                <a:spcPts val="0"/>
              </a:spcBef>
              <a:spcAft>
                <a:spcPts val="0"/>
              </a:spcAft>
              <a:buClr>
                <a:schemeClr val="dk1"/>
              </a:buClr>
              <a:buSzPct val="35941"/>
              <a:buFont typeface="Arial"/>
              <a:buNone/>
            </a:pPr>
            <a:r>
              <a:rPr lang="en-US" sz="3060"/>
              <a:t>Foreign keys establish relationships between tables by linking data in one table to data in another. In our</a:t>
            </a:r>
            <a:endParaRPr sz="3060"/>
          </a:p>
          <a:p>
            <a:pPr marL="0" lvl="0" indent="0" algn="l" rtl="0">
              <a:lnSpc>
                <a:spcPct val="100000"/>
              </a:lnSpc>
              <a:spcBef>
                <a:spcPts val="0"/>
              </a:spcBef>
              <a:spcAft>
                <a:spcPts val="0"/>
              </a:spcAft>
              <a:buClr>
                <a:schemeClr val="dk1"/>
              </a:buClr>
              <a:buSzPct val="35941"/>
              <a:buFont typeface="Arial"/>
              <a:buNone/>
            </a:pPr>
            <a:r>
              <a:rPr lang="en-US" sz="3060"/>
              <a:t>database:</a:t>
            </a:r>
            <a:endParaRPr sz="3060"/>
          </a:p>
          <a:p>
            <a:pPr marL="457200" lvl="0" indent="-320913" algn="l" rtl="0">
              <a:lnSpc>
                <a:spcPct val="100000"/>
              </a:lnSpc>
              <a:spcBef>
                <a:spcPts val="0"/>
              </a:spcBef>
              <a:spcAft>
                <a:spcPts val="0"/>
              </a:spcAft>
              <a:buSzPct val="100000"/>
              <a:buFont typeface="Calibri"/>
              <a:buChar char="•"/>
            </a:pPr>
            <a:r>
              <a:rPr lang="en-US" sz="3060"/>
              <a:t>Orders table: the customer_id field is a foreign key referencing the customer_id in the Customers table. This links each order to the corresponding customer who placed it.</a:t>
            </a:r>
            <a:endParaRPr sz="3060"/>
          </a:p>
          <a:p>
            <a:pPr marL="457200" lvl="0" indent="-314563" algn="l" rtl="0">
              <a:lnSpc>
                <a:spcPct val="100000"/>
              </a:lnSpc>
              <a:spcBef>
                <a:spcPts val="0"/>
              </a:spcBef>
              <a:spcAft>
                <a:spcPts val="0"/>
              </a:spcAft>
              <a:buSzPct val="93121"/>
              <a:buFont typeface="Arial"/>
              <a:buChar char="•"/>
            </a:pPr>
            <a:r>
              <a:rPr lang="en-US" sz="3060"/>
              <a:t>OrderItems table: order_id and book_id are foreign keys. order_id references the order_id in the Orders table, connecting order items to their respective orders. book_id references the book_id in the BookInventory table, linking order items to specific books.</a:t>
            </a:r>
            <a:r>
              <a:rPr lang="en-US" sz="2850">
                <a:latin typeface="Arial"/>
                <a:ea typeface="Arial"/>
                <a:cs typeface="Arial"/>
                <a:sym typeface="Arial"/>
              </a:rPr>
              <a:t> </a:t>
            </a:r>
            <a:endParaRPr sz="2850">
              <a:latin typeface="Arial"/>
              <a:ea typeface="Arial"/>
              <a:cs typeface="Arial"/>
              <a:sym typeface="Arial"/>
            </a:endParaRPr>
          </a:p>
          <a:p>
            <a:pPr marL="0" lvl="0" indent="0" algn="ctr" rtl="0">
              <a:lnSpc>
                <a:spcPct val="100000"/>
              </a:lnSpc>
              <a:spcBef>
                <a:spcPts val="0"/>
              </a:spcBef>
              <a:spcAft>
                <a:spcPts val="0"/>
              </a:spcAft>
              <a:buNone/>
            </a:pPr>
            <a:endParaRPr sz="1250">
              <a:latin typeface="Arial"/>
              <a:ea typeface="Arial"/>
              <a:cs typeface="Arial"/>
              <a:sym typeface="Arial"/>
            </a:endParaRPr>
          </a:p>
          <a:p>
            <a:pPr marL="0" lvl="0" indent="0" algn="ctr" rtl="0">
              <a:lnSpc>
                <a:spcPct val="100000"/>
              </a:lnSpc>
              <a:spcBef>
                <a:spcPts val="0"/>
              </a:spcBef>
              <a:spcAft>
                <a:spcPts val="0"/>
              </a:spcAft>
              <a:buNone/>
            </a:pPr>
            <a:endParaRPr sz="1800">
              <a:solidFill>
                <a:srgbClr val="000000"/>
              </a:solidFill>
            </a:endParaRPr>
          </a:p>
          <a:p>
            <a:pPr marL="0" lvl="0" indent="0" algn="ctr" rtl="0">
              <a:lnSpc>
                <a:spcPct val="100000"/>
              </a:lnSpc>
              <a:spcBef>
                <a:spcPts val="0"/>
              </a:spcBef>
              <a:spcAft>
                <a:spcPts val="0"/>
              </a:spcAft>
              <a:buNone/>
            </a:pPr>
            <a:endParaRPr sz="3273">
              <a:solidFill>
                <a:srgbClr val="000000"/>
              </a:solidFill>
            </a:endParaRPr>
          </a:p>
          <a:p>
            <a:pPr marL="0" lvl="0" indent="0" algn="l" rtl="0">
              <a:spcBef>
                <a:spcPts val="1000"/>
              </a:spcBef>
              <a:spcAft>
                <a:spcPts val="0"/>
              </a:spcAft>
              <a:buNone/>
            </a:pPr>
            <a:endParaRPr/>
          </a:p>
        </p:txBody>
      </p:sp>
      <p:pic>
        <p:nvPicPr>
          <p:cNvPr id="120" name="Google Shape;120;p16"/>
          <p:cNvPicPr preferRelativeResize="0"/>
          <p:nvPr/>
        </p:nvPicPr>
        <p:blipFill>
          <a:blip r:embed="rId3">
            <a:alphaModFix/>
          </a:blip>
          <a:stretch>
            <a:fillRect/>
          </a:stretch>
        </p:blipFill>
        <p:spPr>
          <a:xfrm>
            <a:off x="1521500" y="5117738"/>
            <a:ext cx="4591050" cy="1647825"/>
          </a:xfrm>
          <a:prstGeom prst="rect">
            <a:avLst/>
          </a:prstGeom>
          <a:noFill/>
          <a:ln>
            <a:noFill/>
          </a:ln>
        </p:spPr>
      </p:pic>
      <p:pic>
        <p:nvPicPr>
          <p:cNvPr id="121" name="Google Shape;121;p16"/>
          <p:cNvPicPr preferRelativeResize="0"/>
          <p:nvPr/>
        </p:nvPicPr>
        <p:blipFill>
          <a:blip r:embed="rId4">
            <a:alphaModFix/>
          </a:blip>
          <a:stretch>
            <a:fillRect/>
          </a:stretch>
        </p:blipFill>
        <p:spPr>
          <a:xfrm>
            <a:off x="6280114" y="5335963"/>
            <a:ext cx="3921111" cy="1211400"/>
          </a:xfrm>
          <a:prstGeom prst="rect">
            <a:avLst/>
          </a:prstGeom>
          <a:noFill/>
          <a:ln>
            <a:noFill/>
          </a:ln>
        </p:spPr>
      </p:pic>
      <p:sp>
        <p:nvSpPr>
          <p:cNvPr id="122" name="Google Shape;122;p16"/>
          <p:cNvSpPr txBox="1"/>
          <p:nvPr/>
        </p:nvSpPr>
        <p:spPr>
          <a:xfrm>
            <a:off x="1180650" y="4702050"/>
            <a:ext cx="9465600" cy="41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All 4 tables have a primary key but table 3 and 4 have foreign keys to create a relationship between the tables</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txBox="1">
            <a:spLocks noGrp="1"/>
          </p:cNvSpPr>
          <p:nvPr>
            <p:ph type="title"/>
          </p:nvPr>
        </p:nvSpPr>
        <p:spPr>
          <a:xfrm>
            <a:off x="838200" y="288925"/>
            <a:ext cx="10515600" cy="1167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Step 3 - </a:t>
            </a:r>
            <a:r>
              <a:rPr lang="en-US" sz="3450"/>
              <a:t>Inserting Data into the Tables</a:t>
            </a:r>
            <a:r>
              <a:rPr lang="en-US" sz="6600"/>
              <a:t> </a:t>
            </a:r>
            <a:endParaRPr sz="6600"/>
          </a:p>
        </p:txBody>
      </p:sp>
      <p:sp>
        <p:nvSpPr>
          <p:cNvPr id="129" name="Google Shape;129;p17"/>
          <p:cNvSpPr txBox="1">
            <a:spLocks noGrp="1"/>
          </p:cNvSpPr>
          <p:nvPr>
            <p:ph type="body" idx="1"/>
          </p:nvPr>
        </p:nvSpPr>
        <p:spPr>
          <a:xfrm>
            <a:off x="838200" y="15208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t>In order to add data into the tables created we used the DML command ‘INSERT’, used to insert new rows of data into a table. The basic syntax for ‘INSERT’ is as follows:</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r>
              <a:rPr lang="en-US" sz="2400"/>
              <a:t>We inserted information into the customers table and inventory table first as these will be where order information is pulled from</a:t>
            </a:r>
            <a:endParaRPr sz="2400"/>
          </a:p>
          <a:p>
            <a:pPr marL="0" lvl="0" indent="0" algn="l" rtl="0">
              <a:spcBef>
                <a:spcPts val="1000"/>
              </a:spcBef>
              <a:spcAft>
                <a:spcPts val="0"/>
              </a:spcAft>
              <a:buNone/>
            </a:pPr>
            <a:endParaRPr/>
          </a:p>
        </p:txBody>
      </p:sp>
      <p:pic>
        <p:nvPicPr>
          <p:cNvPr id="130" name="Google Shape;130;p17"/>
          <p:cNvPicPr preferRelativeResize="0"/>
          <p:nvPr/>
        </p:nvPicPr>
        <p:blipFill>
          <a:blip r:embed="rId3">
            <a:alphaModFix/>
          </a:blip>
          <a:stretch>
            <a:fillRect/>
          </a:stretch>
        </p:blipFill>
        <p:spPr>
          <a:xfrm>
            <a:off x="7272200" y="6235138"/>
            <a:ext cx="2505075" cy="219075"/>
          </a:xfrm>
          <a:prstGeom prst="rect">
            <a:avLst/>
          </a:prstGeom>
          <a:noFill/>
          <a:ln>
            <a:noFill/>
          </a:ln>
        </p:spPr>
      </p:pic>
      <p:sp>
        <p:nvSpPr>
          <p:cNvPr id="131" name="Google Shape;131;p17"/>
          <p:cNvSpPr txBox="1"/>
          <p:nvPr/>
        </p:nvSpPr>
        <p:spPr>
          <a:xfrm>
            <a:off x="4092025" y="5299150"/>
            <a:ext cx="6283200" cy="1252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800">
                <a:solidFill>
                  <a:schemeClr val="dk1"/>
                </a:solidFill>
                <a:latin typeface="Calibri"/>
                <a:ea typeface="Calibri"/>
                <a:cs typeface="Calibri"/>
                <a:sym typeface="Calibri"/>
              </a:rPr>
              <a:t>We then used DML command ‘SELECT *’ to check that </a:t>
            </a:r>
            <a:r>
              <a:rPr lang="en-US" sz="2800" u="sng">
                <a:solidFill>
                  <a:schemeClr val="dk1"/>
                </a:solidFill>
                <a:latin typeface="Calibri"/>
                <a:ea typeface="Calibri"/>
                <a:cs typeface="Calibri"/>
                <a:sym typeface="Calibri"/>
              </a:rPr>
              <a:t>all</a:t>
            </a:r>
            <a:r>
              <a:rPr lang="en-US" sz="2800">
                <a:solidFill>
                  <a:schemeClr val="dk1"/>
                </a:solidFill>
                <a:latin typeface="Calibri"/>
                <a:ea typeface="Calibri"/>
                <a:cs typeface="Calibri"/>
                <a:sym typeface="Calibri"/>
              </a:rPr>
              <a:t> information was added correctly.</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32" name="Google Shape;132;p17"/>
          <p:cNvPicPr preferRelativeResize="0"/>
          <p:nvPr/>
        </p:nvPicPr>
        <p:blipFill>
          <a:blip r:embed="rId4">
            <a:alphaModFix/>
          </a:blip>
          <a:stretch>
            <a:fillRect/>
          </a:stretch>
        </p:blipFill>
        <p:spPr>
          <a:xfrm>
            <a:off x="2501338" y="2621063"/>
            <a:ext cx="6429375" cy="126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8" name="Google Shape;138;p18"/>
          <p:cNvSpPr txBox="1">
            <a:spLocks noGrp="1"/>
          </p:cNvSpPr>
          <p:nvPr>
            <p:ph type="title"/>
          </p:nvPr>
        </p:nvSpPr>
        <p:spPr>
          <a:xfrm>
            <a:off x="838200" y="60325"/>
            <a:ext cx="10515600" cy="1167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Step 3 - Placing Orders</a:t>
            </a:r>
            <a:r>
              <a:rPr lang="en-US" sz="6600"/>
              <a:t> </a:t>
            </a:r>
            <a:endParaRPr sz="6600"/>
          </a:p>
        </p:txBody>
      </p:sp>
      <p:sp>
        <p:nvSpPr>
          <p:cNvPr id="139" name="Google Shape;139;p18"/>
          <p:cNvSpPr txBox="1">
            <a:spLocks noGrp="1"/>
          </p:cNvSpPr>
          <p:nvPr>
            <p:ph type="body" idx="1"/>
          </p:nvPr>
        </p:nvSpPr>
        <p:spPr>
          <a:xfrm>
            <a:off x="838200" y="1139825"/>
            <a:ext cx="10515600" cy="5074500"/>
          </a:xfrm>
          <a:prstGeom prst="rect">
            <a:avLst/>
          </a:prstGeom>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a:t>We then needed to place an order. We used the following DML commands to </a:t>
            </a:r>
            <a:endParaRPr sz="2400"/>
          </a:p>
          <a:p>
            <a:pPr marL="0" marR="0" lvl="0" indent="0" algn="l" rtl="0">
              <a:lnSpc>
                <a:spcPct val="90000"/>
              </a:lnSpc>
              <a:spcBef>
                <a:spcPts val="0"/>
              </a:spcBef>
              <a:spcAft>
                <a:spcPts val="0"/>
              </a:spcAft>
              <a:buNone/>
            </a:pPr>
            <a:r>
              <a:rPr lang="en-US" sz="2400"/>
              <a:t>add data into the orders and orderitems:</a:t>
            </a:r>
            <a:endParaRPr sz="2400"/>
          </a:p>
          <a:p>
            <a:pPr marL="0" marR="0" lvl="0" indent="0" algn="l" rtl="0">
              <a:lnSpc>
                <a:spcPct val="90000"/>
              </a:lnSpc>
              <a:spcBef>
                <a:spcPts val="0"/>
              </a:spcBef>
              <a:spcAft>
                <a:spcPts val="0"/>
              </a:spcAft>
              <a:buNone/>
            </a:pPr>
            <a:endParaRPr sz="2400"/>
          </a:p>
          <a:p>
            <a:pPr marL="0" marR="0" lvl="0" indent="0" algn="ctr" rtl="0">
              <a:lnSpc>
                <a:spcPct val="90000"/>
              </a:lnSpc>
              <a:spcBef>
                <a:spcPts val="0"/>
              </a:spcBef>
              <a:spcAft>
                <a:spcPts val="0"/>
              </a:spcAft>
              <a:buNone/>
            </a:pPr>
            <a:r>
              <a:rPr lang="en-US" sz="2100"/>
              <a:t>•  INSERT INTO Orders: Used to insert data into the “Orders” table. The INSERT INTO statement adds a new row into the “Orders” table, specifying the “customer_id” and “total_amount_paid” values for the order, manipulating data within the table.</a:t>
            </a:r>
            <a:endParaRPr sz="2100"/>
          </a:p>
          <a:p>
            <a:pPr marL="0" marR="0" lvl="0" indent="0" algn="ctr" rtl="0">
              <a:lnSpc>
                <a:spcPct val="90000"/>
              </a:lnSpc>
              <a:spcBef>
                <a:spcPts val="0"/>
              </a:spcBef>
              <a:spcAft>
                <a:spcPts val="0"/>
              </a:spcAft>
              <a:buNone/>
            </a:pPr>
            <a:endParaRPr sz="2100"/>
          </a:p>
          <a:p>
            <a:pPr marL="0" marR="0" lvl="0" indent="0" algn="ctr" rtl="0">
              <a:lnSpc>
                <a:spcPct val="90000"/>
              </a:lnSpc>
              <a:spcBef>
                <a:spcPts val="0"/>
              </a:spcBef>
              <a:spcAft>
                <a:spcPts val="0"/>
              </a:spcAft>
              <a:buNone/>
            </a:pPr>
            <a:r>
              <a:rPr lang="en-US" sz="2100"/>
              <a:t>•  INSERT INTO OrderItems: Used to insert data into the “OrderItems" table, specifying the “order_id” and “book_id” values for each order item. Multiple rows are inserted using a single INSERT INTO statement, which is characteristic of DML actions</a:t>
            </a:r>
            <a:r>
              <a:rPr lang="en-US" sz="2100">
                <a:latin typeface="Arial"/>
                <a:ea typeface="Arial"/>
                <a:cs typeface="Arial"/>
                <a:sym typeface="Arial"/>
              </a:rPr>
              <a:t>. </a:t>
            </a:r>
            <a:endParaRPr sz="2100"/>
          </a:p>
        </p:txBody>
      </p:sp>
      <p:pic>
        <p:nvPicPr>
          <p:cNvPr id="140" name="Google Shape;140;p18"/>
          <p:cNvPicPr preferRelativeResize="0"/>
          <p:nvPr/>
        </p:nvPicPr>
        <p:blipFill>
          <a:blip r:embed="rId3">
            <a:alphaModFix/>
          </a:blip>
          <a:stretch>
            <a:fillRect/>
          </a:stretch>
        </p:blipFill>
        <p:spPr>
          <a:xfrm>
            <a:off x="1533525" y="4333725"/>
            <a:ext cx="6229350" cy="2019300"/>
          </a:xfrm>
          <a:prstGeom prst="rect">
            <a:avLst/>
          </a:prstGeom>
          <a:noFill/>
          <a:ln>
            <a:noFill/>
          </a:ln>
        </p:spPr>
      </p:pic>
      <p:sp>
        <p:nvSpPr>
          <p:cNvPr id="141" name="Google Shape;141;p18"/>
          <p:cNvSpPr txBox="1"/>
          <p:nvPr/>
        </p:nvSpPr>
        <p:spPr>
          <a:xfrm>
            <a:off x="7966775" y="4660975"/>
            <a:ext cx="2258700" cy="201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(LAST_INSERT_ID () ensures that the next ID follows on from the previous one automatically, auto creating the next order number in the database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7" name="Google Shape;147;p19"/>
          <p:cNvSpPr txBox="1">
            <a:spLocks noGrp="1"/>
          </p:cNvSpPr>
          <p:nvPr>
            <p:ph type="title"/>
          </p:nvPr>
        </p:nvSpPr>
        <p:spPr>
          <a:xfrm>
            <a:off x="838200" y="-380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Step 3 - DML Command: UPDATE</a:t>
            </a:r>
            <a:endParaRPr/>
          </a:p>
        </p:txBody>
      </p:sp>
      <p:sp>
        <p:nvSpPr>
          <p:cNvPr id="148" name="Google Shape;148;p19"/>
          <p:cNvSpPr txBox="1">
            <a:spLocks noGrp="1"/>
          </p:cNvSpPr>
          <p:nvPr>
            <p:ph type="body" idx="1"/>
          </p:nvPr>
        </p:nvSpPr>
        <p:spPr>
          <a:xfrm>
            <a:off x="745800" y="1221700"/>
            <a:ext cx="10515600" cy="4955100"/>
          </a:xfrm>
          <a:prstGeom prst="rect">
            <a:avLst/>
          </a:prstGeom>
        </p:spPr>
        <p:txBody>
          <a:bodyPr spcFirstLastPara="1" wrap="square" lIns="91425" tIns="45700" rIns="91425" bIns="45700" anchor="t" anchorCtr="0">
            <a:normAutofit fontScale="25000" lnSpcReduction="10000"/>
          </a:bodyPr>
          <a:lstStyle/>
          <a:p>
            <a:pPr marL="0" lvl="0" indent="0" algn="ctr" rtl="0">
              <a:spcBef>
                <a:spcPts val="1000"/>
              </a:spcBef>
              <a:spcAft>
                <a:spcPts val="0"/>
              </a:spcAft>
              <a:buNone/>
            </a:pPr>
            <a:r>
              <a:rPr lang="en-US" sz="7600"/>
              <a:t>‘UPDATE’ is used to modify data. In our database we chose it particularly for updating the</a:t>
            </a:r>
            <a:endParaRPr sz="7600"/>
          </a:p>
          <a:p>
            <a:pPr marL="0" lvl="0" indent="0" algn="ctr" rtl="0">
              <a:spcBef>
                <a:spcPts val="1000"/>
              </a:spcBef>
              <a:spcAft>
                <a:spcPts val="0"/>
              </a:spcAft>
              <a:buNone/>
            </a:pPr>
            <a:r>
              <a:rPr lang="en-US" sz="7600"/>
              <a:t>"is_chapter_chaser" status and customer points, Example:</a:t>
            </a:r>
            <a:endParaRPr sz="4400"/>
          </a:p>
          <a:p>
            <a:pPr marL="0" lvl="0" indent="0" algn="l" rtl="0">
              <a:lnSpc>
                <a:spcPct val="100000"/>
              </a:lnSpc>
              <a:spcBef>
                <a:spcPts val="1000"/>
              </a:spcBef>
              <a:spcAft>
                <a:spcPts val="0"/>
              </a:spcAft>
              <a:buNone/>
            </a:pPr>
            <a:endParaRPr sz="6000"/>
          </a:p>
          <a:p>
            <a:pPr marL="0" lvl="0" indent="0" algn="l" rtl="0">
              <a:lnSpc>
                <a:spcPct val="100000"/>
              </a:lnSpc>
              <a:spcBef>
                <a:spcPts val="1000"/>
              </a:spcBef>
              <a:spcAft>
                <a:spcPts val="0"/>
              </a:spcAft>
              <a:buNone/>
            </a:pPr>
            <a:r>
              <a:rPr lang="en-US" sz="6000"/>
              <a:t>UPDATE statement sets the is_chapter_chaser </a:t>
            </a:r>
            <a:endParaRPr sz="6000"/>
          </a:p>
          <a:p>
            <a:pPr marL="0" lvl="0" indent="0" algn="l" rtl="0">
              <a:lnSpc>
                <a:spcPct val="100000"/>
              </a:lnSpc>
              <a:spcBef>
                <a:spcPts val="1000"/>
              </a:spcBef>
              <a:spcAft>
                <a:spcPts val="0"/>
              </a:spcAft>
              <a:buNone/>
            </a:pPr>
            <a:r>
              <a:rPr lang="en-US" sz="6000"/>
              <a:t>column to 'yes' for customer with customer_id </a:t>
            </a:r>
            <a:endParaRPr sz="6000"/>
          </a:p>
          <a:p>
            <a:pPr marL="0" lvl="0" indent="0" algn="l" rtl="0">
              <a:lnSpc>
                <a:spcPct val="100000"/>
              </a:lnSpc>
              <a:spcBef>
                <a:spcPts val="1000"/>
              </a:spcBef>
              <a:spcAft>
                <a:spcPts val="0"/>
              </a:spcAft>
              <a:buNone/>
            </a:pPr>
            <a:r>
              <a:rPr lang="en-US" sz="6000"/>
              <a:t>301 using the ‘WHERE’ clause to update a specific row</a:t>
            </a:r>
            <a:endParaRPr sz="6000"/>
          </a:p>
          <a:p>
            <a:pPr marL="0" lvl="0" indent="0" algn="l" rtl="0">
              <a:lnSpc>
                <a:spcPct val="100000"/>
              </a:lnSpc>
              <a:spcBef>
                <a:spcPts val="1000"/>
              </a:spcBef>
              <a:spcAft>
                <a:spcPts val="0"/>
              </a:spcAft>
              <a:buNone/>
            </a:pPr>
            <a:endParaRPr sz="6000"/>
          </a:p>
          <a:p>
            <a:pPr marL="0" lvl="0" indent="0" algn="l" rtl="0">
              <a:lnSpc>
                <a:spcPct val="100000"/>
              </a:lnSpc>
              <a:spcBef>
                <a:spcPts val="1000"/>
              </a:spcBef>
              <a:spcAft>
                <a:spcPts val="0"/>
              </a:spcAft>
              <a:buNone/>
            </a:pPr>
            <a:r>
              <a:rPr lang="en-US" sz="6000"/>
              <a:t>UPDATE statement with a join between Customers and Orders tables. For each Chapter Chaser customer, we calculate points based on their orders' total amounts. The points are updated by multiplying the total_amount_paid by 100 and added to the existing points value.</a:t>
            </a:r>
            <a:endParaRPr sz="6000"/>
          </a:p>
          <a:p>
            <a:pPr marL="0" lvl="0" indent="0" algn="l" rtl="0">
              <a:lnSpc>
                <a:spcPct val="100000"/>
              </a:lnSpc>
              <a:spcBef>
                <a:spcPts val="1000"/>
              </a:spcBef>
              <a:spcAft>
                <a:spcPts val="0"/>
              </a:spcAft>
              <a:buNone/>
            </a:pPr>
            <a:r>
              <a:rPr lang="en-US" sz="6000"/>
              <a:t>Below we assigned the alias ‘c’ to the customers table and ‘o’ to the orders table, to </a:t>
            </a:r>
            <a:endParaRPr sz="6000"/>
          </a:p>
          <a:p>
            <a:pPr marL="0" lvl="0" indent="0" algn="l" rtl="0">
              <a:lnSpc>
                <a:spcPct val="100000"/>
              </a:lnSpc>
              <a:spcBef>
                <a:spcPts val="1000"/>
              </a:spcBef>
              <a:spcAft>
                <a:spcPts val="0"/>
              </a:spcAft>
              <a:buNone/>
            </a:pPr>
            <a:r>
              <a:rPr lang="en-US" sz="6000"/>
              <a:t>simplify the code and make it easier to read:</a:t>
            </a:r>
            <a:endParaRPr sz="6000"/>
          </a:p>
          <a:p>
            <a:pPr marL="0" lvl="0" indent="0" algn="l" rtl="0">
              <a:spcBef>
                <a:spcPts val="1000"/>
              </a:spcBef>
              <a:spcAft>
                <a:spcPts val="0"/>
              </a:spcAft>
              <a:buNone/>
            </a:pPr>
            <a:endParaRPr sz="4800"/>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Clr>
                <a:schemeClr val="dk1"/>
              </a:buClr>
              <a:buSzPct val="45833"/>
              <a:buFont typeface="Arial"/>
              <a:buNone/>
            </a:pPr>
            <a:endParaRPr sz="2400">
              <a:latin typeface="Arial"/>
              <a:ea typeface="Arial"/>
              <a:cs typeface="Arial"/>
              <a:sym typeface="Arial"/>
            </a:endParaRPr>
          </a:p>
          <a:p>
            <a:pPr marL="0" lvl="0" indent="0" algn="l" rtl="0">
              <a:spcBef>
                <a:spcPts val="1000"/>
              </a:spcBef>
              <a:spcAft>
                <a:spcPts val="0"/>
              </a:spcAft>
              <a:buNone/>
            </a:pPr>
            <a:endParaRPr sz="2400"/>
          </a:p>
        </p:txBody>
      </p:sp>
      <p:pic>
        <p:nvPicPr>
          <p:cNvPr id="149" name="Google Shape;149;p19"/>
          <p:cNvPicPr preferRelativeResize="0"/>
          <p:nvPr/>
        </p:nvPicPr>
        <p:blipFill>
          <a:blip r:embed="rId3">
            <a:alphaModFix/>
          </a:blip>
          <a:stretch>
            <a:fillRect/>
          </a:stretch>
        </p:blipFill>
        <p:spPr>
          <a:xfrm>
            <a:off x="5861600" y="2197550"/>
            <a:ext cx="5399800" cy="963400"/>
          </a:xfrm>
          <a:prstGeom prst="rect">
            <a:avLst/>
          </a:prstGeom>
          <a:noFill/>
          <a:ln>
            <a:noFill/>
          </a:ln>
        </p:spPr>
      </p:pic>
      <p:sp>
        <p:nvSpPr>
          <p:cNvPr id="150" name="Google Shape;150;p19"/>
          <p:cNvSpPr txBox="1"/>
          <p:nvPr/>
        </p:nvSpPr>
        <p:spPr>
          <a:xfrm>
            <a:off x="7946250" y="4311925"/>
            <a:ext cx="2823300" cy="248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1600">
                <a:solidFill>
                  <a:schemeClr val="dk1"/>
                </a:solidFill>
                <a:latin typeface="Calibri"/>
                <a:ea typeface="Calibri"/>
                <a:cs typeface="Calibri"/>
                <a:sym typeface="Calibri"/>
              </a:rPr>
              <a:t>Advantages: </a:t>
            </a:r>
            <a:endParaRPr sz="1600">
              <a:solidFill>
                <a:schemeClr val="dk1"/>
              </a:solidFill>
              <a:latin typeface="Calibri"/>
              <a:ea typeface="Calibri"/>
              <a:cs typeface="Calibri"/>
              <a:sym typeface="Calibri"/>
            </a:endParaRPr>
          </a:p>
          <a:p>
            <a:pPr marL="457200" lvl="0" indent="-330200" algn="l" rtl="0">
              <a:lnSpc>
                <a:spcPct val="9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Efficiently updates points for Chapter Chasers.</a:t>
            </a:r>
            <a:endParaRPr sz="1600">
              <a:solidFill>
                <a:schemeClr val="dk1"/>
              </a:solidFill>
              <a:latin typeface="Calibri"/>
              <a:ea typeface="Calibri"/>
              <a:cs typeface="Calibri"/>
              <a:sym typeface="Calibri"/>
            </a:endParaRPr>
          </a:p>
          <a:p>
            <a:pPr marL="457200" lvl="0" indent="-330200" algn="l" rtl="0">
              <a:lnSpc>
                <a:spcPct val="9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Reflects customer loyalty through purchase history.</a:t>
            </a:r>
            <a:endParaRPr sz="1600">
              <a:solidFill>
                <a:schemeClr val="dk1"/>
              </a:solidFill>
              <a:latin typeface="Calibri"/>
              <a:ea typeface="Calibri"/>
              <a:cs typeface="Calibri"/>
              <a:sym typeface="Calibri"/>
            </a:endParaRPr>
          </a:p>
          <a:p>
            <a:pPr marL="457200" lvl="0" indent="-330200" algn="l" rtl="0">
              <a:lnSpc>
                <a:spcPct val="9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Loyalty rewards encourages continued engagement with Bookworm's Haven.</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51" name="Google Shape;151;p19"/>
          <p:cNvPicPr preferRelativeResize="0"/>
          <p:nvPr/>
        </p:nvPicPr>
        <p:blipFill>
          <a:blip r:embed="rId4">
            <a:alphaModFix/>
          </a:blip>
          <a:stretch>
            <a:fillRect/>
          </a:stretch>
        </p:blipFill>
        <p:spPr>
          <a:xfrm>
            <a:off x="1681750" y="5339525"/>
            <a:ext cx="6014475" cy="121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7" name="Google Shape;157;p20"/>
          <p:cNvSpPr txBox="1">
            <a:spLocks noGrp="1"/>
          </p:cNvSpPr>
          <p:nvPr>
            <p:ph type="title"/>
          </p:nvPr>
        </p:nvSpPr>
        <p:spPr>
          <a:xfrm>
            <a:off x="838200" y="-1142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Step 4 - EER Diagram </a:t>
            </a:r>
            <a:endParaRPr/>
          </a:p>
        </p:txBody>
      </p:sp>
      <p:pic>
        <p:nvPicPr>
          <p:cNvPr id="158" name="Google Shape;158;p20"/>
          <p:cNvPicPr preferRelativeResize="0"/>
          <p:nvPr/>
        </p:nvPicPr>
        <p:blipFill>
          <a:blip r:embed="rId3">
            <a:alphaModFix/>
          </a:blip>
          <a:stretch>
            <a:fillRect/>
          </a:stretch>
        </p:blipFill>
        <p:spPr>
          <a:xfrm>
            <a:off x="1018165" y="1107475"/>
            <a:ext cx="5809011" cy="4874400"/>
          </a:xfrm>
          <a:prstGeom prst="rect">
            <a:avLst/>
          </a:prstGeom>
          <a:noFill/>
          <a:ln>
            <a:noFill/>
          </a:ln>
        </p:spPr>
      </p:pic>
      <p:sp>
        <p:nvSpPr>
          <p:cNvPr id="159" name="Google Shape;159;p20"/>
          <p:cNvSpPr txBox="1">
            <a:spLocks noGrp="1"/>
          </p:cNvSpPr>
          <p:nvPr>
            <p:ph type="body" idx="1"/>
          </p:nvPr>
        </p:nvSpPr>
        <p:spPr>
          <a:xfrm>
            <a:off x="6321400" y="1107475"/>
            <a:ext cx="4711500" cy="56892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275"/>
              <a:buNone/>
            </a:pPr>
            <a:r>
              <a:rPr lang="en-US" sz="2100"/>
              <a:t>Entity-Relationship (EER) diagram visually represents the relationships between tables in a database.</a:t>
            </a:r>
            <a:endParaRPr sz="2100"/>
          </a:p>
          <a:p>
            <a:pPr marL="0" lvl="0" indent="0" algn="l" rtl="0">
              <a:lnSpc>
                <a:spcPct val="70000"/>
              </a:lnSpc>
              <a:spcBef>
                <a:spcPts val="1000"/>
              </a:spcBef>
              <a:spcAft>
                <a:spcPts val="0"/>
              </a:spcAft>
              <a:buSzPts val="275"/>
              <a:buNone/>
            </a:pPr>
            <a:endParaRPr sz="2100"/>
          </a:p>
          <a:p>
            <a:pPr marL="457200" lvl="0" indent="-361950" algn="l" rtl="0">
              <a:lnSpc>
                <a:spcPct val="70000"/>
              </a:lnSpc>
              <a:spcBef>
                <a:spcPts val="1000"/>
              </a:spcBef>
              <a:spcAft>
                <a:spcPts val="0"/>
              </a:spcAft>
              <a:buSzPts val="2100"/>
              <a:buFont typeface="Calibri"/>
              <a:buChar char="•"/>
            </a:pPr>
            <a:r>
              <a:rPr lang="en-US" sz="2100"/>
              <a:t>Customers are linked to Orders through the customer_id foreign key, reflecting the relationship between customers and their orders.</a:t>
            </a:r>
            <a:endParaRPr sz="2100"/>
          </a:p>
          <a:p>
            <a:pPr marL="457200" lvl="0" indent="0" algn="l" rtl="0">
              <a:lnSpc>
                <a:spcPct val="70000"/>
              </a:lnSpc>
              <a:spcBef>
                <a:spcPts val="1000"/>
              </a:spcBef>
              <a:spcAft>
                <a:spcPts val="0"/>
              </a:spcAft>
              <a:buNone/>
            </a:pPr>
            <a:endParaRPr sz="2100"/>
          </a:p>
          <a:p>
            <a:pPr marL="457200" lvl="0" indent="-361950" algn="l" rtl="0">
              <a:lnSpc>
                <a:spcPct val="70000"/>
              </a:lnSpc>
              <a:spcBef>
                <a:spcPts val="1000"/>
              </a:spcBef>
              <a:spcAft>
                <a:spcPts val="0"/>
              </a:spcAft>
              <a:buSzPts val="2100"/>
              <a:buFont typeface="Calibri"/>
              <a:buChar char="•"/>
            </a:pPr>
            <a:r>
              <a:rPr lang="en-US" sz="2100"/>
              <a:t>Orders are connected to OrderItems through the order_id foreign key, representing the composition of orders with individual book items.</a:t>
            </a:r>
            <a:endParaRPr sz="2100"/>
          </a:p>
          <a:p>
            <a:pPr marL="457200" lvl="0" indent="0" algn="l" rtl="0">
              <a:lnSpc>
                <a:spcPct val="70000"/>
              </a:lnSpc>
              <a:spcBef>
                <a:spcPts val="1000"/>
              </a:spcBef>
              <a:spcAft>
                <a:spcPts val="0"/>
              </a:spcAft>
              <a:buNone/>
            </a:pPr>
            <a:endParaRPr sz="2100"/>
          </a:p>
          <a:p>
            <a:pPr marL="457200" lvl="0" indent="-361950" algn="l" rtl="0">
              <a:lnSpc>
                <a:spcPct val="70000"/>
              </a:lnSpc>
              <a:spcBef>
                <a:spcPts val="1000"/>
              </a:spcBef>
              <a:spcAft>
                <a:spcPts val="0"/>
              </a:spcAft>
              <a:buSzPts val="2100"/>
              <a:buFont typeface="Calibri"/>
              <a:buChar char="•"/>
            </a:pPr>
            <a:r>
              <a:rPr lang="en-US" sz="2100"/>
              <a:t>OrderItems are associated with specific books in the BookInventory table through the book_id foreign key, forming a relationship between orders and the books they contain.</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p:nvPr/>
        </p:nvSpPr>
        <p:spPr>
          <a:xfrm>
            <a:off x="207275" y="0"/>
            <a:ext cx="11308175" cy="68580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5" name="Google Shape;165;p21"/>
          <p:cNvSpPr txBox="1">
            <a:spLocks noGrp="1"/>
          </p:cNvSpPr>
          <p:nvPr>
            <p:ph type="title"/>
          </p:nvPr>
        </p:nvSpPr>
        <p:spPr>
          <a:xfrm>
            <a:off x="838200" y="1803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Using Aggregate functions  </a:t>
            </a:r>
            <a:endParaRPr/>
          </a:p>
        </p:txBody>
      </p:sp>
      <p:sp>
        <p:nvSpPr>
          <p:cNvPr id="166" name="Google Shape;166;p21"/>
          <p:cNvSpPr txBox="1">
            <a:spLocks noGrp="1"/>
          </p:cNvSpPr>
          <p:nvPr>
            <p:ph type="body" idx="1"/>
          </p:nvPr>
        </p:nvSpPr>
        <p:spPr>
          <a:xfrm>
            <a:off x="745800" y="1447575"/>
            <a:ext cx="10515600" cy="4729200"/>
          </a:xfrm>
          <a:prstGeom prst="rect">
            <a:avLst/>
          </a:prstGeom>
        </p:spPr>
        <p:txBody>
          <a:bodyPr spcFirstLastPara="1" wrap="square" lIns="91425" tIns="45700" rIns="91425" bIns="45700" anchor="t" anchorCtr="0">
            <a:normAutofit fontScale="55000" lnSpcReduction="20000"/>
          </a:bodyPr>
          <a:lstStyle/>
          <a:p>
            <a:pPr marL="0" lvl="0" indent="0" algn="l" rtl="0">
              <a:spcBef>
                <a:spcPts val="1000"/>
              </a:spcBef>
              <a:spcAft>
                <a:spcPts val="0"/>
              </a:spcAft>
              <a:buNone/>
            </a:pPr>
            <a:r>
              <a:rPr lang="en-US" sz="3400"/>
              <a:t>Aggregate functions in SQL allow us to perform calculations on sets of values and return a single result.</a:t>
            </a:r>
            <a:endParaRPr sz="3400"/>
          </a:p>
          <a:p>
            <a:pPr marL="0" lvl="0" indent="0" algn="l" rtl="0">
              <a:lnSpc>
                <a:spcPct val="115000"/>
              </a:lnSpc>
              <a:spcBef>
                <a:spcPts val="1200"/>
              </a:spcBef>
              <a:spcAft>
                <a:spcPts val="0"/>
              </a:spcAft>
              <a:buNone/>
            </a:pPr>
            <a:r>
              <a:rPr lang="en-US" sz="2763"/>
              <a:t>We used the following functions;</a:t>
            </a:r>
            <a:endParaRPr sz="2763"/>
          </a:p>
          <a:p>
            <a:pPr marL="457200" lvl="0" indent="-325120" algn="l" rtl="0">
              <a:lnSpc>
                <a:spcPct val="200000"/>
              </a:lnSpc>
              <a:spcBef>
                <a:spcPts val="1200"/>
              </a:spcBef>
              <a:spcAft>
                <a:spcPts val="0"/>
              </a:spcAft>
              <a:buSzPct val="100000"/>
              <a:buFont typeface="Calibri"/>
              <a:buChar char="•"/>
            </a:pPr>
            <a:r>
              <a:rPr lang="en-US" sz="2763"/>
              <a:t>SUM, sum of all values in a column</a:t>
            </a:r>
            <a:endParaRPr sz="2763"/>
          </a:p>
          <a:p>
            <a:pPr marL="457200" lvl="0" indent="-325120" algn="l" rtl="0">
              <a:lnSpc>
                <a:spcPct val="200000"/>
              </a:lnSpc>
              <a:spcBef>
                <a:spcPts val="0"/>
              </a:spcBef>
              <a:spcAft>
                <a:spcPts val="0"/>
              </a:spcAft>
              <a:buSzPct val="100000"/>
              <a:buFont typeface="Calibri"/>
              <a:buChar char="•"/>
            </a:pPr>
            <a:r>
              <a:rPr lang="en-US" sz="2763"/>
              <a:t>COUNT, number of rows in a column</a:t>
            </a:r>
            <a:endParaRPr sz="2763"/>
          </a:p>
          <a:p>
            <a:pPr marL="457200" lvl="0" indent="-325120" algn="l" rtl="0">
              <a:lnSpc>
                <a:spcPct val="200000"/>
              </a:lnSpc>
              <a:spcBef>
                <a:spcPts val="0"/>
              </a:spcBef>
              <a:spcAft>
                <a:spcPts val="0"/>
              </a:spcAft>
              <a:buSzPct val="100000"/>
              <a:buFont typeface="Calibri"/>
              <a:buChar char="•"/>
            </a:pPr>
            <a:r>
              <a:rPr lang="en-US" sz="2763"/>
              <a:t>AVG, columns average value</a:t>
            </a:r>
            <a:endParaRPr sz="2763"/>
          </a:p>
          <a:p>
            <a:pPr marL="457200" lvl="0" indent="-325120" algn="l" rtl="0">
              <a:lnSpc>
                <a:spcPct val="200000"/>
              </a:lnSpc>
              <a:spcBef>
                <a:spcPts val="0"/>
              </a:spcBef>
              <a:spcAft>
                <a:spcPts val="0"/>
              </a:spcAft>
              <a:buSzPct val="100000"/>
              <a:buFont typeface="Calibri"/>
              <a:buChar char="•"/>
            </a:pPr>
            <a:r>
              <a:rPr lang="en-US" sz="2763"/>
              <a:t>MIN, lowest value in a column</a:t>
            </a:r>
            <a:endParaRPr sz="2763"/>
          </a:p>
          <a:p>
            <a:pPr marL="457200" lvl="0" indent="-325120" algn="l" rtl="0">
              <a:lnSpc>
                <a:spcPct val="200000"/>
              </a:lnSpc>
              <a:spcBef>
                <a:spcPts val="0"/>
              </a:spcBef>
              <a:spcAft>
                <a:spcPts val="0"/>
              </a:spcAft>
              <a:buSzPct val="100000"/>
              <a:buFont typeface="Calibri"/>
              <a:buChar char="•"/>
            </a:pPr>
            <a:r>
              <a:rPr lang="en-US" sz="2763"/>
              <a:t>MAX, highest value in a column</a:t>
            </a:r>
            <a:endParaRPr sz="2763"/>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a:p>
            <a:pPr marL="0" lvl="0" indent="0" algn="l" rtl="0">
              <a:spcBef>
                <a:spcPts val="1000"/>
              </a:spcBef>
              <a:spcAft>
                <a:spcPts val="0"/>
              </a:spcAft>
              <a:buNone/>
            </a:pPr>
            <a:endParaRPr sz="2400"/>
          </a:p>
        </p:txBody>
      </p:sp>
      <p:pic>
        <p:nvPicPr>
          <p:cNvPr id="167" name="Google Shape;167;p21"/>
          <p:cNvPicPr preferRelativeResize="0"/>
          <p:nvPr/>
        </p:nvPicPr>
        <p:blipFill>
          <a:blip r:embed="rId3">
            <a:alphaModFix/>
          </a:blip>
          <a:stretch>
            <a:fillRect/>
          </a:stretch>
        </p:blipFill>
        <p:spPr>
          <a:xfrm>
            <a:off x="7567464" y="2043027"/>
            <a:ext cx="3401775" cy="2213850"/>
          </a:xfrm>
          <a:prstGeom prst="rect">
            <a:avLst/>
          </a:prstGeom>
          <a:noFill/>
          <a:ln>
            <a:noFill/>
          </a:ln>
        </p:spPr>
      </p:pic>
      <p:sp>
        <p:nvSpPr>
          <p:cNvPr id="168" name="Google Shape;168;p21"/>
          <p:cNvSpPr txBox="1"/>
          <p:nvPr/>
        </p:nvSpPr>
        <p:spPr>
          <a:xfrm>
            <a:off x="4753375" y="1882038"/>
            <a:ext cx="2340900" cy="2522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1600">
                <a:solidFill>
                  <a:schemeClr val="dk1"/>
                </a:solidFill>
                <a:latin typeface="Calibri"/>
                <a:ea typeface="Calibri"/>
                <a:cs typeface="Calibri"/>
                <a:sym typeface="Calibri"/>
              </a:rPr>
              <a:t>Using SUM, This can be used to help with balance for accounting purposes where the store needs to check the total amount paid balance for example. In order to know the total amount paid for all orders placed  the SUM aggregate function as follows:</a:t>
            </a:r>
            <a:endParaRPr sz="1600">
              <a:latin typeface="Calibri"/>
              <a:ea typeface="Calibri"/>
              <a:cs typeface="Calibri"/>
              <a:sym typeface="Calibri"/>
            </a:endParaRPr>
          </a:p>
        </p:txBody>
      </p:sp>
      <p:sp>
        <p:nvSpPr>
          <p:cNvPr id="169" name="Google Shape;169;p21"/>
          <p:cNvSpPr txBox="1"/>
          <p:nvPr/>
        </p:nvSpPr>
        <p:spPr>
          <a:xfrm>
            <a:off x="1154175" y="4926675"/>
            <a:ext cx="3795000" cy="1478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1900">
                <a:solidFill>
                  <a:schemeClr val="dk1"/>
                </a:solidFill>
                <a:latin typeface="Calibri"/>
                <a:ea typeface="Calibri"/>
                <a:cs typeface="Calibri"/>
                <a:sym typeface="Calibri"/>
              </a:rPr>
              <a:t>Here we show the COUNT of all books ordered. This shows how many books have been ordered total which could be used for inventory purposes:</a:t>
            </a:r>
            <a:endParaRPr sz="900">
              <a:latin typeface="Calibri"/>
              <a:ea typeface="Calibri"/>
              <a:cs typeface="Calibri"/>
              <a:sym typeface="Calibri"/>
            </a:endParaRPr>
          </a:p>
        </p:txBody>
      </p:sp>
      <p:sp>
        <p:nvSpPr>
          <p:cNvPr id="170" name="Google Shape;170;p21"/>
          <p:cNvSpPr/>
          <p:nvPr/>
        </p:nvSpPr>
        <p:spPr>
          <a:xfrm>
            <a:off x="7038450" y="2958350"/>
            <a:ext cx="431100" cy="287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5101525" y="5280175"/>
            <a:ext cx="978900" cy="287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21"/>
          <p:cNvPicPr preferRelativeResize="0"/>
          <p:nvPr/>
        </p:nvPicPr>
        <p:blipFill>
          <a:blip r:embed="rId4">
            <a:alphaModFix/>
          </a:blip>
          <a:stretch>
            <a:fillRect/>
          </a:stretch>
        </p:blipFill>
        <p:spPr>
          <a:xfrm>
            <a:off x="6490175" y="4793875"/>
            <a:ext cx="2837275" cy="1619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1682</Words>
  <Application>Microsoft Office PowerPoint</Application>
  <PresentationFormat>Widescreen</PresentationFormat>
  <Paragraphs>139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Calibri</vt:lpstr>
      <vt:lpstr>Courier New</vt:lpstr>
      <vt:lpstr>Office Theme</vt:lpstr>
      <vt:lpstr>INTRO TO DATA CHALLENGE 2023</vt:lpstr>
      <vt:lpstr>Scenario Introduction: Building a Database Solution  for Bookworm’s Haven Scenario</vt:lpstr>
      <vt:lpstr>Step 1 - Relational Database Schema</vt:lpstr>
      <vt:lpstr>Step 2 - Primary and Foreign Keys</vt:lpstr>
      <vt:lpstr>Step 3 - Inserting Data into the Tables </vt:lpstr>
      <vt:lpstr>Step 3 - Placing Orders </vt:lpstr>
      <vt:lpstr>Step 3 - DML Command: UPDATE</vt:lpstr>
      <vt:lpstr>Step 4 - EER Diagram </vt:lpstr>
      <vt:lpstr>Using Aggregate functions  </vt:lpstr>
      <vt:lpstr>•The database designed for Bookworm's Haven offers 3 main advantages: • •Efficient management of customer information and orders. •Easy tracking of customer points for Chapter Chasers. •Clear organization of book inventory details.  The database directly addresses the primary requirements of an online bookstore by facilitating customer interactions and order processing; Enabling data-driven insights through clear organization and efficient data retrieval, optimizing inventory management and decision-making.  •The Chapter Chaser points system fuels customer engagement.</vt:lpstr>
      <vt:lpstr>Conclusion</vt:lpstr>
      <vt:lpstr>Evidence of Teamwork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CHALLENGE 2023</dc:title>
  <dc:creator>Danielle Flynn</dc:creator>
  <cp:lastModifiedBy>Danielle Flynn</cp:lastModifiedBy>
  <cp:revision>1</cp:revision>
  <dcterms:modified xsi:type="dcterms:W3CDTF">2023-08-20T09:54:21Z</dcterms:modified>
</cp:coreProperties>
</file>